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Lst>
  <p:sldSz cy="5143500" cx="9144000"/>
  <p:notesSz cx="6858000" cy="9144000"/>
  <p:embeddedFontLst>
    <p:embeddedFont>
      <p:font typeface="Robo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456CF039-B7E4-4FC0-B4F6-7C40DE6C778A}">
  <a:tblStyle styleId="{456CF039-B7E4-4FC0-B4F6-7C40DE6C778A}"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 no need to read the slide, directly to this:))</a:t>
            </a:r>
            <a:endParaRPr/>
          </a:p>
          <a:p>
            <a:pPr indent="0" lvl="0" marL="0" rtl="0" algn="l">
              <a:spcBef>
                <a:spcPts val="0"/>
              </a:spcBef>
              <a:spcAft>
                <a:spcPts val="0"/>
              </a:spcAft>
              <a:buNone/>
            </a:pPr>
            <a:r>
              <a:rPr lang="en-GB"/>
              <a:t>Hello Everyone,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My study is titled “Study on the perspective of singing student aged 10 to 12 to Semi-Occluded Vocal Tract </a:t>
            </a:r>
            <a:endParaRPr/>
          </a:p>
          <a:p>
            <a:pPr indent="0" lvl="0" marL="0" rtl="0" algn="l">
              <a:spcBef>
                <a:spcPts val="0"/>
              </a:spcBef>
              <a:spcAft>
                <a:spcPts val="0"/>
              </a:spcAft>
              <a:buNone/>
            </a:pPr>
            <a:r>
              <a:rPr lang="en-GB"/>
              <a:t>(SOVT) exercises”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This study is being done at my workplace, a music centre in Jakarta, Indonesia, that has a strong attention to vocal music, </a:t>
            </a:r>
            <a:r>
              <a:rPr lang="en-GB">
                <a:solidFill>
                  <a:schemeClr val="dk1"/>
                </a:solidFill>
              </a:rPr>
              <a:t>We have at least around 250 private singing students and about 26 singing teachers.</a:t>
            </a:r>
            <a:endParaRPr/>
          </a:p>
          <a:p>
            <a:pPr indent="0" lvl="0" marL="0" rtl="0" algn="l">
              <a:spcBef>
                <a:spcPts val="0"/>
              </a:spcBef>
              <a:spcAft>
                <a:spcPts val="0"/>
              </a:spcAft>
              <a:buNone/>
            </a:pPr>
            <a:r>
              <a:rPr lang="en-GB"/>
              <a:t>Choirs who regularly won International choir competitions in the Europe.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reason why I am interested in SOVT</a:t>
            </a:r>
            <a:endParaRPr/>
          </a:p>
          <a:p>
            <a:pPr indent="-298450" lvl="0" marL="457200" rtl="0" algn="l">
              <a:spcBef>
                <a:spcPts val="0"/>
              </a:spcBef>
              <a:spcAft>
                <a:spcPts val="0"/>
              </a:spcAft>
              <a:buSzPts val="1100"/>
              <a:buAutoNum type="arabicPeriod"/>
            </a:pPr>
            <a:r>
              <a:rPr lang="en-GB"/>
              <a:t>First of all, because I am aware that we do exercises that we learned from our previous teachers, that actually </a:t>
            </a:r>
            <a:r>
              <a:rPr lang="en-GB"/>
              <a:t>belongs</a:t>
            </a:r>
            <a:r>
              <a:rPr lang="en-GB"/>
              <a:t> to SOVT, </a:t>
            </a:r>
            <a:r>
              <a:rPr lang="en-GB"/>
              <a:t>without</a:t>
            </a:r>
            <a:r>
              <a:rPr lang="en-GB"/>
              <a:t> even knowing the terminology of SOVT. When I started to study at Voice Study Centre, I began to aware of this terminology and want to know more about it, and hoping someday to share the knowledge to those who are not familiar to SOVT.</a:t>
            </a:r>
            <a:endParaRPr/>
          </a:p>
          <a:p>
            <a:pPr indent="-298450" lvl="0" marL="457200" rtl="0" algn="l">
              <a:spcBef>
                <a:spcPts val="0"/>
              </a:spcBef>
              <a:spcAft>
                <a:spcPts val="0"/>
              </a:spcAft>
              <a:buSzPts val="1100"/>
              <a:buAutoNum type="arabicPeriod"/>
            </a:pPr>
            <a:r>
              <a:rPr lang="en-GB"/>
              <a:t>Secondly, based on my observation </a:t>
            </a:r>
            <a:r>
              <a:rPr lang="en-GB"/>
              <a:t>throughout</a:t>
            </a:r>
            <a:r>
              <a:rPr lang="en-GB"/>
              <a:t> my life, in our culture, we are taught to pay high respect to our teachers, and just do whatever they asked us to do. And this is goes to our students as well, most students are obedient, I am just wondering to hear more perspective from them when they try SOVT exercises to get insight that would be useful for further </a:t>
            </a:r>
            <a:r>
              <a:rPr lang="en-GB"/>
              <a:t>development</a:t>
            </a:r>
            <a:r>
              <a:rPr lang="en-GB"/>
              <a:t> in my own teaching.</a:t>
            </a:r>
            <a:endParaRPr/>
          </a:p>
          <a:p>
            <a:pPr indent="-298450" lvl="0" marL="457200" rtl="0" algn="l">
              <a:spcBef>
                <a:spcPts val="0"/>
              </a:spcBef>
              <a:spcAft>
                <a:spcPts val="0"/>
              </a:spcAft>
              <a:buSzPts val="1100"/>
              <a:buAutoNum type="arabicPeriod"/>
            </a:pPr>
            <a:r>
              <a:rPr lang="en-GB"/>
              <a:t>I noticed that most of the research on SOVT involving adult participants. There are not yet many that involve young participants, so I see an opportunity to add investigation on SOVT application to young singers.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352694c3f5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352694c3f5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chemeClr val="dk1"/>
                </a:solidFill>
              </a:rPr>
              <a:t>Having that </a:t>
            </a:r>
            <a:r>
              <a:rPr b="1" lang="en-GB">
                <a:solidFill>
                  <a:schemeClr val="dk1"/>
                </a:solidFill>
              </a:rPr>
              <a:t>reason of my interest to SOVT,</a:t>
            </a:r>
            <a:endParaRPr b="1">
              <a:solidFill>
                <a:schemeClr val="dk1"/>
              </a:solidFill>
            </a:endParaRPr>
          </a:p>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b="1" lang="en-GB">
                <a:solidFill>
                  <a:schemeClr val="dk1"/>
                </a:solidFill>
              </a:rPr>
              <a:t>(( read the slides first ))</a:t>
            </a:r>
            <a:endParaRPr b="1">
              <a:solidFill>
                <a:schemeClr val="dk1"/>
              </a:solidFill>
            </a:endParaRPr>
          </a:p>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b="1" lang="en-GB">
                <a:solidFill>
                  <a:schemeClr val="dk1"/>
                </a:solidFill>
              </a:rPr>
              <a:t>• What problem did you intend to</a:t>
            </a:r>
            <a:r>
              <a:rPr b="1" lang="en-GB">
                <a:solidFill>
                  <a:schemeClr val="dk1"/>
                </a:solidFill>
              </a:rPr>
              <a:t> solve or explore?</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Getting more informed teachers and students.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a:t>
            </a:r>
            <a:r>
              <a:rPr b="1" lang="en-GB">
                <a:solidFill>
                  <a:schemeClr val="dk1"/>
                </a:solidFill>
              </a:rPr>
              <a:t> How does your topic present itself within your workplace?</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I was asking around between my colleague about what problem do they have when they teach, and some of them mentioned about managing student interest because their mood could be varied between lessons, so I was thinking of water resistance therapy that I suspected could be interesting for our students. I was wondering if I </a:t>
            </a:r>
            <a:r>
              <a:rPr lang="en-GB">
                <a:solidFill>
                  <a:schemeClr val="dk1"/>
                </a:solidFill>
              </a:rPr>
              <a:t>could</a:t>
            </a:r>
            <a:r>
              <a:rPr lang="en-GB">
                <a:solidFill>
                  <a:schemeClr val="dk1"/>
                </a:solidFill>
              </a:rPr>
              <a:t> do a study to check on that.</a:t>
            </a:r>
            <a:endParaRPr>
              <a:solidFill>
                <a:schemeClr val="dk1"/>
              </a:solidFill>
            </a:endParaRPr>
          </a:p>
          <a:p>
            <a:pPr indent="-298450" lvl="0" marL="457200" rtl="0" algn="l">
              <a:spcBef>
                <a:spcPts val="0"/>
              </a:spcBef>
              <a:spcAft>
                <a:spcPts val="0"/>
              </a:spcAft>
              <a:buClr>
                <a:schemeClr val="dk1"/>
              </a:buClr>
              <a:buSzPts val="1100"/>
              <a:buChar char="-"/>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 How did the existing literature contribute to your research question?</a:t>
            </a:r>
            <a:endParaRPr b="1">
              <a:solidFill>
                <a:schemeClr val="dk1"/>
              </a:solidFill>
            </a:endParaRPr>
          </a:p>
          <a:p>
            <a:pPr indent="0" lvl="0" marL="0" rtl="0" algn="l">
              <a:spcBef>
                <a:spcPts val="0"/>
              </a:spcBef>
              <a:spcAft>
                <a:spcPts val="0"/>
              </a:spcAft>
              <a:buNone/>
            </a:pPr>
            <a:r>
              <a:rPr lang="en-GB">
                <a:solidFill>
                  <a:schemeClr val="dk1"/>
                </a:solidFill>
              </a:rPr>
              <a:t>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 What justifications do you have for choosing the methodology and</a:t>
            </a:r>
            <a:endParaRPr b="1">
              <a:solidFill>
                <a:schemeClr val="dk1"/>
              </a:solidFill>
            </a:endParaRPr>
          </a:p>
          <a:p>
            <a:pPr indent="0" lvl="0" marL="0" rtl="0" algn="l">
              <a:spcBef>
                <a:spcPts val="0"/>
              </a:spcBef>
              <a:spcAft>
                <a:spcPts val="0"/>
              </a:spcAft>
              <a:buNone/>
            </a:pPr>
            <a:r>
              <a:rPr b="1" lang="en-GB">
                <a:solidFill>
                  <a:schemeClr val="dk1"/>
                </a:solidFill>
              </a:rPr>
              <a:t>data collection methods you engaged with?</a:t>
            </a:r>
            <a:endParaRPr>
              <a:solidFill>
                <a:schemeClr val="dk1"/>
              </a:solidFill>
            </a:endParaRPr>
          </a:p>
          <a:p>
            <a:pPr indent="0" lvl="0" marL="0" rtl="0" algn="l">
              <a:spcBef>
                <a:spcPts val="0"/>
              </a:spcBef>
              <a:spcAft>
                <a:spcPts val="0"/>
              </a:spcAft>
              <a:buNone/>
            </a:pPr>
            <a:r>
              <a:t/>
            </a:r>
            <a:endParaRPr b="1">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355c0f6aa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355c0f6aa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GB">
                <a:solidFill>
                  <a:schemeClr val="dk1"/>
                </a:solidFill>
              </a:rPr>
              <a:t>Previous research has shown that understanding students' perceptions of their teachers' actions is important to strengthen teacher-student relationships, learning outcomes and effectiveness (Iberico, Valle &amp; Pease, 2016; Poulou, 2009). Especially in children, understanding their perspective could help determine what motivates them to learn and the reason behind it (Smith, Duncan and Marshall, 2005). </a:t>
            </a:r>
            <a:endParaRPr>
              <a:solidFill>
                <a:schemeClr val="dk1"/>
              </a:solidFill>
            </a:endParaRPr>
          </a:p>
          <a:p>
            <a:pPr indent="0" lvl="0" marL="0" rtl="0" algn="just">
              <a:lnSpc>
                <a:spcPct val="150000"/>
              </a:lnSpc>
              <a:spcBef>
                <a:spcPts val="0"/>
              </a:spcBef>
              <a:spcAft>
                <a:spcPts val="0"/>
              </a:spcAft>
              <a:buNone/>
            </a:pPr>
            <a:r>
              <a:t/>
            </a:r>
            <a:endParaRPr>
              <a:solidFill>
                <a:schemeClr val="dk1"/>
              </a:solidFill>
            </a:endParaRPr>
          </a:p>
          <a:p>
            <a:pPr indent="0" lvl="0" marL="0" rtl="0" algn="just">
              <a:lnSpc>
                <a:spcPct val="150000"/>
              </a:lnSpc>
              <a:spcBef>
                <a:spcPts val="0"/>
              </a:spcBef>
              <a:spcAft>
                <a:spcPts val="0"/>
              </a:spcAft>
              <a:buNone/>
            </a:pPr>
            <a:r>
              <a:rPr lang="en-GB">
                <a:solidFill>
                  <a:schemeClr val="dk1"/>
                </a:solidFill>
              </a:rPr>
              <a:t>Iberico et al. (2016) - The paper discusses </a:t>
            </a:r>
            <a:r>
              <a:rPr b="1" lang="en-GB">
                <a:solidFill>
                  <a:schemeClr val="dk1"/>
                </a:solidFill>
              </a:rPr>
              <a:t>teacher-led (content transmission) vs. student-led (constructivist) teaching methods</a:t>
            </a:r>
            <a:r>
              <a:rPr lang="en-GB">
                <a:solidFill>
                  <a:schemeClr val="dk1"/>
                </a:solidFill>
              </a:rPr>
              <a:t>.</a:t>
            </a:r>
            <a:endParaRPr>
              <a:solidFill>
                <a:schemeClr val="dk1"/>
              </a:solidFill>
            </a:endParaRPr>
          </a:p>
          <a:p>
            <a:pPr indent="0" lvl="0" marL="0" rtl="0" algn="just">
              <a:lnSpc>
                <a:spcPct val="150000"/>
              </a:lnSpc>
              <a:spcBef>
                <a:spcPts val="0"/>
              </a:spcBef>
              <a:spcAft>
                <a:spcPts val="0"/>
              </a:spcAft>
              <a:buNone/>
            </a:pPr>
            <a:r>
              <a:rPr lang="en-GB">
                <a:solidFill>
                  <a:schemeClr val="dk1"/>
                </a:solidFill>
              </a:rPr>
              <a:t>My research aligns more with a </a:t>
            </a:r>
            <a:r>
              <a:rPr b="1" lang="en-GB">
                <a:solidFill>
                  <a:schemeClr val="dk1"/>
                </a:solidFill>
              </a:rPr>
              <a:t>student-centered approach</a:t>
            </a:r>
            <a:r>
              <a:rPr lang="en-GB">
                <a:solidFill>
                  <a:schemeClr val="dk1"/>
                </a:solidFill>
              </a:rPr>
              <a:t>, where students' perceptions and experiences shape the effectiveness of vocal exercises.</a:t>
            </a:r>
            <a:endParaRPr>
              <a:solidFill>
                <a:schemeClr val="dk1"/>
              </a:solidFill>
            </a:endParaRPr>
          </a:p>
          <a:p>
            <a:pPr indent="0" lvl="0" marL="0" rtl="0" algn="just">
              <a:lnSpc>
                <a:spcPct val="150000"/>
              </a:lnSpc>
              <a:spcBef>
                <a:spcPts val="0"/>
              </a:spcBef>
              <a:spcAft>
                <a:spcPts val="0"/>
              </a:spcAft>
              <a:buNone/>
            </a:pPr>
            <a:r>
              <a:t/>
            </a:r>
            <a:endParaRPr>
              <a:solidFill>
                <a:schemeClr val="dk1"/>
              </a:solidFill>
            </a:endParaRPr>
          </a:p>
          <a:p>
            <a:pPr indent="0" lvl="0" marL="0" rtl="0" algn="just">
              <a:lnSpc>
                <a:spcPct val="150000"/>
              </a:lnSpc>
              <a:spcBef>
                <a:spcPts val="0"/>
              </a:spcBef>
              <a:spcAft>
                <a:spcPts val="0"/>
              </a:spcAft>
              <a:buNone/>
            </a:pPr>
            <a:r>
              <a:rPr lang="en-GB">
                <a:solidFill>
                  <a:schemeClr val="dk1"/>
                </a:solidFill>
              </a:rPr>
              <a:t>Key Takeaways from the Article (Smith, Duncan, &amp; Marshall, 2005)</a:t>
            </a:r>
            <a:endParaRPr>
              <a:solidFill>
                <a:schemeClr val="dk1"/>
              </a:solidFill>
            </a:endParaRPr>
          </a:p>
          <a:p>
            <a:pPr indent="0" lvl="0" marL="0" rtl="0" algn="just">
              <a:lnSpc>
                <a:spcPct val="150000"/>
              </a:lnSpc>
              <a:spcBef>
                <a:spcPts val="0"/>
              </a:spcBef>
              <a:spcAft>
                <a:spcPts val="0"/>
              </a:spcAft>
              <a:buNone/>
            </a:pPr>
            <a:r>
              <a:rPr lang="en-GB">
                <a:solidFill>
                  <a:schemeClr val="dk1"/>
                </a:solidFill>
              </a:rPr>
              <a:t>The study challenges the traditional notion that children are passive learners. Instead, it argues that children actively construct meaning and have valid perspectives on their learning experiences.</a:t>
            </a:r>
            <a:endParaRPr>
              <a:solidFill>
                <a:schemeClr val="dk1"/>
              </a:solidFill>
            </a:endParaRPr>
          </a:p>
          <a:p>
            <a:pPr indent="0" lvl="0" marL="0" rtl="0" algn="just">
              <a:lnSpc>
                <a:spcPct val="150000"/>
              </a:lnSpc>
              <a:spcBef>
                <a:spcPts val="0"/>
              </a:spcBef>
              <a:spcAft>
                <a:spcPts val="0"/>
              </a:spcAft>
              <a:buNone/>
            </a:pPr>
            <a:r>
              <a:t/>
            </a:r>
            <a:endParaRPr>
              <a:solidFill>
                <a:schemeClr val="dk1"/>
              </a:solidFill>
            </a:endParaRPr>
          </a:p>
          <a:p>
            <a:pPr indent="0" lvl="0" marL="0" rtl="0" algn="just">
              <a:lnSpc>
                <a:spcPct val="150000"/>
              </a:lnSpc>
              <a:spcBef>
                <a:spcPts val="0"/>
              </a:spcBef>
              <a:spcAft>
                <a:spcPts val="0"/>
              </a:spcAft>
              <a:buNone/>
            </a:pPr>
            <a:r>
              <a:rPr lang="en-GB">
                <a:solidFill>
                  <a:schemeClr val="dk1"/>
                </a:solidFill>
              </a:rPr>
              <a:t>Gap in literature</a:t>
            </a:r>
            <a:endParaRPr>
              <a:solidFill>
                <a:schemeClr val="dk1"/>
              </a:solidFill>
            </a:endParaRPr>
          </a:p>
          <a:p>
            <a:pPr indent="0" lvl="0" marL="0" rtl="0" algn="just">
              <a:lnSpc>
                <a:spcPct val="150000"/>
              </a:lnSpc>
              <a:spcBef>
                <a:spcPts val="0"/>
              </a:spcBef>
              <a:spcAft>
                <a:spcPts val="0"/>
              </a:spcAft>
              <a:buNone/>
            </a:pPr>
            <a:r>
              <a:t/>
            </a:r>
            <a:endParaRPr>
              <a:solidFill>
                <a:schemeClr val="dk1"/>
              </a:solidFill>
            </a:endParaRPr>
          </a:p>
          <a:p>
            <a:pPr indent="0" lvl="0" marL="0" rtl="0" algn="just">
              <a:lnSpc>
                <a:spcPct val="150000"/>
              </a:lnSpc>
              <a:spcBef>
                <a:spcPts val="0"/>
              </a:spcBef>
              <a:spcAft>
                <a:spcPts val="0"/>
              </a:spcAft>
              <a:buNone/>
            </a:pPr>
            <a:r>
              <a:rPr lang="en-GB">
                <a:solidFill>
                  <a:schemeClr val="dk1"/>
                </a:solidFill>
              </a:rPr>
              <a:t>Patel, Lulich and Verdi (2019) about the adjustment of acoustics and vocal tract shapes in 21 children during flow-resistant tube found that results in children aligned with the results of studies on adult participants. This confirms that SOVT exercises could similarly benefit children as they benefit adults.</a:t>
            </a:r>
            <a:endParaRPr>
              <a:solidFill>
                <a:schemeClr val="dk1"/>
              </a:solidFill>
            </a:endParaRPr>
          </a:p>
          <a:p>
            <a:pPr indent="0" lvl="0" marL="0" rtl="0" algn="just">
              <a:lnSpc>
                <a:spcPct val="150000"/>
              </a:lnSpc>
              <a:spcBef>
                <a:spcPts val="0"/>
              </a:spcBef>
              <a:spcAft>
                <a:spcPts val="0"/>
              </a:spcAft>
              <a:buClr>
                <a:schemeClr val="dk1"/>
              </a:buClr>
              <a:buSzPts val="1100"/>
              <a:buFont typeface="Arial"/>
              <a:buNone/>
            </a:pPr>
            <a:r>
              <a:t/>
            </a: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352694c3f5_0_1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3352694c3f5_0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The participants are</a:t>
            </a:r>
            <a:endParaRPr b="1"/>
          </a:p>
          <a:p>
            <a:pPr indent="-298450" lvl="0" marL="457200" rtl="0" algn="l">
              <a:spcBef>
                <a:spcPts val="0"/>
              </a:spcBef>
              <a:spcAft>
                <a:spcPts val="0"/>
              </a:spcAft>
              <a:buSzPts val="1100"/>
              <a:buChar char="-"/>
            </a:pPr>
            <a:r>
              <a:rPr lang="en-GB"/>
              <a:t>21 singing students aged 10-12</a:t>
            </a:r>
            <a:endParaRPr/>
          </a:p>
          <a:p>
            <a:pPr indent="-298450" lvl="0" marL="457200" rtl="0" algn="l">
              <a:spcBef>
                <a:spcPts val="0"/>
              </a:spcBef>
              <a:spcAft>
                <a:spcPts val="0"/>
              </a:spcAft>
              <a:buSzPts val="1100"/>
              <a:buChar char="-"/>
            </a:pPr>
            <a:r>
              <a:rPr lang="en-GB"/>
              <a:t>The reason I choose this age range because first of all, I often getting students more less at around this age group. Secondly, because they are mostly in </a:t>
            </a:r>
            <a:r>
              <a:rPr lang="en-GB"/>
              <a:t>upper</a:t>
            </a:r>
            <a:r>
              <a:rPr lang="en-GB"/>
              <a:t> elementary, they are children with a more developed cognitive ability. </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The procedures that I did </a:t>
            </a:r>
            <a:endParaRPr b="1"/>
          </a:p>
          <a:p>
            <a:pPr indent="0" lvl="0" marL="0" rtl="0" algn="l">
              <a:spcBef>
                <a:spcPts val="0"/>
              </a:spcBef>
              <a:spcAft>
                <a:spcPts val="0"/>
              </a:spcAft>
              <a:buNone/>
            </a:pPr>
            <a:r>
              <a:rPr lang="en-GB"/>
              <a:t>(baca)</a:t>
            </a:r>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352694c3f5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352694c3f5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b="1">
              <a:solidFill>
                <a:schemeClr val="dk1"/>
              </a:solidFill>
            </a:endParaRPr>
          </a:p>
          <a:p>
            <a:pPr indent="0" lvl="0" marL="0" rtl="0" algn="l">
              <a:spcBef>
                <a:spcPts val="0"/>
              </a:spcBef>
              <a:spcAft>
                <a:spcPts val="0"/>
              </a:spcAft>
              <a:buNone/>
            </a:pPr>
            <a:r>
              <a:rPr lang="en-GB"/>
              <a:t>I am balancing between constructivist perspective and positivist perspective which leads to pragmatism.</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(baca slide)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solidFill>
                  <a:schemeClr val="dk1"/>
                </a:solidFill>
              </a:rPr>
              <a:t>I do one session interview per participants to collect both qualitative and quantitative data.</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In the proposal, initially I was </a:t>
            </a:r>
            <a:r>
              <a:rPr lang="en-GB">
                <a:solidFill>
                  <a:schemeClr val="dk1"/>
                </a:solidFill>
              </a:rPr>
              <a:t>planning</a:t>
            </a:r>
            <a:r>
              <a:rPr lang="en-GB">
                <a:solidFill>
                  <a:schemeClr val="dk1"/>
                </a:solidFill>
              </a:rPr>
              <a:t> to go fully qualitative, however, along the way I realized that it is not always easy to get the children to speak and I also see </a:t>
            </a:r>
            <a:r>
              <a:rPr lang="en-GB">
                <a:solidFill>
                  <a:schemeClr val="dk1"/>
                </a:solidFill>
              </a:rPr>
              <a:t>opportunities</a:t>
            </a:r>
            <a:r>
              <a:rPr lang="en-GB">
                <a:solidFill>
                  <a:schemeClr val="dk1"/>
                </a:solidFill>
              </a:rPr>
              <a:t> to ask them closed ended questions </a:t>
            </a:r>
            <a:r>
              <a:rPr lang="en-GB">
                <a:solidFill>
                  <a:schemeClr val="dk1"/>
                </a:solidFill>
              </a:rPr>
              <a:t>which</a:t>
            </a:r>
            <a:r>
              <a:rPr lang="en-GB">
                <a:solidFill>
                  <a:schemeClr val="dk1"/>
                </a:solidFill>
              </a:rPr>
              <a:t> result I believe should help my analysis.</a:t>
            </a:r>
            <a:endParaRPr>
              <a:solidFill>
                <a:schemeClr val="dk1"/>
              </a:solidFill>
            </a:endParaRPr>
          </a:p>
          <a:p>
            <a:pPr indent="0" lvl="0" marL="0" rtl="0" algn="l">
              <a:spcBef>
                <a:spcPts val="0"/>
              </a:spcBef>
              <a:spcAft>
                <a:spcPts val="0"/>
              </a:spcAft>
              <a:buNone/>
            </a:pPr>
            <a:r>
              <a:rPr lang="en-GB">
                <a:solidFill>
                  <a:schemeClr val="dk1"/>
                </a:solidFill>
              </a:rPr>
              <a:t>Which leads me to do both open ended and closed ended questions.</a:t>
            </a: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3352694c3f5_0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3352694c3f5_0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lang="en-GB">
                <a:solidFill>
                  <a:schemeClr val="dk1"/>
                </a:solidFill>
              </a:rPr>
              <a:t>This study involving </a:t>
            </a:r>
            <a:r>
              <a:rPr lang="en-GB">
                <a:solidFill>
                  <a:schemeClr val="dk1"/>
                </a:solidFill>
              </a:rPr>
              <a:t>these</a:t>
            </a:r>
            <a:r>
              <a:rPr lang="en-GB">
                <a:solidFill>
                  <a:schemeClr val="dk1"/>
                </a:solidFill>
              </a:rPr>
              <a:t> five SOVTs, I am choosing these SOVTs to balance the ones that I think are potentially common and the ones that potentially less common.</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So on the day, of the appointment,</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 do pre-session check, I asked them to sing, with vowel vocalization, later at the end of the session, I aks them to do the same thing, to get them to compare between before and after the exercise.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3352694c3f5_0_1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3352694c3f5_0_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 the findings section of my report I organize them into these following sections: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352694c3f5_0_1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3352694c3f5_0_1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first section, about </a:t>
            </a:r>
            <a:r>
              <a:rPr lang="en-GB"/>
              <a:t>Familiarity</a:t>
            </a:r>
            <a:r>
              <a:rPr lang="en-GB"/>
              <a:t> to SOVT exercises.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 confirmed that none of these participants ever heard the terminology of Semi-occluded vocal tract exercises.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Each time we go to each exercise I asked them whether they know about to that particular exercise and if they do, how often they do that exercise. </a:t>
            </a:r>
            <a:endParaRPr/>
          </a:p>
          <a:p>
            <a:pPr indent="0" lvl="0" marL="0" rtl="0" algn="l">
              <a:spcBef>
                <a:spcPts val="0"/>
              </a:spcBef>
              <a:spcAft>
                <a:spcPts val="0"/>
              </a:spcAft>
              <a:buNone/>
            </a:pPr>
            <a:r>
              <a:rPr lang="en-GB"/>
              <a:t>And if they don’t know, I guide or train them on how to do the exercise.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and this is the result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To be expected, most of them familiar with lip trills, and mostly not familiar with the exercises involving straws.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Clr>
                <a:schemeClr val="dk1"/>
              </a:buClr>
              <a:buSzPts val="1100"/>
              <a:buFont typeface="Arial"/>
              <a:buNone/>
            </a:pPr>
            <a:r>
              <a:rPr lang="en-GB">
                <a:solidFill>
                  <a:schemeClr val="dk1"/>
                </a:solidFill>
              </a:rPr>
              <a:t>Since lip trill is the most familiar ones, of those who know this exercise, I found out that mostly they don’t regularly do this exercise, in lesson, let alone at home.</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Some participants that I asked they confirmed that their teachers mostly just do vocalisation with vowels instead of lip trill or tongue trill.</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This trigger my new curiosity of the reason, which may need separate further investigation on the Teachers perspective.</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(next)</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3311d358926_0_3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3311d358926_0_3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3352694c3f5_0_2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3352694c3f5_0_2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Next one is finding abou perception.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Wherever</a:t>
            </a:r>
            <a:r>
              <a:rPr lang="en-GB"/>
              <a:t> the participant finish an exercise, I asked them for what they feel in the </a:t>
            </a:r>
            <a:r>
              <a:rPr lang="en-GB"/>
              <a:t>instrument</a:t>
            </a:r>
            <a:r>
              <a:rPr lang="en-GB"/>
              <a:t> and what they think about the exercise.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From their answers, I coded them, and judge based on how many </a:t>
            </a:r>
            <a:r>
              <a:rPr lang="en-GB"/>
              <a:t>occurrence</a:t>
            </a:r>
            <a:r>
              <a:rPr lang="en-GB"/>
              <a:t> of these codes comes up total in interview with all participants.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 grouped them into three themes. There are 3 themes,</a:t>
            </a:r>
            <a:endParaRPr/>
          </a:p>
          <a:p>
            <a:pPr indent="-298450" lvl="0" marL="457200" rtl="0" algn="l">
              <a:spcBef>
                <a:spcPts val="0"/>
              </a:spcBef>
              <a:spcAft>
                <a:spcPts val="0"/>
              </a:spcAft>
              <a:buSzPts val="1100"/>
              <a:buAutoNum type="arabicPeriod"/>
            </a:pPr>
            <a:r>
              <a:rPr lang="en-GB"/>
              <a:t>Physical Sensation</a:t>
            </a:r>
            <a:endParaRPr/>
          </a:p>
          <a:p>
            <a:pPr indent="-298450" lvl="0" marL="457200" rtl="0" algn="l">
              <a:spcBef>
                <a:spcPts val="0"/>
              </a:spcBef>
              <a:spcAft>
                <a:spcPts val="0"/>
              </a:spcAft>
              <a:buSzPts val="1100"/>
              <a:buAutoNum type="arabicPeriod"/>
            </a:pPr>
            <a:r>
              <a:rPr lang="en-GB"/>
              <a:t>Efforts Required</a:t>
            </a:r>
            <a:endParaRPr/>
          </a:p>
          <a:p>
            <a:pPr indent="-298450" lvl="0" marL="457200" rtl="0" algn="l">
              <a:spcBef>
                <a:spcPts val="0"/>
              </a:spcBef>
              <a:spcAft>
                <a:spcPts val="0"/>
              </a:spcAft>
              <a:buSzPts val="1100"/>
              <a:buAutoNum type="arabicPeriod"/>
            </a:pPr>
            <a:r>
              <a:rPr lang="en-GB"/>
              <a:t>Emotional Sensation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Most of the physical sensation involves ticklish and vibrating sensation, mostly during the lip trill.</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Although Lip trill is familiar, participants found that lip trill and tongue trill is difficult / challenging to be done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Meawhile, the most emotional response is coming from the water resistance therapy. Although this exercise is less familiar, most of the children participants in this study enjoys it very much.</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3352694c3f5_0_2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3352694c3f5_0_2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chemeClr val="dk1"/>
                </a:solidFill>
              </a:rPr>
              <a:t>Wherever the participant finish an exercise, I asked them for what they feel in the instrument and what they think about the exercise.</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From their answers, I coded them, and judge based on how many occurrence of these codes comes up total in interview with all participants.</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I grouped them into three themes. There are 3 themes,</a:t>
            </a:r>
            <a:endParaRPr>
              <a:solidFill>
                <a:schemeClr val="dk1"/>
              </a:solidFill>
            </a:endParaRPr>
          </a:p>
          <a:p>
            <a:pPr indent="-298450" lvl="0" marL="457200" rtl="0" algn="l">
              <a:spcBef>
                <a:spcPts val="0"/>
              </a:spcBef>
              <a:spcAft>
                <a:spcPts val="0"/>
              </a:spcAft>
              <a:buClr>
                <a:schemeClr val="dk1"/>
              </a:buClr>
              <a:buSzPts val="1100"/>
              <a:buAutoNum type="arabicPeriod"/>
            </a:pPr>
            <a:r>
              <a:rPr lang="en-GB">
                <a:solidFill>
                  <a:schemeClr val="dk1"/>
                </a:solidFill>
              </a:rPr>
              <a:t>Physical Sensation</a:t>
            </a:r>
            <a:endParaRPr>
              <a:solidFill>
                <a:schemeClr val="dk1"/>
              </a:solidFill>
            </a:endParaRPr>
          </a:p>
          <a:p>
            <a:pPr indent="-298450" lvl="0" marL="457200" rtl="0" algn="l">
              <a:spcBef>
                <a:spcPts val="0"/>
              </a:spcBef>
              <a:spcAft>
                <a:spcPts val="0"/>
              </a:spcAft>
              <a:buClr>
                <a:schemeClr val="dk1"/>
              </a:buClr>
              <a:buSzPts val="1100"/>
              <a:buAutoNum type="arabicPeriod"/>
            </a:pPr>
            <a:r>
              <a:rPr lang="en-GB">
                <a:solidFill>
                  <a:schemeClr val="dk1"/>
                </a:solidFill>
              </a:rPr>
              <a:t>Efforts Required</a:t>
            </a:r>
            <a:endParaRPr>
              <a:solidFill>
                <a:schemeClr val="dk1"/>
              </a:solidFill>
            </a:endParaRPr>
          </a:p>
          <a:p>
            <a:pPr indent="-298450" lvl="0" marL="457200" rtl="0" algn="l">
              <a:spcBef>
                <a:spcPts val="0"/>
              </a:spcBef>
              <a:spcAft>
                <a:spcPts val="0"/>
              </a:spcAft>
              <a:buClr>
                <a:schemeClr val="dk1"/>
              </a:buClr>
              <a:buSzPts val="1100"/>
              <a:buAutoNum type="arabicPeriod"/>
            </a:pPr>
            <a:r>
              <a:rPr lang="en-GB">
                <a:solidFill>
                  <a:schemeClr val="dk1"/>
                </a:solidFill>
              </a:rPr>
              <a:t>Emotional Sensation</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Most of the physical sensation involves ticklish and vibrating sensation, mostly during the lip trill.</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Although Lip trill is familiar, participants found that lip trill and tongue trill is difficult / challenging to be done</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GB">
                <a:solidFill>
                  <a:schemeClr val="dk1"/>
                </a:solidFill>
              </a:rPr>
              <a:t>Meawhile, the most emotional response is coming from the water resistance therapy. Although this exercise is less familiar, most of the children participants in this study enjoys it very much.</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g3352694c3f5_0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 name="Google Shape;158;g3352694c3f5_0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rPr>
              <a:t>Wherever the participant finish an exercise, I asked them for what they feel in the instrument and what they think about the exercise.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From their answers, I coded them, and judge based on how many occurrence of these codes comes up total in interview with all participants.</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Frequencies of each code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 grouped them into three themes. There are 3 themes,</a:t>
            </a:r>
            <a:endParaRPr>
              <a:solidFill>
                <a:schemeClr val="dk1"/>
              </a:solidFill>
            </a:endParaRPr>
          </a:p>
          <a:p>
            <a:pPr indent="-298450" lvl="0" marL="457200" rtl="0" algn="l">
              <a:spcBef>
                <a:spcPts val="0"/>
              </a:spcBef>
              <a:spcAft>
                <a:spcPts val="0"/>
              </a:spcAft>
              <a:buClr>
                <a:schemeClr val="dk1"/>
              </a:buClr>
              <a:buSzPts val="1100"/>
              <a:buAutoNum type="arabicPeriod"/>
            </a:pPr>
            <a:r>
              <a:rPr lang="en-GB">
                <a:solidFill>
                  <a:schemeClr val="dk1"/>
                </a:solidFill>
              </a:rPr>
              <a:t>Physical Sensation</a:t>
            </a:r>
            <a:endParaRPr>
              <a:solidFill>
                <a:schemeClr val="dk1"/>
              </a:solidFill>
            </a:endParaRPr>
          </a:p>
          <a:p>
            <a:pPr indent="-298450" lvl="0" marL="457200" rtl="0" algn="l">
              <a:spcBef>
                <a:spcPts val="0"/>
              </a:spcBef>
              <a:spcAft>
                <a:spcPts val="0"/>
              </a:spcAft>
              <a:buClr>
                <a:schemeClr val="dk1"/>
              </a:buClr>
              <a:buSzPts val="1100"/>
              <a:buAutoNum type="arabicPeriod"/>
            </a:pPr>
            <a:r>
              <a:rPr lang="en-GB">
                <a:solidFill>
                  <a:schemeClr val="dk1"/>
                </a:solidFill>
              </a:rPr>
              <a:t>Efforts Required</a:t>
            </a:r>
            <a:endParaRPr>
              <a:solidFill>
                <a:schemeClr val="dk1"/>
              </a:solidFill>
            </a:endParaRPr>
          </a:p>
          <a:p>
            <a:pPr indent="-298450" lvl="0" marL="457200" rtl="0" algn="l">
              <a:spcBef>
                <a:spcPts val="0"/>
              </a:spcBef>
              <a:spcAft>
                <a:spcPts val="0"/>
              </a:spcAft>
              <a:buClr>
                <a:schemeClr val="dk1"/>
              </a:buClr>
              <a:buSzPts val="1100"/>
              <a:buAutoNum type="arabicPeriod"/>
            </a:pPr>
            <a:r>
              <a:rPr lang="en-GB">
                <a:solidFill>
                  <a:schemeClr val="dk1"/>
                </a:solidFill>
              </a:rPr>
              <a:t>Emotional Sensation</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Most of the physical sensation involves ticklish and vibrating sensation, mostly during the lip trill.</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Although Lip trill is familiar, participants found that lip trill and tongue trill is difficult / challenging to be done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Meawhile, the most emotional response is coming from the water resistance therapy. Although this exercise is less familiar, most of the children participants in this study enjoys it very much.</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3352694c3f5_0_1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3352694c3f5_0_1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 also asked which of their most favorite exercise.</a:t>
            </a:r>
            <a:endParaRPr/>
          </a:p>
          <a:p>
            <a:pPr indent="0" lvl="0" marL="0" rtl="0" algn="l">
              <a:spcBef>
                <a:spcPts val="0"/>
              </a:spcBef>
              <a:spcAft>
                <a:spcPts val="0"/>
              </a:spcAft>
              <a:buNone/>
            </a:pPr>
            <a:r>
              <a:rPr lang="en-GB"/>
              <a:t>Exercise with the most positive emotional response, the WRT, came up as the top one, followed with the most </a:t>
            </a:r>
            <a:r>
              <a:rPr lang="en-GB"/>
              <a:t>familiar</a:t>
            </a:r>
            <a:r>
              <a:rPr lang="en-GB"/>
              <a:t>, which is lip trill.</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Tongue trills come to the last. </a:t>
            </a:r>
            <a:endParaRPr/>
          </a:p>
          <a:p>
            <a:pPr indent="0" lvl="0" marL="0" rtl="0" algn="l">
              <a:spcBef>
                <a:spcPts val="0"/>
              </a:spcBef>
              <a:spcAft>
                <a:spcPts val="0"/>
              </a:spcAft>
              <a:buNone/>
            </a:pPr>
            <a:r>
              <a:rPr lang="en-GB"/>
              <a:t>Although this is also </a:t>
            </a:r>
            <a:r>
              <a:rPr lang="en-GB"/>
              <a:t>familiar to participants, it </a:t>
            </a:r>
            <a:r>
              <a:rPr lang="en-GB"/>
              <a:t>received alot of negative feedback regarding effort required, it is considered as difficult to some students, except to the non lip triller..</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3352694c3f5_0_1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3352694c3f5_0_1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 also ask them if they would actually do these exercise if given as assignments, and mostly say yes,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And their </a:t>
            </a:r>
            <a:r>
              <a:rPr lang="en-GB"/>
              <a:t>choice</a:t>
            </a:r>
            <a:r>
              <a:rPr lang="en-GB"/>
              <a:t> mostly between lip trill and </a:t>
            </a:r>
            <a:r>
              <a:rPr lang="en-GB"/>
              <a:t>water</a:t>
            </a:r>
            <a:r>
              <a:rPr lang="en-GB"/>
              <a:t> </a:t>
            </a:r>
            <a:r>
              <a:rPr lang="en-GB"/>
              <a:t>resistance</a:t>
            </a:r>
            <a:r>
              <a:rPr lang="en-GB"/>
              <a:t> therapy. Those who choose lip trill because of practicality, </a:t>
            </a:r>
            <a:endParaRPr/>
          </a:p>
          <a:p>
            <a:pPr indent="0" lvl="0" marL="0" rtl="0" algn="l">
              <a:spcBef>
                <a:spcPts val="0"/>
              </a:spcBef>
              <a:spcAft>
                <a:spcPts val="0"/>
              </a:spcAft>
              <a:buNone/>
            </a:pPr>
            <a:r>
              <a:rPr lang="en-GB"/>
              <a:t>While the ones that choose water resistance therapy because of enjoyment.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3352694c3f5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3352694c3f5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Between before and after the session, most participants can feel the difference. And that difference is that they feel more easier to sing.</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g3352694c3f5_0_2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4" name="Google Shape;184;g3352694c3f5_0_2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Based on this study, I can conclude that </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Students at these age are able to articulate physical changes in their instruments after exercise → this means it is good to use self-reflection in teaching them to build their instrument awareness and get them used to describe what they feel in their instrument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When choosing the exercise it is important to consider familiarity and practicality and should tailor the exercise differently between students based on their pace.</a:t>
            </a:r>
            <a:endParaRPr sz="2200">
              <a:solidFill>
                <a:srgbClr val="3F3F3F"/>
              </a:solidFill>
              <a:latin typeface="Trebuchet MS"/>
              <a:ea typeface="Trebuchet MS"/>
              <a:cs typeface="Trebuchet MS"/>
              <a:sym typeface="Trebuchet M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g3352694c3f5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3352694c3f5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Limitations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time,</a:t>
            </a:r>
            <a:endParaRPr/>
          </a:p>
          <a:p>
            <a:pPr indent="0" lvl="0" marL="0" rtl="0" algn="l">
              <a:spcBef>
                <a:spcPts val="0"/>
              </a:spcBef>
              <a:spcAft>
                <a:spcPts val="0"/>
              </a:spcAft>
              <a:buNone/>
            </a:pPr>
            <a:r>
              <a:rPr lang="en-GB"/>
              <a:t>Limited to small number of participants → it would be nice to know if the research involves a wider population, involving other schools in the area.</a:t>
            </a:r>
            <a:endParaRPr/>
          </a:p>
          <a:p>
            <a:pPr indent="0" lvl="0" marL="0" rtl="0" algn="l">
              <a:spcBef>
                <a:spcPts val="0"/>
              </a:spcBef>
              <a:spcAft>
                <a:spcPts val="0"/>
              </a:spcAft>
              <a:buNone/>
            </a:pPr>
            <a:r>
              <a:rPr lang="en-GB"/>
              <a:t>So we can </a:t>
            </a:r>
            <a:r>
              <a:rPr lang="en-GB"/>
              <a:t>further</a:t>
            </a:r>
            <a:r>
              <a:rPr lang="en-GB"/>
              <a:t> check </a:t>
            </a:r>
            <a:r>
              <a:rPr lang="en-GB"/>
              <a:t>whether</a:t>
            </a:r>
            <a:r>
              <a:rPr lang="en-GB"/>
              <a:t> result are based on purely physical or also involve other factors such as cultural and traditions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Self - reported vs physiological measurements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 longer </a:t>
            </a:r>
            <a:r>
              <a:rPr lang="en-GB"/>
              <a:t>study</a:t>
            </a:r>
            <a:r>
              <a:rPr lang="en-GB"/>
              <a:t> period to see if </a:t>
            </a:r>
            <a:r>
              <a:rPr lang="en-GB"/>
              <a:t>consistent</a:t>
            </a:r>
            <a:r>
              <a:rPr lang="en-GB"/>
              <a:t> training of SOVT indeed impacting </a:t>
            </a:r>
            <a:r>
              <a:rPr lang="en-GB"/>
              <a:t>young</a:t>
            </a:r>
            <a:r>
              <a:rPr lang="en-GB"/>
              <a:t> singers voice quality.</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3355c0f6aa6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3355c0f6aa6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598100" y="1775222"/>
            <a:ext cx="8222100" cy="838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17" name="Google Shape;17;p2"/>
          <p:cNvSpPr txBox="1"/>
          <p:nvPr>
            <p:ph idx="1" type="subTitle"/>
          </p:nvPr>
        </p:nvSpPr>
        <p:spPr>
          <a:xfrm>
            <a:off x="598088" y="2715913"/>
            <a:ext cx="8222100" cy="4329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p:txBody>
      </p:sp>
      <p:sp>
        <p:nvSpPr>
          <p:cNvPr id="18" name="Google Shape;18;p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9"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6" name="Google Shape;26;p3"/>
          <p:cNvSpPr txBox="1"/>
          <p:nvPr>
            <p:ph type="title"/>
          </p:nvPr>
        </p:nvSpPr>
        <p:spPr>
          <a:xfrm>
            <a:off x="598100" y="2152347"/>
            <a:ext cx="8222100" cy="838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27" name="Google Shape;27;p3"/>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a:off x="7170274" y="3903669"/>
              <a:ext cx="989100" cy="987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0" y="4891594"/>
              <a:ext cx="9144000" cy="252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 name="Google Shape;35;p4"/>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6" name="Google Shape;36;p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37" name="Google Shape;37;p4"/>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8" name="Shape 38"/>
        <p:cNvGrpSpPr/>
        <p:nvPr/>
      </p:nvGrpSpPr>
      <p:grpSpPr>
        <a:xfrm>
          <a:off x="0" y="0"/>
          <a:ext cx="0" cy="0"/>
          <a:chOff x="0" y="0"/>
          <a:chExt cx="0" cy="0"/>
        </a:xfrm>
      </p:grpSpPr>
      <p:sp>
        <p:nvSpPr>
          <p:cNvPr id="39" name="Google Shape;39;p5"/>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0" name="Google Shape;40;p5"/>
          <p:cNvSpPr txBox="1"/>
          <p:nvPr>
            <p:ph idx="1" type="body"/>
          </p:nvPr>
        </p:nvSpPr>
        <p:spPr>
          <a:xfrm>
            <a:off x="3117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1" name="Google Shape;41;p5"/>
          <p:cNvSpPr txBox="1"/>
          <p:nvPr>
            <p:ph idx="2" type="body"/>
          </p:nvPr>
        </p:nvSpPr>
        <p:spPr>
          <a:xfrm>
            <a:off x="48324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2" name="Google Shape;42;p5"/>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6"/>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5" name="Google Shape;45;p6"/>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6" name="Shape 46"/>
        <p:cNvGrpSpPr/>
        <p:nvPr/>
      </p:nvGrpSpPr>
      <p:grpSpPr>
        <a:xfrm>
          <a:off x="0" y="0"/>
          <a:ext cx="0" cy="0"/>
          <a:chOff x="0" y="0"/>
          <a:chExt cx="0" cy="0"/>
        </a:xfrm>
      </p:grpSpPr>
      <p:sp>
        <p:nvSpPr>
          <p:cNvPr id="47" name="Google Shape;47;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8" name="Google Shape;48;p7"/>
          <p:cNvSpPr txBox="1"/>
          <p:nvPr>
            <p:ph idx="1" type="body"/>
          </p:nvPr>
        </p:nvSpPr>
        <p:spPr>
          <a:xfrm>
            <a:off x="311700" y="1465804"/>
            <a:ext cx="2808000" cy="31032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9" name="Google Shape;49;p7"/>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0"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8"/>
            <p:cNvSpPr/>
            <p:nvPr/>
          </p:nvSpPr>
          <p:spPr>
            <a:xfrm flipH="1" rot="10800000">
              <a:off x="7113588" y="107"/>
              <a:ext cx="1015200" cy="10152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 name="Google Shape;57;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58" name="Google Shape;58;p8"/>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9"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61" name="Google Shape;6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62" name="Google Shape;62;p9"/>
          <p:cNvSpPr txBox="1"/>
          <p:nvPr>
            <p:ph type="title"/>
          </p:nvPr>
        </p:nvSpPr>
        <p:spPr>
          <a:xfrm>
            <a:off x="265500" y="1151100"/>
            <a:ext cx="4045200" cy="15645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63" name="Google Shape;63;p9"/>
          <p:cNvSpPr txBox="1"/>
          <p:nvPr>
            <p:ph idx="1" type="subTitle"/>
          </p:nvPr>
        </p:nvSpPr>
        <p:spPr>
          <a:xfrm>
            <a:off x="265500" y="2769001"/>
            <a:ext cx="4045200" cy="12693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64" name="Google Shape;6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65" name="Google Shape;65;p9"/>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6" name="Shape 66"/>
        <p:cNvGrpSpPr/>
        <p:nvPr/>
      </p:nvGrpSpPr>
      <p:grpSpPr>
        <a:xfrm>
          <a:off x="0" y="0"/>
          <a:ext cx="0" cy="0"/>
          <a:chOff x="0" y="0"/>
          <a:chExt cx="0" cy="0"/>
        </a:xfrm>
      </p:grpSpPr>
      <p:sp>
        <p:nvSpPr>
          <p:cNvPr id="67" name="Google Shape;67;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68" name="Google Shape;68;p10"/>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69"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1"/>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6" name="Google Shape;76;p11"/>
          <p:cNvSpPr txBox="1"/>
          <p:nvPr>
            <p:ph hasCustomPrompt="1" type="title"/>
          </p:nvPr>
        </p:nvSpPr>
        <p:spPr>
          <a:xfrm>
            <a:off x="311700" y="1256050"/>
            <a:ext cx="8520600" cy="20307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p:nvPr>
            <p:ph idx="1" type="body"/>
          </p:nvPr>
        </p:nvSpPr>
        <p:spPr>
          <a:xfrm>
            <a:off x="311700" y="3369225"/>
            <a:ext cx="8520600" cy="12819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lt1"/>
              </a:buClr>
              <a:buSzPts val="1800"/>
              <a:buChar char="●"/>
              <a:defRPr>
                <a:solidFill>
                  <a:schemeClr val="lt1"/>
                </a:solidFill>
              </a:defRPr>
            </a:lvl1pPr>
            <a:lvl2pPr indent="-317500" lvl="1" marL="914400" algn="ctr">
              <a:spcBef>
                <a:spcPts val="0"/>
              </a:spcBef>
              <a:spcAft>
                <a:spcPts val="0"/>
              </a:spcAft>
              <a:buClr>
                <a:schemeClr val="lt1"/>
              </a:buClr>
              <a:buSzPts val="1400"/>
              <a:buChar char="○"/>
              <a:defRPr>
                <a:solidFill>
                  <a:schemeClr val="lt1"/>
                </a:solidFill>
              </a:defRPr>
            </a:lvl2pPr>
            <a:lvl3pPr indent="-317500" lvl="2" marL="1371600" algn="ctr">
              <a:spcBef>
                <a:spcPts val="0"/>
              </a:spcBef>
              <a:spcAft>
                <a:spcPts val="0"/>
              </a:spcAft>
              <a:buClr>
                <a:schemeClr val="lt1"/>
              </a:buClr>
              <a:buSzPts val="1400"/>
              <a:buChar char="■"/>
              <a:defRPr>
                <a:solidFill>
                  <a:schemeClr val="lt1"/>
                </a:solidFill>
              </a:defRPr>
            </a:lvl3pPr>
            <a:lvl4pPr indent="-317500" lvl="3" marL="1828800" algn="ctr">
              <a:spcBef>
                <a:spcPts val="0"/>
              </a:spcBef>
              <a:spcAft>
                <a:spcPts val="0"/>
              </a:spcAft>
              <a:buClr>
                <a:schemeClr val="lt1"/>
              </a:buClr>
              <a:buSzPts val="1400"/>
              <a:buChar char="●"/>
              <a:defRPr>
                <a:solidFill>
                  <a:schemeClr val="lt1"/>
                </a:solidFill>
              </a:defRPr>
            </a:lvl4pPr>
            <a:lvl5pPr indent="-317500" lvl="4" marL="2286000" algn="ctr">
              <a:spcBef>
                <a:spcPts val="0"/>
              </a:spcBef>
              <a:spcAft>
                <a:spcPts val="0"/>
              </a:spcAft>
              <a:buClr>
                <a:schemeClr val="lt1"/>
              </a:buClr>
              <a:buSzPts val="1400"/>
              <a:buChar char="○"/>
              <a:defRPr>
                <a:solidFill>
                  <a:schemeClr val="lt1"/>
                </a:solidFill>
              </a:defRPr>
            </a:lvl5pPr>
            <a:lvl6pPr indent="-317500" lvl="5" marL="2743200" algn="ctr">
              <a:spcBef>
                <a:spcPts val="0"/>
              </a:spcBef>
              <a:spcAft>
                <a:spcPts val="0"/>
              </a:spcAft>
              <a:buClr>
                <a:schemeClr val="lt1"/>
              </a:buClr>
              <a:buSzPts val="1400"/>
              <a:buChar char="■"/>
              <a:defRPr>
                <a:solidFill>
                  <a:schemeClr val="lt1"/>
                </a:solidFill>
              </a:defRPr>
            </a:lvl6pPr>
            <a:lvl7pPr indent="-317500" lvl="6" marL="3200400" algn="ctr">
              <a:spcBef>
                <a:spcPts val="0"/>
              </a:spcBef>
              <a:spcAft>
                <a:spcPts val="0"/>
              </a:spcAft>
              <a:buClr>
                <a:schemeClr val="lt1"/>
              </a:buClr>
              <a:buSzPts val="1400"/>
              <a:buChar char="●"/>
              <a:defRPr>
                <a:solidFill>
                  <a:schemeClr val="lt1"/>
                </a:solidFill>
              </a:defRPr>
            </a:lvl7pPr>
            <a:lvl8pPr indent="-317500" lvl="7" marL="3657600" algn="ctr">
              <a:spcBef>
                <a:spcPts val="0"/>
              </a:spcBef>
              <a:spcAft>
                <a:spcPts val="0"/>
              </a:spcAft>
              <a:buClr>
                <a:schemeClr val="lt1"/>
              </a:buClr>
              <a:buSzPts val="1400"/>
              <a:buChar char="○"/>
              <a:defRPr>
                <a:solidFill>
                  <a:schemeClr val="lt1"/>
                </a:solidFill>
              </a:defRPr>
            </a:lvl8pPr>
            <a:lvl9pPr indent="-317500" lvl="8" marL="4114800" algn="ctr">
              <a:spcBef>
                <a:spcPts val="0"/>
              </a:spcBef>
              <a:spcAft>
                <a:spcPts val="0"/>
              </a:spcAft>
              <a:buClr>
                <a:schemeClr val="lt1"/>
              </a:buClr>
              <a:buSzPts val="1400"/>
              <a:buChar char="■"/>
              <a:defRPr>
                <a:solidFill>
                  <a:schemeClr val="lt1"/>
                </a:solidFill>
              </a:defRPr>
            </a:lvl9pPr>
          </a:lstStyle>
          <a:p/>
        </p:txBody>
      </p:sp>
      <p:sp>
        <p:nvSpPr>
          <p:cNvPr id="78" name="Google Shape;78;p11"/>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81" name="Shape 81"/>
        <p:cNvGrpSpPr/>
        <p:nvPr/>
      </p:nvGrpSpPr>
      <p:grpSpPr>
        <a:xfrm>
          <a:off x="0" y="0"/>
          <a:ext cx="0" cy="0"/>
          <a:chOff x="0" y="0"/>
          <a:chExt cx="0" cy="0"/>
        </a:xfrm>
      </p:grpSpPr>
      <p:sp>
        <p:nvSpPr>
          <p:cNvPr id="82" name="Google Shape;82;p13"/>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3"/>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3"/>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rm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85" name="Google Shape;85;p13"/>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None/>
              <a:defRPr/>
            </a:lvl1pPr>
            <a:lvl2pPr lvl="1" algn="l">
              <a:spcBef>
                <a:spcPts val="0"/>
              </a:spcBef>
              <a:spcAft>
                <a:spcPts val="0"/>
              </a:spcAft>
              <a:buSzPts val="3000"/>
              <a:buNone/>
              <a:defRPr/>
            </a:lvl2pPr>
            <a:lvl3pPr lvl="2" algn="l">
              <a:spcBef>
                <a:spcPts val="0"/>
              </a:spcBef>
              <a:spcAft>
                <a:spcPts val="0"/>
              </a:spcAft>
              <a:buSzPts val="3000"/>
              <a:buNone/>
              <a:defRPr/>
            </a:lvl3pPr>
            <a:lvl4pPr lvl="3" algn="l">
              <a:spcBef>
                <a:spcPts val="0"/>
              </a:spcBef>
              <a:spcAft>
                <a:spcPts val="0"/>
              </a:spcAft>
              <a:buSzPts val="3000"/>
              <a:buNone/>
              <a:defRPr/>
            </a:lvl4pPr>
            <a:lvl5pPr lvl="4" algn="l">
              <a:spcBef>
                <a:spcPts val="0"/>
              </a:spcBef>
              <a:spcAft>
                <a:spcPts val="0"/>
              </a:spcAft>
              <a:buSzPts val="3000"/>
              <a:buNone/>
              <a:defRPr/>
            </a:lvl5pPr>
            <a:lvl6pPr lvl="5" algn="l">
              <a:spcBef>
                <a:spcPts val="0"/>
              </a:spcBef>
              <a:spcAft>
                <a:spcPts val="0"/>
              </a:spcAft>
              <a:buSzPts val="3000"/>
              <a:buNone/>
              <a:defRPr/>
            </a:lvl6pPr>
            <a:lvl7pPr lvl="6" algn="l">
              <a:spcBef>
                <a:spcPts val="0"/>
              </a:spcBef>
              <a:spcAft>
                <a:spcPts val="0"/>
              </a:spcAft>
              <a:buSzPts val="3000"/>
              <a:buNone/>
              <a:defRPr/>
            </a:lvl7pPr>
            <a:lvl8pPr lvl="7" algn="l">
              <a:spcBef>
                <a:spcPts val="0"/>
              </a:spcBef>
              <a:spcAft>
                <a:spcPts val="0"/>
              </a:spcAft>
              <a:buSzPts val="3000"/>
              <a:buNone/>
              <a:defRPr/>
            </a:lvl8pPr>
            <a:lvl9pPr lvl="8" algn="l">
              <a:spcBef>
                <a:spcPts val="0"/>
              </a:spcBef>
              <a:spcAft>
                <a:spcPts val="0"/>
              </a:spcAft>
              <a:buSzPts val="3000"/>
              <a:buNone/>
              <a:defRPr/>
            </a:lvl9pPr>
          </a:lstStyle>
          <a:p/>
        </p:txBody>
      </p:sp>
      <p:sp>
        <p:nvSpPr>
          <p:cNvPr id="86" name="Google Shape;86;p13"/>
          <p:cNvSpPr txBox="1"/>
          <p:nvPr>
            <p:ph idx="1" type="body"/>
          </p:nvPr>
        </p:nvSpPr>
        <p:spPr>
          <a:xfrm>
            <a:off x="1143000" y="548640"/>
            <a:ext cx="6400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p:txBody>
      </p:sp>
      <p:sp>
        <p:nvSpPr>
          <p:cNvPr id="7" name="Google Shape;7;p1"/>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indent="-317500" lvl="1" marL="914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indent="-317500" lvl="2" marL="1371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indent="-317500" lvl="3" marL="1828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indent="-317500" lvl="4" marL="22860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indent="-317500" lvl="5" marL="27432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indent="-317500" lvl="6" marL="3200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indent="-317500" lvl="7" marL="3657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indent="-317500" lvl="8" marL="4114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6.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4.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s://doi.org/10.30958/AJE.3-2-1" TargetMode="External"/><Relationship Id="rId4" Type="http://schemas.openxmlformats.org/officeDocument/2006/relationships/hyperlink" Target="https://doi.org/10.1080/23268263.2020.1781373" TargetMode="External"/><Relationship Id="rId5" Type="http://schemas.openxmlformats.org/officeDocument/2006/relationships/hyperlink" Target="https://doi.org/10.7227/RIE.82.9" TargetMode="External"/><Relationship Id="rId6" Type="http://schemas.openxmlformats.org/officeDocument/2006/relationships/hyperlink" Target="https://doi.org/10.1080/03004430500131270"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4"/>
          <p:cNvSpPr txBox="1"/>
          <p:nvPr>
            <p:ph type="ctrTitle"/>
          </p:nvPr>
        </p:nvSpPr>
        <p:spPr>
          <a:xfrm>
            <a:off x="1473800" y="1232450"/>
            <a:ext cx="6117000" cy="1398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SzPts val="990"/>
              <a:buNone/>
            </a:pPr>
            <a:r>
              <a:rPr b="1" lang="en-GB" sz="2660"/>
              <a:t>Study on the perspective of singing students aged 10 to 12 to semi-occluded vocal tract </a:t>
            </a:r>
            <a:endParaRPr b="1" sz="2660"/>
          </a:p>
          <a:p>
            <a:pPr indent="0" lvl="0" marL="0" rtl="0" algn="l">
              <a:spcBef>
                <a:spcPts val="0"/>
              </a:spcBef>
              <a:spcAft>
                <a:spcPts val="0"/>
              </a:spcAft>
              <a:buSzPts val="990"/>
              <a:buNone/>
            </a:pPr>
            <a:r>
              <a:rPr b="1" lang="en-GB" sz="2660"/>
              <a:t>(SOVT) exercises</a:t>
            </a:r>
            <a:endParaRPr b="1" sz="2660"/>
          </a:p>
        </p:txBody>
      </p:sp>
      <p:sp>
        <p:nvSpPr>
          <p:cNvPr id="92" name="Google Shape;92;p14"/>
          <p:cNvSpPr txBox="1"/>
          <p:nvPr>
            <p:ph idx="1" type="subTitle"/>
          </p:nvPr>
        </p:nvSpPr>
        <p:spPr>
          <a:xfrm>
            <a:off x="1473800" y="3030400"/>
            <a:ext cx="5637000" cy="1290600"/>
          </a:xfrm>
          <a:prstGeom prst="rect">
            <a:avLst/>
          </a:prstGeom>
        </p:spPr>
        <p:txBody>
          <a:bodyPr anchorCtr="0" anchor="t" bIns="91425" lIns="91425" spcFirstLastPara="1" rIns="91425" wrap="square" tIns="91425">
            <a:normAutofit fontScale="62500" lnSpcReduction="20000"/>
          </a:bodyPr>
          <a:lstStyle/>
          <a:p>
            <a:pPr indent="0" lvl="0" marL="0" rtl="0" algn="l">
              <a:spcBef>
                <a:spcPts val="0"/>
              </a:spcBef>
              <a:spcAft>
                <a:spcPts val="0"/>
              </a:spcAft>
              <a:buNone/>
            </a:pPr>
            <a:r>
              <a:rPr b="1" lang="en-GB" sz="2410"/>
              <a:t>BMPF7008</a:t>
            </a:r>
            <a:r>
              <a:rPr lang="en-GB" sz="2410"/>
              <a:t> - Module 3 Presentation</a:t>
            </a:r>
            <a:endParaRPr sz="2410"/>
          </a:p>
          <a:p>
            <a:pPr indent="0" lvl="0" marL="0" rtl="0" algn="l">
              <a:spcBef>
                <a:spcPts val="0"/>
              </a:spcBef>
              <a:spcAft>
                <a:spcPts val="0"/>
              </a:spcAft>
              <a:buNone/>
            </a:pPr>
            <a:r>
              <a:rPr lang="en-GB"/>
              <a:t>MA in Professional Practice (Voice Pedagogy)</a:t>
            </a:r>
            <a:endParaRPr/>
          </a:p>
          <a:p>
            <a:pPr indent="0" lvl="0" marL="0" rtl="0" algn="l">
              <a:spcBef>
                <a:spcPts val="0"/>
              </a:spcBef>
              <a:spcAft>
                <a:spcPts val="0"/>
              </a:spcAft>
              <a:buNone/>
            </a:pPr>
            <a:r>
              <a:rPr i="1" lang="en-GB"/>
              <a:t>Voice Study Centre - University of Wales Trinity Saint David</a:t>
            </a:r>
            <a:endParaRPr i="1"/>
          </a:p>
          <a:p>
            <a:pPr indent="0" lvl="0" marL="0" rtl="0" algn="l">
              <a:spcBef>
                <a:spcPts val="0"/>
              </a:spcBef>
              <a:spcAft>
                <a:spcPts val="0"/>
              </a:spcAft>
              <a:buNone/>
            </a:pPr>
            <a:r>
              <a:t/>
            </a:r>
            <a:endParaRPr/>
          </a:p>
          <a:p>
            <a:pPr indent="0" lvl="0" marL="0" rtl="0" algn="l">
              <a:spcBef>
                <a:spcPts val="0"/>
              </a:spcBef>
              <a:spcAft>
                <a:spcPts val="0"/>
              </a:spcAft>
              <a:buNone/>
            </a:pPr>
            <a:r>
              <a:rPr b="1" lang="en-GB" sz="2831"/>
              <a:t>Dani W. Dumadi </a:t>
            </a:r>
            <a:endParaRPr b="1" sz="2831"/>
          </a:p>
          <a:p>
            <a:pPr indent="0" lvl="0" marL="0" rtl="0" algn="l">
              <a:spcBef>
                <a:spcPts val="0"/>
              </a:spcBef>
              <a:spcAft>
                <a:spcPts val="0"/>
              </a:spcAft>
              <a:buNone/>
            </a:pPr>
            <a:r>
              <a:rPr lang="en-GB"/>
              <a:t>ID: 2246858</a:t>
            </a:r>
            <a:endParaRPr sz="2057"/>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5"/>
          <p:cNvSpPr txBox="1"/>
          <p:nvPr/>
        </p:nvSpPr>
        <p:spPr>
          <a:xfrm>
            <a:off x="818875" y="1394025"/>
            <a:ext cx="6765300" cy="3021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018"/>
              <a:buFont typeface="Arial"/>
              <a:buNone/>
            </a:pPr>
            <a:r>
              <a:t/>
            </a:r>
            <a:endParaRPr sz="1735">
              <a:solidFill>
                <a:srgbClr val="3F3F3F"/>
              </a:solidFill>
              <a:latin typeface="Trebuchet MS"/>
              <a:ea typeface="Trebuchet MS"/>
              <a:cs typeface="Trebuchet MS"/>
              <a:sym typeface="Trebuchet MS"/>
            </a:endParaRPr>
          </a:p>
        </p:txBody>
      </p:sp>
      <p:sp>
        <p:nvSpPr>
          <p:cNvPr id="98" name="Google Shape;98;p15"/>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INTRODUCTION</a:t>
            </a:r>
            <a:endParaRPr b="1"/>
          </a:p>
        </p:txBody>
      </p:sp>
      <p:sp>
        <p:nvSpPr>
          <p:cNvPr id="99" name="Google Shape;99;p15"/>
          <p:cNvSpPr txBox="1"/>
          <p:nvPr>
            <p:ph idx="1" type="body"/>
          </p:nvPr>
        </p:nvSpPr>
        <p:spPr>
          <a:xfrm>
            <a:off x="311700" y="1229875"/>
            <a:ext cx="7348800" cy="3339000"/>
          </a:xfrm>
          <a:prstGeom prst="rect">
            <a:avLst/>
          </a:prstGeom>
        </p:spPr>
        <p:txBody>
          <a:bodyPr anchorCtr="0" anchor="t" bIns="91425" lIns="91425" spcFirstLastPara="1" rIns="91425" wrap="square" tIns="91425">
            <a:normAutofit lnSpcReduction="10000"/>
          </a:bodyPr>
          <a:lstStyle/>
          <a:p>
            <a:pPr indent="0" lvl="0" marL="0" rtl="0" algn="l">
              <a:lnSpc>
                <a:spcPct val="100000"/>
              </a:lnSpc>
              <a:spcBef>
                <a:spcPts val="0"/>
              </a:spcBef>
              <a:spcAft>
                <a:spcPts val="0"/>
              </a:spcAft>
              <a:buClr>
                <a:srgbClr val="000000"/>
              </a:buClr>
              <a:buSzPts val="1018"/>
              <a:buFont typeface="Arial"/>
              <a:buNone/>
            </a:pPr>
            <a:r>
              <a:rPr b="1" lang="en-GB" sz="1735">
                <a:solidFill>
                  <a:srgbClr val="3F3F3F"/>
                </a:solidFill>
                <a:latin typeface="Trebuchet MS"/>
                <a:ea typeface="Trebuchet MS"/>
                <a:cs typeface="Trebuchet MS"/>
                <a:sym typeface="Trebuchet MS"/>
              </a:rPr>
              <a:t>Research Aim</a:t>
            </a:r>
            <a:r>
              <a:rPr lang="en-GB" sz="1735">
                <a:solidFill>
                  <a:srgbClr val="3F3F3F"/>
                </a:solidFill>
                <a:latin typeface="Trebuchet MS"/>
                <a:ea typeface="Trebuchet MS"/>
                <a:cs typeface="Trebuchet MS"/>
                <a:sym typeface="Trebuchet MS"/>
              </a:rPr>
              <a:t>:</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rgbClr val="000000"/>
              </a:buClr>
              <a:buSzPts val="1018"/>
              <a:buFont typeface="Arial"/>
              <a:buNone/>
            </a:pPr>
            <a:r>
              <a:rPr lang="en-GB" sz="1735">
                <a:solidFill>
                  <a:srgbClr val="3F3F3F"/>
                </a:solidFill>
                <a:latin typeface="Trebuchet MS"/>
                <a:ea typeface="Trebuchet MS"/>
                <a:cs typeface="Trebuchet MS"/>
                <a:sym typeface="Trebuchet MS"/>
              </a:rPr>
              <a:t>To enhance learning outcomes and effectiveness when working with young singing students</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rgbClr val="000000"/>
              </a:buClr>
              <a:buSzPts val="1018"/>
              <a:buFont typeface="Arial"/>
              <a:buNone/>
            </a:pPr>
            <a:r>
              <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rgbClr val="000000"/>
              </a:buClr>
              <a:buSzPts val="1018"/>
              <a:buFont typeface="Arial"/>
              <a:buNone/>
            </a:pPr>
            <a:r>
              <a:rPr b="1" lang="en-GB" sz="1735">
                <a:solidFill>
                  <a:srgbClr val="3F3F3F"/>
                </a:solidFill>
                <a:latin typeface="Trebuchet MS"/>
                <a:ea typeface="Trebuchet MS"/>
                <a:cs typeface="Trebuchet MS"/>
                <a:sym typeface="Trebuchet MS"/>
              </a:rPr>
              <a:t>Research Objective</a:t>
            </a:r>
            <a:r>
              <a:rPr lang="en-GB" sz="1735">
                <a:solidFill>
                  <a:srgbClr val="3F3F3F"/>
                </a:solidFill>
                <a:latin typeface="Trebuchet MS"/>
                <a:ea typeface="Trebuchet MS"/>
                <a:cs typeface="Trebuchet MS"/>
                <a:sym typeface="Trebuchet MS"/>
              </a:rPr>
              <a:t>:	</a:t>
            </a:r>
            <a:endParaRPr sz="16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rgbClr val="000000"/>
              </a:buClr>
              <a:buSzPts val="1018"/>
              <a:buFont typeface="Arial"/>
              <a:buNone/>
            </a:pPr>
            <a:r>
              <a:rPr lang="en-GB" sz="1735">
                <a:solidFill>
                  <a:srgbClr val="3F3F3F"/>
                </a:solidFill>
                <a:latin typeface="Trebuchet MS"/>
                <a:ea typeface="Trebuchet MS"/>
                <a:cs typeface="Trebuchet MS"/>
                <a:sym typeface="Trebuchet MS"/>
              </a:rPr>
              <a:t>To explore the experience of young singing students on SOVT exercises</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rgbClr val="000000"/>
              </a:buClr>
              <a:buSzPts val="1018"/>
              <a:buFont typeface="Arial"/>
              <a:buNone/>
            </a:pPr>
            <a:r>
              <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chemeClr val="dk1"/>
              </a:buClr>
              <a:buSzPts val="1018"/>
              <a:buFont typeface="Arial"/>
              <a:buNone/>
            </a:pPr>
            <a:r>
              <a:rPr b="1" lang="en-GB" sz="1735">
                <a:solidFill>
                  <a:srgbClr val="3F3F3F"/>
                </a:solidFill>
                <a:latin typeface="Trebuchet MS"/>
                <a:ea typeface="Trebuchet MS"/>
                <a:cs typeface="Trebuchet MS"/>
                <a:sym typeface="Trebuchet MS"/>
              </a:rPr>
              <a:t>Research Question:</a:t>
            </a:r>
            <a:endParaRPr b="1"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chemeClr val="dk1"/>
              </a:buClr>
              <a:buSzPts val="1018"/>
              <a:buFont typeface="Arial"/>
              <a:buNone/>
            </a:pPr>
            <a:r>
              <a:rPr lang="en-GB" sz="1735">
                <a:solidFill>
                  <a:srgbClr val="3F3F3F"/>
                </a:solidFill>
                <a:latin typeface="Trebuchet MS"/>
                <a:ea typeface="Trebuchet MS"/>
                <a:cs typeface="Trebuchet MS"/>
                <a:sym typeface="Trebuchet MS"/>
              </a:rPr>
              <a:t>“What is the perspective of private singing students aged 10 to 12 on SOVT exercises?”</a:t>
            </a:r>
            <a:endParaRPr sz="1735">
              <a:solidFill>
                <a:srgbClr val="3F3F3F"/>
              </a:solidFill>
              <a:latin typeface="Trebuchet MS"/>
              <a:ea typeface="Trebuchet MS"/>
              <a:cs typeface="Trebuchet MS"/>
              <a:sym typeface="Trebuchet MS"/>
            </a:endParaRPr>
          </a:p>
          <a:p>
            <a:pPr indent="0" lvl="0" marL="0" rtl="0" algn="l">
              <a:lnSpc>
                <a:spcPct val="95000"/>
              </a:lnSpc>
              <a:spcBef>
                <a:spcPts val="0"/>
              </a:spcBef>
              <a:spcAft>
                <a:spcPts val="0"/>
              </a:spcAft>
              <a:buSzPts val="852"/>
              <a:buNone/>
            </a:pPr>
            <a:r>
              <a:t/>
            </a:r>
            <a:endParaRPr b="1" sz="1695"/>
          </a:p>
          <a:p>
            <a:pPr indent="0" lvl="0" marL="0" rtl="0" algn="l">
              <a:lnSpc>
                <a:spcPct val="95000"/>
              </a:lnSpc>
              <a:spcBef>
                <a:spcPts val="1200"/>
              </a:spcBef>
              <a:spcAft>
                <a:spcPts val="1200"/>
              </a:spcAft>
              <a:buSzPts val="852"/>
              <a:buNone/>
            </a:pPr>
            <a:r>
              <a:t/>
            </a:r>
            <a:endParaRPr sz="1695"/>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6"/>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LITERATURE</a:t>
            </a:r>
            <a:endParaRPr b="1"/>
          </a:p>
        </p:txBody>
      </p:sp>
      <p:sp>
        <p:nvSpPr>
          <p:cNvPr id="105" name="Google Shape;105;p16"/>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GB"/>
              <a:t>Previous research has shown that understanding students' perceptions of their teachers' actions is important to strengthen teacher-student relationships, learning outcomes and effectiveness (Iberico, Valle &amp; Pease, 2016; Poulou, 2009). </a:t>
            </a:r>
            <a:endParaRPr/>
          </a:p>
          <a:p>
            <a:pPr indent="-342900" lvl="0" marL="457200" rtl="0" algn="l">
              <a:spcBef>
                <a:spcPts val="0"/>
              </a:spcBef>
              <a:spcAft>
                <a:spcPts val="0"/>
              </a:spcAft>
              <a:buSzPts val="1800"/>
              <a:buChar char="●"/>
            </a:pPr>
            <a:r>
              <a:rPr lang="en-GB"/>
              <a:t>Understanding children’s perspective could help determine what motivates them to learn and the reason behind it (Smith, Duncan and Marshall, 2005).</a:t>
            </a:r>
            <a:endParaRPr/>
          </a:p>
          <a:p>
            <a:pPr indent="-342900" lvl="0" marL="457200" rtl="0" algn="l">
              <a:spcBef>
                <a:spcPts val="0"/>
              </a:spcBef>
              <a:spcAft>
                <a:spcPts val="0"/>
              </a:spcAft>
              <a:buSzPts val="1800"/>
              <a:buChar char="●"/>
            </a:pPr>
            <a:r>
              <a:rPr lang="en-GB"/>
              <a:t>Most studies on SOVT involving adult participants, not yet many that involves young (healthy) singers, especially their perception towards this exercise</a:t>
            </a:r>
            <a:endParaRPr/>
          </a:p>
          <a:p>
            <a:pPr indent="0" lvl="0" marL="0" rtl="0" algn="l">
              <a:spcBef>
                <a:spcPts val="1200"/>
              </a:spcBef>
              <a:spcAft>
                <a:spcPts val="12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17"/>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2000">
              <a:solidFill>
                <a:srgbClr val="3F3F3F"/>
              </a:solidFill>
              <a:latin typeface="Trebuchet MS"/>
              <a:ea typeface="Trebuchet MS"/>
              <a:cs typeface="Trebuchet MS"/>
              <a:sym typeface="Trebuchet MS"/>
            </a:endParaRPr>
          </a:p>
        </p:txBody>
      </p:sp>
      <p:sp>
        <p:nvSpPr>
          <p:cNvPr id="111" name="Google Shape;111;p17"/>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PARTICIPANTS</a:t>
            </a:r>
            <a:endParaRPr b="1"/>
          </a:p>
        </p:txBody>
      </p:sp>
      <p:sp>
        <p:nvSpPr>
          <p:cNvPr id="112" name="Google Shape;112;p17"/>
          <p:cNvSpPr txBox="1"/>
          <p:nvPr>
            <p:ph idx="1" type="body"/>
          </p:nvPr>
        </p:nvSpPr>
        <p:spPr>
          <a:xfrm>
            <a:off x="311700" y="1229875"/>
            <a:ext cx="8520600" cy="33390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GB">
                <a:solidFill>
                  <a:srgbClr val="3F3F3F"/>
                </a:solidFill>
                <a:latin typeface="Trebuchet MS"/>
                <a:ea typeface="Trebuchet MS"/>
                <a:cs typeface="Trebuchet MS"/>
                <a:sym typeface="Trebuchet MS"/>
              </a:rPr>
              <a:t>Profile		: 21 Singing students aged 10-12</a:t>
            </a:r>
            <a:endParaRPr>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None/>
            </a:pPr>
            <a:r>
              <a:rPr lang="en-GB">
                <a:solidFill>
                  <a:srgbClr val="3F3F3F"/>
                </a:solidFill>
                <a:latin typeface="Trebuchet MS"/>
                <a:ea typeface="Trebuchet MS"/>
                <a:cs typeface="Trebuchet MS"/>
                <a:sym typeface="Trebuchet MS"/>
              </a:rPr>
              <a:t>Location	: A music centre in South Jakarta</a:t>
            </a:r>
            <a:endParaRPr>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None/>
            </a:pPr>
            <a:r>
              <a:rPr lang="en-GB">
                <a:solidFill>
                  <a:srgbClr val="3F3F3F"/>
                </a:solidFill>
                <a:latin typeface="Trebuchet MS"/>
                <a:ea typeface="Trebuchet MS"/>
                <a:cs typeface="Trebuchet MS"/>
                <a:sym typeface="Trebuchet MS"/>
              </a:rPr>
              <a:t>Procedures</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Char char="-"/>
            </a:pPr>
            <a:r>
              <a:rPr lang="en-GB">
                <a:solidFill>
                  <a:srgbClr val="3F3F3F"/>
                </a:solidFill>
                <a:latin typeface="Trebuchet MS"/>
                <a:ea typeface="Trebuchet MS"/>
                <a:cs typeface="Trebuchet MS"/>
                <a:sym typeface="Trebuchet MS"/>
              </a:rPr>
              <a:t>Getting criminal records certificate (for working with children)</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Char char="-"/>
            </a:pPr>
            <a:r>
              <a:rPr lang="en-GB">
                <a:solidFill>
                  <a:srgbClr val="3F3F3F"/>
                </a:solidFill>
                <a:latin typeface="Trebuchet MS"/>
                <a:ea typeface="Trebuchet MS"/>
                <a:cs typeface="Trebuchet MS"/>
                <a:sym typeface="Trebuchet MS"/>
              </a:rPr>
              <a:t>Getting permission from music centre and ethical approval from the university</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Char char="-"/>
            </a:pPr>
            <a:r>
              <a:rPr lang="en-GB">
                <a:solidFill>
                  <a:srgbClr val="3F3F3F"/>
                </a:solidFill>
                <a:latin typeface="Trebuchet MS"/>
                <a:ea typeface="Trebuchet MS"/>
                <a:cs typeface="Trebuchet MS"/>
                <a:sym typeface="Trebuchet MS"/>
              </a:rPr>
              <a:t>Advertise at teachers whatsapp group and get direct parents contacts from our centre’s admin</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Char char="-"/>
            </a:pPr>
            <a:r>
              <a:rPr lang="en-GB">
                <a:solidFill>
                  <a:srgbClr val="3F3F3F"/>
                </a:solidFill>
                <a:latin typeface="Trebuchet MS"/>
                <a:ea typeface="Trebuchet MS"/>
                <a:cs typeface="Trebuchet MS"/>
                <a:sym typeface="Trebuchet MS"/>
              </a:rPr>
              <a:t>Getting consent from parents and arrange participants’ individual session with me</a:t>
            </a:r>
            <a:endParaRPr>
              <a:solidFill>
                <a:srgbClr val="3F3F3F"/>
              </a:solidFill>
              <a:latin typeface="Trebuchet MS"/>
              <a:ea typeface="Trebuchet MS"/>
              <a:cs typeface="Trebuchet MS"/>
              <a:sym typeface="Trebuchet MS"/>
            </a:endParaRPr>
          </a:p>
          <a:p>
            <a:pPr indent="0" lvl="0" marL="0" rtl="0" algn="l">
              <a:spcBef>
                <a:spcPts val="0"/>
              </a:spcBef>
              <a:spcAft>
                <a:spcPts val="1200"/>
              </a:spcAft>
              <a:buNone/>
            </a:pPr>
            <a:r>
              <a:t/>
            </a:r>
            <a:endParaRPr sz="15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18"/>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METHODOLOGY</a:t>
            </a:r>
            <a:endParaRPr b="1"/>
          </a:p>
        </p:txBody>
      </p:sp>
      <p:sp>
        <p:nvSpPr>
          <p:cNvPr id="118" name="Google Shape;118;p18"/>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lnSpc>
                <a:spcPct val="90000"/>
              </a:lnSpc>
              <a:spcBef>
                <a:spcPts val="0"/>
              </a:spcBef>
              <a:spcAft>
                <a:spcPts val="0"/>
              </a:spcAft>
              <a:buNone/>
            </a:pPr>
            <a:r>
              <a:rPr lang="en-GB" sz="1900">
                <a:solidFill>
                  <a:srgbClr val="3F3F3F"/>
                </a:solidFill>
                <a:latin typeface="Trebuchet MS"/>
                <a:ea typeface="Trebuchet MS"/>
                <a:cs typeface="Trebuchet MS"/>
                <a:sym typeface="Trebuchet MS"/>
              </a:rPr>
              <a:t>Underlying methodology:</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rPr lang="en-GB" sz="1900">
                <a:solidFill>
                  <a:srgbClr val="3F3F3F"/>
                </a:solidFill>
                <a:latin typeface="Trebuchet MS"/>
                <a:ea typeface="Trebuchet MS"/>
                <a:cs typeface="Trebuchet MS"/>
                <a:sym typeface="Trebuchet MS"/>
              </a:rPr>
              <a:t>Pragmatism</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rPr lang="en-GB" sz="1900">
                <a:solidFill>
                  <a:srgbClr val="3F3F3F"/>
                </a:solidFill>
                <a:latin typeface="Trebuchet MS"/>
                <a:ea typeface="Trebuchet MS"/>
                <a:cs typeface="Trebuchet MS"/>
                <a:sym typeface="Trebuchet MS"/>
              </a:rPr>
              <a:t>Research Method: Concurrent Mixed-methods</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rPr lang="en-GB" sz="1900">
                <a:solidFill>
                  <a:srgbClr val="3F3F3F"/>
                </a:solidFill>
                <a:latin typeface="Trebuchet MS"/>
                <a:ea typeface="Trebuchet MS"/>
                <a:cs typeface="Trebuchet MS"/>
                <a:sym typeface="Trebuchet MS"/>
              </a:rPr>
              <a:t>Qualitative part: Interview with open ended questions → coding/thematic analysis</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t/>
            </a:r>
            <a:endParaRPr sz="1900">
              <a:solidFill>
                <a:srgbClr val="3F3F3F"/>
              </a:solidFill>
              <a:latin typeface="Trebuchet MS"/>
              <a:ea typeface="Trebuchet MS"/>
              <a:cs typeface="Trebuchet MS"/>
              <a:sym typeface="Trebuchet MS"/>
            </a:endParaRPr>
          </a:p>
          <a:p>
            <a:pPr indent="0" lvl="0" marL="0" rtl="0" algn="l">
              <a:lnSpc>
                <a:spcPct val="90000"/>
              </a:lnSpc>
              <a:spcBef>
                <a:spcPts val="0"/>
              </a:spcBef>
              <a:spcAft>
                <a:spcPts val="0"/>
              </a:spcAft>
              <a:buNone/>
            </a:pPr>
            <a:r>
              <a:rPr lang="en-GB" sz="1900">
                <a:solidFill>
                  <a:srgbClr val="3F3F3F"/>
                </a:solidFill>
                <a:latin typeface="Trebuchet MS"/>
                <a:ea typeface="Trebuchet MS"/>
                <a:cs typeface="Trebuchet MS"/>
                <a:sym typeface="Trebuchet MS"/>
              </a:rPr>
              <a:t>Quantitative part: Interview with closed-ended questions→ descriptive statistics</a:t>
            </a:r>
            <a:endParaRPr sz="15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9"/>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METHODS</a:t>
            </a:r>
            <a:endParaRPr b="1"/>
          </a:p>
        </p:txBody>
      </p:sp>
      <p:sp>
        <p:nvSpPr>
          <p:cNvPr id="124" name="Google Shape;124;p19"/>
          <p:cNvSpPr txBox="1"/>
          <p:nvPr>
            <p:ph idx="1" type="body"/>
          </p:nvPr>
        </p:nvSpPr>
        <p:spPr>
          <a:xfrm>
            <a:off x="311700" y="1229875"/>
            <a:ext cx="6917100" cy="33390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GB" sz="1235">
                <a:solidFill>
                  <a:srgbClr val="3F3F3F"/>
                </a:solidFill>
                <a:latin typeface="Trebuchet MS"/>
                <a:ea typeface="Trebuchet MS"/>
                <a:cs typeface="Trebuchet MS"/>
                <a:sym typeface="Trebuchet MS"/>
              </a:rPr>
              <a:t>On the day of appointment with each participants:</a:t>
            </a:r>
            <a:endParaRPr sz="12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None/>
            </a:pPr>
            <a:r>
              <a:t/>
            </a:r>
            <a:endParaRPr sz="1235">
              <a:solidFill>
                <a:srgbClr val="3F3F3F"/>
              </a:solidFill>
              <a:latin typeface="Trebuchet MS"/>
              <a:ea typeface="Trebuchet MS"/>
              <a:cs typeface="Trebuchet MS"/>
              <a:sym typeface="Trebuchet MS"/>
            </a:endParaRPr>
          </a:p>
          <a:p>
            <a:pPr indent="-307022" lvl="0" marL="457200" rtl="0" algn="l">
              <a:lnSpc>
                <a:spcPct val="100000"/>
              </a:lnSpc>
              <a:spcBef>
                <a:spcPts val="0"/>
              </a:spcBef>
              <a:spcAft>
                <a:spcPts val="0"/>
              </a:spcAft>
              <a:buClr>
                <a:srgbClr val="3F3F3F"/>
              </a:buClr>
              <a:buSzPts val="1235"/>
              <a:buFont typeface="Trebuchet MS"/>
              <a:buAutoNum type="romanUcPeriod"/>
            </a:pPr>
            <a:r>
              <a:rPr lang="en-GB" sz="1235">
                <a:solidFill>
                  <a:srgbClr val="3F3F3F"/>
                </a:solidFill>
                <a:latin typeface="Trebuchet MS"/>
                <a:ea typeface="Trebuchet MS"/>
                <a:cs typeface="Trebuchet MS"/>
                <a:sym typeface="Trebuchet MS"/>
              </a:rPr>
              <a:t>Pre-</a:t>
            </a:r>
            <a:r>
              <a:rPr lang="en-GB" sz="1235">
                <a:solidFill>
                  <a:srgbClr val="3F3F3F"/>
                </a:solidFill>
                <a:latin typeface="Trebuchet MS"/>
                <a:ea typeface="Trebuchet MS"/>
                <a:cs typeface="Trebuchet MS"/>
                <a:sym typeface="Trebuchet MS"/>
              </a:rPr>
              <a:t>session check: (vocalization in /i/)</a:t>
            </a:r>
            <a:endParaRPr sz="12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rgbClr val="000000"/>
              </a:buClr>
              <a:buSzPts val="1018"/>
              <a:buFont typeface="Arial"/>
              <a:buNone/>
            </a:pPr>
            <a:r>
              <a:t/>
            </a:r>
            <a:endParaRPr sz="1235">
              <a:solidFill>
                <a:srgbClr val="3F3F3F"/>
              </a:solidFill>
              <a:latin typeface="Trebuchet MS"/>
              <a:ea typeface="Trebuchet MS"/>
              <a:cs typeface="Trebuchet MS"/>
              <a:sym typeface="Trebuchet MS"/>
            </a:endParaRPr>
          </a:p>
          <a:p>
            <a:pPr indent="-307022" lvl="0" marL="457200" rtl="0" algn="l">
              <a:lnSpc>
                <a:spcPct val="100000"/>
              </a:lnSpc>
              <a:spcBef>
                <a:spcPts val="0"/>
              </a:spcBef>
              <a:spcAft>
                <a:spcPts val="0"/>
              </a:spcAft>
              <a:buClr>
                <a:srgbClr val="3F3F3F"/>
              </a:buClr>
              <a:buSzPts val="1235"/>
              <a:buFont typeface="Trebuchet MS"/>
              <a:buAutoNum type="romanUcPeriod"/>
            </a:pPr>
            <a:r>
              <a:rPr lang="en-GB" sz="1235">
                <a:solidFill>
                  <a:srgbClr val="3F3F3F"/>
                </a:solidFill>
                <a:latin typeface="Trebuchet MS"/>
                <a:ea typeface="Trebuchet MS"/>
                <a:cs typeface="Trebuchet MS"/>
                <a:sym typeface="Trebuchet MS"/>
              </a:rPr>
              <a:t>I guided the participant for SOVT exercises with interviews in between exercise. </a:t>
            </a:r>
            <a:endParaRPr sz="1235">
              <a:solidFill>
                <a:srgbClr val="3F3F3F"/>
              </a:solidFill>
              <a:latin typeface="Trebuchet MS"/>
              <a:ea typeface="Trebuchet MS"/>
              <a:cs typeface="Trebuchet MS"/>
              <a:sym typeface="Trebuchet MS"/>
            </a:endParaRPr>
          </a:p>
          <a:p>
            <a:pPr indent="0" lvl="0" marL="457200" rtl="0" algn="l">
              <a:lnSpc>
                <a:spcPct val="100000"/>
              </a:lnSpc>
              <a:spcBef>
                <a:spcPts val="0"/>
              </a:spcBef>
              <a:spcAft>
                <a:spcPts val="0"/>
              </a:spcAft>
              <a:buNone/>
            </a:pPr>
            <a:r>
              <a:rPr lang="en-GB" sz="1235">
                <a:solidFill>
                  <a:srgbClr val="3F3F3F"/>
                </a:solidFill>
                <a:latin typeface="Trebuchet MS"/>
                <a:ea typeface="Trebuchet MS"/>
                <a:cs typeface="Trebuchet MS"/>
                <a:sym typeface="Trebuchet MS"/>
              </a:rPr>
              <a:t>SOVT included:</a:t>
            </a:r>
            <a:endParaRPr sz="1235">
              <a:solidFill>
                <a:srgbClr val="3F3F3F"/>
              </a:solidFill>
              <a:latin typeface="Trebuchet MS"/>
              <a:ea typeface="Trebuchet MS"/>
              <a:cs typeface="Trebuchet MS"/>
              <a:sym typeface="Trebuchet MS"/>
            </a:endParaRPr>
          </a:p>
          <a:p>
            <a:pPr indent="-307022" lvl="1" marL="914400" rtl="0" algn="l">
              <a:lnSpc>
                <a:spcPct val="100000"/>
              </a:lnSpc>
              <a:spcBef>
                <a:spcPts val="0"/>
              </a:spcBef>
              <a:spcAft>
                <a:spcPts val="0"/>
              </a:spcAft>
              <a:buClr>
                <a:srgbClr val="3F3F3F"/>
              </a:buClr>
              <a:buSzPts val="1235"/>
              <a:buFont typeface="Trebuchet MS"/>
              <a:buAutoNum type="alphaUcPeriod"/>
            </a:pPr>
            <a:r>
              <a:rPr lang="en-GB" sz="1235">
                <a:solidFill>
                  <a:srgbClr val="3F3F3F"/>
                </a:solidFill>
                <a:latin typeface="Trebuchet MS"/>
                <a:ea typeface="Trebuchet MS"/>
                <a:cs typeface="Trebuchet MS"/>
                <a:sym typeface="Trebuchet MS"/>
              </a:rPr>
              <a:t>Lip trill (Lip buzz)</a:t>
            </a:r>
            <a:endParaRPr sz="1235">
              <a:solidFill>
                <a:srgbClr val="3F3F3F"/>
              </a:solidFill>
              <a:latin typeface="Trebuchet MS"/>
              <a:ea typeface="Trebuchet MS"/>
              <a:cs typeface="Trebuchet MS"/>
              <a:sym typeface="Trebuchet MS"/>
            </a:endParaRPr>
          </a:p>
          <a:p>
            <a:pPr indent="-307022" lvl="1" marL="914400" rtl="0" algn="l">
              <a:lnSpc>
                <a:spcPct val="100000"/>
              </a:lnSpc>
              <a:spcBef>
                <a:spcPts val="0"/>
              </a:spcBef>
              <a:spcAft>
                <a:spcPts val="0"/>
              </a:spcAft>
              <a:buClr>
                <a:srgbClr val="3F3F3F"/>
              </a:buClr>
              <a:buSzPts val="1235"/>
              <a:buFont typeface="Trebuchet MS"/>
              <a:buAutoNum type="alphaUcPeriod"/>
            </a:pPr>
            <a:r>
              <a:rPr lang="en-GB" sz="1235">
                <a:solidFill>
                  <a:srgbClr val="3F3F3F"/>
                </a:solidFill>
                <a:latin typeface="Trebuchet MS"/>
                <a:ea typeface="Trebuchet MS"/>
                <a:cs typeface="Trebuchet MS"/>
                <a:sym typeface="Trebuchet MS"/>
              </a:rPr>
              <a:t>Tongue trill (Rolled /r/)</a:t>
            </a:r>
            <a:endParaRPr sz="1235">
              <a:solidFill>
                <a:srgbClr val="3F3F3F"/>
              </a:solidFill>
              <a:latin typeface="Trebuchet MS"/>
              <a:ea typeface="Trebuchet MS"/>
              <a:cs typeface="Trebuchet MS"/>
              <a:sym typeface="Trebuchet MS"/>
            </a:endParaRPr>
          </a:p>
          <a:p>
            <a:pPr indent="-307022" lvl="1" marL="914400" rtl="0" algn="l">
              <a:lnSpc>
                <a:spcPct val="100000"/>
              </a:lnSpc>
              <a:spcBef>
                <a:spcPts val="0"/>
              </a:spcBef>
              <a:spcAft>
                <a:spcPts val="0"/>
              </a:spcAft>
              <a:buClr>
                <a:srgbClr val="3F3F3F"/>
              </a:buClr>
              <a:buSzPts val="1235"/>
              <a:buFont typeface="Trebuchet MS"/>
              <a:buAutoNum type="alphaUcPeriod"/>
            </a:pPr>
            <a:r>
              <a:rPr lang="en-GB" sz="1235">
                <a:solidFill>
                  <a:srgbClr val="3F3F3F"/>
                </a:solidFill>
                <a:latin typeface="Trebuchet MS"/>
                <a:ea typeface="Trebuchet MS"/>
                <a:cs typeface="Trebuchet MS"/>
                <a:sym typeface="Trebuchet MS"/>
              </a:rPr>
              <a:t>Blowfish</a:t>
            </a:r>
            <a:endParaRPr sz="1235">
              <a:solidFill>
                <a:srgbClr val="3F3F3F"/>
              </a:solidFill>
              <a:latin typeface="Trebuchet MS"/>
              <a:ea typeface="Trebuchet MS"/>
              <a:cs typeface="Trebuchet MS"/>
              <a:sym typeface="Trebuchet MS"/>
            </a:endParaRPr>
          </a:p>
          <a:p>
            <a:pPr indent="-307022" lvl="1" marL="914400" rtl="0" algn="l">
              <a:lnSpc>
                <a:spcPct val="100000"/>
              </a:lnSpc>
              <a:spcBef>
                <a:spcPts val="0"/>
              </a:spcBef>
              <a:spcAft>
                <a:spcPts val="0"/>
              </a:spcAft>
              <a:buClr>
                <a:srgbClr val="3F3F3F"/>
              </a:buClr>
              <a:buSzPts val="1235"/>
              <a:buFont typeface="Trebuchet MS"/>
              <a:buAutoNum type="alphaUcPeriod"/>
            </a:pPr>
            <a:r>
              <a:rPr lang="en-GB" sz="1235">
                <a:solidFill>
                  <a:srgbClr val="3F3F3F"/>
                </a:solidFill>
                <a:latin typeface="Trebuchet MS"/>
                <a:ea typeface="Trebuchet MS"/>
                <a:cs typeface="Trebuchet MS"/>
                <a:sym typeface="Trebuchet MS"/>
              </a:rPr>
              <a:t>Straw phonation</a:t>
            </a:r>
            <a:endParaRPr sz="1235">
              <a:solidFill>
                <a:srgbClr val="3F3F3F"/>
              </a:solidFill>
              <a:latin typeface="Trebuchet MS"/>
              <a:ea typeface="Trebuchet MS"/>
              <a:cs typeface="Trebuchet MS"/>
              <a:sym typeface="Trebuchet MS"/>
            </a:endParaRPr>
          </a:p>
          <a:p>
            <a:pPr indent="-307022" lvl="1" marL="914400" rtl="0" algn="l">
              <a:lnSpc>
                <a:spcPct val="100000"/>
              </a:lnSpc>
              <a:spcBef>
                <a:spcPts val="0"/>
              </a:spcBef>
              <a:spcAft>
                <a:spcPts val="0"/>
              </a:spcAft>
              <a:buClr>
                <a:srgbClr val="3F3F3F"/>
              </a:buClr>
              <a:buSzPts val="1235"/>
              <a:buFont typeface="Trebuchet MS"/>
              <a:buAutoNum type="alphaUcPeriod"/>
            </a:pPr>
            <a:r>
              <a:rPr lang="en-GB" sz="1235">
                <a:solidFill>
                  <a:srgbClr val="3F3F3F"/>
                </a:solidFill>
                <a:latin typeface="Trebuchet MS"/>
                <a:ea typeface="Trebuchet MS"/>
                <a:cs typeface="Trebuchet MS"/>
                <a:sym typeface="Trebuchet MS"/>
              </a:rPr>
              <a:t>Water Resistance Therapy (SP in water)</a:t>
            </a:r>
            <a:endParaRPr sz="1235">
              <a:solidFill>
                <a:srgbClr val="3F3F3F"/>
              </a:solidFill>
              <a:latin typeface="Trebuchet MS"/>
              <a:ea typeface="Trebuchet MS"/>
              <a:cs typeface="Trebuchet MS"/>
              <a:sym typeface="Trebuchet MS"/>
            </a:endParaRPr>
          </a:p>
          <a:p>
            <a:pPr indent="0" lvl="0" marL="914400" rtl="0" algn="l">
              <a:lnSpc>
                <a:spcPct val="100000"/>
              </a:lnSpc>
              <a:spcBef>
                <a:spcPts val="0"/>
              </a:spcBef>
              <a:spcAft>
                <a:spcPts val="0"/>
              </a:spcAft>
              <a:buNone/>
            </a:pPr>
            <a:r>
              <a:t/>
            </a:r>
            <a:endParaRPr sz="1235">
              <a:solidFill>
                <a:srgbClr val="3F3F3F"/>
              </a:solidFill>
              <a:latin typeface="Trebuchet MS"/>
              <a:ea typeface="Trebuchet MS"/>
              <a:cs typeface="Trebuchet MS"/>
              <a:sym typeface="Trebuchet MS"/>
            </a:endParaRPr>
          </a:p>
          <a:p>
            <a:pPr indent="-307022" lvl="0" marL="457200" rtl="0" algn="l">
              <a:lnSpc>
                <a:spcPct val="100000"/>
              </a:lnSpc>
              <a:spcBef>
                <a:spcPts val="0"/>
              </a:spcBef>
              <a:spcAft>
                <a:spcPts val="0"/>
              </a:spcAft>
              <a:buClr>
                <a:srgbClr val="3F3F3F"/>
              </a:buClr>
              <a:buSzPts val="1235"/>
              <a:buFont typeface="Trebuchet MS"/>
              <a:buAutoNum type="romanUcPeriod"/>
            </a:pPr>
            <a:r>
              <a:rPr lang="en-GB" sz="1235">
                <a:solidFill>
                  <a:srgbClr val="3F3F3F"/>
                </a:solidFill>
                <a:latin typeface="Trebuchet MS"/>
                <a:ea typeface="Trebuchet MS"/>
                <a:cs typeface="Trebuchet MS"/>
                <a:sym typeface="Trebuchet MS"/>
              </a:rPr>
              <a:t>I asked them to rank the exercises based on preference Lip trill (Lip buzz)</a:t>
            </a:r>
            <a:endParaRPr sz="1235">
              <a:solidFill>
                <a:srgbClr val="3F3F3F"/>
              </a:solidFill>
              <a:latin typeface="Trebuchet MS"/>
              <a:ea typeface="Trebuchet MS"/>
              <a:cs typeface="Trebuchet MS"/>
              <a:sym typeface="Trebuchet MS"/>
            </a:endParaRPr>
          </a:p>
          <a:p>
            <a:pPr indent="0" lvl="0" marL="457200" rtl="0" algn="l">
              <a:lnSpc>
                <a:spcPct val="100000"/>
              </a:lnSpc>
              <a:spcBef>
                <a:spcPts val="0"/>
              </a:spcBef>
              <a:spcAft>
                <a:spcPts val="0"/>
              </a:spcAft>
              <a:buNone/>
            </a:pPr>
            <a:r>
              <a:t/>
            </a:r>
            <a:endParaRPr sz="1235">
              <a:solidFill>
                <a:srgbClr val="3F3F3F"/>
              </a:solidFill>
              <a:latin typeface="Trebuchet MS"/>
              <a:ea typeface="Trebuchet MS"/>
              <a:cs typeface="Trebuchet MS"/>
              <a:sym typeface="Trebuchet MS"/>
            </a:endParaRPr>
          </a:p>
          <a:p>
            <a:pPr indent="-307022" lvl="0" marL="457200" rtl="0" algn="l">
              <a:lnSpc>
                <a:spcPct val="100000"/>
              </a:lnSpc>
              <a:spcBef>
                <a:spcPts val="0"/>
              </a:spcBef>
              <a:spcAft>
                <a:spcPts val="0"/>
              </a:spcAft>
              <a:buClr>
                <a:srgbClr val="3F3F3F"/>
              </a:buClr>
              <a:buSzPts val="1235"/>
              <a:buFont typeface="Trebuchet MS"/>
              <a:buAutoNum type="romanUcPeriod"/>
            </a:pPr>
            <a:r>
              <a:rPr lang="en-GB" sz="1235">
                <a:solidFill>
                  <a:srgbClr val="3F3F3F"/>
                </a:solidFill>
                <a:latin typeface="Trebuchet MS"/>
                <a:ea typeface="Trebuchet MS"/>
                <a:cs typeface="Trebuchet MS"/>
                <a:sym typeface="Trebuchet MS"/>
              </a:rPr>
              <a:t>Post-session check: (the same vocalization melody as pre-session)</a:t>
            </a:r>
            <a:endParaRPr sz="1235">
              <a:solidFill>
                <a:srgbClr val="3F3F3F"/>
              </a:solidFill>
              <a:latin typeface="Trebuchet MS"/>
              <a:ea typeface="Trebuchet MS"/>
              <a:cs typeface="Trebuchet MS"/>
              <a:sym typeface="Trebuchet MS"/>
            </a:endParaRPr>
          </a:p>
          <a:p>
            <a:pPr indent="0" lvl="0" marL="457200" rtl="0" algn="l">
              <a:lnSpc>
                <a:spcPct val="100000"/>
              </a:lnSpc>
              <a:spcBef>
                <a:spcPts val="0"/>
              </a:spcBef>
              <a:spcAft>
                <a:spcPts val="0"/>
              </a:spcAft>
              <a:buNone/>
            </a:pPr>
            <a:r>
              <a:rPr lang="en-GB" sz="1235">
                <a:solidFill>
                  <a:srgbClr val="3F3F3F"/>
                </a:solidFill>
                <a:latin typeface="Trebuchet MS"/>
                <a:ea typeface="Trebuchet MS"/>
                <a:cs typeface="Trebuchet MS"/>
                <a:sym typeface="Trebuchet MS"/>
              </a:rPr>
              <a:t>I asked them to compare the sensation between before and after the five SOVT exercises</a:t>
            </a:r>
            <a:endParaRPr sz="12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None/>
            </a:pPr>
            <a:r>
              <a:t/>
            </a:r>
            <a:endParaRPr sz="1235">
              <a:solidFill>
                <a:srgbClr val="3F3F3F"/>
              </a:solidFill>
              <a:latin typeface="Trebuchet MS"/>
              <a:ea typeface="Trebuchet MS"/>
              <a:cs typeface="Trebuchet MS"/>
              <a:sym typeface="Trebuchet M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0"/>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FINDINGS</a:t>
            </a:r>
            <a:endParaRPr b="1"/>
          </a:p>
        </p:txBody>
      </p:sp>
      <p:sp>
        <p:nvSpPr>
          <p:cNvPr id="130" name="Google Shape;130;p20"/>
          <p:cNvSpPr txBox="1"/>
          <p:nvPr>
            <p:ph idx="1" type="body"/>
          </p:nvPr>
        </p:nvSpPr>
        <p:spPr>
          <a:xfrm>
            <a:off x="311700" y="1229875"/>
            <a:ext cx="7285200" cy="2542800"/>
          </a:xfrm>
          <a:prstGeom prst="rect">
            <a:avLst/>
          </a:prstGeom>
        </p:spPr>
        <p:txBody>
          <a:bodyPr anchorCtr="0" anchor="t" bIns="91425" lIns="91425" spcFirstLastPara="1" rIns="91425" wrap="square" tIns="91425">
            <a:normAutofit/>
          </a:bodyPr>
          <a:lstStyle/>
          <a:p>
            <a:pPr indent="-342900" lvl="0" marL="457200" rtl="0" algn="l">
              <a:lnSpc>
                <a:spcPct val="100000"/>
              </a:lnSpc>
              <a:spcBef>
                <a:spcPts val="0"/>
              </a:spcBef>
              <a:spcAft>
                <a:spcPts val="0"/>
              </a:spcAft>
              <a:buClr>
                <a:srgbClr val="3F3F3F"/>
              </a:buClr>
              <a:buSzPts val="1800"/>
              <a:buFont typeface="Trebuchet MS"/>
              <a:buAutoNum type="arabicPeriod"/>
            </a:pPr>
            <a:r>
              <a:rPr lang="en-GB">
                <a:solidFill>
                  <a:srgbClr val="3F3F3F"/>
                </a:solidFill>
                <a:latin typeface="Trebuchet MS"/>
                <a:ea typeface="Trebuchet MS"/>
                <a:cs typeface="Trebuchet MS"/>
                <a:sym typeface="Trebuchet MS"/>
              </a:rPr>
              <a:t>Familiarity to SOVT</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AutoNum type="arabicPeriod"/>
            </a:pPr>
            <a:r>
              <a:rPr lang="en-GB">
                <a:solidFill>
                  <a:srgbClr val="3F3F3F"/>
                </a:solidFill>
                <a:latin typeface="Trebuchet MS"/>
                <a:ea typeface="Trebuchet MS"/>
                <a:cs typeface="Trebuchet MS"/>
                <a:sym typeface="Trebuchet MS"/>
              </a:rPr>
              <a:t>Perceptions of participants to SOVT</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AutoNum type="arabicPeriod"/>
            </a:pPr>
            <a:r>
              <a:rPr lang="en-GB">
                <a:solidFill>
                  <a:srgbClr val="3F3F3F"/>
                </a:solidFill>
                <a:latin typeface="Trebuchet MS"/>
                <a:ea typeface="Trebuchet MS"/>
                <a:cs typeface="Trebuchet MS"/>
                <a:sym typeface="Trebuchet MS"/>
              </a:rPr>
              <a:t>The ranking of five SOVT exercises based on participants’ preference</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AutoNum type="arabicPeriod"/>
            </a:pPr>
            <a:r>
              <a:rPr lang="en-GB">
                <a:solidFill>
                  <a:srgbClr val="3F3F3F"/>
                </a:solidFill>
                <a:latin typeface="Trebuchet MS"/>
                <a:ea typeface="Trebuchet MS"/>
                <a:cs typeface="Trebuchet MS"/>
                <a:sym typeface="Trebuchet MS"/>
              </a:rPr>
              <a:t>Possibility of independent practice outside lesson hours and their preference exercise for this independent exercise</a:t>
            </a:r>
            <a:endParaRPr>
              <a:solidFill>
                <a:srgbClr val="3F3F3F"/>
              </a:solidFill>
              <a:latin typeface="Trebuchet MS"/>
              <a:ea typeface="Trebuchet MS"/>
              <a:cs typeface="Trebuchet MS"/>
              <a:sym typeface="Trebuchet MS"/>
            </a:endParaRPr>
          </a:p>
          <a:p>
            <a:pPr indent="-342900" lvl="0" marL="457200" rtl="0" algn="l">
              <a:lnSpc>
                <a:spcPct val="100000"/>
              </a:lnSpc>
              <a:spcBef>
                <a:spcPts val="0"/>
              </a:spcBef>
              <a:spcAft>
                <a:spcPts val="0"/>
              </a:spcAft>
              <a:buClr>
                <a:srgbClr val="3F3F3F"/>
              </a:buClr>
              <a:buSzPts val="1800"/>
              <a:buFont typeface="Trebuchet MS"/>
              <a:buAutoNum type="arabicPeriod"/>
            </a:pPr>
            <a:r>
              <a:rPr lang="en-GB">
                <a:solidFill>
                  <a:srgbClr val="3F3F3F"/>
                </a:solidFill>
                <a:latin typeface="Trebuchet MS"/>
                <a:ea typeface="Trebuchet MS"/>
                <a:cs typeface="Trebuchet MS"/>
                <a:sym typeface="Trebuchet MS"/>
              </a:rPr>
              <a:t>Participants impression after all five exercises comparing to their singing before the start of the exercise</a:t>
            </a:r>
            <a:endParaRPr sz="1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pic>
        <p:nvPicPr>
          <p:cNvPr id="135" name="Google Shape;135;p21" title="Chart"/>
          <p:cNvPicPr preferRelativeResize="0"/>
          <p:nvPr/>
        </p:nvPicPr>
        <p:blipFill rotWithShape="1">
          <a:blip r:embed="rId3">
            <a:alphaModFix/>
          </a:blip>
          <a:srcRect b="6050" l="0" r="0" t="0"/>
          <a:stretch/>
        </p:blipFill>
        <p:spPr>
          <a:xfrm>
            <a:off x="0" y="1161175"/>
            <a:ext cx="5310774" cy="2967000"/>
          </a:xfrm>
          <a:prstGeom prst="rect">
            <a:avLst/>
          </a:prstGeom>
          <a:noFill/>
          <a:ln>
            <a:noFill/>
          </a:ln>
        </p:spPr>
      </p:pic>
      <p:pic>
        <p:nvPicPr>
          <p:cNvPr id="136" name="Google Shape;136;p21" title="Chart"/>
          <p:cNvPicPr preferRelativeResize="0"/>
          <p:nvPr/>
        </p:nvPicPr>
        <p:blipFill rotWithShape="1">
          <a:blip r:embed="rId4">
            <a:alphaModFix/>
          </a:blip>
          <a:srcRect b="0" l="0" r="0" t="0"/>
          <a:stretch/>
        </p:blipFill>
        <p:spPr>
          <a:xfrm>
            <a:off x="5493275" y="1161175"/>
            <a:ext cx="3413700" cy="1760975"/>
          </a:xfrm>
          <a:prstGeom prst="rect">
            <a:avLst/>
          </a:prstGeom>
          <a:noFill/>
          <a:ln>
            <a:noFill/>
          </a:ln>
        </p:spPr>
      </p:pic>
      <p:sp>
        <p:nvSpPr>
          <p:cNvPr id="137" name="Google Shape;137;p21"/>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PARTICIPANTS FAMILIARITY TO SOVT</a:t>
            </a:r>
            <a:endParaRPr b="1"/>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2"/>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PARTICIPANTS</a:t>
            </a:r>
            <a:r>
              <a:rPr b="1" lang="en-GB"/>
              <a:t> PERCEPTIONS TO EACH EXERCISE</a:t>
            </a:r>
            <a:endParaRPr b="1"/>
          </a:p>
        </p:txBody>
      </p:sp>
      <p:sp>
        <p:nvSpPr>
          <p:cNvPr id="143" name="Google Shape;143;p22"/>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Answers were code and grouped into three themes:</a:t>
            </a:r>
            <a:endParaRPr/>
          </a:p>
          <a:p>
            <a:pPr indent="-342900" lvl="0" marL="457200" rtl="0" algn="l">
              <a:spcBef>
                <a:spcPts val="1200"/>
              </a:spcBef>
              <a:spcAft>
                <a:spcPts val="0"/>
              </a:spcAft>
              <a:buSzPts val="1800"/>
              <a:buAutoNum type="arabicPeriod"/>
            </a:pPr>
            <a:r>
              <a:rPr lang="en-GB"/>
              <a:t>Perceived Physical Sensation</a:t>
            </a:r>
            <a:endParaRPr/>
          </a:p>
          <a:p>
            <a:pPr indent="-342900" lvl="0" marL="457200" rtl="0" algn="l">
              <a:spcBef>
                <a:spcPts val="0"/>
              </a:spcBef>
              <a:spcAft>
                <a:spcPts val="0"/>
              </a:spcAft>
              <a:buSzPts val="1800"/>
              <a:buAutoNum type="arabicPeriod"/>
            </a:pPr>
            <a:r>
              <a:rPr lang="en-GB"/>
              <a:t>Perceived Effort needed</a:t>
            </a:r>
            <a:endParaRPr/>
          </a:p>
          <a:p>
            <a:pPr indent="-342900" lvl="0" marL="457200" rtl="0" algn="l">
              <a:spcBef>
                <a:spcPts val="0"/>
              </a:spcBef>
              <a:spcAft>
                <a:spcPts val="0"/>
              </a:spcAft>
              <a:buSzPts val="1800"/>
              <a:buAutoNum type="arabicPeriod"/>
            </a:pPr>
            <a:r>
              <a:rPr lang="en-GB"/>
              <a:t>Perceived Emotional sensation</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3"/>
          <p:cNvSpPr/>
          <p:nvPr/>
        </p:nvSpPr>
        <p:spPr>
          <a:xfrm>
            <a:off x="229275" y="337175"/>
            <a:ext cx="8739300" cy="4086600"/>
          </a:xfrm>
          <a:prstGeom prst="rect">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graphicFrame>
        <p:nvGraphicFramePr>
          <p:cNvPr id="149" name="Google Shape;149;p23"/>
          <p:cNvGraphicFramePr/>
          <p:nvPr/>
        </p:nvGraphicFramePr>
        <p:xfrm>
          <a:off x="317250" y="484750"/>
          <a:ext cx="3000000" cy="3000000"/>
        </p:xfrm>
        <a:graphic>
          <a:graphicData uri="http://schemas.openxmlformats.org/drawingml/2006/table">
            <a:tbl>
              <a:tblPr>
                <a:noFill/>
                <a:tableStyleId>{456CF039-B7E4-4FC0-B4F6-7C40DE6C778A}</a:tableStyleId>
              </a:tblPr>
              <a:tblGrid>
                <a:gridCol w="682525"/>
                <a:gridCol w="901950"/>
                <a:gridCol w="682675"/>
                <a:gridCol w="879600"/>
                <a:gridCol w="601150"/>
                <a:gridCol w="994375"/>
                <a:gridCol w="567300"/>
                <a:gridCol w="1116875"/>
                <a:gridCol w="602750"/>
                <a:gridCol w="868675"/>
                <a:gridCol w="611625"/>
              </a:tblGrid>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gridSpan="10">
                  <a:txBody>
                    <a:bodyPr/>
                    <a:lstStyle/>
                    <a:p>
                      <a:pPr indent="0" lvl="0" marL="0" rtl="0" algn="ctr">
                        <a:lnSpc>
                          <a:spcPct val="115000"/>
                        </a:lnSpc>
                        <a:spcBef>
                          <a:spcPts val="0"/>
                        </a:spcBef>
                        <a:spcAft>
                          <a:spcPts val="0"/>
                        </a:spcAft>
                        <a:buNone/>
                      </a:pPr>
                      <a:r>
                        <a:rPr b="1" lang="en-GB" sz="900">
                          <a:solidFill>
                            <a:srgbClr val="FFFFFF"/>
                          </a:solidFill>
                        </a:rPr>
                        <a:t>PERCEIVED PHYSICAL SENSATION</a:t>
                      </a:r>
                      <a:endParaRPr b="1" sz="900">
                        <a:solidFill>
                          <a:srgbClr val="FFFFFF"/>
                        </a:solidFill>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solidFill>
                      <a:schemeClr val="accent6"/>
                    </a:solidFill>
                  </a:tcPr>
                </a:tc>
                <a:tc hMerge="1"/>
                <a:tc hMerge="1"/>
                <a:tc hMerge="1"/>
                <a:tc hMerge="1"/>
                <a:tc hMerge="1"/>
                <a:tc hMerge="1"/>
                <a:tc hMerge="1"/>
                <a:tc hMerge="1"/>
                <a:tc hMerge="1"/>
              </a:tr>
              <a:tr h="200025">
                <a:tc>
                  <a:txBody>
                    <a:bodyPr/>
                    <a:lstStyle/>
                    <a:p>
                      <a:pPr indent="0" lvl="0" marL="0" rtl="0" algn="l">
                        <a:lnSpc>
                          <a:spcPct val="115000"/>
                        </a:lnSpc>
                        <a:spcBef>
                          <a:spcPts val="0"/>
                        </a:spcBef>
                        <a:spcAft>
                          <a:spcPts val="0"/>
                        </a:spcAft>
                        <a:buNone/>
                      </a:pPr>
                      <a:r>
                        <a:rPr lang="en-GB" sz="900"/>
                        <a:t>Type of feedback</a:t>
                      </a:r>
                      <a:endParaRPr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gridSpan="2">
                  <a:txBody>
                    <a:bodyPr/>
                    <a:lstStyle/>
                    <a:p>
                      <a:pPr indent="0" lvl="0" marL="0" rtl="0" algn="ctr">
                        <a:lnSpc>
                          <a:spcPct val="115000"/>
                        </a:lnSpc>
                        <a:spcBef>
                          <a:spcPts val="0"/>
                        </a:spcBef>
                        <a:spcAft>
                          <a:spcPts val="0"/>
                        </a:spcAft>
                        <a:buNone/>
                      </a:pPr>
                      <a:r>
                        <a:rPr b="1" lang="en-GB" sz="900"/>
                        <a:t>Lip trill</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Tongue trill</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Blowfish</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Straw phonation</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Water Resistance Exercise</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r>
              <a:tr h="200025">
                <a:tc>
                  <a:txBody>
                    <a:bodyPr/>
                    <a:lstStyle/>
                    <a:p>
                      <a:pPr indent="0" lvl="0" marL="0" rtl="0" algn="l">
                        <a:lnSpc>
                          <a:spcPct val="115000"/>
                        </a:lnSpc>
                        <a:spcBef>
                          <a:spcPts val="0"/>
                        </a:spcBef>
                        <a:spcAft>
                          <a:spcPts val="0"/>
                        </a:spcAft>
                        <a:buNone/>
                      </a:pPr>
                      <a:r>
                        <a:rPr b="1" lang="en-GB" sz="900"/>
                        <a:t>Positivie &amp;</a:t>
                      </a:r>
                      <a:endParaRPr b="1"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15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6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r>
              <a:tr h="200025">
                <a:tc>
                  <a:txBody>
                    <a:bodyPr/>
                    <a:lstStyle/>
                    <a:p>
                      <a:pPr indent="0" lvl="0" marL="0" rtl="0" algn="l">
                        <a:lnSpc>
                          <a:spcPct val="115000"/>
                        </a:lnSpc>
                        <a:spcBef>
                          <a:spcPts val="0"/>
                        </a:spcBef>
                        <a:spcAft>
                          <a:spcPts val="0"/>
                        </a:spcAft>
                        <a:buNone/>
                      </a:pPr>
                      <a:r>
                        <a:rPr b="1" lang="en-GB" sz="900"/>
                        <a:t>Neutral</a:t>
                      </a:r>
                      <a:endParaRPr b="1"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900"/>
                        <a:t>lips feels lighter</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shaky</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airy</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voice gets tiny</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comfortable</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4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900"/>
                        <a:t>buzzing</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lots of air in the mouth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comfortable</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bubbles</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head posture tilting up</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buzzing</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airy</a:t>
                      </a:r>
                      <a:endParaRPr sz="9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sensations</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10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4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6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normal</a:t>
                      </a:r>
                      <a:endParaRPr sz="9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normal</a:t>
                      </a:r>
                      <a:endParaRPr sz="9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200025">
                <a:tc>
                  <a:txBody>
                    <a:bodyPr/>
                    <a:lstStyle/>
                    <a:p>
                      <a:pPr indent="0" lvl="0" marL="0" rtl="0" algn="l">
                        <a:lnSpc>
                          <a:spcPct val="115000"/>
                        </a:lnSpc>
                        <a:spcBef>
                          <a:spcPts val="0"/>
                        </a:spcBef>
                        <a:spcAft>
                          <a:spcPts val="0"/>
                        </a:spcAft>
                        <a:buNone/>
                      </a:pPr>
                      <a:r>
                        <a:rPr b="1" lang="en-GB" sz="900"/>
                        <a:t>Negative</a:t>
                      </a:r>
                      <a:endParaRPr b="1"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uncomfortable</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keep loosing air</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keep loosing air</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uncomfortable</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slightly pain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slightly pain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mumbling</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Pain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pitchy</a:t>
                      </a:r>
                      <a:endParaRPr sz="9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uncomfortable</a:t>
                      </a:r>
                      <a:endParaRPr sz="9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voice crack</a:t>
                      </a:r>
                      <a:endParaRPr sz="9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4"/>
          <p:cNvSpPr/>
          <p:nvPr/>
        </p:nvSpPr>
        <p:spPr>
          <a:xfrm>
            <a:off x="188825" y="323675"/>
            <a:ext cx="8672100" cy="4423800"/>
          </a:xfrm>
          <a:prstGeom prst="rect">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graphicFrame>
        <p:nvGraphicFramePr>
          <p:cNvPr id="155" name="Google Shape;155;p24"/>
          <p:cNvGraphicFramePr/>
          <p:nvPr/>
        </p:nvGraphicFramePr>
        <p:xfrm>
          <a:off x="273250" y="439400"/>
          <a:ext cx="3000000" cy="3000000"/>
        </p:xfrm>
        <a:graphic>
          <a:graphicData uri="http://schemas.openxmlformats.org/drawingml/2006/table">
            <a:tbl>
              <a:tblPr>
                <a:noFill/>
                <a:tableStyleId>{456CF039-B7E4-4FC0-B4F6-7C40DE6C778A}</a:tableStyleId>
              </a:tblPr>
              <a:tblGrid>
                <a:gridCol w="680725"/>
                <a:gridCol w="769125"/>
                <a:gridCol w="689575"/>
                <a:gridCol w="998975"/>
                <a:gridCol w="503925"/>
                <a:gridCol w="1087375"/>
                <a:gridCol w="565775"/>
                <a:gridCol w="1113875"/>
                <a:gridCol w="601150"/>
                <a:gridCol w="866375"/>
                <a:gridCol w="610000"/>
              </a:tblGrid>
              <a:tr h="200025">
                <a:tc rowSpan="2">
                  <a:txBody>
                    <a:bodyPr/>
                    <a:lstStyle/>
                    <a:p>
                      <a:pPr indent="0" lvl="0" marL="0" rtl="0" algn="l">
                        <a:lnSpc>
                          <a:spcPct val="115000"/>
                        </a:lnSpc>
                        <a:spcBef>
                          <a:spcPts val="0"/>
                        </a:spcBef>
                        <a:spcAft>
                          <a:spcPts val="0"/>
                        </a:spcAft>
                        <a:buNone/>
                      </a:pPr>
                      <a:r>
                        <a:rPr b="1" lang="en-GB" sz="800"/>
                        <a:t>Type o feedback</a:t>
                      </a:r>
                      <a:endParaRPr b="1" sz="8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EFEFEF"/>
                    </a:solidFill>
                  </a:tcPr>
                </a:tc>
                <a:tc gridSpan="10">
                  <a:txBody>
                    <a:bodyPr/>
                    <a:lstStyle/>
                    <a:p>
                      <a:pPr indent="0" lvl="0" marL="0" rtl="0" algn="ctr">
                        <a:lnSpc>
                          <a:spcPct val="115000"/>
                        </a:lnSpc>
                        <a:spcBef>
                          <a:spcPts val="0"/>
                        </a:spcBef>
                        <a:spcAft>
                          <a:spcPts val="0"/>
                        </a:spcAft>
                        <a:buNone/>
                      </a:pPr>
                      <a:r>
                        <a:rPr b="1" lang="en-GB" sz="800">
                          <a:solidFill>
                            <a:srgbClr val="FFFFFF"/>
                          </a:solidFill>
                        </a:rPr>
                        <a:t>PERCEIVED EFFORT REQUIRED</a:t>
                      </a:r>
                      <a:endParaRPr b="1" sz="800">
                        <a:solidFill>
                          <a:srgbClr val="FFFFFF"/>
                        </a:solidFill>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solidFill>
                      <a:schemeClr val="accent1"/>
                    </a:solidFill>
                  </a:tcPr>
                </a:tc>
                <a:tc hMerge="1"/>
                <a:tc hMerge="1"/>
                <a:tc hMerge="1"/>
                <a:tc hMerge="1"/>
                <a:tc hMerge="1"/>
                <a:tc hMerge="1"/>
                <a:tc hMerge="1"/>
                <a:tc hMerge="1"/>
                <a:tc hMerge="1"/>
              </a:tr>
              <a:tr h="200025">
                <a:tc vMerge="1"/>
                <a:tc gridSpan="2">
                  <a:txBody>
                    <a:bodyPr/>
                    <a:lstStyle/>
                    <a:p>
                      <a:pPr indent="0" lvl="0" marL="0" rtl="0" algn="ctr">
                        <a:lnSpc>
                          <a:spcPct val="115000"/>
                        </a:lnSpc>
                        <a:spcBef>
                          <a:spcPts val="0"/>
                        </a:spcBef>
                        <a:spcAft>
                          <a:spcPts val="0"/>
                        </a:spcAft>
                        <a:buNone/>
                      </a:pPr>
                      <a:r>
                        <a:rPr b="1" lang="en-GB" sz="800"/>
                        <a:t>Lip trill</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Tongue trill</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Blowfish</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Straw phonation</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Water Resistance Exercise</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r>
              <a:tr h="200025">
                <a:tc>
                  <a:txBody>
                    <a:bodyPr/>
                    <a:lstStyle/>
                    <a:p>
                      <a:pPr indent="0" lvl="0" marL="0" rtl="0" algn="l">
                        <a:lnSpc>
                          <a:spcPct val="115000"/>
                        </a:lnSpc>
                        <a:spcBef>
                          <a:spcPts val="0"/>
                        </a:spcBef>
                        <a:spcAft>
                          <a:spcPts val="0"/>
                        </a:spcAft>
                        <a:buNone/>
                      </a:pPr>
                      <a:r>
                        <a:rPr b="1" lang="en-GB" sz="800"/>
                        <a:t>Positive</a:t>
                      </a:r>
                      <a:endParaRPr b="1" sz="8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3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moderate easiness</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4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3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800"/>
                        <a:t>moderate easiness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easier than lip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easier than lip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easier than tongue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800"/>
                        <a:t>moderate easiness</a:t>
                      </a:r>
                      <a:endParaRPr sz="8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323850">
                <a:tc>
                  <a:txBody>
                    <a:bodyPr/>
                    <a:lstStyle/>
                    <a:p>
                      <a:pPr indent="0" lvl="0" marL="0" rtl="0" algn="l">
                        <a:lnSpc>
                          <a:spcPct val="115000"/>
                        </a:lnSpc>
                        <a:spcBef>
                          <a:spcPts val="0"/>
                        </a:spcBef>
                        <a:spcAft>
                          <a:spcPts val="0"/>
                        </a:spcAft>
                        <a:buNone/>
                      </a:pPr>
                      <a:r>
                        <a:rPr b="1" lang="en-GB" sz="800"/>
                        <a:t>Negative</a:t>
                      </a:r>
                      <a:endParaRPr b="1" sz="8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800"/>
                        <a:t>difficult</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11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difficult</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7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harder than lip trill</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3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difficult</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6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challenging to hit the notes</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800"/>
                        <a:t>tiredness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harder than lip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7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harder than tongue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need to get used to</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800"/>
                        <a:t>pitch going sharp</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 to maintain the trills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extra effort</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blow</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323850">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limited to those who can rolled their rrs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in the upper range</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hold the straw</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323850">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not used to it</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 to breathe</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make consistent airflow</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tiredness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at first</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more push</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make sound</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on the high notes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breathe</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800"/>
                        <a:t>tiredness</a:t>
                      </a:r>
                      <a:endParaRPr sz="8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25"/>
          <p:cNvSpPr/>
          <p:nvPr/>
        </p:nvSpPr>
        <p:spPr>
          <a:xfrm>
            <a:off x="67425" y="215800"/>
            <a:ext cx="9022500" cy="4342800"/>
          </a:xfrm>
          <a:prstGeom prst="rect">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graphicFrame>
        <p:nvGraphicFramePr>
          <p:cNvPr id="161" name="Google Shape;161;p25"/>
          <p:cNvGraphicFramePr/>
          <p:nvPr/>
        </p:nvGraphicFramePr>
        <p:xfrm>
          <a:off x="158600" y="342950"/>
          <a:ext cx="3000000" cy="3000000"/>
        </p:xfrm>
        <a:graphic>
          <a:graphicData uri="http://schemas.openxmlformats.org/drawingml/2006/table">
            <a:tbl>
              <a:tblPr>
                <a:noFill/>
                <a:tableStyleId>{456CF039-B7E4-4FC0-B4F6-7C40DE6C778A}</a:tableStyleId>
              </a:tblPr>
              <a:tblGrid>
                <a:gridCol w="707975"/>
                <a:gridCol w="799925"/>
                <a:gridCol w="717175"/>
                <a:gridCol w="1039000"/>
                <a:gridCol w="524100"/>
                <a:gridCol w="1130925"/>
                <a:gridCol w="588450"/>
                <a:gridCol w="1158525"/>
                <a:gridCol w="625250"/>
                <a:gridCol w="901050"/>
                <a:gridCol w="634425"/>
              </a:tblGrid>
              <a:tr h="200025">
                <a:tc rowSpan="2">
                  <a:txBody>
                    <a:bodyPr/>
                    <a:lstStyle/>
                    <a:p>
                      <a:pPr indent="0" lvl="0" marL="0" rtl="0" algn="l">
                        <a:lnSpc>
                          <a:spcPct val="115000"/>
                        </a:lnSpc>
                        <a:spcBef>
                          <a:spcPts val="0"/>
                        </a:spcBef>
                        <a:spcAft>
                          <a:spcPts val="0"/>
                        </a:spcAft>
                        <a:buNone/>
                      </a:pPr>
                      <a:r>
                        <a:rPr b="1" lang="en-GB" sz="1000"/>
                        <a:t>Type o feedback</a:t>
                      </a:r>
                      <a:endParaRPr b="1" sz="10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EFEFEF"/>
                    </a:solidFill>
                  </a:tcPr>
                </a:tc>
                <a:tc gridSpan="10">
                  <a:txBody>
                    <a:bodyPr/>
                    <a:lstStyle/>
                    <a:p>
                      <a:pPr indent="0" lvl="0" marL="0" rtl="0" algn="ctr">
                        <a:lnSpc>
                          <a:spcPct val="115000"/>
                        </a:lnSpc>
                        <a:spcBef>
                          <a:spcPts val="0"/>
                        </a:spcBef>
                        <a:spcAft>
                          <a:spcPts val="0"/>
                        </a:spcAft>
                        <a:buNone/>
                      </a:pPr>
                      <a:r>
                        <a:rPr b="1" lang="en-GB" sz="1000">
                          <a:solidFill>
                            <a:srgbClr val="FFFFFF"/>
                          </a:solidFill>
                        </a:rPr>
                        <a:t>EMOTIONAL RESPONSES</a:t>
                      </a:r>
                      <a:endParaRPr b="1" sz="1000">
                        <a:solidFill>
                          <a:srgbClr val="FFFFFF"/>
                        </a:solidFill>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solidFill>
                      <a:schemeClr val="accent4"/>
                    </a:solidFill>
                  </a:tcPr>
                </a:tc>
                <a:tc hMerge="1"/>
                <a:tc hMerge="1"/>
                <a:tc hMerge="1"/>
                <a:tc hMerge="1"/>
                <a:tc hMerge="1"/>
                <a:tc hMerge="1"/>
                <a:tc hMerge="1"/>
                <a:tc hMerge="1"/>
                <a:tc hMerge="1"/>
              </a:tr>
              <a:tr h="200025">
                <a:tc vMerge="1"/>
                <a:tc gridSpan="2">
                  <a:txBody>
                    <a:bodyPr/>
                    <a:lstStyle/>
                    <a:p>
                      <a:pPr indent="0" lvl="0" marL="0" rtl="0" algn="ctr">
                        <a:lnSpc>
                          <a:spcPct val="115000"/>
                        </a:lnSpc>
                        <a:spcBef>
                          <a:spcPts val="0"/>
                        </a:spcBef>
                        <a:spcAft>
                          <a:spcPts val="0"/>
                        </a:spcAft>
                        <a:buNone/>
                      </a:pPr>
                      <a:r>
                        <a:rPr b="1" lang="en-GB" sz="1000"/>
                        <a:t>Lip trill</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Tongue trill</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Blowfish</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Straw phonation</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Water Resistance Exercise</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r>
              <a:tr h="200025">
                <a:tc>
                  <a:txBody>
                    <a:bodyPr/>
                    <a:lstStyle/>
                    <a:p>
                      <a:pPr indent="0" lvl="0" marL="0" rtl="0" algn="l">
                        <a:lnSpc>
                          <a:spcPct val="115000"/>
                        </a:lnSpc>
                        <a:spcBef>
                          <a:spcPts val="0"/>
                        </a:spcBef>
                        <a:spcAft>
                          <a:spcPts val="0"/>
                        </a:spcAft>
                        <a:buNone/>
                      </a:pPr>
                      <a:r>
                        <a:rPr b="1" lang="en-GB" sz="1000"/>
                        <a:t>Positive</a:t>
                      </a:r>
                      <a:endParaRPr b="1" sz="10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1000"/>
                        <a:t>fun</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3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funny</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3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fun</a:t>
                      </a:r>
                      <a:endParaRPr sz="10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9 times</a:t>
                      </a:r>
                      <a:endParaRPr sz="10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enjoyable</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Calm</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4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funny</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I like this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satisfying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feels like playing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323850">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gives childhood memories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funny</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enjoyable</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unique</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200025">
                <a:tc>
                  <a:txBody>
                    <a:bodyPr/>
                    <a:lstStyle/>
                    <a:p>
                      <a:pPr indent="0" lvl="0" marL="0" rtl="0" algn="l">
                        <a:lnSpc>
                          <a:spcPct val="115000"/>
                        </a:lnSpc>
                        <a:spcBef>
                          <a:spcPts val="0"/>
                        </a:spcBef>
                        <a:spcAft>
                          <a:spcPts val="0"/>
                        </a:spcAft>
                        <a:buNone/>
                      </a:pPr>
                      <a:r>
                        <a:rPr b="1" lang="en-GB" sz="1000"/>
                        <a:t>Negative</a:t>
                      </a:r>
                      <a:endParaRPr b="1" sz="10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1000"/>
                        <a:t>loosing focus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loosing focus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 don't like this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 don't like this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weird</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1000"/>
                        <a:t>confusing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confusing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confusing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1000"/>
                        <a:t>frustration</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graphicFrame>
        <p:nvGraphicFramePr>
          <p:cNvPr id="166" name="Google Shape;166;p26"/>
          <p:cNvGraphicFramePr/>
          <p:nvPr/>
        </p:nvGraphicFramePr>
        <p:xfrm>
          <a:off x="1462125" y="1307700"/>
          <a:ext cx="3000000" cy="3000000"/>
        </p:xfrm>
        <a:graphic>
          <a:graphicData uri="http://schemas.openxmlformats.org/drawingml/2006/table">
            <a:tbl>
              <a:tblPr>
                <a:noFill/>
                <a:tableStyleId>{456CF039-B7E4-4FC0-B4F6-7C40DE6C778A}</a:tableStyleId>
              </a:tblPr>
              <a:tblGrid>
                <a:gridCol w="2000850"/>
                <a:gridCol w="935300"/>
                <a:gridCol w="935300"/>
                <a:gridCol w="935300"/>
                <a:gridCol w="935300"/>
                <a:gridCol w="935300"/>
              </a:tblGrid>
              <a:tr h="991450">
                <a:tc>
                  <a:txBody>
                    <a:bodyPr/>
                    <a:lstStyle/>
                    <a:p>
                      <a:pPr indent="0" lvl="0" marL="0" rtl="0" algn="l">
                        <a:spcBef>
                          <a:spcPts val="0"/>
                        </a:spcBef>
                        <a:spcAft>
                          <a:spcPts val="0"/>
                        </a:spcAft>
                        <a:buNone/>
                      </a:pPr>
                      <a:r>
                        <a:t/>
                      </a:r>
                      <a:endParaRPr sz="1600">
                        <a:latin typeface="Roboto"/>
                        <a:ea typeface="Roboto"/>
                        <a:cs typeface="Roboto"/>
                        <a:sym typeface="Roboto"/>
                      </a:endParaRPr>
                    </a:p>
                  </a:txBody>
                  <a:tcPr marT="19050" marB="19050" marR="28575" marL="28575" anchor="b">
                    <a:lnL cap="flat" cmpd="sng" w="9525">
                      <a:solidFill>
                        <a:srgbClr val="CCCCCC"/>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Lip trill</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Tongue trill</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Blowfish</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Straw phonation</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Water Resistance</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r>
              <a:tr h="467375">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Mean Rank</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sz="1500">
                          <a:latin typeface="Roboto"/>
                          <a:ea typeface="Roboto"/>
                          <a:cs typeface="Roboto"/>
                          <a:sym typeface="Roboto"/>
                        </a:rPr>
                        <a:t>2.76</a:t>
                      </a:r>
                      <a:endParaRPr sz="15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AD1DC"/>
                    </a:solidFill>
                  </a:tcPr>
                </a:tc>
                <a:tc>
                  <a:txBody>
                    <a:bodyPr/>
                    <a:lstStyle/>
                    <a:p>
                      <a:pPr indent="0" lvl="0" marL="0" rtl="0" algn="ctr">
                        <a:lnSpc>
                          <a:spcPct val="115000"/>
                        </a:lnSpc>
                        <a:spcBef>
                          <a:spcPts val="0"/>
                        </a:spcBef>
                        <a:spcAft>
                          <a:spcPts val="0"/>
                        </a:spcAft>
                        <a:buNone/>
                      </a:pPr>
                      <a:r>
                        <a:rPr b="1" lang="en-GB" sz="1500">
                          <a:latin typeface="Roboto"/>
                          <a:ea typeface="Roboto"/>
                          <a:cs typeface="Roboto"/>
                          <a:sym typeface="Roboto"/>
                        </a:rPr>
                        <a:t>3.52</a:t>
                      </a:r>
                      <a:endParaRPr b="1" sz="15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AD1DC"/>
                    </a:solidFill>
                  </a:tcPr>
                </a:tc>
                <a:tc>
                  <a:txBody>
                    <a:bodyPr/>
                    <a:lstStyle/>
                    <a:p>
                      <a:pPr indent="0" lvl="0" marL="0" rtl="0" algn="ctr">
                        <a:lnSpc>
                          <a:spcPct val="115000"/>
                        </a:lnSpc>
                        <a:spcBef>
                          <a:spcPts val="0"/>
                        </a:spcBef>
                        <a:spcAft>
                          <a:spcPts val="0"/>
                        </a:spcAft>
                        <a:buNone/>
                      </a:pPr>
                      <a:r>
                        <a:rPr lang="en-GB" sz="1500">
                          <a:latin typeface="Roboto"/>
                          <a:ea typeface="Roboto"/>
                          <a:cs typeface="Roboto"/>
                          <a:sym typeface="Roboto"/>
                        </a:rPr>
                        <a:t>3.38</a:t>
                      </a:r>
                      <a:endParaRPr sz="15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AD1DC"/>
                    </a:solidFill>
                  </a:tcPr>
                </a:tc>
                <a:tc>
                  <a:txBody>
                    <a:bodyPr/>
                    <a:lstStyle/>
                    <a:p>
                      <a:pPr indent="0" lvl="0" marL="0" rtl="0" algn="ctr">
                        <a:lnSpc>
                          <a:spcPct val="115000"/>
                        </a:lnSpc>
                        <a:spcBef>
                          <a:spcPts val="0"/>
                        </a:spcBef>
                        <a:spcAft>
                          <a:spcPts val="0"/>
                        </a:spcAft>
                        <a:buNone/>
                      </a:pPr>
                      <a:r>
                        <a:rPr lang="en-GB" sz="1500">
                          <a:latin typeface="Roboto"/>
                          <a:ea typeface="Roboto"/>
                          <a:cs typeface="Roboto"/>
                          <a:sym typeface="Roboto"/>
                        </a:rPr>
                        <a:t>3.19</a:t>
                      </a:r>
                      <a:endParaRPr sz="15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AD1DC"/>
                    </a:solidFill>
                  </a:tcPr>
                </a:tc>
                <a:tc>
                  <a:txBody>
                    <a:bodyPr/>
                    <a:lstStyle/>
                    <a:p>
                      <a:pPr indent="0" lvl="0" marL="0" rtl="0" algn="ctr">
                        <a:lnSpc>
                          <a:spcPct val="115000"/>
                        </a:lnSpc>
                        <a:spcBef>
                          <a:spcPts val="0"/>
                        </a:spcBef>
                        <a:spcAft>
                          <a:spcPts val="0"/>
                        </a:spcAft>
                        <a:buNone/>
                      </a:pPr>
                      <a:r>
                        <a:rPr b="1" lang="en-GB" sz="1500">
                          <a:latin typeface="Roboto"/>
                          <a:ea typeface="Roboto"/>
                          <a:cs typeface="Roboto"/>
                          <a:sym typeface="Roboto"/>
                        </a:rPr>
                        <a:t>2.14</a:t>
                      </a:r>
                      <a:endParaRPr b="1" sz="15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AD1DC"/>
                    </a:solidFill>
                  </a:tcPr>
                </a:tc>
              </a:tr>
              <a:tr h="368250">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Rank of Mean Rank</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Second</a:t>
                      </a:r>
                      <a:endParaRPr sz="1200">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99D4FE"/>
                    </a:solidFill>
                  </a:tcPr>
                </a:tc>
                <a:tc>
                  <a:txBody>
                    <a:bodyPr/>
                    <a:lstStyle/>
                    <a:p>
                      <a:pPr indent="0" lvl="0" marL="0" rtl="0" algn="ctr">
                        <a:lnSpc>
                          <a:spcPct val="115000"/>
                        </a:lnSpc>
                        <a:spcBef>
                          <a:spcPts val="0"/>
                        </a:spcBef>
                        <a:spcAft>
                          <a:spcPts val="0"/>
                        </a:spcAft>
                        <a:buNone/>
                      </a:pPr>
                      <a:r>
                        <a:rPr b="1" lang="en-GB" sz="1200">
                          <a:latin typeface="Roboto"/>
                          <a:ea typeface="Roboto"/>
                          <a:cs typeface="Roboto"/>
                          <a:sym typeface="Roboto"/>
                        </a:rPr>
                        <a:t>Last</a:t>
                      </a:r>
                      <a:endParaRPr b="1" sz="1200">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99D4FE"/>
                    </a:solidFill>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Fourth</a:t>
                      </a:r>
                      <a:endParaRPr sz="1200">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99D4FE"/>
                    </a:solidFill>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Third</a:t>
                      </a:r>
                      <a:endParaRPr sz="1200">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99D4FE"/>
                    </a:solidFill>
                  </a:tcPr>
                </a:tc>
                <a:tc>
                  <a:txBody>
                    <a:bodyPr/>
                    <a:lstStyle/>
                    <a:p>
                      <a:pPr indent="0" lvl="0" marL="0" rtl="0" algn="ctr">
                        <a:lnSpc>
                          <a:spcPct val="115000"/>
                        </a:lnSpc>
                        <a:spcBef>
                          <a:spcPts val="0"/>
                        </a:spcBef>
                        <a:spcAft>
                          <a:spcPts val="0"/>
                        </a:spcAft>
                        <a:buNone/>
                      </a:pPr>
                      <a:r>
                        <a:rPr b="1" lang="en-GB" sz="1200">
                          <a:latin typeface="Roboto"/>
                          <a:ea typeface="Roboto"/>
                          <a:cs typeface="Roboto"/>
                          <a:sym typeface="Roboto"/>
                        </a:rPr>
                        <a:t>First</a:t>
                      </a:r>
                      <a:endParaRPr b="1" sz="1200">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99D4FE"/>
                    </a:solidFill>
                  </a:tcPr>
                </a:tc>
              </a:tr>
              <a:tr h="368250">
                <a:tc>
                  <a:txBody>
                    <a:bodyPr/>
                    <a:lstStyle/>
                    <a:p>
                      <a:pPr indent="0" lvl="0" marL="0" rtl="0" algn="ctr">
                        <a:lnSpc>
                          <a:spcPct val="115000"/>
                        </a:lnSpc>
                        <a:spcBef>
                          <a:spcPts val="0"/>
                        </a:spcBef>
                        <a:spcAft>
                          <a:spcPts val="0"/>
                        </a:spcAft>
                        <a:buNone/>
                      </a:pPr>
                      <a:r>
                        <a:rPr lang="en-GB">
                          <a:solidFill>
                            <a:schemeClr val="lt1"/>
                          </a:solidFill>
                          <a:latin typeface="Roboto"/>
                          <a:ea typeface="Roboto"/>
                          <a:cs typeface="Roboto"/>
                          <a:sym typeface="Roboto"/>
                        </a:rPr>
                        <a:t>Mode</a:t>
                      </a:r>
                      <a:endParaRPr>
                        <a:solidFill>
                          <a:schemeClr val="lt1"/>
                        </a:solidFill>
                        <a:latin typeface="Roboto"/>
                        <a:ea typeface="Roboto"/>
                        <a:cs typeface="Roboto"/>
                        <a:sym typeface="Roboto"/>
                      </a:endParaRPr>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chemeClr val="dk1"/>
                    </a:solidFill>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2</a:t>
                      </a:r>
                      <a:endParaRPr sz="12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5</a:t>
                      </a:r>
                      <a:endParaRPr sz="12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4</a:t>
                      </a:r>
                      <a:endParaRPr sz="12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3</a:t>
                      </a:r>
                      <a:endParaRPr sz="12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latin typeface="Roboto"/>
                          <a:ea typeface="Roboto"/>
                          <a:cs typeface="Roboto"/>
                          <a:sym typeface="Roboto"/>
                        </a:rPr>
                        <a:t>1</a:t>
                      </a:r>
                      <a:endParaRPr sz="1200">
                        <a:latin typeface="Roboto"/>
                        <a:ea typeface="Roboto"/>
                        <a:cs typeface="Roboto"/>
                        <a:sym typeface="Roboto"/>
                      </a:endParaRPr>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bl>
          </a:graphicData>
        </a:graphic>
      </p:graphicFrame>
      <p:sp>
        <p:nvSpPr>
          <p:cNvPr id="167" name="Google Shape;167;p26"/>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PARTICIPANTS PREFERENCE OF SOVT</a:t>
            </a:r>
            <a:endParaRPr b="1"/>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pic>
        <p:nvPicPr>
          <p:cNvPr id="172" name="Google Shape;172;p27" title="Chart"/>
          <p:cNvPicPr preferRelativeResize="0"/>
          <p:nvPr/>
        </p:nvPicPr>
        <p:blipFill>
          <a:blip r:embed="rId3">
            <a:alphaModFix/>
          </a:blip>
          <a:stretch>
            <a:fillRect/>
          </a:stretch>
        </p:blipFill>
        <p:spPr>
          <a:xfrm>
            <a:off x="137200" y="1210250"/>
            <a:ext cx="3995925" cy="2651524"/>
          </a:xfrm>
          <a:prstGeom prst="rect">
            <a:avLst/>
          </a:prstGeom>
          <a:noFill/>
          <a:ln>
            <a:noFill/>
          </a:ln>
        </p:spPr>
      </p:pic>
      <p:pic>
        <p:nvPicPr>
          <p:cNvPr id="173" name="Google Shape;173;p27" title="Chart"/>
          <p:cNvPicPr preferRelativeResize="0"/>
          <p:nvPr/>
        </p:nvPicPr>
        <p:blipFill>
          <a:blip r:embed="rId4">
            <a:alphaModFix/>
          </a:blip>
          <a:stretch>
            <a:fillRect/>
          </a:stretch>
        </p:blipFill>
        <p:spPr>
          <a:xfrm>
            <a:off x="4084075" y="1094501"/>
            <a:ext cx="5059925" cy="3303449"/>
          </a:xfrm>
          <a:prstGeom prst="rect">
            <a:avLst/>
          </a:prstGeom>
          <a:noFill/>
          <a:ln>
            <a:noFill/>
          </a:ln>
        </p:spPr>
      </p:pic>
      <p:sp>
        <p:nvSpPr>
          <p:cNvPr id="174" name="Google Shape;174;p27"/>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FEASIBILITY FOR INDEPENDENT LEARNING</a:t>
            </a:r>
            <a:endParaRPr b="1"/>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pic>
        <p:nvPicPr>
          <p:cNvPr id="179" name="Google Shape;179;p28" title="Chart"/>
          <p:cNvPicPr preferRelativeResize="0"/>
          <p:nvPr/>
        </p:nvPicPr>
        <p:blipFill>
          <a:blip r:embed="rId3">
            <a:alphaModFix/>
          </a:blip>
          <a:stretch>
            <a:fillRect/>
          </a:stretch>
        </p:blipFill>
        <p:spPr>
          <a:xfrm>
            <a:off x="0" y="1204125"/>
            <a:ext cx="3764975" cy="2331625"/>
          </a:xfrm>
          <a:prstGeom prst="rect">
            <a:avLst/>
          </a:prstGeom>
          <a:noFill/>
          <a:ln>
            <a:noFill/>
          </a:ln>
        </p:spPr>
      </p:pic>
      <p:pic>
        <p:nvPicPr>
          <p:cNvPr id="180" name="Google Shape;180;p28" title="Chart"/>
          <p:cNvPicPr preferRelativeResize="0"/>
          <p:nvPr/>
        </p:nvPicPr>
        <p:blipFill>
          <a:blip r:embed="rId4">
            <a:alphaModFix/>
          </a:blip>
          <a:stretch>
            <a:fillRect/>
          </a:stretch>
        </p:blipFill>
        <p:spPr>
          <a:xfrm>
            <a:off x="4039900" y="1101625"/>
            <a:ext cx="5104101" cy="3156025"/>
          </a:xfrm>
          <a:prstGeom prst="rect">
            <a:avLst/>
          </a:prstGeom>
          <a:noFill/>
          <a:ln>
            <a:noFill/>
          </a:ln>
        </p:spPr>
      </p:pic>
      <p:sp>
        <p:nvSpPr>
          <p:cNvPr id="181" name="Google Shape;181;p28"/>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PERCEIVED SENSATION AFTER ALL EXERCISES</a:t>
            </a:r>
            <a:endParaRPr b="1"/>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9"/>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CONCLUSION</a:t>
            </a:r>
            <a:endParaRPr b="1"/>
          </a:p>
        </p:txBody>
      </p:sp>
      <p:sp>
        <p:nvSpPr>
          <p:cNvPr id="187" name="Google Shape;187;p29"/>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55600" lvl="0" marL="457200" rtl="0" algn="l">
              <a:lnSpc>
                <a:spcPct val="100000"/>
              </a:lnSpc>
              <a:spcBef>
                <a:spcPts val="0"/>
              </a:spcBef>
              <a:spcAft>
                <a:spcPts val="0"/>
              </a:spcAft>
              <a:buClr>
                <a:srgbClr val="3F3F3F"/>
              </a:buClr>
              <a:buSzPts val="2000"/>
              <a:buFont typeface="Trebuchet MS"/>
              <a:buChar char="●"/>
            </a:pPr>
            <a:r>
              <a:rPr lang="en-GB" sz="2000">
                <a:solidFill>
                  <a:srgbClr val="3F3F3F"/>
                </a:solidFill>
                <a:latin typeface="Trebuchet MS"/>
                <a:ea typeface="Trebuchet MS"/>
                <a:cs typeface="Trebuchet MS"/>
                <a:sym typeface="Trebuchet MS"/>
              </a:rPr>
              <a:t>Ability to feel and articulate physical changes → students self-reflection to build awareness</a:t>
            </a:r>
            <a:endParaRPr sz="2000">
              <a:solidFill>
                <a:srgbClr val="3F3F3F"/>
              </a:solidFill>
              <a:latin typeface="Trebuchet MS"/>
              <a:ea typeface="Trebuchet MS"/>
              <a:cs typeface="Trebuchet MS"/>
              <a:sym typeface="Trebuchet MS"/>
            </a:endParaRPr>
          </a:p>
          <a:p>
            <a:pPr indent="-355600" lvl="0" marL="457200" rtl="0" algn="l">
              <a:lnSpc>
                <a:spcPct val="100000"/>
              </a:lnSpc>
              <a:spcBef>
                <a:spcPts val="0"/>
              </a:spcBef>
              <a:spcAft>
                <a:spcPts val="0"/>
              </a:spcAft>
              <a:buClr>
                <a:srgbClr val="3F3F3F"/>
              </a:buClr>
              <a:buSzPts val="2000"/>
              <a:buFont typeface="Trebuchet MS"/>
              <a:buChar char="●"/>
            </a:pPr>
            <a:r>
              <a:rPr lang="en-GB" sz="2000">
                <a:solidFill>
                  <a:srgbClr val="3F3F3F"/>
                </a:solidFill>
                <a:latin typeface="Trebuchet MS"/>
                <a:ea typeface="Trebuchet MS"/>
                <a:cs typeface="Trebuchet MS"/>
                <a:sym typeface="Trebuchet MS"/>
              </a:rPr>
              <a:t>The importance of familiarity, practicality and emotional response factor when choosing exercises.</a:t>
            </a:r>
            <a:endParaRPr sz="2000">
              <a:solidFill>
                <a:srgbClr val="3F3F3F"/>
              </a:solidFill>
              <a:latin typeface="Trebuchet MS"/>
              <a:ea typeface="Trebuchet MS"/>
              <a:cs typeface="Trebuchet MS"/>
              <a:sym typeface="Trebuchet MS"/>
            </a:endParaRPr>
          </a:p>
          <a:p>
            <a:pPr indent="-355600" lvl="0" marL="457200" rtl="0" algn="l">
              <a:lnSpc>
                <a:spcPct val="100000"/>
              </a:lnSpc>
              <a:spcBef>
                <a:spcPts val="0"/>
              </a:spcBef>
              <a:spcAft>
                <a:spcPts val="0"/>
              </a:spcAft>
              <a:buClr>
                <a:srgbClr val="3F3F3F"/>
              </a:buClr>
              <a:buSzPts val="2000"/>
              <a:buFont typeface="Trebuchet MS"/>
              <a:buChar char="●"/>
            </a:pPr>
            <a:r>
              <a:rPr lang="en-GB" sz="2000">
                <a:solidFill>
                  <a:srgbClr val="3F3F3F"/>
                </a:solidFill>
                <a:latin typeface="Trebuchet MS"/>
                <a:ea typeface="Trebuchet MS"/>
                <a:cs typeface="Trebuchet MS"/>
                <a:sym typeface="Trebuchet MS"/>
              </a:rPr>
              <a:t>The use of exercises such as SOVT needs to be tailored to each students ability and situations</a:t>
            </a:r>
            <a:endParaRPr sz="2000">
              <a:solidFill>
                <a:srgbClr val="3F3F3F"/>
              </a:solidFill>
              <a:latin typeface="Trebuchet MS"/>
              <a:ea typeface="Trebuchet MS"/>
              <a:cs typeface="Trebuchet MS"/>
              <a:sym typeface="Trebuchet MS"/>
            </a:endParaRPr>
          </a:p>
          <a:p>
            <a:pPr indent="0" lvl="0" marL="0" rtl="0" algn="l">
              <a:spcBef>
                <a:spcPts val="0"/>
              </a:spcBef>
              <a:spcAft>
                <a:spcPts val="1200"/>
              </a:spcAft>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30"/>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LIMITATIONS AND FUTURE RECOMMENDATION</a:t>
            </a:r>
            <a:endParaRPr b="1"/>
          </a:p>
        </p:txBody>
      </p:sp>
      <p:sp>
        <p:nvSpPr>
          <p:cNvPr id="193" name="Google Shape;193;p30"/>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68300" lvl="0" marL="457200" rtl="0" algn="l">
              <a:lnSpc>
                <a:spcPct val="100000"/>
              </a:lnSpc>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Small number of participants vs a larger number of participants</a:t>
            </a:r>
            <a:endParaRPr sz="2200">
              <a:solidFill>
                <a:srgbClr val="3F3F3F"/>
              </a:solidFill>
              <a:latin typeface="Trebuchet MS"/>
              <a:ea typeface="Trebuchet MS"/>
              <a:cs typeface="Trebuchet MS"/>
              <a:sym typeface="Trebuchet MS"/>
            </a:endParaRPr>
          </a:p>
          <a:p>
            <a:pPr indent="-368300" lvl="0" marL="457200" rtl="0" algn="l">
              <a:lnSpc>
                <a:spcPct val="100000"/>
              </a:lnSpc>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Self-reported vs physiological measurements devices</a:t>
            </a:r>
            <a:endParaRPr sz="2200">
              <a:solidFill>
                <a:srgbClr val="3F3F3F"/>
              </a:solidFill>
              <a:latin typeface="Trebuchet MS"/>
              <a:ea typeface="Trebuchet MS"/>
              <a:cs typeface="Trebuchet MS"/>
              <a:sym typeface="Trebuchet MS"/>
            </a:endParaRPr>
          </a:p>
          <a:p>
            <a:pPr indent="-368300" lvl="0" marL="457200" rtl="0" algn="l">
              <a:lnSpc>
                <a:spcPct val="100000"/>
              </a:lnSpc>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A longitudinal study to see how consistent training of SOVT exercises impacted young singers.</a:t>
            </a:r>
            <a:endParaRPr sz="2200">
              <a:solidFill>
                <a:srgbClr val="3F3F3F"/>
              </a:solidFill>
              <a:latin typeface="Trebuchet MS"/>
              <a:ea typeface="Trebuchet MS"/>
              <a:cs typeface="Trebuchet MS"/>
              <a:sym typeface="Trebuchet MS"/>
            </a:endParaRPr>
          </a:p>
          <a:p>
            <a:pPr indent="0" lvl="0" marL="0" rtl="0" algn="l">
              <a:spcBef>
                <a:spcPts val="0"/>
              </a:spcBef>
              <a:spcAft>
                <a:spcPts val="120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31"/>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REFERENCE LIST</a:t>
            </a:r>
            <a:endParaRPr b="1"/>
          </a:p>
        </p:txBody>
      </p:sp>
      <p:sp>
        <p:nvSpPr>
          <p:cNvPr id="199" name="Google Shape;199;p31"/>
          <p:cNvSpPr txBox="1"/>
          <p:nvPr>
            <p:ph idx="1" type="body"/>
          </p:nvPr>
        </p:nvSpPr>
        <p:spPr>
          <a:xfrm>
            <a:off x="311700" y="1229875"/>
            <a:ext cx="8520600" cy="33390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SzPts val="605"/>
              <a:buNone/>
            </a:pPr>
            <a:r>
              <a:rPr b="1" lang="en-GB" sz="1190"/>
              <a:t>Iberico, C., Valle, J., &amp; Pease, M. (2016)</a:t>
            </a:r>
            <a:r>
              <a:rPr lang="en-GB" sz="1190"/>
              <a:t>. Students and Teachers’ Perceptions of the Most Valued Teaching Actions. American   Journal of Education, 3, pp. 105-119. </a:t>
            </a:r>
            <a:r>
              <a:rPr lang="en-GB" sz="1190" u="sng">
                <a:solidFill>
                  <a:schemeClr val="hlink"/>
                </a:solidFill>
                <a:hlinkClick r:id="rId3"/>
              </a:rPr>
              <a:t>https://doi.org/10.30958/AJE.3-2-1</a:t>
            </a:r>
            <a:r>
              <a:rPr lang="en-GB" sz="1190"/>
              <a:t> </a:t>
            </a:r>
            <a:endParaRPr sz="1190"/>
          </a:p>
          <a:p>
            <a:pPr indent="0" lvl="0" marL="0" rtl="0" algn="l">
              <a:lnSpc>
                <a:spcPct val="105000"/>
              </a:lnSpc>
              <a:spcBef>
                <a:spcPts val="1200"/>
              </a:spcBef>
              <a:spcAft>
                <a:spcPts val="0"/>
              </a:spcAft>
              <a:buSzPts val="605"/>
              <a:buNone/>
            </a:pPr>
            <a:r>
              <a:rPr b="1" lang="en-GB" sz="1190"/>
              <a:t>Manternach, B., Maxfield, L. and Manternach, J.N. (2021)</a:t>
            </a:r>
            <a:r>
              <a:rPr lang="en-GB" sz="1190"/>
              <a:t> ‘Effects of Varied Semi-Occluded Vocal Tract Exercises on Acoustic and Perceptual Measures of Music Theatre Singers: A Pilot Study’, Voice and Speech Review, 15(1), pp. 40–50. Available at: </a:t>
            </a:r>
            <a:r>
              <a:rPr lang="en-GB" sz="1190" u="sng">
                <a:solidFill>
                  <a:schemeClr val="hlink"/>
                </a:solidFill>
                <a:hlinkClick r:id="rId4"/>
              </a:rPr>
              <a:t>https://doi.org/10.1080/23268263.2020.1781373</a:t>
            </a:r>
            <a:r>
              <a:rPr lang="en-GB" sz="1190"/>
              <a:t>. </a:t>
            </a:r>
            <a:endParaRPr sz="1190"/>
          </a:p>
          <a:p>
            <a:pPr indent="0" lvl="0" marL="0" rtl="0" algn="l">
              <a:lnSpc>
                <a:spcPct val="105000"/>
              </a:lnSpc>
              <a:spcBef>
                <a:spcPts val="1200"/>
              </a:spcBef>
              <a:spcAft>
                <a:spcPts val="0"/>
              </a:spcAft>
              <a:buSzPts val="605"/>
              <a:buNone/>
            </a:pPr>
            <a:r>
              <a:rPr b="1" lang="en-GB" sz="1190"/>
              <a:t>Meerschman, I. et al. (2024)</a:t>
            </a:r>
            <a:r>
              <a:rPr lang="en-GB" sz="1190"/>
              <a:t> ‘Immediate and short-term effects of straw phonation in air or water on vocal fold vibration and supraglottic activity of adult patients with voice disorders visualized with strobovideolaryngoscopy: A pilot study’, Journal of Voice, 38(2), pp. 392–403. doi:10.1016/j.jvoice.2021.09.017. </a:t>
            </a:r>
            <a:endParaRPr sz="1190"/>
          </a:p>
          <a:p>
            <a:pPr indent="0" lvl="0" marL="0" rtl="0" algn="l">
              <a:lnSpc>
                <a:spcPct val="105000"/>
              </a:lnSpc>
              <a:spcBef>
                <a:spcPts val="1200"/>
              </a:spcBef>
              <a:spcAft>
                <a:spcPts val="0"/>
              </a:spcAft>
              <a:buSzPts val="605"/>
              <a:buNone/>
            </a:pPr>
            <a:r>
              <a:rPr b="1" lang="en-GB" sz="1190"/>
              <a:t>Poulou, M., (2009)</a:t>
            </a:r>
            <a:r>
              <a:rPr lang="en-GB" sz="1190"/>
              <a:t> Classroom Interactions: Teachers' and Students' Perceptions. Research in Education, 82, pp. 103 - 106. </a:t>
            </a:r>
            <a:r>
              <a:rPr lang="en-GB" sz="1190" u="sng">
                <a:solidFill>
                  <a:schemeClr val="hlink"/>
                </a:solidFill>
                <a:hlinkClick r:id="rId5"/>
              </a:rPr>
              <a:t>https://doi.org/10.7227/RIE.82.9</a:t>
            </a:r>
            <a:r>
              <a:rPr lang="en-GB" sz="1190"/>
              <a:t>   </a:t>
            </a:r>
            <a:endParaRPr sz="1190"/>
          </a:p>
          <a:p>
            <a:pPr indent="0" lvl="0" marL="0" rtl="0" algn="l">
              <a:lnSpc>
                <a:spcPct val="105000"/>
              </a:lnSpc>
              <a:spcBef>
                <a:spcPts val="1200"/>
              </a:spcBef>
              <a:spcAft>
                <a:spcPts val="0"/>
              </a:spcAft>
              <a:buSzPts val="605"/>
              <a:buNone/>
            </a:pPr>
            <a:r>
              <a:rPr b="1" lang="en-GB" sz="1190"/>
              <a:t>Smith, A., Duncan, J., &amp; Marshall, K. (2005)</a:t>
            </a:r>
            <a:r>
              <a:rPr lang="en-GB" sz="1190"/>
              <a:t> Children’s perspectives on their learning: exploring methods. Early Child Development and Care, 175, pp. 473 - 487. </a:t>
            </a:r>
            <a:r>
              <a:rPr lang="en-GB" sz="1190" u="sng">
                <a:solidFill>
                  <a:schemeClr val="hlink"/>
                </a:solidFill>
                <a:hlinkClick r:id="rId6"/>
              </a:rPr>
              <a:t>https://doi.org/10.1080/03004430500131270</a:t>
            </a:r>
            <a:r>
              <a:rPr lang="en-GB" sz="1190"/>
              <a:t>  </a:t>
            </a:r>
            <a:endParaRPr sz="1190"/>
          </a:p>
          <a:p>
            <a:pPr indent="0" lvl="0" marL="0" rtl="0" algn="l">
              <a:lnSpc>
                <a:spcPct val="105000"/>
              </a:lnSpc>
              <a:spcBef>
                <a:spcPts val="1200"/>
              </a:spcBef>
              <a:spcAft>
                <a:spcPts val="0"/>
              </a:spcAft>
              <a:buSzPts val="605"/>
              <a:buNone/>
            </a:pPr>
            <a:r>
              <a:t/>
            </a:r>
            <a:endParaRPr sz="1190"/>
          </a:p>
          <a:p>
            <a:pPr indent="0" lvl="0" marL="0" rtl="0" algn="l">
              <a:lnSpc>
                <a:spcPct val="105000"/>
              </a:lnSpc>
              <a:spcBef>
                <a:spcPts val="1200"/>
              </a:spcBef>
              <a:spcAft>
                <a:spcPts val="1200"/>
              </a:spcAft>
              <a:buSzPts val="605"/>
              <a:buNone/>
            </a:pPr>
            <a:r>
              <a:t/>
            </a:r>
            <a:endParaRPr sz="1190"/>
          </a:p>
        </p:txBody>
      </p:sp>
    </p:spTree>
  </p:cSld>
  <p:clrMapOvr>
    <a:masterClrMapping/>
  </p:clrMapOvr>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