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00"/>
  </p:notesMasterIdLst>
  <p:sldIdLst>
    <p:sldId id="256" r:id="rId2"/>
    <p:sldId id="467" r:id="rId3"/>
    <p:sldId id="372" r:id="rId4"/>
    <p:sldId id="363" r:id="rId5"/>
    <p:sldId id="364" r:id="rId6"/>
    <p:sldId id="452" r:id="rId7"/>
    <p:sldId id="365" r:id="rId8"/>
    <p:sldId id="366" r:id="rId9"/>
    <p:sldId id="373" r:id="rId10"/>
    <p:sldId id="374" r:id="rId11"/>
    <p:sldId id="481" r:id="rId12"/>
    <p:sldId id="423" r:id="rId13"/>
    <p:sldId id="397" r:id="rId14"/>
    <p:sldId id="431" r:id="rId15"/>
    <p:sldId id="398" r:id="rId16"/>
    <p:sldId id="399" r:id="rId17"/>
    <p:sldId id="400" r:id="rId18"/>
    <p:sldId id="453" r:id="rId19"/>
    <p:sldId id="401" r:id="rId20"/>
    <p:sldId id="402" r:id="rId21"/>
    <p:sldId id="403" r:id="rId22"/>
    <p:sldId id="404" r:id="rId23"/>
    <p:sldId id="457" r:id="rId24"/>
    <p:sldId id="458" r:id="rId25"/>
    <p:sldId id="488" r:id="rId26"/>
    <p:sldId id="459" r:id="rId27"/>
    <p:sldId id="466" r:id="rId28"/>
    <p:sldId id="484" r:id="rId29"/>
    <p:sldId id="485" r:id="rId30"/>
    <p:sldId id="486" r:id="rId31"/>
    <p:sldId id="405" r:id="rId32"/>
    <p:sldId id="406" r:id="rId33"/>
    <p:sldId id="492" r:id="rId34"/>
    <p:sldId id="493" r:id="rId35"/>
    <p:sldId id="494" r:id="rId36"/>
    <p:sldId id="495" r:id="rId37"/>
    <p:sldId id="496" r:id="rId38"/>
    <p:sldId id="497" r:id="rId39"/>
    <p:sldId id="489" r:id="rId40"/>
    <p:sldId id="490" r:id="rId41"/>
    <p:sldId id="498" r:id="rId42"/>
    <p:sldId id="482" r:id="rId43"/>
    <p:sldId id="483" r:id="rId44"/>
    <p:sldId id="468" r:id="rId45"/>
    <p:sldId id="469" r:id="rId46"/>
    <p:sldId id="470" r:id="rId47"/>
    <p:sldId id="471" r:id="rId48"/>
    <p:sldId id="472" r:id="rId49"/>
    <p:sldId id="473" r:id="rId50"/>
    <p:sldId id="474" r:id="rId51"/>
    <p:sldId id="475" r:id="rId52"/>
    <p:sldId id="476" r:id="rId53"/>
    <p:sldId id="477" r:id="rId54"/>
    <p:sldId id="478" r:id="rId55"/>
    <p:sldId id="479" r:id="rId56"/>
    <p:sldId id="499" r:id="rId57"/>
    <p:sldId id="500" r:id="rId58"/>
    <p:sldId id="501" r:id="rId59"/>
    <p:sldId id="502" r:id="rId60"/>
    <p:sldId id="503" r:id="rId61"/>
    <p:sldId id="504" r:id="rId62"/>
    <p:sldId id="505" r:id="rId63"/>
    <p:sldId id="506" r:id="rId64"/>
    <p:sldId id="507" r:id="rId65"/>
    <p:sldId id="524" r:id="rId66"/>
    <p:sldId id="525" r:id="rId67"/>
    <p:sldId id="509" r:id="rId68"/>
    <p:sldId id="508" r:id="rId69"/>
    <p:sldId id="510" r:id="rId70"/>
    <p:sldId id="511" r:id="rId71"/>
    <p:sldId id="512" r:id="rId72"/>
    <p:sldId id="546" r:id="rId73"/>
    <p:sldId id="513" r:id="rId74"/>
    <p:sldId id="514" r:id="rId75"/>
    <p:sldId id="515" r:id="rId76"/>
    <p:sldId id="516" r:id="rId77"/>
    <p:sldId id="545" r:id="rId78"/>
    <p:sldId id="538" r:id="rId79"/>
    <p:sldId id="536" r:id="rId80"/>
    <p:sldId id="534" r:id="rId81"/>
    <p:sldId id="539" r:id="rId82"/>
    <p:sldId id="540" r:id="rId83"/>
    <p:sldId id="541" r:id="rId84"/>
    <p:sldId id="537" r:id="rId85"/>
    <p:sldId id="542" r:id="rId86"/>
    <p:sldId id="543" r:id="rId87"/>
    <p:sldId id="544" r:id="rId88"/>
    <p:sldId id="551" r:id="rId89"/>
    <p:sldId id="547" r:id="rId90"/>
    <p:sldId id="548" r:id="rId91"/>
    <p:sldId id="552" r:id="rId92"/>
    <p:sldId id="517" r:id="rId93"/>
    <p:sldId id="518" r:id="rId94"/>
    <p:sldId id="519" r:id="rId95"/>
    <p:sldId id="520" r:id="rId96"/>
    <p:sldId id="521" r:id="rId97"/>
    <p:sldId id="522" r:id="rId98"/>
    <p:sldId id="523" r:id="rId99"/>
  </p:sldIdLst>
  <p:sldSz cx="9144000" cy="6858000" type="screen4x3"/>
  <p:notesSz cx="6867525" cy="99949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uan Ferriz-Papi" initials="JF" lastIdx="1" clrIdx="0">
    <p:extLst>
      <p:ext uri="{19B8F6BF-5375-455C-9EA6-DF929625EA0E}">
        <p15:presenceInfo xmlns:p15="http://schemas.microsoft.com/office/powerpoint/2012/main" userId="S-1-5-21-809251214-2178901256-4152538893-2664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55" autoAdjust="0"/>
    <p:restoredTop sz="94660"/>
  </p:normalViewPr>
  <p:slideViewPr>
    <p:cSldViewPr>
      <p:cViewPr varScale="1">
        <p:scale>
          <a:sx n="101" d="100"/>
          <a:sy n="101" d="100"/>
        </p:scale>
        <p:origin x="836" y="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102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notesMaster" Target="notesMasters/notesMaster1.xml"/><Relationship Id="rId105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3-04T11:56:10.708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5928" cy="499745"/>
          </a:xfrm>
          <a:prstGeom prst="rect">
            <a:avLst/>
          </a:prstGeom>
        </p:spPr>
        <p:txBody>
          <a:bodyPr vert="horz" lIns="96344" tIns="48172" rIns="96344" bIns="48172" rtlCol="0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90008" y="0"/>
            <a:ext cx="2975928" cy="499745"/>
          </a:xfrm>
          <a:prstGeom prst="rect">
            <a:avLst/>
          </a:prstGeom>
        </p:spPr>
        <p:txBody>
          <a:bodyPr vert="horz" lIns="96344" tIns="48172" rIns="96344" bIns="48172" rtlCol="0"/>
          <a:lstStyle>
            <a:lvl1pPr algn="r">
              <a:defRPr sz="1300"/>
            </a:lvl1pPr>
          </a:lstStyle>
          <a:p>
            <a:fld id="{EC774A8C-59F6-4FA1-B59E-9A741D59D7DA}" type="datetimeFigureOut">
              <a:rPr lang="en-US" smtClean="0"/>
              <a:pPr/>
              <a:t>10/28/2020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35038" y="749300"/>
            <a:ext cx="4997450" cy="37480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344" tIns="48172" rIns="96344" bIns="4817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6753" y="4747579"/>
            <a:ext cx="5494020" cy="4497705"/>
          </a:xfrm>
          <a:prstGeom prst="rect">
            <a:avLst/>
          </a:prstGeom>
        </p:spPr>
        <p:txBody>
          <a:bodyPr vert="horz" lIns="96344" tIns="48172" rIns="96344" bIns="48172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93420"/>
            <a:ext cx="2975928" cy="499745"/>
          </a:xfrm>
          <a:prstGeom prst="rect">
            <a:avLst/>
          </a:prstGeom>
        </p:spPr>
        <p:txBody>
          <a:bodyPr vert="horz" lIns="96344" tIns="48172" rIns="96344" bIns="48172" rtlCol="0" anchor="b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90008" y="9493420"/>
            <a:ext cx="2975928" cy="499745"/>
          </a:xfrm>
          <a:prstGeom prst="rect">
            <a:avLst/>
          </a:prstGeom>
        </p:spPr>
        <p:txBody>
          <a:bodyPr vert="horz" lIns="96344" tIns="48172" rIns="96344" bIns="48172" rtlCol="0" anchor="b"/>
          <a:lstStyle>
            <a:lvl1pPr algn="r">
              <a:defRPr sz="1300"/>
            </a:lvl1pPr>
          </a:lstStyle>
          <a:p>
            <a:fld id="{E4B0EC4C-335D-4C9E-AF37-C4668AE7177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92979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::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B0EC4C-335D-4C9E-AF37-C4668AE71776}" type="slidenum">
              <a:rPr lang="en-US" smtClean="0"/>
              <a:pPr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76487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smtClean="0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D0F4111-996C-454D-B61E-73799B0FC3E2}" type="slidenum">
              <a:rPr lang="en-US"/>
              <a:pPr fontAlgn="base">
                <a:spcBef>
                  <a:spcPct val="0"/>
                </a:spcBef>
                <a:spcAft>
                  <a:spcPct val="0"/>
                </a:spcAft>
              </a:pPr>
              <a:t>61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52430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B0EC4C-335D-4C9E-AF37-C4668AE71776}" type="slidenum">
              <a:rPr lang="en-US" smtClean="0"/>
              <a:pPr/>
              <a:t>88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60362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149F1C3-7DF1-4302-9204-1A68E0205327}" type="datetimeFigureOut">
              <a:rPr lang="en-US" smtClean="0"/>
              <a:pPr/>
              <a:t>10/28/2020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9F1C3-7DF1-4302-9204-1A68E0205327}" type="datetimeFigureOut">
              <a:rPr lang="en-US" smtClean="0"/>
              <a:pPr/>
              <a:t>10/28/2020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9F1C3-7DF1-4302-9204-1A68E0205327}" type="datetimeFigureOut">
              <a:rPr lang="en-US" smtClean="0"/>
              <a:pPr/>
              <a:t>10/28/2020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9F1C3-7DF1-4302-9204-1A68E0205327}" type="datetimeFigureOut">
              <a:rPr lang="en-US" smtClean="0"/>
              <a:pPr/>
              <a:t>10/28/2020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9F1C3-7DF1-4302-9204-1A68E0205327}" type="datetimeFigureOut">
              <a:rPr lang="en-US" smtClean="0"/>
              <a:pPr/>
              <a:t>10/28/2020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9F1C3-7DF1-4302-9204-1A68E0205327}" type="datetimeFigureOut">
              <a:rPr lang="en-US" smtClean="0"/>
              <a:pPr/>
              <a:t>10/28/2020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9F1C3-7DF1-4302-9204-1A68E0205327}" type="datetimeFigureOut">
              <a:rPr lang="en-US" smtClean="0"/>
              <a:pPr/>
              <a:t>10/28/2020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C149F1C3-7DF1-4302-9204-1A68E0205327}" type="datetimeFigureOut">
              <a:rPr lang="en-US" smtClean="0"/>
              <a:pPr/>
              <a:t>10/28/2020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149F1C3-7DF1-4302-9204-1A68E0205327}" type="datetimeFigureOut">
              <a:rPr lang="en-US" smtClean="0"/>
              <a:pPr/>
              <a:t>10/28/2020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9F1C3-7DF1-4302-9204-1A68E0205327}" type="datetimeFigureOut">
              <a:rPr lang="en-US" smtClean="0"/>
              <a:pPr/>
              <a:t>10/28/2020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9F1C3-7DF1-4302-9204-1A68E0205327}" type="datetimeFigureOut">
              <a:rPr lang="en-US" smtClean="0"/>
              <a:pPr/>
              <a:t>10/28/2020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149F1C3-7DF1-4302-9204-1A68E0205327}" type="datetimeFigureOut">
              <a:rPr lang="en-US" smtClean="0"/>
              <a:pPr/>
              <a:t>10/28/2020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google.co.uk/url?sa=i&amp;rct=j&amp;q=&amp;esrc=s&amp;frm=1&amp;source=images&amp;cd=&amp;cad=rja&amp;docid=PrpnldaWCN2GZM&amp;tbnid=yDfKK64zlnI7XM:&amp;ved=0CAUQjRw&amp;url=http://civil-engg-world.blogspot.com/2012/10/How-Compact-Concrete-Junction.html&amp;ei=ePp3UqegJ6O-0QW0g4DADw&amp;bvm=bv.55819444,d.ZG4&amp;psig=AFQjCNGQBY8h5dp9ZIDVpMeuYWmfN94_UA&amp;ust=1383680954648771" TargetMode="Externa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google.co.uk/url?sa=i&amp;rct=j&amp;q=&amp;esrc=s&amp;frm=1&amp;source=images&amp;cd=&amp;cad=rja&amp;docid=RV7RYfWulZz1DM&amp;tbnid=24-C4acPGz3kXM:&amp;ved=0CAUQjRw&amp;url=http://peer.berkeley.edu/news/media_resources.html&amp;ei=u_x3UvaaK-yS0AXLoIGwCw&amp;bvm=bv.55819444,d.ZG4&amp;psig=AFQjCNEWnRX7lDxiYDy939cPChE6Lum4vA&amp;ust=1383681580100160" TargetMode="Externa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www.google.co.uk/url?sa=i&amp;rct=j&amp;q=&amp;esrc=s&amp;frm=1&amp;source=images&amp;cd=&amp;cad=rja&amp;docid=UKLEjD266tRCQM&amp;tbnid=cfKHScuMq_GXxM:&amp;ved=0CAUQjRw&amp;url=http://crackking.ca/concrete-spalling-repair-bc-ab.htm&amp;ei=Vf53UuKuEamh0QXSx4CwCw&amp;bvm=bv.55819444,d.ZG4&amp;psig=AFQjCNETkakh6jwrZ1PMINohl0yyTd1H_A&amp;ust=1383681907993041" TargetMode="Externa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url?sa=i&amp;rct=j&amp;q=&amp;esrc=s&amp;source=images&amp;cd=&amp;cad=rja&amp;uact=8&amp;ved=2ahUKEwiOleir65LeAhVGRBoKHQw4B8cQjRx6BAgBEAU&amp;url=https://www.cement.org/Learn/concrete-technology/durability/freeze-thaw-resistance&amp;psig=AOvVaw1GNpFIwVFIZLzwJJAGtEv2&amp;ust=1540049948543948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url?sa=i&amp;rct=j&amp;q=&amp;esrc=s&amp;source=images&amp;cd=&amp;cad=rja&amp;uact=8&amp;ved=2ahUKEwiiy5-q7ZLeAhVKURoKHbgSBKUQjRx6BAgBEAU&amp;url=https://degradationandsurfaceengineeringnikitha.wordpress.com/&amp;psig=AOvVaw3DMnbIMvf_bca5XAhtEX-e&amp;ust=1540050381265098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hyperlink" Target="https://www.google.com/url?sa=i&amp;rct=j&amp;q=&amp;esrc=s&amp;source=images&amp;cd=&amp;cad=rja&amp;uact=8&amp;ved=2ahUKEwiUi6uV6pLeAhUHHxoKHRzhBlUQjRx6BAgBEAU&amp;url=https://sikaconcrete.co.uk/technical-information/concrete-curing/&amp;psig=AOvVaw0Yc4zpLrw0lwiRPO1n1gSN&amp;ust=1540049631166745" TargetMode="Externa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0.jpeg"/><Relationship Id="rId4" Type="http://schemas.openxmlformats.org/officeDocument/2006/relationships/image" Target="../media/image39.jpeg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8.jpeg"/><Relationship Id="rId4" Type="http://schemas.openxmlformats.org/officeDocument/2006/relationships/image" Target="../media/image47.jpeg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8.jpeg"/><Relationship Id="rId4" Type="http://schemas.openxmlformats.org/officeDocument/2006/relationships/image" Target="../media/image57.jpe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2.jpeg"/><Relationship Id="rId4" Type="http://schemas.openxmlformats.org/officeDocument/2006/relationships/image" Target="../media/image61.jpe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hyperlink" Target="http://3.bp.blogspot.com/_z4X8eE7aKcs/S20kG5VAsHI/AAAAAAAAAUE/NunM3--UJCE/s1600-h/carbonation.JPG" TargetMode="External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/Relationships>
</file>

<file path=ppt/slides/_rels/slide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0.jpeg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pjwrXLWhISE" TargetMode="External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7JsuNg5r4Is" TargetMode="External"/><Relationship Id="rId2" Type="http://schemas.openxmlformats.org/officeDocument/2006/relationships/hyperlink" Target="http://www.youtube.com/watch?v=rNJGaiGYzAc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/>
          <p:cNvSpPr>
            <a:spLocks noGrp="1"/>
          </p:cNvSpPr>
          <p:nvPr>
            <p:ph type="ctrTitle"/>
          </p:nvPr>
        </p:nvSpPr>
        <p:spPr>
          <a:xfrm>
            <a:off x="304800" y="914400"/>
            <a:ext cx="8229600" cy="2514600"/>
          </a:xfr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chemeClr val="tx1"/>
                </a:solidFill>
              </a:rPr>
              <a:t/>
            </a:r>
            <a:br>
              <a:rPr lang="en-US" sz="3200" b="1" dirty="0" smtClean="0">
                <a:solidFill>
                  <a:schemeClr val="tx1"/>
                </a:solidFill>
              </a:rPr>
            </a:b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4000" dirty="0" smtClean="0">
                <a:solidFill>
                  <a:schemeClr val="bg2">
                    <a:lumMod val="50000"/>
                  </a:schemeClr>
                </a:solidFill>
              </a:rPr>
              <a:t>CONCRETE IN CONSTRUCTION</a:t>
            </a: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2400" b="1" dirty="0" smtClean="0">
                <a:solidFill>
                  <a:schemeClr val="tx1"/>
                </a:solidFill>
              </a:rPr>
              <a:t>Faculty </a:t>
            </a:r>
            <a:r>
              <a:rPr lang="en-US" sz="2400" dirty="0" smtClean="0">
                <a:solidFill>
                  <a:schemeClr val="tx1"/>
                </a:solidFill>
              </a:rPr>
              <a:t>of Architecture, Computing and Engineering</a:t>
            </a:r>
            <a:endParaRPr lang="en-US" sz="2400" b="1" dirty="0" smtClean="0">
              <a:solidFill>
                <a:schemeClr val="tx1"/>
              </a:solidFill>
            </a:endParaRPr>
          </a:p>
          <a:p>
            <a:r>
              <a:rPr lang="en-US" sz="2400" b="1" dirty="0" smtClean="0">
                <a:solidFill>
                  <a:schemeClr val="tx1"/>
                </a:solidFill>
              </a:rPr>
              <a:t>School of The Built and Natural Environments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838200" y="3962400"/>
            <a:ext cx="7772400" cy="1199704"/>
          </a:xfrm>
        </p:spPr>
        <p:txBody>
          <a:bodyPr>
            <a:normAutofit/>
          </a:bodyPr>
          <a:lstStyle/>
          <a:p>
            <a:r>
              <a:rPr lang="en-US" sz="2800" b="1" dirty="0" smtClean="0">
                <a:solidFill>
                  <a:schemeClr val="tx1"/>
                </a:solidFill>
              </a:rPr>
              <a:t>Allan Nantel</a:t>
            </a:r>
          </a:p>
          <a:p>
            <a:r>
              <a:rPr lang="en-US" sz="2800" b="1" dirty="0" smtClean="0">
                <a:solidFill>
                  <a:schemeClr val="tx1"/>
                </a:solidFill>
              </a:rPr>
              <a:t>October 2020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76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3" t="10902" r="774" b="58624"/>
          <a:stretch>
            <a:fillRect/>
          </a:stretch>
        </p:blipFill>
        <p:spPr bwMode="auto">
          <a:xfrm>
            <a:off x="457200" y="1333166"/>
            <a:ext cx="8260172" cy="3619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776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64" y="454944"/>
            <a:ext cx="6190092" cy="9066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507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noProof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4</a:t>
            </a:r>
            <a:r>
              <a:rPr kumimoji="0" lang="en-US" sz="4100" b="1" i="0" strike="noStrike" kern="1200" cap="none" spc="0" normalizeH="0" baseline="0" noProof="0" dirty="0" smtClean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. Admixtures</a:t>
            </a: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Admixtures</a:t>
            </a:r>
            <a:endParaRPr lang="en-US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533400" y="1295400"/>
            <a:ext cx="80772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838200" y="1981200"/>
            <a:ext cx="7924800" cy="45720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533400" y="1219200"/>
            <a:ext cx="79248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Admixtures are defined as any material other than Portland cement, aggregates and water added to a concrete or mortar mix before or during mixing. 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Admixtures are generally used for the following reasons :-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To improve workability </a:t>
            </a:r>
            <a:r>
              <a:rPr lang="en-US" sz="2000" dirty="0" smtClean="0"/>
              <a:t>of the fresh concrete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To reduce water content</a:t>
            </a:r>
            <a:r>
              <a:rPr lang="en-US" sz="2000" dirty="0" smtClean="0"/>
              <a:t>, thereby increasing strength for a given water-cement ratio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To increase durability </a:t>
            </a:r>
            <a:r>
              <a:rPr lang="en-US" sz="2000" dirty="0" smtClean="0"/>
              <a:t>of the hardened cement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To retard setting time </a:t>
            </a:r>
            <a:r>
              <a:rPr lang="en-US" sz="2000" dirty="0" smtClean="0"/>
              <a:t>or </a:t>
            </a:r>
            <a:r>
              <a:rPr lang="en-US" sz="2000" b="1" dirty="0" smtClean="0">
                <a:solidFill>
                  <a:srgbClr val="0070C0"/>
                </a:solidFill>
              </a:rPr>
              <a:t>increase it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To impart colour </a:t>
            </a:r>
            <a:r>
              <a:rPr lang="en-US" sz="2000" dirty="0" smtClean="0"/>
              <a:t>to concrete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To increase concrete resistance </a:t>
            </a:r>
            <a:r>
              <a:rPr lang="en-US" sz="2000" dirty="0" smtClean="0"/>
              <a:t>to freezing and thawing</a:t>
            </a:r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400800" y="6324600"/>
            <a:ext cx="22860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0070C0"/>
                </a:solidFill>
              </a:rPr>
              <a:t>Copy Down</a:t>
            </a:r>
            <a:endParaRPr lang="en-GB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Admixtures</a:t>
            </a:r>
            <a:endParaRPr lang="en-US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533400" y="1295400"/>
            <a:ext cx="80772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838200" y="1981200"/>
            <a:ext cx="7924800" cy="45720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152400" y="1149409"/>
            <a:ext cx="82296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Most commonly used admixtures are: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8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800" b="1" dirty="0" smtClean="0">
                <a:solidFill>
                  <a:srgbClr val="0070C0"/>
                </a:solidFill>
              </a:rPr>
              <a:t>1. Air entraining agents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1600" b="1" dirty="0" smtClean="0">
              <a:solidFill>
                <a:srgbClr val="0070C0"/>
              </a:solidFill>
            </a:endParaRPr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1600" dirty="0" smtClean="0"/>
              <a:t>These </a:t>
            </a:r>
            <a:r>
              <a:rPr lang="en-US" sz="1600" b="1" dirty="0" smtClean="0">
                <a:solidFill>
                  <a:srgbClr val="0070C0"/>
                </a:solidFill>
              </a:rPr>
              <a:t>improve the durability  of concrete </a:t>
            </a:r>
            <a:r>
              <a:rPr lang="en-US" sz="1600" dirty="0" smtClean="0"/>
              <a:t>by protecting it against freeze-thaw cycle damage – the air void system allowing water to freeze within the voids,  allowing internal room for expansion.</a:t>
            </a:r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1600" dirty="0" smtClean="0"/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1600" dirty="0" smtClean="0"/>
              <a:t>Also </a:t>
            </a:r>
            <a:r>
              <a:rPr lang="en-US" sz="1600" b="1" dirty="0" smtClean="0">
                <a:solidFill>
                  <a:srgbClr val="0070C0"/>
                </a:solidFill>
              </a:rPr>
              <a:t>improve workability of concrete</a:t>
            </a:r>
            <a:r>
              <a:rPr lang="en-US" sz="1600" dirty="0" smtClean="0"/>
              <a:t>.</a:t>
            </a:r>
            <a:r>
              <a:rPr lang="en-GB" sz="1600" dirty="0" smtClean="0"/>
              <a:t> The use of air-entraining agents results in concrete that is highly resistant to severe frost action and cycles of wetting and drying or freezing and thawing and has a high degree of workability and durability. </a:t>
            </a:r>
            <a:endParaRPr lang="en-US" sz="1600" dirty="0" smtClean="0"/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1600" dirty="0" smtClean="0"/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1600" dirty="0" smtClean="0"/>
              <a:t>Materials used : </a:t>
            </a:r>
            <a:r>
              <a:rPr lang="en-US" sz="1600" b="1" dirty="0" smtClean="0"/>
              <a:t>salts of wood resins, synthetic detergents, salts of </a:t>
            </a:r>
          </a:p>
          <a:p>
            <a:pPr marL="1024128" lvl="2" algn="just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1600" b="1" dirty="0"/>
              <a:t> </a:t>
            </a:r>
            <a:r>
              <a:rPr lang="en-US" sz="1600" b="1" dirty="0" smtClean="0"/>
              <a:t>                            sulphonated lignin.</a:t>
            </a:r>
          </a:p>
          <a:p>
            <a:pPr marL="1280160" lvl="2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16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9698" name="Picture 2" descr="http://www.cement.org/basics/images/airent_18244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72200" y="302514"/>
            <a:ext cx="2743200" cy="200253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5867400" y="6019800"/>
            <a:ext cx="297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Research…..</a:t>
            </a:r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5410200" y="5446520"/>
            <a:ext cx="3429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Is there a Conflict?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806867" y="6397345"/>
            <a:ext cx="29718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‘Entrained’ and ‘Entrapped’</a:t>
            </a:r>
            <a:endParaRPr lang="en-GB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1143000"/>
            <a:ext cx="8382000" cy="60529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800" b="1" dirty="0" smtClean="0">
                <a:solidFill>
                  <a:srgbClr val="0070C0"/>
                </a:solidFill>
              </a:rPr>
              <a:t>2. Accelerators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b="1" dirty="0" smtClean="0">
              <a:solidFill>
                <a:srgbClr val="0070C0"/>
              </a:solidFill>
            </a:endParaRPr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b="1" dirty="0" smtClean="0">
                <a:solidFill>
                  <a:srgbClr val="0070C0"/>
                </a:solidFill>
              </a:rPr>
              <a:t>Accelerate the setting time of concrete </a:t>
            </a:r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dirty="0" smtClean="0"/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b="1" dirty="0" smtClean="0">
                <a:solidFill>
                  <a:srgbClr val="0070C0"/>
                </a:solidFill>
              </a:rPr>
              <a:t>Advantageous in pre-casting</a:t>
            </a:r>
            <a:r>
              <a:rPr lang="en-US" dirty="0" smtClean="0"/>
              <a:t>, </a:t>
            </a:r>
            <a:r>
              <a:rPr lang="en-US" b="1" dirty="0" smtClean="0">
                <a:solidFill>
                  <a:srgbClr val="0070C0"/>
                </a:solidFill>
              </a:rPr>
              <a:t>where early removal of formwork is required and in cold weather</a:t>
            </a:r>
            <a:r>
              <a:rPr lang="en-US" dirty="0" smtClean="0"/>
              <a:t>, when the heat generated speeds up the hardening process and reduces the risk of frost damage.</a:t>
            </a:r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dirty="0" smtClean="0"/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dirty="0" smtClean="0"/>
              <a:t>BUT…</a:t>
            </a:r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b="1" dirty="0" smtClean="0">
                <a:solidFill>
                  <a:srgbClr val="0070C0"/>
                </a:solidFill>
              </a:rPr>
              <a:t>Calcium chloride should not be used in pre-stressed concrete because of corrosion</a:t>
            </a:r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dirty="0" smtClean="0"/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dirty="0" smtClean="0"/>
              <a:t>Materials : </a:t>
            </a:r>
            <a:r>
              <a:rPr lang="en-US" b="1" dirty="0" smtClean="0"/>
              <a:t>Calcium chloride, tri-ethanolamine, sodium thio-cyanate </a:t>
            </a:r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1600" dirty="0" smtClean="0"/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1600" dirty="0" smtClean="0"/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1600" dirty="0" smtClean="0"/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1600" dirty="0" smtClean="0"/>
          </a:p>
        </p:txBody>
      </p:sp>
      <p:sp>
        <p:nvSpPr>
          <p:cNvPr id="3" name="Rectangle 2"/>
          <p:cNvSpPr/>
          <p:nvPr/>
        </p:nvSpPr>
        <p:spPr>
          <a:xfrm>
            <a:off x="457200" y="381000"/>
            <a:ext cx="307167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000" b="1" dirty="0" smtClean="0">
                <a:solidFill>
                  <a:schemeClr val="bg2">
                    <a:lumMod val="50000"/>
                  </a:schemeClr>
                </a:solidFill>
              </a:rPr>
              <a:t>Admixtures</a:t>
            </a:r>
            <a:endParaRPr lang="en-GB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81000" y="152400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Admixtures</a:t>
            </a:r>
            <a:endParaRPr lang="en-US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533400" y="1295400"/>
            <a:ext cx="80772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990600" y="2057400"/>
            <a:ext cx="7924800" cy="45720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457200" y="1143000"/>
            <a:ext cx="81534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dirty="0" smtClean="0"/>
              <a:t>Most commonly used admixtures are (cont’d)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800" b="1" dirty="0" smtClean="0">
                <a:solidFill>
                  <a:srgbClr val="0070C0"/>
                </a:solidFill>
              </a:rPr>
              <a:t>3. Retarders</a:t>
            </a:r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b="1" dirty="0" smtClean="0">
                <a:solidFill>
                  <a:srgbClr val="0070C0"/>
                </a:solidFill>
              </a:rPr>
              <a:t>Retard setting time</a:t>
            </a:r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dirty="0" smtClean="0"/>
              <a:t>May be </a:t>
            </a:r>
            <a:r>
              <a:rPr lang="en-US" b="1" dirty="0" smtClean="0">
                <a:solidFill>
                  <a:srgbClr val="0070C0"/>
                </a:solidFill>
              </a:rPr>
              <a:t>necessary in hot weather </a:t>
            </a:r>
            <a:r>
              <a:rPr lang="en-US" dirty="0" smtClean="0"/>
              <a:t>in order </a:t>
            </a:r>
            <a:r>
              <a:rPr lang="en-US" b="1" dirty="0" smtClean="0">
                <a:solidFill>
                  <a:srgbClr val="0070C0"/>
                </a:solidFill>
              </a:rPr>
              <a:t>to reduce premature stiffening of concrete.</a:t>
            </a:r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b="1" dirty="0" smtClean="0">
                <a:solidFill>
                  <a:srgbClr val="0070C0"/>
                </a:solidFill>
              </a:rPr>
              <a:t>Allows smaller crews to finish flat work (flatten and level).</a:t>
            </a:r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dirty="0" smtClean="0"/>
              <a:t>Materials : </a:t>
            </a:r>
            <a:r>
              <a:rPr lang="en-US" b="1" dirty="0" smtClean="0"/>
              <a:t>Gypsum, Lignin, Borax, Sugars, Tartaric acids</a:t>
            </a:r>
          </a:p>
          <a:p>
            <a:pPr marL="1280160" lvl="2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800" b="1" dirty="0" smtClean="0">
                <a:solidFill>
                  <a:srgbClr val="0070C0"/>
                </a:solidFill>
              </a:rPr>
              <a:t>4. Water reducers</a:t>
            </a:r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dirty="0" smtClean="0"/>
              <a:t>Reduce water content (at least 5% )in concrete</a:t>
            </a:r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b="1" dirty="0" smtClean="0">
                <a:solidFill>
                  <a:srgbClr val="0070C0"/>
                </a:solidFill>
              </a:rPr>
              <a:t>Useful in making high strength concretes as it allows low water/cement ratio with adequate workability.</a:t>
            </a:r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dirty="0" smtClean="0"/>
              <a:t>Materials : </a:t>
            </a:r>
            <a:r>
              <a:rPr lang="en-US" b="1" dirty="0" smtClean="0"/>
              <a:t>Ligno-sulphonates, Hydroxylated carboxylic 		acids</a:t>
            </a:r>
            <a:r>
              <a:rPr lang="en-US" b="1" dirty="0"/>
              <a:t>.</a:t>
            </a:r>
            <a:endParaRPr lang="en-US" b="1" dirty="0" smtClean="0"/>
          </a:p>
          <a:p>
            <a:pPr marL="1280160" lvl="2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>
              <a:buFont typeface="Arial" pitchFamily="34" charset="0"/>
              <a:buChar char="•"/>
            </a:pPr>
            <a:r>
              <a:rPr lang="en-US" sz="2400" dirty="0" smtClean="0"/>
              <a:t>  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Admixtures</a:t>
            </a:r>
            <a:endParaRPr lang="en-US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533400" y="1295400"/>
            <a:ext cx="80772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838200" y="1981200"/>
            <a:ext cx="7924800" cy="45720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228600" y="1143000"/>
            <a:ext cx="8543658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Most commonly used admixtures are (cont’d)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      </a:t>
            </a:r>
            <a:r>
              <a:rPr lang="en-US" sz="2800" b="1" dirty="0" smtClean="0">
                <a:solidFill>
                  <a:srgbClr val="0070C0"/>
                </a:solidFill>
              </a:rPr>
              <a:t>5. Super plasticizers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Arial" pitchFamily="34" charset="0"/>
              <a:buChar char="•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Increase flow of concrete and reduce water-cement ratio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Arial" pitchFamily="34" charset="0"/>
              <a:buChar char="•"/>
              <a:defRPr/>
            </a:pPr>
            <a:endParaRPr lang="en-US" sz="2000" b="1" dirty="0" smtClean="0">
              <a:solidFill>
                <a:srgbClr val="0070C0"/>
              </a:solidFill>
            </a:endParaRP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Arial" pitchFamily="34" charset="0"/>
              <a:buChar char="•"/>
              <a:defRPr/>
            </a:pPr>
            <a:r>
              <a:rPr lang="en-US" sz="2000" dirty="0" smtClean="0"/>
              <a:t>Used to solve difficult placement problems such as </a:t>
            </a:r>
            <a:r>
              <a:rPr lang="en-US" sz="2000" b="1" dirty="0" smtClean="0">
                <a:solidFill>
                  <a:srgbClr val="0070C0"/>
                </a:solidFill>
              </a:rPr>
              <a:t>tight constricted formwork, dense rebar configuration</a:t>
            </a:r>
            <a:r>
              <a:rPr lang="en-US" sz="2000" dirty="0" smtClean="0"/>
              <a:t>, and </a:t>
            </a:r>
            <a:r>
              <a:rPr lang="en-US" sz="2000" b="1" dirty="0" smtClean="0">
                <a:solidFill>
                  <a:srgbClr val="0070C0"/>
                </a:solidFill>
              </a:rPr>
              <a:t>situations where the concrete must be pumped, conveyored, or chuted over long distances.</a:t>
            </a:r>
            <a:endParaRPr lang="en-US" sz="2000" b="1" dirty="0">
              <a:solidFill>
                <a:srgbClr val="0070C0"/>
              </a:solidFill>
            </a:endParaRP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Arial" pitchFamily="34" charset="0"/>
              <a:buChar char="•"/>
              <a:defRPr/>
            </a:pPr>
            <a:endParaRPr lang="en-US" sz="2000" b="1" dirty="0" smtClean="0">
              <a:solidFill>
                <a:srgbClr val="0070C0"/>
              </a:solidFill>
            </a:endParaRP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Arial" pitchFamily="34" charset="0"/>
              <a:buChar char="•"/>
              <a:defRPr/>
            </a:pPr>
            <a:r>
              <a:rPr lang="en-US" sz="2000" dirty="0" smtClean="0"/>
              <a:t>Materials : </a:t>
            </a:r>
            <a:r>
              <a:rPr lang="en-US" sz="2000" b="1" dirty="0" smtClean="0"/>
              <a:t>Sulphonated melamine formaldehyde                 </a:t>
            </a:r>
          </a:p>
          <a:p>
            <a:pPr marL="1481328" lvl="3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b="1" dirty="0" smtClean="0"/>
              <a:t>         </a:t>
            </a:r>
            <a:r>
              <a:rPr lang="en-US" sz="2000" b="1" dirty="0" err="1" smtClean="0"/>
              <a:t>Sulphonated</a:t>
            </a:r>
            <a:r>
              <a:rPr lang="en-US" sz="2000" b="1" dirty="0" smtClean="0"/>
              <a:t> naphthalene formaldehyde</a:t>
            </a:r>
          </a:p>
          <a:p>
            <a:pPr marL="1481328" lvl="3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b="1" dirty="0" smtClean="0"/>
              <a:t>         </a:t>
            </a:r>
            <a:r>
              <a:rPr lang="en-US" sz="2000" b="1" dirty="0" err="1" smtClean="0"/>
              <a:t>Lignosulphonates</a:t>
            </a:r>
            <a:r>
              <a:rPr lang="en-US" sz="2000" b="1" dirty="0" smtClean="0"/>
              <a:t>, Polycarboxylates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5943600" y="5791200"/>
            <a:ext cx="2904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Chemical Composition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Admixtures</a:t>
            </a:r>
            <a:endParaRPr lang="en-US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533400" y="1295400"/>
            <a:ext cx="80772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838200" y="1981200"/>
            <a:ext cx="7924800" cy="45720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457200" y="1295400"/>
            <a:ext cx="79248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Most commonly used admixtures are (cont’d)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800" b="1" dirty="0" smtClean="0">
                <a:solidFill>
                  <a:srgbClr val="0070C0"/>
                </a:solidFill>
              </a:rPr>
              <a:t>6. Foaming agent</a:t>
            </a:r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Foamed concrete is </a:t>
            </a:r>
            <a:r>
              <a:rPr lang="en-US" sz="2000" b="1" dirty="0" smtClean="0">
                <a:solidFill>
                  <a:srgbClr val="0070C0"/>
                </a:solidFill>
              </a:rPr>
              <a:t>produced by blending cement, fine sand or fly ash </a:t>
            </a:r>
            <a:r>
              <a:rPr lang="en-US" sz="2000" dirty="0" smtClean="0"/>
              <a:t>and water into a preformed foam or by </a:t>
            </a:r>
            <a:r>
              <a:rPr lang="en-US" sz="2000" b="1" dirty="0" smtClean="0">
                <a:solidFill>
                  <a:srgbClr val="0070C0"/>
                </a:solidFill>
              </a:rPr>
              <a:t>mechanically foaming the appropriate mix using a foaming surfactant</a:t>
            </a:r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Foamed concrete is </a:t>
            </a:r>
            <a:r>
              <a:rPr lang="en-US" sz="2000" b="1" dirty="0" smtClean="0">
                <a:solidFill>
                  <a:srgbClr val="0070C0"/>
                </a:solidFill>
              </a:rPr>
              <a:t>free flowing and can be pumped and requires no compaction</a:t>
            </a:r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When set, it offers </a:t>
            </a:r>
            <a:r>
              <a:rPr lang="en-US" sz="2000" b="1" dirty="0" smtClean="0">
                <a:solidFill>
                  <a:srgbClr val="0070C0"/>
                </a:solidFill>
              </a:rPr>
              <a:t>good frost resistance and thermal insulation</a:t>
            </a:r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Used for </a:t>
            </a:r>
            <a:r>
              <a:rPr lang="en-US" sz="2000" b="1" dirty="0" smtClean="0">
                <a:solidFill>
                  <a:srgbClr val="0070C0"/>
                </a:solidFill>
              </a:rPr>
              <a:t>filling cellars or providing insulation under floors or in flat roofs</a:t>
            </a:r>
          </a:p>
          <a:p>
            <a:pPr marL="822960" lvl="1" indent="-256032" algn="just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r>
              <a:rPr lang="en-US" sz="2400" dirty="0" smtClean="0"/>
              <a:t> 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6626" name="Picture 2" descr="http://www.litebuilt.com/pic/sample-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29400" y="228600"/>
            <a:ext cx="2314575" cy="1847851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28600" y="0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Admixtures</a:t>
            </a:r>
            <a:endParaRPr lang="en-US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533400" y="1219200"/>
            <a:ext cx="83820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838200" y="1981200"/>
            <a:ext cx="7924800" cy="45720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228600" y="762000"/>
            <a:ext cx="83058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Most commonly used admixtures are (cont’d)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800" b="1" dirty="0" smtClean="0">
                <a:solidFill>
                  <a:srgbClr val="0070C0"/>
                </a:solidFill>
              </a:rPr>
              <a:t>7. Pumping agents</a:t>
            </a:r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Added to concrete mixes to make them </a:t>
            </a:r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   pumpable</a:t>
            </a:r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Mixes that are low in cement, or with some lightweight aggregates, tend to segregate and require thickening with a pumping agent</a:t>
            </a:r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Conversely, </a:t>
            </a:r>
            <a:r>
              <a:rPr lang="en-US" sz="2000" b="1" dirty="0" smtClean="0">
                <a:solidFill>
                  <a:srgbClr val="0070C0"/>
                </a:solidFill>
              </a:rPr>
              <a:t>high cement content mixes require ‘</a:t>
            </a:r>
            <a:r>
              <a:rPr lang="en-US" sz="2000" b="1" dirty="0" err="1" smtClean="0">
                <a:solidFill>
                  <a:srgbClr val="0070C0"/>
                </a:solidFill>
              </a:rPr>
              <a:t>plasticising</a:t>
            </a:r>
            <a:r>
              <a:rPr lang="en-US" sz="2000" b="1" dirty="0" smtClean="0">
                <a:solidFill>
                  <a:srgbClr val="0070C0"/>
                </a:solidFill>
              </a:rPr>
              <a:t>’ so that they can be pumped more easily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800" b="1" dirty="0" smtClean="0">
                <a:solidFill>
                  <a:srgbClr val="0070C0"/>
                </a:solidFill>
              </a:rPr>
              <a:t>8. Pigments (</a:t>
            </a:r>
            <a:r>
              <a:rPr lang="en-US" sz="2000" b="1" dirty="0" smtClean="0">
                <a:solidFill>
                  <a:srgbClr val="0070C0"/>
                </a:solidFill>
              </a:rPr>
              <a:t>Acts of Light</a:t>
            </a:r>
            <a:r>
              <a:rPr lang="en-US" sz="2800" b="1" dirty="0" smtClean="0">
                <a:solidFill>
                  <a:srgbClr val="0070C0"/>
                </a:solidFill>
              </a:rPr>
              <a:t>)</a:t>
            </a:r>
          </a:p>
          <a:p>
            <a:pPr marL="1280160" lvl="2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Coloured pigments are added to mortar or concrete</a:t>
            </a:r>
          </a:p>
          <a:p>
            <a:pPr marL="1280160" lvl="2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Most common colours : browns, red &amp; yellow </a:t>
            </a:r>
          </a:p>
          <a:p>
            <a:pPr marL="1280160" lvl="2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Titanium oxide used to enhance the whiteness of white cement</a:t>
            </a:r>
          </a:p>
          <a:p>
            <a:pPr marL="1280160" lvl="2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r>
              <a:rPr lang="en-US" sz="2400" dirty="0" smtClean="0"/>
              <a:t> 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5602" name="Picture 2" descr="http://t2.gstatic.com/images?q=tbn:ANd9GcSaRuUy0lRV4fD6z7P2ivjV0a6HPhdeYs1fXMc9nb4iaVe7a6JsfRPcIR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86600" y="228600"/>
            <a:ext cx="1514475" cy="2286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81000" y="533400"/>
            <a:ext cx="83058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Admixtures are complex chemicals and one type may not be compatible with another, therefore admixtures should not be premixed without seeking advice from the manufacturer.</a:t>
            </a:r>
          </a:p>
        </p:txBody>
      </p:sp>
      <p:sp>
        <p:nvSpPr>
          <p:cNvPr id="3" name="Rectangle 2"/>
          <p:cNvSpPr/>
          <p:nvPr/>
        </p:nvSpPr>
        <p:spPr>
          <a:xfrm>
            <a:off x="381000" y="1752600"/>
            <a:ext cx="830580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Liquid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admixtures should be introduced into the mixer by means of automatic dispensing equipment at the same time as the water and aggregates. 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Never add to dry material, and never ‘over-dose’ with the product. This leads to undesirable effects on the combination.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They cannot be stored for long periods of time.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81000" y="4510682"/>
            <a:ext cx="830580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Generally, admixtures should be stored above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  <a:r>
              <a:rPr lang="en-GB" sz="20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and protected from frost, however some admixtures have depressed freezing points in the range -5 to -10</a:t>
            </a:r>
            <a:r>
              <a:rPr lang="en-GB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C.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In periods of hot weather, storage needs to be in the shade.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27156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Title 2"/>
          <p:cNvSpPr txBox="1">
            <a:spLocks/>
          </p:cNvSpPr>
          <p:nvPr/>
        </p:nvSpPr>
        <p:spPr>
          <a:xfrm>
            <a:off x="304800" y="304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Handling &amp; storage of materials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304800" y="1066800"/>
            <a:ext cx="84582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Cement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Bulk cement</a:t>
            </a:r>
          </a:p>
          <a:p>
            <a:pPr marL="1280160" lvl="2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Store in weather tight, properly ventilated structures to prevent absorption of moisture.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Bag cement</a:t>
            </a:r>
          </a:p>
          <a:p>
            <a:pPr marL="1280160" lvl="2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Stack on pallets to permit circulation of air. </a:t>
            </a:r>
          </a:p>
          <a:p>
            <a:pPr marL="1280160" lvl="2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For long periods the stacks should be no higher than </a:t>
            </a:r>
          </a:p>
          <a:p>
            <a:pPr marL="1280160" lvl="2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dirty="0" smtClean="0"/>
              <a:t>    7 sacks.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Aggregates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Stockpiles should be maintained such that </a:t>
            </a:r>
          </a:p>
          <a:p>
            <a:pPr marL="1280160" lvl="2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contamination, segregation and variation in grading is minimised.</a:t>
            </a:r>
          </a:p>
          <a:p>
            <a:pPr marL="1280160" lvl="2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Uniform and stable moisture contents are maintained in aggregates</a:t>
            </a:r>
            <a:endParaRPr lang="en-US" sz="2000" b="1" dirty="0" smtClean="0"/>
          </a:p>
          <a:p>
            <a:pPr marL="1737360" lvl="3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r>
              <a:rPr lang="en-US" sz="2400" dirty="0" smtClean="0"/>
              <a:t> 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Characteristics for a good mix.   </a:t>
            </a: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Characteristics for a good mix</a:t>
            </a:r>
            <a:endParaRPr lang="en-US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533400" y="1295400"/>
            <a:ext cx="80772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838200" y="1981200"/>
            <a:ext cx="7924800" cy="45720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457200" y="947614"/>
            <a:ext cx="79248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What are the characteristics required for a strong and efficient mix ?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Durability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Workability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Resistance to compressive stress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Ability to protect steel against rusting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Resistance to creep / shrinkage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Economy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Appearance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Impermeability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Resistance to abrasion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Resistance to fire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Compactness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304800"/>
            <a:ext cx="8229600" cy="6096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09600" y="990601"/>
            <a:ext cx="8001000" cy="57554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en-GB" sz="2000" b="1" dirty="0" smtClean="0"/>
          </a:p>
          <a:p>
            <a:pPr algn="just"/>
            <a:r>
              <a:rPr lang="en-GB" sz="2400" b="1" dirty="0" smtClean="0">
                <a:solidFill>
                  <a:srgbClr val="0070C0"/>
                </a:solidFill>
              </a:rPr>
              <a:t>1. Durability </a:t>
            </a:r>
            <a:endParaRPr lang="en-GB" sz="2400" b="1" dirty="0" smtClean="0"/>
          </a:p>
          <a:p>
            <a:pPr algn="just"/>
            <a:endParaRPr lang="en-GB" dirty="0" smtClean="0"/>
          </a:p>
          <a:p>
            <a:pPr algn="just"/>
            <a:r>
              <a:rPr lang="en-GB" dirty="0" smtClean="0"/>
              <a:t>The durability of concrete is defined as its </a:t>
            </a:r>
            <a:r>
              <a:rPr lang="en-GB" b="1" dirty="0" smtClean="0">
                <a:solidFill>
                  <a:srgbClr val="0070C0"/>
                </a:solidFill>
              </a:rPr>
              <a:t>ability to resist weathering action, chemical attack, abrasion, or any other process of deterioration. </a:t>
            </a:r>
          </a:p>
          <a:p>
            <a:pPr algn="just"/>
            <a:endParaRPr lang="en-GB" b="1" dirty="0" smtClean="0">
              <a:solidFill>
                <a:srgbClr val="0070C0"/>
              </a:solidFill>
            </a:endParaRPr>
          </a:p>
          <a:p>
            <a:pPr algn="just"/>
            <a:r>
              <a:rPr lang="en-GB" dirty="0" smtClean="0"/>
              <a:t>The </a:t>
            </a:r>
            <a:r>
              <a:rPr lang="en-GB" b="1" dirty="0" smtClean="0">
                <a:solidFill>
                  <a:srgbClr val="0070C0"/>
                </a:solidFill>
              </a:rPr>
              <a:t>common durability problems </a:t>
            </a:r>
            <a:r>
              <a:rPr lang="en-GB" dirty="0" smtClean="0"/>
              <a:t>in concrete are as follows. </a:t>
            </a:r>
          </a:p>
          <a:p>
            <a:endParaRPr lang="en-GB" dirty="0" smtClean="0"/>
          </a:p>
          <a:p>
            <a:r>
              <a:rPr lang="en-GB" dirty="0" smtClean="0"/>
              <a:t>1) </a:t>
            </a:r>
            <a:r>
              <a:rPr lang="en-GB" b="1" dirty="0" smtClean="0">
                <a:solidFill>
                  <a:srgbClr val="0070C0"/>
                </a:solidFill>
              </a:rPr>
              <a:t>Sulphate</a:t>
            </a:r>
            <a:r>
              <a:rPr lang="en-GB" dirty="0" smtClean="0"/>
              <a:t> and other chemical attacks of concrete. </a:t>
            </a:r>
          </a:p>
          <a:p>
            <a:r>
              <a:rPr lang="en-GB" dirty="0" smtClean="0"/>
              <a:t>2) </a:t>
            </a:r>
            <a:r>
              <a:rPr lang="en-GB" b="1" dirty="0" smtClean="0">
                <a:solidFill>
                  <a:srgbClr val="0070C0"/>
                </a:solidFill>
              </a:rPr>
              <a:t>Alkali-aggregate reaction </a:t>
            </a:r>
            <a:r>
              <a:rPr lang="en-GB" dirty="0" smtClean="0"/>
              <a:t>– a reaction in the alkaline cement with the silica in some aggregates (quartz)</a:t>
            </a:r>
          </a:p>
          <a:p>
            <a:r>
              <a:rPr lang="en-GB" dirty="0" smtClean="0"/>
              <a:t>3) </a:t>
            </a:r>
            <a:r>
              <a:rPr lang="en-GB" b="1" dirty="0" smtClean="0">
                <a:solidFill>
                  <a:srgbClr val="0070C0"/>
                </a:solidFill>
              </a:rPr>
              <a:t>Freezing and thawing cycle </a:t>
            </a:r>
            <a:r>
              <a:rPr lang="en-GB" dirty="0" smtClean="0"/>
              <a:t>damage in cold regions. </a:t>
            </a:r>
          </a:p>
          <a:p>
            <a:r>
              <a:rPr lang="en-GB" dirty="0" smtClean="0"/>
              <a:t>4) </a:t>
            </a:r>
            <a:r>
              <a:rPr lang="en-GB" b="1" dirty="0" smtClean="0">
                <a:solidFill>
                  <a:srgbClr val="0070C0"/>
                </a:solidFill>
              </a:rPr>
              <a:t>Corrosion</a:t>
            </a:r>
            <a:r>
              <a:rPr lang="en-GB" dirty="0" smtClean="0"/>
              <a:t> of steel bars or tendons. </a:t>
            </a:r>
          </a:p>
          <a:p>
            <a:endParaRPr lang="en-GB" dirty="0" smtClean="0"/>
          </a:p>
          <a:p>
            <a:r>
              <a:rPr lang="en-GB" b="1" dirty="0" smtClean="0">
                <a:solidFill>
                  <a:srgbClr val="0070C0"/>
                </a:solidFill>
              </a:rPr>
              <a:t>The durability of concrete is intrinsically related to its water tightness</a:t>
            </a:r>
          </a:p>
          <a:p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smtClean="0">
                <a:solidFill>
                  <a:srgbClr val="0070C0"/>
                </a:solidFill>
              </a:rPr>
              <a:t>                                         or ‘permeability’.</a:t>
            </a:r>
          </a:p>
          <a:p>
            <a:r>
              <a:rPr lang="en-GB" b="1" dirty="0" smtClean="0">
                <a:solidFill>
                  <a:srgbClr val="0070C0"/>
                </a:solidFill>
              </a:rPr>
              <a:t>                                    </a:t>
            </a:r>
          </a:p>
          <a:p>
            <a:r>
              <a:rPr lang="en-GB" b="1" dirty="0" smtClean="0">
                <a:solidFill>
                  <a:srgbClr val="0070C0"/>
                </a:solidFill>
              </a:rPr>
              <a:t> </a:t>
            </a:r>
          </a:p>
          <a:p>
            <a:pPr algn="just"/>
            <a:endParaRPr lang="en-GB" dirty="0"/>
          </a:p>
        </p:txBody>
      </p:sp>
      <p:sp>
        <p:nvSpPr>
          <p:cNvPr id="8" name="Title 2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100" b="1" i="0" u="none" strike="noStrike" kern="1200" cap="none" spc="0" normalizeH="0" baseline="0" noProof="0" smtClean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Characteristics for a good mix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Characteristics for a good mix</a:t>
            </a:r>
            <a:endParaRPr lang="en-US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533400" y="1295400"/>
            <a:ext cx="80772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838200" y="1981200"/>
            <a:ext cx="7924800" cy="45720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0" y="914400"/>
            <a:ext cx="8686800" cy="45720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b="1" dirty="0" smtClean="0">
                <a:solidFill>
                  <a:srgbClr val="0070C0"/>
                </a:solidFill>
              </a:rPr>
              <a:t>2. Workability</a:t>
            </a:r>
            <a:r>
              <a:rPr lang="en-US" sz="2400" b="1" dirty="0" smtClean="0"/>
              <a:t>:</a:t>
            </a:r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Arial" pitchFamily="34" charset="0"/>
              <a:buChar char="•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Allows material to be compacted into forms / shapes. </a:t>
            </a:r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Arial" pitchFamily="34" charset="0"/>
              <a:buChar char="•"/>
              <a:defRPr/>
            </a:pPr>
            <a:r>
              <a:rPr lang="en-US" sz="2000" dirty="0" smtClean="0">
                <a:cs typeface="Times New Roman" pitchFamily="18" charset="0"/>
              </a:rPr>
              <a:t>It should have good workability so that it can be readily deposited in position in a uniform layer and also adaptable for ornamental mouldings.</a:t>
            </a:r>
          </a:p>
          <a:p>
            <a:pPr marL="1280160" lvl="2" indent="-256032">
              <a:spcBef>
                <a:spcPts val="400"/>
              </a:spcBef>
              <a:buClr>
                <a:schemeClr val="accent1"/>
              </a:buClr>
              <a:buSzPct val="68000"/>
              <a:buFont typeface="Arial" pitchFamily="34" charset="0"/>
              <a:buChar char="•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b="1" dirty="0" smtClean="0">
                <a:solidFill>
                  <a:srgbClr val="0070C0"/>
                </a:solidFill>
              </a:rPr>
              <a:t>3. Resistance to compressive / climatic stress:</a:t>
            </a:r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Arial" pitchFamily="34" charset="0"/>
              <a:buChar char="•"/>
              <a:defRPr/>
            </a:pPr>
            <a:r>
              <a:rPr lang="en-US" sz="2000" dirty="0" smtClean="0"/>
              <a:t>Hardened concrete must be able to resist stresses imposed on it and those caused by climatic / environmental conditions.</a:t>
            </a:r>
          </a:p>
          <a:p>
            <a:pPr marL="1280160" lvl="2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>
              <a:solidFill>
                <a:srgbClr val="0070C0"/>
              </a:solidFill>
            </a:endParaRP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b="1" dirty="0" smtClean="0">
                <a:solidFill>
                  <a:srgbClr val="0070C0"/>
                </a:solidFill>
              </a:rPr>
              <a:t>4. Ability to protect steel against rusting:</a:t>
            </a:r>
          </a:p>
          <a:p>
            <a:pPr marL="1280160" lvl="2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Arial" pitchFamily="34" charset="0"/>
              <a:buChar char="•"/>
              <a:defRPr/>
            </a:pPr>
            <a:r>
              <a:rPr lang="en-US" sz="2000" dirty="0" smtClean="0"/>
              <a:t>Concrete must be impermeable to the agents which may rust steelwork supporting tensile stresses.(Depth of cover)</a:t>
            </a:r>
          </a:p>
          <a:p>
            <a:pPr marL="1280160" lvl="2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r>
              <a:rPr lang="en-US" sz="2400" dirty="0" smtClean="0"/>
              <a:t> 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1"/>
          <p:cNvSpPr>
            <a:spLocks noChangeArrowheads="1"/>
          </p:cNvSpPr>
          <p:nvPr/>
        </p:nvSpPr>
        <p:spPr bwMode="auto">
          <a:xfrm>
            <a:off x="533400" y="1524000"/>
            <a:ext cx="8382000" cy="433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571500" indent="-571500" algn="just" eaLnBrk="0" hangingPunct="0"/>
            <a:r>
              <a:rPr lang="en-US" sz="2400" b="1" dirty="0" smtClean="0">
                <a:solidFill>
                  <a:srgbClr val="0070C0"/>
                </a:solidFill>
                <a:cs typeface="Times New Roman" pitchFamily="18" charset="0"/>
              </a:rPr>
              <a:t>5. Creep</a:t>
            </a:r>
            <a:r>
              <a:rPr lang="en-US" sz="2400" b="1" dirty="0">
                <a:solidFill>
                  <a:srgbClr val="0070C0"/>
                </a:solidFill>
                <a:cs typeface="Times New Roman" pitchFamily="18" charset="0"/>
              </a:rPr>
              <a:t>: </a:t>
            </a:r>
            <a:endParaRPr lang="en-US" sz="2400" b="1" dirty="0" smtClean="0">
              <a:solidFill>
                <a:srgbClr val="0070C0"/>
              </a:solidFill>
              <a:cs typeface="Times New Roman" pitchFamily="18" charset="0"/>
            </a:endParaRPr>
          </a:p>
          <a:p>
            <a:pPr marL="1028700" lvl="1" indent="-571500" algn="just" eaLnBrk="0" hangingPunct="0">
              <a:buClr>
                <a:schemeClr val="accent1"/>
              </a:buClr>
              <a:buFont typeface="Arial" pitchFamily="34" charset="0"/>
              <a:buChar char="•"/>
            </a:pPr>
            <a:r>
              <a:rPr lang="en-US" dirty="0" smtClean="0">
                <a:cs typeface="Times New Roman" pitchFamily="18" charset="0"/>
              </a:rPr>
              <a:t>The </a:t>
            </a:r>
            <a:r>
              <a:rPr lang="en-US" dirty="0">
                <a:cs typeface="Times New Roman" pitchFamily="18" charset="0"/>
              </a:rPr>
              <a:t>continuous strain with time which the concrete undergoes due to application of external load is called </a:t>
            </a:r>
            <a:r>
              <a:rPr lang="en-US" b="1" dirty="0">
                <a:solidFill>
                  <a:srgbClr val="0070C0"/>
                </a:solidFill>
                <a:cs typeface="Times New Roman" pitchFamily="18" charset="0"/>
              </a:rPr>
              <a:t>creep, time yield or plastic </a:t>
            </a:r>
            <a:r>
              <a:rPr lang="en-US" b="1" dirty="0" smtClean="0">
                <a:solidFill>
                  <a:srgbClr val="0070C0"/>
                </a:solidFill>
                <a:cs typeface="Times New Roman" pitchFamily="18" charset="0"/>
              </a:rPr>
              <a:t>flow.</a:t>
            </a:r>
            <a:r>
              <a:rPr lang="en-US" dirty="0" smtClean="0">
                <a:cs typeface="Times New Roman" pitchFamily="18" charset="0"/>
              </a:rPr>
              <a:t> A good mix design will minimise creep.</a:t>
            </a:r>
          </a:p>
          <a:p>
            <a:pPr marL="571500" indent="-571500" algn="just" eaLnBrk="0" hangingPunct="0">
              <a:buClr>
                <a:schemeClr val="accent1"/>
              </a:buClr>
            </a:pPr>
            <a:endParaRPr lang="en-US" dirty="0" smtClean="0">
              <a:cs typeface="Times New Roman" pitchFamily="18" charset="0"/>
            </a:endParaRPr>
          </a:p>
          <a:p>
            <a:pPr marL="571500" indent="-571500" algn="just" eaLnBrk="0" hangingPunct="0">
              <a:buClr>
                <a:schemeClr val="accent1"/>
              </a:buClr>
            </a:pPr>
            <a:r>
              <a:rPr lang="en-US" sz="2400" b="1" dirty="0" smtClean="0">
                <a:solidFill>
                  <a:srgbClr val="0070C0"/>
                </a:solidFill>
                <a:cs typeface="Times New Roman" pitchFamily="18" charset="0"/>
              </a:rPr>
              <a:t>6. Economy</a:t>
            </a:r>
            <a:r>
              <a:rPr lang="en-US" sz="2400" b="1" dirty="0">
                <a:solidFill>
                  <a:srgbClr val="0070C0"/>
                </a:solidFill>
                <a:cs typeface="Times New Roman" pitchFamily="18" charset="0"/>
              </a:rPr>
              <a:t>: </a:t>
            </a:r>
            <a:endParaRPr lang="en-US" sz="2400" b="1" dirty="0" smtClean="0">
              <a:solidFill>
                <a:srgbClr val="0070C0"/>
              </a:solidFill>
              <a:cs typeface="Times New Roman" pitchFamily="18" charset="0"/>
            </a:endParaRPr>
          </a:p>
          <a:p>
            <a:pPr marL="1028700" lvl="1" indent="-571500" algn="just" eaLnBrk="0" hangingPunct="0">
              <a:buClr>
                <a:schemeClr val="accent1"/>
              </a:buClr>
              <a:buFont typeface="Arial" pitchFamily="34" charset="0"/>
              <a:buChar char="•"/>
            </a:pPr>
            <a:r>
              <a:rPr lang="en-US" dirty="0" smtClean="0">
                <a:cs typeface="Times New Roman" pitchFamily="18" charset="0"/>
              </a:rPr>
              <a:t>It </a:t>
            </a:r>
            <a:r>
              <a:rPr lang="en-US" dirty="0">
                <a:cs typeface="Times New Roman" pitchFamily="18" charset="0"/>
              </a:rPr>
              <a:t>should be </a:t>
            </a:r>
            <a:r>
              <a:rPr lang="en-US" dirty="0" smtClean="0">
                <a:cs typeface="Times New Roman" pitchFamily="18" charset="0"/>
              </a:rPr>
              <a:t>economical (cost and material use) </a:t>
            </a:r>
            <a:r>
              <a:rPr lang="en-US" dirty="0">
                <a:cs typeface="Times New Roman" pitchFamily="18" charset="0"/>
              </a:rPr>
              <a:t>for the desired strength</a:t>
            </a:r>
            <a:r>
              <a:rPr lang="en-US" dirty="0" smtClean="0">
                <a:cs typeface="Times New Roman" pitchFamily="18" charset="0"/>
              </a:rPr>
              <a:t>.</a:t>
            </a:r>
          </a:p>
          <a:p>
            <a:pPr marL="571500" indent="-571500" algn="just" eaLnBrk="0" hangingPunct="0">
              <a:buClr>
                <a:schemeClr val="accent1"/>
              </a:buClr>
            </a:pPr>
            <a:endParaRPr lang="en-US" sz="2400" b="1" dirty="0" smtClean="0">
              <a:cs typeface="Times New Roman" pitchFamily="18" charset="0"/>
            </a:endParaRPr>
          </a:p>
          <a:p>
            <a:pPr marL="571500" indent="-571500" algn="just" eaLnBrk="0" hangingPunct="0">
              <a:buClr>
                <a:schemeClr val="accent1"/>
              </a:buClr>
            </a:pPr>
            <a:r>
              <a:rPr lang="en-US" sz="2400" b="1" dirty="0" smtClean="0">
                <a:solidFill>
                  <a:srgbClr val="0070C0"/>
                </a:solidFill>
                <a:cs typeface="Times New Roman" pitchFamily="18" charset="0"/>
              </a:rPr>
              <a:t>7. Appearance</a:t>
            </a:r>
            <a:r>
              <a:rPr lang="en-US" sz="2400" b="1" dirty="0">
                <a:solidFill>
                  <a:srgbClr val="0070C0"/>
                </a:solidFill>
                <a:cs typeface="Times New Roman" pitchFamily="18" charset="0"/>
              </a:rPr>
              <a:t>: </a:t>
            </a:r>
            <a:endParaRPr lang="en-US" sz="2400" b="1" dirty="0" smtClean="0">
              <a:solidFill>
                <a:srgbClr val="0070C0"/>
              </a:solidFill>
              <a:cs typeface="Times New Roman" pitchFamily="18" charset="0"/>
            </a:endParaRPr>
          </a:p>
          <a:p>
            <a:pPr marL="1028700" lvl="1" indent="-571500" algn="just" eaLnBrk="0" hangingPunct="0">
              <a:buClr>
                <a:schemeClr val="accent1"/>
              </a:buClr>
              <a:buFont typeface="Arial" pitchFamily="34" charset="0"/>
              <a:buChar char="•"/>
            </a:pPr>
            <a:r>
              <a:rPr lang="en-US" dirty="0" smtClean="0">
                <a:cs typeface="Times New Roman" pitchFamily="18" charset="0"/>
              </a:rPr>
              <a:t>It </a:t>
            </a:r>
            <a:r>
              <a:rPr lang="en-US" dirty="0">
                <a:cs typeface="Times New Roman" pitchFamily="18" charset="0"/>
              </a:rPr>
              <a:t>should provide the required </a:t>
            </a:r>
            <a:r>
              <a:rPr lang="en-US" dirty="0" smtClean="0">
                <a:cs typeface="Times New Roman" pitchFamily="18" charset="0"/>
              </a:rPr>
              <a:t>aesthetic finish </a:t>
            </a:r>
            <a:r>
              <a:rPr lang="en-US" dirty="0">
                <a:cs typeface="Times New Roman" pitchFamily="18" charset="0"/>
              </a:rPr>
              <a:t>to the concrete structure</a:t>
            </a:r>
            <a:r>
              <a:rPr lang="en-US" dirty="0" smtClean="0">
                <a:cs typeface="Times New Roman" pitchFamily="18" charset="0"/>
              </a:rPr>
              <a:t>.</a:t>
            </a:r>
          </a:p>
          <a:p>
            <a:pPr marL="571500" indent="-571500" algn="just" eaLnBrk="0" hangingPunct="0">
              <a:buClr>
                <a:schemeClr val="accent1"/>
              </a:buClr>
            </a:pPr>
            <a:endParaRPr lang="en-US" dirty="0" smtClean="0">
              <a:cs typeface="Times New Roman" pitchFamily="18" charset="0"/>
            </a:endParaRPr>
          </a:p>
          <a:p>
            <a:pPr marL="571500" indent="-571500" algn="just" eaLnBrk="0" hangingPunct="0"/>
            <a:endParaRPr lang="en-US" dirty="0">
              <a:cs typeface="Times New Roman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81000" y="3505200"/>
            <a:ext cx="77724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 smtClean="0">
              <a:latin typeface="Calibri" pitchFamily="34" charset="0"/>
              <a:cs typeface="Times New Roman" pitchFamily="18" charset="0"/>
            </a:endParaRPr>
          </a:p>
          <a:p>
            <a:endParaRPr lang="en-US" dirty="0" smtClean="0">
              <a:latin typeface="Calibri" pitchFamily="34" charset="0"/>
              <a:cs typeface="Times New Roman" pitchFamily="18" charset="0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Characteristics for a good mix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90600" y="1905000"/>
            <a:ext cx="7696200" cy="221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chemeClr val="accent1"/>
              </a:buClr>
            </a:pPr>
            <a:r>
              <a:rPr lang="en-US" sz="2400" b="1" dirty="0" smtClean="0">
                <a:solidFill>
                  <a:srgbClr val="0070C0"/>
                </a:solidFill>
                <a:cs typeface="Times New Roman" pitchFamily="18" charset="0"/>
              </a:rPr>
              <a:t>8. Impermeability: </a:t>
            </a:r>
          </a:p>
          <a:p>
            <a:pPr lvl="1">
              <a:buClr>
                <a:schemeClr val="accent1"/>
              </a:buClr>
              <a:buFont typeface="Arial" pitchFamily="34" charset="0"/>
              <a:buChar char="•"/>
            </a:pPr>
            <a:r>
              <a:rPr lang="en-US" dirty="0" smtClean="0">
                <a:cs typeface="Times New Roman" pitchFamily="18" charset="0"/>
              </a:rPr>
              <a:t>        It should have sufficient impermeability or water</a:t>
            </a:r>
          </a:p>
          <a:p>
            <a:pPr lvl="1">
              <a:buClr>
                <a:schemeClr val="accent1"/>
              </a:buClr>
            </a:pPr>
            <a:r>
              <a:rPr lang="en-US" dirty="0" smtClean="0">
                <a:cs typeface="Times New Roman" pitchFamily="18" charset="0"/>
              </a:rPr>
              <a:t>         tightness.</a:t>
            </a:r>
          </a:p>
          <a:p>
            <a:pPr>
              <a:buClr>
                <a:schemeClr val="accent1"/>
              </a:buClr>
            </a:pPr>
            <a:endParaRPr lang="en-US" dirty="0" smtClean="0">
              <a:cs typeface="Times New Roman" pitchFamily="18" charset="0"/>
            </a:endParaRPr>
          </a:p>
          <a:p>
            <a:pPr>
              <a:buClr>
                <a:schemeClr val="accent1"/>
              </a:buClr>
            </a:pPr>
            <a:r>
              <a:rPr lang="en-US" sz="2400" b="1" dirty="0" smtClean="0">
                <a:solidFill>
                  <a:srgbClr val="0070C0"/>
                </a:solidFill>
                <a:cs typeface="Times New Roman" pitchFamily="18" charset="0"/>
              </a:rPr>
              <a:t>9. Resistance to abrasion :</a:t>
            </a:r>
          </a:p>
          <a:p>
            <a:pPr lvl="1">
              <a:buClr>
                <a:schemeClr val="accent1"/>
              </a:buClr>
              <a:buFont typeface="Arial" pitchFamily="34" charset="0"/>
              <a:buChar char="•"/>
            </a:pPr>
            <a:r>
              <a:rPr lang="en-US" dirty="0" smtClean="0">
                <a:cs typeface="Times New Roman" pitchFamily="18" charset="0"/>
              </a:rPr>
              <a:t>       It should be sufficiently hard and provide enough</a:t>
            </a:r>
          </a:p>
          <a:p>
            <a:pPr lvl="1">
              <a:buClr>
                <a:schemeClr val="accent1"/>
              </a:buClr>
            </a:pPr>
            <a:r>
              <a:rPr lang="en-US" dirty="0" smtClean="0">
                <a:cs typeface="Times New Roman" pitchFamily="18" charset="0"/>
              </a:rPr>
              <a:t>        resistance to abrasion. </a:t>
            </a:r>
            <a:endParaRPr lang="en-US" dirty="0" smtClean="0">
              <a:latin typeface="Calibri" pitchFamily="34" charset="0"/>
              <a:cs typeface="Times New Roman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838200" y="609600"/>
            <a:ext cx="772839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0"/>
              </a:spcBef>
              <a:defRPr/>
            </a:pPr>
            <a:r>
              <a:rPr lang="en-US" sz="40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Characteristics for a good mix</a:t>
            </a:r>
            <a:endParaRPr lang="en-US" sz="4000" b="1" dirty="0"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1"/>
          <p:cNvSpPr>
            <a:spLocks noChangeArrowheads="1"/>
          </p:cNvSpPr>
          <p:nvPr/>
        </p:nvSpPr>
        <p:spPr bwMode="auto">
          <a:xfrm>
            <a:off x="304800" y="1447800"/>
            <a:ext cx="8534400" cy="3970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571500" indent="-571500" algn="just" eaLnBrk="0" hangingPunct="0"/>
            <a:r>
              <a:rPr lang="en-US" sz="2400" b="1" dirty="0" smtClean="0">
                <a:solidFill>
                  <a:srgbClr val="0070C0"/>
                </a:solidFill>
                <a:cs typeface="Times New Roman" pitchFamily="18" charset="0"/>
              </a:rPr>
              <a:t>10. Resistance to fire</a:t>
            </a:r>
            <a:r>
              <a:rPr lang="en-US" sz="2400" dirty="0" smtClean="0">
                <a:solidFill>
                  <a:srgbClr val="0070C0"/>
                </a:solidFill>
                <a:cs typeface="Times New Roman" pitchFamily="18" charset="0"/>
              </a:rPr>
              <a:t>: </a:t>
            </a:r>
          </a:p>
          <a:p>
            <a:pPr marL="1028700" lvl="1" indent="-571500" algn="just" eaLnBrk="0" hangingPunct="0"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000" dirty="0" smtClean="0">
                <a:cs typeface="Times New Roman" pitchFamily="18" charset="0"/>
              </a:rPr>
              <a:t>It should have minimum thermal expansion so as to provide good resistance to fire.</a:t>
            </a:r>
          </a:p>
          <a:p>
            <a:pPr marL="571500" indent="-571500" algn="just" eaLnBrk="0" hangingPunct="0">
              <a:buClr>
                <a:schemeClr val="accent1"/>
              </a:buClr>
            </a:pPr>
            <a:endParaRPr lang="en-US" sz="2000" dirty="0" smtClean="0">
              <a:cs typeface="Times New Roman" pitchFamily="18" charset="0"/>
            </a:endParaRPr>
          </a:p>
          <a:p>
            <a:pPr marL="571500" indent="-571500" algn="just" eaLnBrk="0" hangingPunct="0">
              <a:buClr>
                <a:schemeClr val="accent1"/>
              </a:buClr>
            </a:pPr>
            <a:endParaRPr lang="en-US" sz="2000" dirty="0" smtClean="0">
              <a:cs typeface="Times New Roman" pitchFamily="18" charset="0"/>
            </a:endParaRPr>
          </a:p>
          <a:p>
            <a:pPr marL="571500" indent="-571500" algn="just" eaLnBrk="0" hangingPunct="0">
              <a:buClr>
                <a:schemeClr val="accent1"/>
              </a:buClr>
            </a:pPr>
            <a:r>
              <a:rPr lang="en-US" sz="2400" b="1" dirty="0" smtClean="0">
                <a:solidFill>
                  <a:srgbClr val="0070C0"/>
                </a:solidFill>
                <a:cs typeface="Times New Roman" pitchFamily="18" charset="0"/>
              </a:rPr>
              <a:t>11. Compactness: </a:t>
            </a:r>
          </a:p>
          <a:p>
            <a:pPr marL="1028700" lvl="1" indent="-571500" algn="just" eaLnBrk="0" hangingPunct="0"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000" dirty="0" smtClean="0">
                <a:cs typeface="Times New Roman" pitchFamily="18" charset="0"/>
              </a:rPr>
              <a:t>It must be sufficiently dense. The concrete with greater density will be more compact.</a:t>
            </a:r>
          </a:p>
          <a:p>
            <a:pPr marL="571500" indent="-571500" algn="just" eaLnBrk="0" hangingPunct="0">
              <a:buClr>
                <a:schemeClr val="accent1"/>
              </a:buClr>
            </a:pPr>
            <a:endParaRPr lang="en-US" sz="2000" dirty="0" smtClean="0">
              <a:cs typeface="Times New Roman" pitchFamily="18" charset="0"/>
            </a:endParaRPr>
          </a:p>
          <a:p>
            <a:pPr marL="571500" indent="-571500" algn="just" eaLnBrk="0" hangingPunct="0">
              <a:buClr>
                <a:schemeClr val="accent1"/>
              </a:buClr>
            </a:pPr>
            <a:endParaRPr lang="en-US" sz="2000" dirty="0" smtClean="0">
              <a:cs typeface="Times New Roman" pitchFamily="18" charset="0"/>
            </a:endParaRPr>
          </a:p>
          <a:p>
            <a:pPr marL="571500" indent="-571500" algn="just" eaLnBrk="0" hangingPunct="0">
              <a:buClr>
                <a:schemeClr val="accent1"/>
              </a:buClr>
            </a:pPr>
            <a:r>
              <a:rPr lang="en-US" sz="2000" b="1" dirty="0" smtClean="0">
                <a:cs typeface="Times New Roman" pitchFamily="18" charset="0"/>
              </a:rPr>
              <a:t> </a:t>
            </a:r>
            <a:r>
              <a:rPr lang="en-US" sz="2000" b="1" dirty="0" smtClean="0">
                <a:solidFill>
                  <a:srgbClr val="0070C0"/>
                </a:solidFill>
                <a:cs typeface="Times New Roman" pitchFamily="18" charset="0"/>
              </a:rPr>
              <a:t>12. </a:t>
            </a:r>
            <a:r>
              <a:rPr lang="en-US" sz="2400" b="1" dirty="0" smtClean="0">
                <a:solidFill>
                  <a:srgbClr val="0070C0"/>
                </a:solidFill>
                <a:cs typeface="Times New Roman" pitchFamily="18" charset="0"/>
              </a:rPr>
              <a:t>Shrinkage: </a:t>
            </a:r>
          </a:p>
          <a:p>
            <a:pPr marL="1028700" lvl="1" indent="-571500" algn="just" eaLnBrk="0" hangingPunct="0"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000" dirty="0" smtClean="0">
                <a:cs typeface="Times New Roman" pitchFamily="18" charset="0"/>
              </a:rPr>
              <a:t>It should have minimum shrinkage when it hardens.</a:t>
            </a:r>
            <a:endParaRPr lang="en-US" sz="2000" dirty="0">
              <a:cs typeface="Times New Roman" pitchFamily="18" charset="0"/>
            </a:endParaRPr>
          </a:p>
        </p:txBody>
      </p:sp>
      <p:sp>
        <p:nvSpPr>
          <p:cNvPr id="4" name="Title 2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Characteristics for a good mix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09600" y="1676400"/>
            <a:ext cx="82296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endParaRPr lang="en-GB" dirty="0" smtClean="0"/>
          </a:p>
          <a:p>
            <a:pPr algn="just"/>
            <a:r>
              <a:rPr lang="en-GB" dirty="0" smtClean="0"/>
              <a:t>Concrete has high compressive strength but low tensile strength. Tensile strength is increased by the use of reinforcement steel.</a:t>
            </a:r>
          </a:p>
          <a:p>
            <a:pPr algn="just"/>
            <a:endParaRPr lang="en-GB" dirty="0" smtClean="0"/>
          </a:p>
          <a:p>
            <a:pPr algn="just"/>
            <a:r>
              <a:rPr lang="en-GB" dirty="0" smtClean="0"/>
              <a:t>1. </a:t>
            </a:r>
            <a:r>
              <a:rPr lang="en-GB" b="1" dirty="0" smtClean="0">
                <a:solidFill>
                  <a:srgbClr val="0070C0"/>
                </a:solidFill>
              </a:rPr>
              <a:t>Major factor affecting strength is VOIDS. </a:t>
            </a:r>
          </a:p>
          <a:p>
            <a:pPr algn="just"/>
            <a:r>
              <a:rPr lang="en-GB" dirty="0" smtClean="0"/>
              <a:t>2. </a:t>
            </a:r>
            <a:r>
              <a:rPr lang="en-GB" b="1" dirty="0" smtClean="0">
                <a:solidFill>
                  <a:srgbClr val="0070C0"/>
                </a:solidFill>
              </a:rPr>
              <a:t>A low water cement  ratio mix....a DRY mix...can prove difficult to</a:t>
            </a:r>
          </a:p>
          <a:p>
            <a:pPr algn="just"/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smtClean="0">
                <a:solidFill>
                  <a:srgbClr val="0070C0"/>
                </a:solidFill>
              </a:rPr>
              <a:t>   place and compact, with the result of large air pockets.</a:t>
            </a:r>
          </a:p>
          <a:p>
            <a:endParaRPr lang="en-GB" dirty="0" smtClean="0"/>
          </a:p>
          <a:p>
            <a:r>
              <a:rPr lang="en-GB" dirty="0" smtClean="0"/>
              <a:t>3. There must be adequate fine aggregate to</a:t>
            </a:r>
          </a:p>
          <a:p>
            <a:r>
              <a:rPr lang="en-GB" dirty="0" smtClean="0"/>
              <a:t>     fill the voids between the large aggregate.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533400" y="914400"/>
            <a:ext cx="80772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b="1" u="sng" dirty="0" smtClean="0"/>
          </a:p>
          <a:p>
            <a:pPr algn="just"/>
            <a:r>
              <a:rPr lang="en-GB" dirty="0" smtClean="0"/>
              <a:t>The compressive strength of concrete is given in terms of the </a:t>
            </a:r>
            <a:r>
              <a:rPr lang="en-GB" b="1" dirty="0" smtClean="0">
                <a:solidFill>
                  <a:srgbClr val="0070C0"/>
                </a:solidFill>
              </a:rPr>
              <a:t>characteristic compressive strength of 150 mm size cubes tested at 28 days .</a:t>
            </a:r>
          </a:p>
        </p:txBody>
      </p:sp>
      <p:pic>
        <p:nvPicPr>
          <p:cNvPr id="7" name="Picture 7" descr="E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39395" y="5222637"/>
            <a:ext cx="3002037" cy="15689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itle 2"/>
          <p:cNvSpPr txBox="1">
            <a:spLocks/>
          </p:cNvSpPr>
          <p:nvPr/>
        </p:nvSpPr>
        <p:spPr>
          <a:xfrm>
            <a:off x="609600" y="304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Strength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887214" y="4918740"/>
            <a:ext cx="6553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What caused the following defects?</a:t>
            </a:r>
            <a:endParaRPr lang="en-GB" sz="2800" b="1" dirty="0">
              <a:solidFill>
                <a:srgbClr val="0070C0"/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3810000" y="5486400"/>
            <a:ext cx="0" cy="100226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 descr="C:\WINDOWS\Desktop\Jacks Pictures\Honeycomb &amp; Cold Jt\HoneyComb - Col 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0" y="228600"/>
            <a:ext cx="36576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chemeClr val="bg1"/>
                </a:solidFill>
              </a:rPr>
              <a:t>Workability and Compaction problems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1981200"/>
            <a:ext cx="32004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chemeClr val="bg1"/>
                </a:solidFill>
              </a:rPr>
              <a:t>Aggregate Too Large for the </a:t>
            </a:r>
          </a:p>
          <a:p>
            <a:r>
              <a:rPr lang="en-GB" sz="2800" b="1" dirty="0" smtClean="0">
                <a:solidFill>
                  <a:schemeClr val="bg1"/>
                </a:solidFill>
              </a:rPr>
              <a:t>Re-bar design</a:t>
            </a:r>
          </a:p>
          <a:p>
            <a:endParaRPr lang="en-GB" sz="2800" b="1" dirty="0">
              <a:solidFill>
                <a:schemeClr val="bg1"/>
              </a:solidFill>
            </a:endParaRPr>
          </a:p>
          <a:p>
            <a:r>
              <a:rPr lang="en-GB" sz="2800" b="1" dirty="0" smtClean="0">
                <a:solidFill>
                  <a:schemeClr val="bg1"/>
                </a:solidFill>
              </a:rPr>
              <a:t>Flow disrupted 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  </a:t>
            </a: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Picture 2050" descr="C:\My Documents\Clemson\Clemson Classes\Material &amp; Methods w Wiley\Photos tp add to CSM 203-205\Chapter 14 - Sitecast Concrete\Honeycom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2895600" y="5486400"/>
            <a:ext cx="4114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800" b="1" dirty="0" smtClean="0">
                <a:solidFill>
                  <a:schemeClr val="bg1"/>
                </a:solidFill>
              </a:rPr>
              <a:t>Segregation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1.bp.blogspot.com/-I71vBWZJFZY/UIQnaoPZ0zI/AAAAAAAAFiY/Ncp0mzZpUN0/s1600/Defective+concrete+construction+joint+due+to+lack+of+proper+vibratio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14400" y="718559"/>
            <a:ext cx="7307488" cy="430541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sp>
        <p:nvSpPr>
          <p:cNvPr id="3" name="TextBox 2"/>
          <p:cNvSpPr txBox="1"/>
          <p:nvPr/>
        </p:nvSpPr>
        <p:spPr>
          <a:xfrm>
            <a:off x="609600" y="5334000"/>
            <a:ext cx="8001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Inadequate Vibration and Compaction leaving voids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684" name="Picture 4" descr="http://peer.berkeley.edu/assets/media_resources/column_0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38600" y="176009"/>
            <a:ext cx="4848225" cy="647244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sp>
        <p:nvSpPr>
          <p:cNvPr id="5" name="TextBox 4"/>
          <p:cNvSpPr txBox="1"/>
          <p:nvPr/>
        </p:nvSpPr>
        <p:spPr>
          <a:xfrm>
            <a:off x="762000" y="457200"/>
            <a:ext cx="2667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Concrete not dense enough</a:t>
            </a:r>
          </a:p>
          <a:p>
            <a:r>
              <a:rPr lang="en-GB" sz="1600" b="1" dirty="0" smtClean="0">
                <a:solidFill>
                  <a:srgbClr val="0070C0"/>
                </a:solidFill>
              </a:rPr>
              <a:t>Note the absence of coarse aggregate</a:t>
            </a:r>
            <a:endParaRPr lang="en-GB" sz="1600" b="1" dirty="0">
              <a:solidFill>
                <a:srgbClr val="0070C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57200" y="2209800"/>
            <a:ext cx="31227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0070C0"/>
                </a:solidFill>
              </a:rPr>
              <a:t>Where would this aggregate mix lie on the grading graph?</a:t>
            </a:r>
            <a:endParaRPr lang="en-GB" sz="2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Grading of Aggregates</a:t>
            </a:r>
            <a:endParaRPr lang="en-US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533400" y="1295400"/>
            <a:ext cx="80772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685800" y="1066800"/>
            <a:ext cx="80010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Arial" pitchFamily="34" charset="0"/>
              <a:buChar char="•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105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043" y="1143000"/>
            <a:ext cx="8711514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Rectangle 3"/>
          <p:cNvSpPr/>
          <p:nvPr/>
        </p:nvSpPr>
        <p:spPr>
          <a:xfrm>
            <a:off x="6479850" y="1650817"/>
            <a:ext cx="16002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900" b="1" dirty="0">
                <a:solidFill>
                  <a:srgbClr val="0070C0"/>
                </a:solidFill>
              </a:rPr>
              <a:t>Contains too much small particle</a:t>
            </a:r>
          </a:p>
        </p:txBody>
      </p:sp>
      <p:cxnSp>
        <p:nvCxnSpPr>
          <p:cNvPr id="10" name="Straight Arrow Connector 9"/>
          <p:cNvCxnSpPr/>
          <p:nvPr/>
        </p:nvCxnSpPr>
        <p:spPr>
          <a:xfrm flipH="1">
            <a:off x="6324600" y="2133600"/>
            <a:ext cx="2286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H="1">
            <a:off x="5410200" y="3429000"/>
            <a:ext cx="228600" cy="152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H="1">
            <a:off x="3467100" y="3886200"/>
            <a:ext cx="228600" cy="1143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V="1">
            <a:off x="2057400" y="3657600"/>
            <a:ext cx="76200" cy="2286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H="1">
            <a:off x="2095500" y="4953000"/>
            <a:ext cx="152401" cy="3048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8518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706" name="Picture 2" descr="http://crackking.ca/images/concrete_spalling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76400" y="1066800"/>
            <a:ext cx="6057900" cy="365068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sp>
        <p:nvSpPr>
          <p:cNvPr id="3" name="TextBox 2"/>
          <p:cNvSpPr txBox="1"/>
          <p:nvPr/>
        </p:nvSpPr>
        <p:spPr>
          <a:xfrm>
            <a:off x="685800" y="5181600"/>
            <a:ext cx="8229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‘Spalling’...inadequate cover for the reinforcement.</a:t>
            </a:r>
          </a:p>
          <a:p>
            <a:r>
              <a:rPr lang="en-GB" sz="2400" dirty="0" smtClean="0"/>
              <a:t>Corrosion ‘blows off’ concrete cover.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fad-an\Desktop\12239894388DBDF8B0CB88004DE5FF3C82C4B28A_large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0" y="12032"/>
            <a:ext cx="5715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981200" y="5334000"/>
            <a:ext cx="533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Multiple Surface Cracking – </a:t>
            </a:r>
          </a:p>
          <a:p>
            <a:r>
              <a:rPr lang="en-GB" dirty="0" smtClean="0"/>
              <a:t>Concrete pavement de-hydrated too quickly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2384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04800" y="609600"/>
            <a:ext cx="8305800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 smtClean="0">
              <a:solidFill>
                <a:srgbClr val="0070C0"/>
              </a:solidFill>
            </a:endParaRPr>
          </a:p>
          <a:p>
            <a:r>
              <a:rPr lang="en-GB" sz="2400" b="1" dirty="0" smtClean="0">
                <a:solidFill>
                  <a:srgbClr val="0070C0"/>
                </a:solidFill>
              </a:rPr>
              <a:t>Sulphate attack</a:t>
            </a:r>
            <a:r>
              <a:rPr lang="en-GB" sz="2400" dirty="0" smtClean="0">
                <a:solidFill>
                  <a:srgbClr val="0070C0"/>
                </a:solidFill>
              </a:rPr>
              <a:t>:</a:t>
            </a:r>
          </a:p>
          <a:p>
            <a:endParaRPr lang="en-GB" sz="2400" dirty="0" smtClean="0">
              <a:solidFill>
                <a:srgbClr val="0070C0"/>
              </a:solidFill>
            </a:endParaRPr>
          </a:p>
          <a:p>
            <a:r>
              <a:rPr lang="en-GB" dirty="0" smtClean="0"/>
              <a:t>Sulphates in the soil and sea-water attack the Tri-Calcium Aluminate content to form calcium sulpho-aluminates. </a:t>
            </a:r>
          </a:p>
          <a:p>
            <a:r>
              <a:rPr lang="en-GB" dirty="0" smtClean="0"/>
              <a:t>This compound expands to occupy greater</a:t>
            </a:r>
          </a:p>
          <a:p>
            <a:r>
              <a:rPr lang="en-GB" dirty="0" smtClean="0"/>
              <a:t>volume. </a:t>
            </a:r>
          </a:p>
          <a:p>
            <a:r>
              <a:rPr lang="en-GB" dirty="0" smtClean="0"/>
              <a:t>Causes cracking and spalling on the surface.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GB" sz="2400" b="1" dirty="0" smtClean="0">
                <a:solidFill>
                  <a:srgbClr val="0070C0"/>
                </a:solidFill>
              </a:rPr>
              <a:t>Frost Attack</a:t>
            </a:r>
            <a:r>
              <a:rPr lang="en-GB" sz="2400" dirty="0" smtClean="0">
                <a:solidFill>
                  <a:srgbClr val="0070C0"/>
                </a:solidFill>
              </a:rPr>
              <a:t>:</a:t>
            </a:r>
          </a:p>
          <a:p>
            <a:r>
              <a:rPr lang="en-GB" dirty="0" smtClean="0"/>
              <a:t>Any porous concrete is likely to be frost attacked as water expands on freezing causing damage (cracking, spalling). </a:t>
            </a:r>
          </a:p>
          <a:p>
            <a:r>
              <a:rPr lang="en-GB" dirty="0" smtClean="0"/>
              <a:t>Risk lessened by waterproofing agent.</a:t>
            </a:r>
          </a:p>
          <a:p>
            <a:endParaRPr lang="en-GB" dirty="0"/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304800" y="1524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Defects of Concrete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4034" name="Picture 2" descr="2ndary_efflorescence_0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1200" y="2133600"/>
            <a:ext cx="2857500" cy="1905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sp>
        <p:nvSpPr>
          <p:cNvPr id="44036" name="AutoShape 4" descr="Image result for concrete frost attack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0800" y="-601663"/>
            <a:ext cx="1905000" cy="12573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4037" name="Picture 5" descr="C:\Users\Guest.Allan_PC\Desktop\untitled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6113" y="4890087"/>
            <a:ext cx="2884487" cy="178031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467632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33400" y="1219200"/>
            <a:ext cx="6248400" cy="42165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b="1" dirty="0" smtClean="0">
                <a:solidFill>
                  <a:srgbClr val="0070C0"/>
                </a:solidFill>
              </a:rPr>
              <a:t>Dry Shrinkage</a:t>
            </a:r>
            <a:r>
              <a:rPr lang="en-GB" sz="2200" dirty="0" smtClean="0">
                <a:solidFill>
                  <a:srgbClr val="0070C0"/>
                </a:solidFill>
              </a:rPr>
              <a:t>:</a:t>
            </a:r>
          </a:p>
          <a:p>
            <a:endParaRPr lang="en-GB" sz="2200" dirty="0" smtClean="0">
              <a:solidFill>
                <a:srgbClr val="0070C0"/>
              </a:solidFill>
            </a:endParaRPr>
          </a:p>
          <a:p>
            <a:r>
              <a:rPr lang="en-GB" dirty="0" smtClean="0"/>
              <a:t>Concrete shrinks on setting and hardening. </a:t>
            </a:r>
          </a:p>
          <a:p>
            <a:r>
              <a:rPr lang="en-GB" dirty="0" smtClean="0"/>
              <a:t>If drying too quickly, cracking occurs. </a:t>
            </a:r>
          </a:p>
          <a:p>
            <a:r>
              <a:rPr lang="en-GB" dirty="0" smtClean="0"/>
              <a:t>Avoided by proper curing.</a:t>
            </a:r>
          </a:p>
          <a:p>
            <a:endParaRPr lang="en-US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sz="2200" b="1" dirty="0" smtClean="0">
                <a:solidFill>
                  <a:srgbClr val="0070C0"/>
                </a:solidFill>
              </a:rPr>
              <a:t>Corrosion of steel:</a:t>
            </a:r>
          </a:p>
          <a:p>
            <a:endParaRPr lang="en-GB" sz="2200" b="1" dirty="0" smtClean="0">
              <a:solidFill>
                <a:srgbClr val="0070C0"/>
              </a:solidFill>
            </a:endParaRPr>
          </a:p>
          <a:p>
            <a:r>
              <a:rPr lang="en-GB" dirty="0" smtClean="0"/>
              <a:t>Concrete must be impermeable to water to stop corrosion and free of the substances causing attack....sulphates and chlorides.</a:t>
            </a:r>
          </a:p>
          <a:p>
            <a:endParaRPr lang="en-GB" dirty="0"/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304800" y="1524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Defects of Concrete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2466" name="Picture 2" descr="Image result for concrete dry shrinkag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96000" y="1295400"/>
            <a:ext cx="2619375" cy="1743076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</p:pic>
      <p:pic>
        <p:nvPicPr>
          <p:cNvPr id="62468" name="Picture 4" descr="Image result for concrete steel corrosion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96000" y="3886200"/>
            <a:ext cx="2895600" cy="2266951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654751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304800" y="304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dirty="0" smtClean="0">
                <a:latin typeface="Lucida Console" pitchFamily="49" charset="0"/>
                <a:ea typeface="+mj-ea"/>
                <a:cs typeface="+mj-cs"/>
              </a:rPr>
              <a:t>  </a:t>
            </a:r>
            <a:endParaRPr kumimoji="0" lang="en-US" sz="4100" i="0" strike="noStrike" kern="1200" cap="none" spc="0" normalizeH="0" baseline="0" noProof="0" dirty="0">
              <a:ln>
                <a:noFill/>
              </a:ln>
              <a:uLnTx/>
              <a:uFillTx/>
              <a:latin typeface="Lucida Console" pitchFamily="49" charset="0"/>
              <a:ea typeface="+mj-ea"/>
              <a:cs typeface="+mj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81000" y="838200"/>
            <a:ext cx="5943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Fire Resistance</a:t>
            </a: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381000" y="1579179"/>
            <a:ext cx="82296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Concrete is fire resistant up to 250 degrees C </a:t>
            </a:r>
          </a:p>
          <a:p>
            <a:r>
              <a:rPr lang="en-GB" dirty="0" smtClean="0"/>
              <a:t>and shows no marked loss in strength. </a:t>
            </a:r>
          </a:p>
          <a:p>
            <a:endParaRPr lang="en-GB" dirty="0" smtClean="0"/>
          </a:p>
          <a:p>
            <a:r>
              <a:rPr lang="en-GB" dirty="0" smtClean="0"/>
              <a:t>By 450 degrees C, strength is reduced by half and by 650 no strength remains.</a:t>
            </a:r>
          </a:p>
          <a:p>
            <a:endParaRPr lang="en-GB" dirty="0" smtClean="0"/>
          </a:p>
          <a:p>
            <a:r>
              <a:rPr lang="en-GB" dirty="0" smtClean="0"/>
              <a:t>(Concrete is a good insulator though) </a:t>
            </a:r>
          </a:p>
          <a:p>
            <a:endParaRPr lang="en-GB" dirty="0" smtClean="0"/>
          </a:p>
          <a:p>
            <a:r>
              <a:rPr lang="en-GB" dirty="0" smtClean="0"/>
              <a:t>It may take  up to 4 hours under fire attack to raise the temperature to 650 C at a depth of 50mm internally.  </a:t>
            </a:r>
          </a:p>
          <a:p>
            <a:endParaRPr lang="en-GB" dirty="0" smtClean="0"/>
          </a:p>
          <a:p>
            <a:r>
              <a:rPr lang="en-GB" dirty="0" smtClean="0"/>
              <a:t>Aggregates have a significant effect, with Limestone varieties having better performance than granites or flints that internally stress and shatter due to differential expansion. </a:t>
            </a:r>
            <a:endParaRPr lang="en-GB" dirty="0"/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279575" y="156865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Defects of Concrete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Fire Damaged Concrete | Sandber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8078" y="76200"/>
            <a:ext cx="3328101" cy="2218734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3403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04800" y="1295400"/>
            <a:ext cx="661591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 smtClean="0"/>
              <a:t>Rate of Strength Development depends on:</a:t>
            </a:r>
            <a:endParaRPr lang="en-GB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304800" y="1834634"/>
            <a:ext cx="8305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Type of cement: </a:t>
            </a:r>
            <a:endParaRPr lang="en-GB" dirty="0"/>
          </a:p>
        </p:txBody>
      </p:sp>
      <p:pic>
        <p:nvPicPr>
          <p:cNvPr id="1026" name="Picture 2" descr="C:\Users\Allan\Pictures\rate grap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53000" y="1981200"/>
            <a:ext cx="3886200" cy="3352800"/>
          </a:xfrm>
          <a:prstGeom prst="rect">
            <a:avLst/>
          </a:prstGeom>
          <a:noFill/>
        </p:spPr>
      </p:pic>
      <p:sp>
        <p:nvSpPr>
          <p:cNvPr id="10" name="Rectangle 9"/>
          <p:cNvSpPr/>
          <p:nvPr/>
        </p:nvSpPr>
        <p:spPr>
          <a:xfrm>
            <a:off x="228600" y="2364819"/>
            <a:ext cx="4572000" cy="276998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400" dirty="0" smtClean="0"/>
              <a:t>BS EN197-1 lists 5 main types of cement :-</a:t>
            </a:r>
          </a:p>
          <a:p>
            <a:pPr lvl="1"/>
            <a:endParaRPr lang="en-US" dirty="0" smtClean="0"/>
          </a:p>
          <a:p>
            <a:pPr lvl="1"/>
            <a:r>
              <a:rPr lang="en-US" dirty="0" smtClean="0"/>
              <a:t>CEM I 	Portland cement</a:t>
            </a:r>
          </a:p>
          <a:p>
            <a:pPr lvl="1"/>
            <a:r>
              <a:rPr lang="en-US" dirty="0" smtClean="0"/>
              <a:t>CEM II	Portland composite 		cement</a:t>
            </a:r>
          </a:p>
          <a:p>
            <a:pPr lvl="1"/>
            <a:r>
              <a:rPr lang="en-US" dirty="0" smtClean="0"/>
              <a:t>CEM III	</a:t>
            </a:r>
            <a:r>
              <a:rPr lang="en-US" dirty="0" err="1" smtClean="0"/>
              <a:t>Blastfurnace</a:t>
            </a:r>
            <a:r>
              <a:rPr lang="en-US" dirty="0" smtClean="0"/>
              <a:t> cement</a:t>
            </a:r>
          </a:p>
          <a:p>
            <a:pPr lvl="1"/>
            <a:r>
              <a:rPr lang="en-US" dirty="0" smtClean="0"/>
              <a:t>CEM IV	</a:t>
            </a:r>
            <a:r>
              <a:rPr lang="en-US" dirty="0" err="1" smtClean="0"/>
              <a:t>Pozzolanic</a:t>
            </a:r>
            <a:r>
              <a:rPr lang="en-US" dirty="0" smtClean="0"/>
              <a:t> cement</a:t>
            </a:r>
          </a:p>
          <a:p>
            <a:pPr lvl="1"/>
            <a:r>
              <a:rPr lang="en-US" dirty="0" smtClean="0"/>
              <a:t>CEM V	Composite cement</a:t>
            </a:r>
          </a:p>
        </p:txBody>
      </p:sp>
      <p:sp>
        <p:nvSpPr>
          <p:cNvPr id="12" name="Title 2"/>
          <p:cNvSpPr txBox="1">
            <a:spLocks/>
          </p:cNvSpPr>
          <p:nvPr/>
        </p:nvSpPr>
        <p:spPr>
          <a:xfrm>
            <a:off x="228600" y="304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Strength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181600" y="5638800"/>
            <a:ext cx="3962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What type has the slowest strength development rate?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562600" y="2133600"/>
            <a:ext cx="1219200" cy="21544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800" dirty="0" smtClean="0">
                <a:solidFill>
                  <a:schemeClr val="bg1"/>
                </a:solidFill>
              </a:rPr>
              <a:t>a</a:t>
            </a:r>
            <a:endParaRPr lang="en-GB" sz="800" dirty="0">
              <a:solidFill>
                <a:schemeClr val="bg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5867400" y="4419600"/>
            <a:ext cx="1600200" cy="21544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5800" y="1371600"/>
            <a:ext cx="7315200" cy="37825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 smtClean="0"/>
              <a:t>Specified by 28 Day Compressive Strength</a:t>
            </a:r>
            <a:r>
              <a:rPr lang="en-US" dirty="0" smtClean="0">
                <a:solidFill>
                  <a:schemeClr val="tx2"/>
                </a:solidFill>
              </a:rPr>
              <a:t> in </a:t>
            </a:r>
            <a:r>
              <a:rPr lang="en-US" sz="2000" dirty="0" smtClean="0">
                <a:solidFill>
                  <a:schemeClr val="tx2"/>
                </a:solidFill>
              </a:rPr>
              <a:t>Newtons/mm</a:t>
            </a:r>
            <a:r>
              <a:rPr lang="en-US" sz="2000" baseline="30000" dirty="0" smtClean="0">
                <a:solidFill>
                  <a:schemeClr val="tx2"/>
                </a:solidFill>
              </a:rPr>
              <a:t>2</a:t>
            </a:r>
          </a:p>
          <a:p>
            <a:pPr lvl="1"/>
            <a:endParaRPr lang="en-US" sz="2000" dirty="0" smtClean="0">
              <a:solidFill>
                <a:schemeClr val="tx2"/>
              </a:solidFill>
            </a:endParaRPr>
          </a:p>
          <a:p>
            <a:pPr lvl="1"/>
            <a:endParaRPr lang="en-US" dirty="0" smtClean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2400" b="1" dirty="0" smtClean="0">
                <a:solidFill>
                  <a:srgbClr val="0070C0"/>
                </a:solidFill>
              </a:rPr>
              <a:t>Primarily Determined By what ??</a:t>
            </a:r>
          </a:p>
          <a:p>
            <a:pPr>
              <a:lnSpc>
                <a:spcPct val="90000"/>
              </a:lnSpc>
            </a:pPr>
            <a:endParaRPr lang="en-US" dirty="0" smtClean="0"/>
          </a:p>
          <a:p>
            <a:pPr lvl="1">
              <a:lnSpc>
                <a:spcPct val="90000"/>
              </a:lnSpc>
            </a:pPr>
            <a:r>
              <a:rPr lang="en-US" sz="2400" b="1" dirty="0" smtClean="0">
                <a:solidFill>
                  <a:srgbClr val="0070C0"/>
                </a:solidFill>
              </a:rPr>
              <a:t>1. Amount of Cement</a:t>
            </a:r>
          </a:p>
          <a:p>
            <a:pPr lvl="1">
              <a:lnSpc>
                <a:spcPct val="90000"/>
              </a:lnSpc>
            </a:pPr>
            <a:r>
              <a:rPr lang="en-US" sz="2400" b="1" dirty="0" smtClean="0">
                <a:solidFill>
                  <a:srgbClr val="0070C0"/>
                </a:solidFill>
              </a:rPr>
              <a:t>2. Water-Cement Ratio</a:t>
            </a:r>
          </a:p>
          <a:p>
            <a:pPr lvl="1">
              <a:lnSpc>
                <a:spcPct val="90000"/>
              </a:lnSpc>
            </a:pPr>
            <a:r>
              <a:rPr lang="en-US" sz="2400" b="1" dirty="0" smtClean="0">
                <a:solidFill>
                  <a:srgbClr val="0070C0"/>
                </a:solidFill>
              </a:rPr>
              <a:t>3. Use of Admixture(s)</a:t>
            </a:r>
          </a:p>
          <a:p>
            <a:pPr lvl="1">
              <a:lnSpc>
                <a:spcPct val="90000"/>
              </a:lnSpc>
            </a:pPr>
            <a:r>
              <a:rPr lang="en-US" sz="2400" b="1" dirty="0" smtClean="0">
                <a:solidFill>
                  <a:srgbClr val="0070C0"/>
                </a:solidFill>
              </a:rPr>
              <a:t>4. Aggregate type Selection</a:t>
            </a:r>
          </a:p>
          <a:p>
            <a:pPr lvl="1">
              <a:lnSpc>
                <a:spcPct val="90000"/>
              </a:lnSpc>
            </a:pPr>
            <a:r>
              <a:rPr lang="en-US" sz="2400" b="1" dirty="0" smtClean="0">
                <a:solidFill>
                  <a:srgbClr val="0070C0"/>
                </a:solidFill>
              </a:rPr>
              <a:t>5. Gradation of the Aggregate</a:t>
            </a:r>
            <a:endParaRPr lang="en-US" sz="2400" b="1" dirty="0">
              <a:solidFill>
                <a:srgbClr val="0070C0"/>
              </a:solidFill>
            </a:endParaRPr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762000" y="3810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Strength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4100" b="1" dirty="0" smtClean="0"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47664" y="3140968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Down Arrow 2"/>
          <p:cNvSpPr/>
          <p:nvPr/>
        </p:nvSpPr>
        <p:spPr>
          <a:xfrm>
            <a:off x="2195736" y="1988840"/>
            <a:ext cx="288032" cy="1152128"/>
          </a:xfrm>
          <a:prstGeom prst="down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Down Arrow 10"/>
          <p:cNvSpPr/>
          <p:nvPr/>
        </p:nvSpPr>
        <p:spPr>
          <a:xfrm flipV="1">
            <a:off x="2200017" y="4743300"/>
            <a:ext cx="288032" cy="1152128"/>
          </a:xfrm>
          <a:prstGeom prst="down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4355976" y="1700808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Maximum load</a:t>
            </a:r>
            <a:endParaRPr lang="en-GB" sz="2400" b="1" dirty="0"/>
          </a:p>
        </p:txBody>
      </p:sp>
      <p:cxnSp>
        <p:nvCxnSpPr>
          <p:cNvPr id="13" name="Straight Connector 12"/>
          <p:cNvCxnSpPr>
            <a:stCxn id="4" idx="1"/>
          </p:cNvCxnSpPr>
          <p:nvPr/>
        </p:nvCxnSpPr>
        <p:spPr>
          <a:xfrm flipH="1">
            <a:off x="2411760" y="1931641"/>
            <a:ext cx="1944216" cy="5612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4355976" y="2713000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Maximum strength</a:t>
            </a:r>
            <a:endParaRPr lang="en-GB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Rectangle 15"/>
              <p:cNvSpPr/>
              <p:nvPr/>
            </p:nvSpPr>
            <p:spPr>
              <a:xfrm>
                <a:off x="4859887" y="3694343"/>
                <a:ext cx="1793824" cy="89915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8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  <m:sub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  <m:t>𝑚𝑎𝑥</m:t>
                              </m:r>
                            </m:sub>
                          </m:sSub>
                        </m:num>
                        <m:den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den>
                      </m:f>
                    </m:oMath>
                  </m:oMathPara>
                </a14:m>
                <a:endParaRPr lang="en-GB" sz="2800" dirty="0"/>
              </a:p>
            </p:txBody>
          </p:sp>
        </mc:Choice>
        <mc:Fallback xmlns="">
          <p:sp>
            <p:nvSpPr>
              <p:cNvPr id="16" name="Rectangle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9887" y="3694343"/>
                <a:ext cx="1793824" cy="899157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Box 16"/>
          <p:cNvSpPr txBox="1"/>
          <p:nvPr/>
        </p:nvSpPr>
        <p:spPr>
          <a:xfrm>
            <a:off x="4114800" y="5013176"/>
            <a:ext cx="42891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</a:t>
            </a:r>
            <a:r>
              <a:rPr lang="en-GB" baseline="-25000" dirty="0" smtClean="0"/>
              <a:t>c</a:t>
            </a:r>
            <a:r>
              <a:rPr lang="en-GB" dirty="0" smtClean="0"/>
              <a:t>: Maximum compressive strength</a:t>
            </a:r>
          </a:p>
          <a:p>
            <a:endParaRPr lang="en-GB" dirty="0" smtClean="0"/>
          </a:p>
          <a:p>
            <a:r>
              <a:rPr lang="en-GB" dirty="0" err="1" smtClean="0"/>
              <a:t>L</a:t>
            </a:r>
            <a:r>
              <a:rPr lang="en-GB" baseline="-25000" dirty="0" err="1" smtClean="0"/>
              <a:t>max</a:t>
            </a:r>
            <a:r>
              <a:rPr lang="en-GB" dirty="0" smtClean="0"/>
              <a:t>: Maximum load (N)</a:t>
            </a:r>
          </a:p>
          <a:p>
            <a:endParaRPr lang="en-GB" dirty="0" smtClean="0"/>
          </a:p>
          <a:p>
            <a:r>
              <a:rPr lang="en-GB" dirty="0" smtClean="0"/>
              <a:t>S: Surface in contact (mm</a:t>
            </a:r>
            <a:r>
              <a:rPr lang="en-GB" baseline="30000" dirty="0" smtClean="0"/>
              <a:t>2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19" name="3 CuadroTexto"/>
          <p:cNvSpPr txBox="1"/>
          <p:nvPr/>
        </p:nvSpPr>
        <p:spPr>
          <a:xfrm>
            <a:off x="304800" y="274406"/>
            <a:ext cx="8099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COMPRESSION TEST. BS EN 12390-3:2009</a:t>
            </a:r>
            <a:endParaRPr lang="es-ES" sz="2400" b="1" dirty="0"/>
          </a:p>
        </p:txBody>
      </p:sp>
    </p:spTree>
    <p:extLst>
      <p:ext uri="{BB962C8B-B14F-4D97-AF65-F5344CB8AC3E}">
        <p14:creationId xmlns:p14="http://schemas.microsoft.com/office/powerpoint/2010/main" val="180018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304800" y="304800"/>
            <a:ext cx="7309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SAMPLE MOULDS. BS EN 12390-2:2009</a:t>
            </a:r>
            <a:endParaRPr lang="es-ES" sz="2400" b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914400"/>
            <a:ext cx="8382000" cy="480060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89390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228600" y="304800"/>
            <a:ext cx="8153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DEMOULDING. BS EN 12390-2:2009</a:t>
            </a:r>
            <a:endParaRPr lang="es-ES" sz="2400" b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838200"/>
            <a:ext cx="8786191" cy="49530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303088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152400" y="304800"/>
            <a:ext cx="8375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DEMOULDING. BS EN 12390-2:2009</a:t>
            </a:r>
            <a:endParaRPr lang="es-ES" sz="2400" b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838200"/>
            <a:ext cx="8662283" cy="4926106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078497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304800" y="381000"/>
            <a:ext cx="7543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DEMOULDING. BS EN 12390-2:2009</a:t>
            </a:r>
            <a:endParaRPr lang="es-ES" sz="2400" b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879977"/>
            <a:ext cx="8651019" cy="48768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274748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CURING. BS EN 12390-2:2009</a:t>
            </a:r>
            <a:endParaRPr lang="es-ES" sz="2400" b="1" dirty="0"/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TESTING TO COMPRESSION STRENGTH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03294"/>
            <a:ext cx="9144000" cy="5154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3250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400" y="914400"/>
            <a:ext cx="3069611" cy="544522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4400" y="914400"/>
            <a:ext cx="3069612" cy="5445224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13" name="3 CuadroTexto"/>
          <p:cNvSpPr txBox="1"/>
          <p:nvPr/>
        </p:nvSpPr>
        <p:spPr>
          <a:xfrm>
            <a:off x="228600" y="228600"/>
            <a:ext cx="7162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COMPRESSION TEST. BS EN 12390-3:2009</a:t>
            </a:r>
            <a:endParaRPr lang="es-ES" sz="2400" b="1" dirty="0"/>
          </a:p>
        </p:txBody>
      </p:sp>
    </p:spTree>
    <p:extLst>
      <p:ext uri="{BB962C8B-B14F-4D97-AF65-F5344CB8AC3E}">
        <p14:creationId xmlns:p14="http://schemas.microsoft.com/office/powerpoint/2010/main" val="2607178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Resultado de imagen de HOW A CUBIC CONCRETE SAMPLE BREAK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200" y="914400"/>
            <a:ext cx="4969768" cy="5347903"/>
          </a:xfrm>
          <a:prstGeom prst="rect">
            <a:avLst/>
          </a:prstGeom>
          <a:noFill/>
          <a:ln w="190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Resultado de imagen de HOW A CUBIC CONCRETE SAMPLE BREAK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143000"/>
            <a:ext cx="2857500" cy="4286250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3 CuadroTexto"/>
          <p:cNvSpPr txBox="1"/>
          <p:nvPr/>
        </p:nvSpPr>
        <p:spPr>
          <a:xfrm>
            <a:off x="228600" y="228600"/>
            <a:ext cx="8077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COMPRESSION TEST. BS EN 12390-3:2009</a:t>
            </a:r>
            <a:endParaRPr lang="es-ES" sz="2400" b="1" dirty="0"/>
          </a:p>
        </p:txBody>
      </p:sp>
    </p:spTree>
    <p:extLst>
      <p:ext uri="{BB962C8B-B14F-4D97-AF65-F5344CB8AC3E}">
        <p14:creationId xmlns:p14="http://schemas.microsoft.com/office/powerpoint/2010/main" val="3396835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81000" y="1340917"/>
            <a:ext cx="8229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results obtained at 28 days compression strength are as follows: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6108029"/>
              </p:ext>
            </p:extLst>
          </p:nvPr>
        </p:nvGraphicFramePr>
        <p:xfrm>
          <a:off x="2590800" y="2209800"/>
          <a:ext cx="4392488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6244">
                  <a:extLst>
                    <a:ext uri="{9D8B030D-6E8A-4147-A177-3AD203B41FA5}">
                      <a16:colId xmlns:a16="http://schemas.microsoft.com/office/drawing/2014/main" val="3321519609"/>
                    </a:ext>
                  </a:extLst>
                </a:gridCol>
                <a:gridCol w="2196244">
                  <a:extLst>
                    <a:ext uri="{9D8B030D-6E8A-4147-A177-3AD203B41FA5}">
                      <a16:colId xmlns:a16="http://schemas.microsoft.com/office/drawing/2014/main" val="351495128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Sample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Max load (</a:t>
                      </a:r>
                      <a:r>
                        <a:rPr lang="en-GB" dirty="0" err="1" smtClean="0"/>
                        <a:t>kN</a:t>
                      </a:r>
                      <a:r>
                        <a:rPr lang="en-GB" dirty="0" smtClean="0"/>
                        <a:t>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78365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324.03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20092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310.64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50186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276.39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4935417"/>
                  </a:ext>
                </a:extLst>
              </a:tr>
            </a:tbl>
          </a:graphicData>
        </a:graphic>
      </p:graphicFrame>
      <p:sp>
        <p:nvSpPr>
          <p:cNvPr id="14" name="3 CuadroTexto"/>
          <p:cNvSpPr txBox="1"/>
          <p:nvPr/>
        </p:nvSpPr>
        <p:spPr>
          <a:xfrm>
            <a:off x="304800" y="152400"/>
            <a:ext cx="9448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COMPRESSION TEST. BS EN 12390-3:2009</a:t>
            </a:r>
            <a:endParaRPr lang="es-ES" sz="2400" b="1" dirty="0"/>
          </a:p>
        </p:txBody>
      </p:sp>
    </p:spTree>
    <p:extLst>
      <p:ext uri="{BB962C8B-B14F-4D97-AF65-F5344CB8AC3E}">
        <p14:creationId xmlns:p14="http://schemas.microsoft.com/office/powerpoint/2010/main" val="107354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04800" y="762000"/>
            <a:ext cx="8153400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 smtClean="0">
                <a:solidFill>
                  <a:srgbClr val="0070C0"/>
                </a:solidFill>
              </a:rPr>
              <a:t>In cold weather: </a:t>
            </a:r>
            <a:r>
              <a:rPr lang="en-GB" sz="1600" b="1" dirty="0" smtClean="0">
                <a:solidFill>
                  <a:srgbClr val="0070C0"/>
                </a:solidFill>
              </a:rPr>
              <a:t>Low temps retard the hardening process</a:t>
            </a:r>
            <a:r>
              <a:rPr lang="en-GB" sz="1600" dirty="0" smtClean="0"/>
              <a:t>. </a:t>
            </a:r>
          </a:p>
          <a:p>
            <a:pPr>
              <a:lnSpc>
                <a:spcPct val="150000"/>
              </a:lnSpc>
            </a:pPr>
            <a:r>
              <a:rPr lang="en-GB" sz="1600" dirty="0" smtClean="0"/>
              <a:t>Hydration ceases at 0 degree.</a:t>
            </a:r>
          </a:p>
          <a:p>
            <a:pPr>
              <a:lnSpc>
                <a:spcPct val="150000"/>
              </a:lnSpc>
            </a:pPr>
            <a:r>
              <a:rPr lang="en-GB" sz="1600" dirty="0" smtClean="0"/>
              <a:t>A mix poured in frost risk area or time must be protected. </a:t>
            </a:r>
          </a:p>
          <a:p>
            <a:pPr>
              <a:lnSpc>
                <a:spcPct val="150000"/>
              </a:lnSpc>
            </a:pPr>
            <a:r>
              <a:rPr lang="en-GB" sz="1600" dirty="0" smtClean="0"/>
              <a:t>1. Heated water </a:t>
            </a:r>
          </a:p>
          <a:p>
            <a:pPr>
              <a:lnSpc>
                <a:spcPct val="150000"/>
              </a:lnSpc>
            </a:pPr>
            <a:r>
              <a:rPr lang="en-GB" sz="1600" dirty="0" smtClean="0"/>
              <a:t>2. Heated aggregate </a:t>
            </a:r>
          </a:p>
          <a:p>
            <a:pPr>
              <a:lnSpc>
                <a:spcPct val="150000"/>
              </a:lnSpc>
            </a:pPr>
            <a:r>
              <a:rPr lang="en-GB" sz="1600" dirty="0" smtClean="0"/>
              <a:t>3. Insulation over and around the pour.</a:t>
            </a:r>
          </a:p>
          <a:p>
            <a:pPr>
              <a:lnSpc>
                <a:spcPct val="150000"/>
              </a:lnSpc>
            </a:pPr>
            <a:r>
              <a:rPr lang="en-GB" sz="1600" dirty="0" smtClean="0"/>
              <a:t>4. Mineral wool or foam mats</a:t>
            </a:r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sz="1600" dirty="0"/>
          </a:p>
        </p:txBody>
      </p:sp>
      <p:sp>
        <p:nvSpPr>
          <p:cNvPr id="6" name="TextBox 5"/>
          <p:cNvSpPr txBox="1"/>
          <p:nvPr/>
        </p:nvSpPr>
        <p:spPr>
          <a:xfrm>
            <a:off x="381000" y="3657600"/>
            <a:ext cx="8458200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In hot weather:</a:t>
            </a:r>
          </a:p>
          <a:p>
            <a:endParaRPr lang="en-GB" sz="2000" b="1" dirty="0" smtClean="0"/>
          </a:p>
          <a:p>
            <a:r>
              <a:rPr lang="en-GB" sz="1600" b="1" dirty="0" smtClean="0">
                <a:solidFill>
                  <a:srgbClr val="0070C0"/>
                </a:solidFill>
              </a:rPr>
              <a:t>Increased temperature increases the rate of hydration.</a:t>
            </a:r>
          </a:p>
          <a:p>
            <a:endParaRPr lang="en-GB" sz="1600" dirty="0" smtClean="0"/>
          </a:p>
          <a:p>
            <a:r>
              <a:rPr lang="en-GB" sz="1600" dirty="0" smtClean="0"/>
              <a:t>Also increases water evaporation from the surfaces after placing and compacting, this causes multiple surface cracks.</a:t>
            </a:r>
          </a:p>
          <a:p>
            <a:endParaRPr lang="en-GB" sz="1600" dirty="0" smtClean="0"/>
          </a:p>
          <a:p>
            <a:r>
              <a:rPr lang="en-GB" sz="1600" dirty="0" smtClean="0"/>
              <a:t>Aggregate and water should be cooled by shading before the mix.                       				Hessian covering helps.</a:t>
            </a:r>
          </a:p>
          <a:p>
            <a:endParaRPr lang="en-GB" dirty="0"/>
          </a:p>
        </p:txBody>
      </p:sp>
      <p:sp>
        <p:nvSpPr>
          <p:cNvPr id="7" name="Title 2"/>
          <p:cNvSpPr txBox="1">
            <a:spLocks/>
          </p:cNvSpPr>
          <p:nvPr/>
        </p:nvSpPr>
        <p:spPr>
          <a:xfrm>
            <a:off x="228600" y="1524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Concrete Curing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7106" name="Picture 2" descr="Cold Finishing&#10;Site&#10;NAHB Building Systems Council&#10;, 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96000" y="2209800"/>
            <a:ext cx="2718487" cy="16764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690418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9" name="Rectangle 1027"/>
          <p:cNvSpPr>
            <a:spLocks noGrp="1" noChangeArrowheads="1"/>
          </p:cNvSpPr>
          <p:nvPr>
            <p:ph idx="1"/>
          </p:nvPr>
        </p:nvSpPr>
        <p:spPr>
          <a:xfrm>
            <a:off x="304800" y="1143000"/>
            <a:ext cx="8153400" cy="4953000"/>
          </a:xfrm>
        </p:spPr>
        <p:txBody>
          <a:bodyPr>
            <a:normAutofit fontScale="85000" lnSpcReduction="10000"/>
          </a:bodyPr>
          <a:lstStyle/>
          <a:p>
            <a:pPr algn="just" eaLnBrk="1" hangingPunct="1">
              <a:buFont typeface="Wingdings" pitchFamily="2" charset="2"/>
              <a:buNone/>
              <a:defRPr/>
            </a:pPr>
            <a:r>
              <a:rPr lang="en-US" sz="2800" dirty="0" smtClean="0"/>
              <a:t>  </a:t>
            </a:r>
            <a:r>
              <a:rPr lang="en-US" sz="2400" b="1" dirty="0" smtClean="0">
                <a:solidFill>
                  <a:srgbClr val="0070C0"/>
                </a:solidFill>
                <a:effectLst/>
              </a:rPr>
              <a:t>Curing of concrete : </a:t>
            </a:r>
          </a:p>
          <a:p>
            <a:pPr algn="just" eaLnBrk="1" hangingPunct="1">
              <a:lnSpc>
                <a:spcPct val="120000"/>
              </a:lnSpc>
              <a:buFont typeface="Wingdings" pitchFamily="2" charset="2"/>
              <a:buNone/>
              <a:defRPr/>
            </a:pP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smtClean="0">
                <a:solidFill>
                  <a:schemeClr val="tx2"/>
                </a:solidFill>
              </a:rPr>
              <a:t>   </a:t>
            </a:r>
            <a:r>
              <a:rPr lang="en-US" sz="2000" dirty="0" smtClean="0">
                <a:solidFill>
                  <a:schemeClr val="tx2"/>
                </a:solidFill>
              </a:rPr>
              <a:t>Is the </a:t>
            </a:r>
            <a:r>
              <a:rPr lang="en-US" sz="2000" b="1" dirty="0" smtClean="0">
                <a:solidFill>
                  <a:srgbClr val="0070C0"/>
                </a:solidFill>
              </a:rPr>
              <a:t>p</a:t>
            </a:r>
            <a:r>
              <a:rPr lang="en-US" sz="2000" b="1" dirty="0" smtClean="0">
                <a:solidFill>
                  <a:srgbClr val="0070C0"/>
                </a:solidFill>
                <a:effectLst/>
              </a:rPr>
              <a:t>rocess of maintaining enough moisture in concrete to maintain the rate of hydration during its early stages – </a:t>
            </a:r>
          </a:p>
          <a:p>
            <a:pPr algn="just" eaLnBrk="1" hangingPunct="1">
              <a:lnSpc>
                <a:spcPct val="120000"/>
              </a:lnSpc>
              <a:buFont typeface="Wingdings" pitchFamily="2" charset="2"/>
              <a:buNone/>
              <a:defRPr/>
            </a:pPr>
            <a:r>
              <a:rPr lang="en-US" sz="2000" dirty="0" smtClean="0"/>
              <a:t>    </a:t>
            </a:r>
            <a:r>
              <a:rPr lang="en-US" sz="2000" dirty="0" smtClean="0">
                <a:effectLst/>
              </a:rPr>
              <a:t>The most important single step in developing concrete strength, after proper mix design – </a:t>
            </a:r>
          </a:p>
          <a:p>
            <a:pPr algn="just" eaLnBrk="1" hangingPunct="1">
              <a:lnSpc>
                <a:spcPct val="120000"/>
              </a:lnSpc>
              <a:buFont typeface="Wingdings" pitchFamily="2" charset="2"/>
              <a:buNone/>
              <a:defRPr/>
            </a:pPr>
            <a:r>
              <a:rPr lang="en-US" sz="2000" dirty="0" smtClean="0"/>
              <a:t>    </a:t>
            </a:r>
            <a:r>
              <a:rPr lang="en-US" sz="2000" dirty="0" smtClean="0">
                <a:effectLst/>
              </a:rPr>
              <a:t>If not properly carried out, affects its strength, water tightness and durability </a:t>
            </a:r>
            <a:r>
              <a:rPr lang="en-US" sz="2000" dirty="0" smtClean="0">
                <a:solidFill>
                  <a:schemeClr val="tx2"/>
                </a:solidFill>
              </a:rPr>
              <a:t>.</a:t>
            </a:r>
          </a:p>
          <a:p>
            <a:pPr algn="just" eaLnBrk="1" hangingPunct="1">
              <a:buFont typeface="Wingdings" pitchFamily="2" charset="2"/>
              <a:buNone/>
              <a:defRPr/>
            </a:pPr>
            <a:endParaRPr lang="en-US" sz="2000" dirty="0" smtClean="0">
              <a:solidFill>
                <a:schemeClr val="tx2"/>
              </a:solidFill>
            </a:endParaRPr>
          </a:p>
          <a:p>
            <a:pPr algn="just" eaLnBrk="1" hangingPunct="1">
              <a:buFont typeface="Wingdings" pitchFamily="2" charset="2"/>
              <a:buNone/>
              <a:defRPr/>
            </a:pPr>
            <a:r>
              <a:rPr lang="en-US" sz="1800" b="1" dirty="0" smtClean="0">
                <a:solidFill>
                  <a:schemeClr val="tx2"/>
                </a:solidFill>
                <a:effectLst/>
              </a:rPr>
              <a:t>    </a:t>
            </a:r>
            <a:r>
              <a:rPr lang="en-US" sz="2400" b="1" dirty="0" smtClean="0">
                <a:solidFill>
                  <a:srgbClr val="0070C0"/>
                </a:solidFill>
                <a:effectLst/>
              </a:rPr>
              <a:t>Methods of curing: 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  <a:buFont typeface="Wingdings" pitchFamily="2" charset="2"/>
              <a:buNone/>
              <a:defRPr/>
            </a:pPr>
            <a:r>
              <a:rPr lang="en-US" sz="2600" dirty="0" smtClean="0">
                <a:solidFill>
                  <a:schemeClr val="tx2"/>
                </a:solidFill>
                <a:effectLst/>
              </a:rPr>
              <a:t>    1. </a:t>
            </a:r>
            <a:r>
              <a:rPr lang="en-US" sz="2600" dirty="0" smtClean="0">
                <a:effectLst/>
              </a:rPr>
              <a:t>Ponding or immersion </a:t>
            </a:r>
            <a:r>
              <a:rPr lang="en-US" sz="2600" dirty="0" smtClean="0"/>
              <a:t>  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  <a:buFont typeface="Wingdings" pitchFamily="2" charset="2"/>
              <a:buNone/>
              <a:defRPr/>
            </a:pPr>
            <a:r>
              <a:rPr lang="en-US" sz="2600" dirty="0" smtClean="0">
                <a:effectLst/>
              </a:rPr>
              <a:t>    2. </a:t>
            </a:r>
            <a:r>
              <a:rPr lang="en-US" sz="2600" dirty="0" smtClean="0"/>
              <a:t>S</a:t>
            </a:r>
            <a:r>
              <a:rPr lang="en-US" sz="2600" dirty="0" smtClean="0">
                <a:effectLst/>
              </a:rPr>
              <a:t>praying 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  <a:buFont typeface="Wingdings" pitchFamily="2" charset="2"/>
              <a:buNone/>
              <a:defRPr/>
            </a:pPr>
            <a:r>
              <a:rPr lang="en-US" sz="2600" dirty="0" smtClean="0"/>
              <a:t>    3. W</a:t>
            </a:r>
            <a:r>
              <a:rPr lang="en-US" sz="2600" dirty="0" smtClean="0">
                <a:effectLst/>
              </a:rPr>
              <a:t>et coverings (hessian, sand) 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  <a:buFont typeface="Wingdings" pitchFamily="2" charset="2"/>
              <a:buNone/>
              <a:defRPr/>
            </a:pPr>
            <a:r>
              <a:rPr lang="en-US" sz="2600" dirty="0" smtClean="0"/>
              <a:t>    4. </a:t>
            </a:r>
            <a:r>
              <a:rPr lang="en-US" sz="2600" dirty="0" smtClean="0">
                <a:effectLst/>
              </a:rPr>
              <a:t>Plastic sheets (Polyethyelene films 0.10 mm thick) </a:t>
            </a:r>
          </a:p>
          <a:p>
            <a:pPr algn="just" eaLnBrk="1" hangingPunct="1">
              <a:spcBef>
                <a:spcPts val="0"/>
              </a:spcBef>
              <a:buFont typeface="Wingdings" pitchFamily="2" charset="2"/>
              <a:buNone/>
              <a:defRPr/>
            </a:pPr>
            <a:endParaRPr lang="en-US" sz="2000" dirty="0" smtClean="0">
              <a:effectLst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228600" y="304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Making &amp; Testing of Concrete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5058" name="Picture 2" descr="Image result for concrete curi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1200" y="3352800"/>
            <a:ext cx="3039481" cy="183832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501160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Exercise</a:t>
            </a: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06432245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85800" y="381000"/>
            <a:ext cx="7772400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Exercise:</a:t>
            </a:r>
          </a:p>
          <a:p>
            <a:endParaRPr lang="en-GB" sz="2400" dirty="0" smtClean="0"/>
          </a:p>
          <a:p>
            <a:pPr marL="342900" indent="-342900">
              <a:buAutoNum type="arabicPeriod"/>
            </a:pPr>
            <a:r>
              <a:rPr lang="en-GB" dirty="0" smtClean="0"/>
              <a:t>List the four major component compounds of OPC.</a:t>
            </a:r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>
              <a:buFontTx/>
              <a:buAutoNum type="arabicPeriod"/>
            </a:pPr>
            <a:r>
              <a:rPr lang="en-GB" dirty="0" smtClean="0"/>
              <a:t>What is the ‘heat of hydration’ and in what units is it measured? What factors affect the rate of heat generation?</a:t>
            </a:r>
          </a:p>
          <a:p>
            <a:pPr marL="342900" indent="-342900">
              <a:buFontTx/>
              <a:buAutoNum type="arabicPeriod"/>
            </a:pPr>
            <a:endParaRPr lang="en-GB" dirty="0" smtClean="0"/>
          </a:p>
          <a:p>
            <a:pPr marL="342900" indent="-342900">
              <a:buFontTx/>
              <a:buAutoNum type="arabicPeriod"/>
            </a:pPr>
            <a:r>
              <a:rPr lang="en-GB" dirty="0" smtClean="0"/>
              <a:t>Distinguish between Setting and Hardening of cement.</a:t>
            </a:r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>
              <a:buAutoNum type="arabicPeriod"/>
            </a:pPr>
            <a:r>
              <a:rPr lang="en-GB" dirty="0" smtClean="0"/>
              <a:t>What is added as a retarder to setting, what can be added as an accelerator?</a:t>
            </a:r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>
              <a:buAutoNum type="arabicPeriod"/>
            </a:pPr>
            <a:r>
              <a:rPr lang="en-GB" dirty="0" smtClean="0"/>
              <a:t>List the major steps in the manufacture of OPC from raw material collection to finished product.</a:t>
            </a:r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>
              <a:buAutoNum type="arabicPeriod"/>
            </a:pPr>
            <a:r>
              <a:rPr lang="en-GB" dirty="0" smtClean="0"/>
              <a:t>What factors are important during hot and cold weather concrete placement?</a:t>
            </a:r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>
              <a:buAutoNum type="arabicPeriod"/>
            </a:pPr>
            <a:r>
              <a:rPr lang="en-GB" dirty="0" smtClean="0"/>
              <a:t>What are admixtures and what are they used for?</a:t>
            </a:r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>
              <a:buAutoNum type="arabicPeriod"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210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85800" y="381000"/>
            <a:ext cx="7772400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Exercise:</a:t>
            </a:r>
          </a:p>
          <a:p>
            <a:endParaRPr lang="en-GB" sz="2400" dirty="0" smtClean="0"/>
          </a:p>
          <a:p>
            <a:pPr marL="342900" indent="-342900">
              <a:buAutoNum type="arabicPeriod"/>
            </a:pPr>
            <a:r>
              <a:rPr lang="en-GB" dirty="0" smtClean="0"/>
              <a:t>List the four major component oxide compounds of OPC.</a:t>
            </a:r>
          </a:p>
          <a:p>
            <a:pPr marL="342900" indent="-342900"/>
            <a:r>
              <a:rPr lang="en-GB" sz="1600" dirty="0" smtClean="0">
                <a:solidFill>
                  <a:srgbClr val="0070C0"/>
                </a:solidFill>
              </a:rPr>
              <a:t>	Di-calcium silicate, Tri-calcium Silicate, Tri-calcium Aluminate, </a:t>
            </a:r>
          </a:p>
          <a:p>
            <a:pPr marL="342900" indent="-342900"/>
            <a:r>
              <a:rPr lang="en-GB" sz="1600" dirty="0" smtClean="0">
                <a:solidFill>
                  <a:srgbClr val="0070C0"/>
                </a:solidFill>
              </a:rPr>
              <a:t>	Tetra calcium Alumino Ferrite.</a:t>
            </a:r>
          </a:p>
          <a:p>
            <a:pPr marL="342900" indent="-342900"/>
            <a:endParaRPr lang="en-GB" sz="1600" dirty="0" smtClean="0">
              <a:solidFill>
                <a:srgbClr val="0070C0"/>
              </a:solidFill>
            </a:endParaRPr>
          </a:p>
          <a:p>
            <a:pPr marL="342900" indent="-342900"/>
            <a:endParaRPr lang="en-GB" sz="1600" dirty="0" smtClean="0">
              <a:solidFill>
                <a:srgbClr val="0070C0"/>
              </a:solidFill>
            </a:endParaRPr>
          </a:p>
          <a:p>
            <a:pPr marL="342900" indent="-342900"/>
            <a:r>
              <a:rPr lang="en-GB" dirty="0" smtClean="0"/>
              <a:t>2. What is the ‘heat of hydration’ and in what units is it measured? What factors affect the rate of heat generation?</a:t>
            </a:r>
          </a:p>
          <a:p>
            <a:pPr marL="342900" indent="-342900"/>
            <a:r>
              <a:rPr lang="en-GB" sz="1600" dirty="0" smtClean="0">
                <a:solidFill>
                  <a:srgbClr val="0070C0"/>
                </a:solidFill>
              </a:rPr>
              <a:t>	Quantity of heat produced by unit mass of cement in hardening.</a:t>
            </a:r>
          </a:p>
          <a:p>
            <a:pPr marL="342900" indent="-342900"/>
            <a:r>
              <a:rPr lang="en-GB" sz="1600" dirty="0" smtClean="0">
                <a:solidFill>
                  <a:srgbClr val="0070C0"/>
                </a:solidFill>
              </a:rPr>
              <a:t>	Measured in Joules / gram.</a:t>
            </a:r>
          </a:p>
          <a:p>
            <a:pPr marL="342900" indent="-342900"/>
            <a:r>
              <a:rPr lang="en-GB" sz="1600" dirty="0" smtClean="0">
                <a:solidFill>
                  <a:srgbClr val="0070C0"/>
                </a:solidFill>
              </a:rPr>
              <a:t>	Accelerators and the relative proportion of Tri and Di-calcium silicates....</a:t>
            </a:r>
          </a:p>
          <a:p>
            <a:pPr marL="342900" indent="-342900"/>
            <a:r>
              <a:rPr lang="en-GB" sz="1600" dirty="0" smtClean="0">
                <a:solidFill>
                  <a:srgbClr val="0070C0"/>
                </a:solidFill>
              </a:rPr>
              <a:t>	</a:t>
            </a:r>
          </a:p>
          <a:p>
            <a:pPr marL="342900" indent="-342900">
              <a:buFontTx/>
              <a:buAutoNum type="arabicPeriod"/>
            </a:pPr>
            <a:endParaRPr lang="en-GB" dirty="0" smtClean="0"/>
          </a:p>
          <a:p>
            <a:pPr marL="342900" indent="-342900"/>
            <a:endParaRPr lang="en-GB" dirty="0" smtClean="0"/>
          </a:p>
          <a:p>
            <a:pPr marL="342900" indent="-342900"/>
            <a:r>
              <a:rPr lang="en-GB" dirty="0" smtClean="0"/>
              <a:t>3. Distinguish between Setting and Hardening of cement.</a:t>
            </a:r>
          </a:p>
          <a:p>
            <a:pPr marL="342900" indent="-342900"/>
            <a:r>
              <a:rPr lang="en-GB" dirty="0" smtClean="0"/>
              <a:t>	</a:t>
            </a:r>
            <a:r>
              <a:rPr lang="en-GB" sz="1600" dirty="0" smtClean="0">
                <a:solidFill>
                  <a:srgbClr val="0070C0"/>
                </a:solidFill>
              </a:rPr>
              <a:t>Setting is the gradual stiffening.</a:t>
            </a:r>
          </a:p>
          <a:p>
            <a:pPr marL="342900" indent="-342900"/>
            <a:r>
              <a:rPr lang="en-GB" sz="1600" dirty="0" smtClean="0">
                <a:solidFill>
                  <a:srgbClr val="0070C0"/>
                </a:solidFill>
              </a:rPr>
              <a:t>	Hardening is the progressive increase in strength with time.</a:t>
            </a:r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>
              <a:buAutoNum type="arabicPeriod"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2314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57200" y="1166843"/>
            <a:ext cx="8305800" cy="5293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/>
            <a:r>
              <a:rPr lang="en-GB" dirty="0" smtClean="0"/>
              <a:t>4. What is added as a retarder to setting, what can be added as an accelerator?</a:t>
            </a:r>
          </a:p>
          <a:p>
            <a:pPr marL="342900" indent="-342900"/>
            <a:r>
              <a:rPr lang="en-GB" dirty="0" smtClean="0"/>
              <a:t>	</a:t>
            </a:r>
            <a:r>
              <a:rPr lang="en-GB" sz="1600" dirty="0" smtClean="0">
                <a:solidFill>
                  <a:srgbClr val="0070C0"/>
                </a:solidFill>
              </a:rPr>
              <a:t>Gypsum is added as a retarder, Calcium chloride as an accelerator.</a:t>
            </a:r>
          </a:p>
          <a:p>
            <a:pPr marL="342900" indent="-342900"/>
            <a:endParaRPr lang="en-GB" dirty="0" smtClean="0"/>
          </a:p>
          <a:p>
            <a:pPr marL="342900" indent="-342900"/>
            <a:r>
              <a:rPr lang="en-GB" dirty="0" smtClean="0"/>
              <a:t>5. List the major steps in the manufacture of OPC from raw material collection to finished product.</a:t>
            </a:r>
          </a:p>
          <a:p>
            <a:pPr marL="342900" indent="-342900"/>
            <a:r>
              <a:rPr lang="en-GB" dirty="0" smtClean="0"/>
              <a:t>	</a:t>
            </a:r>
            <a:r>
              <a:rPr lang="en-GB" sz="1600" dirty="0" smtClean="0">
                <a:solidFill>
                  <a:srgbClr val="0070C0"/>
                </a:solidFill>
              </a:rPr>
              <a:t>Limestone Quarry, Crushing, Rotary Kiln, Quick Lime, CO2 burnt off, </a:t>
            </a:r>
          </a:p>
          <a:p>
            <a:pPr marL="342900" indent="-342900"/>
            <a:r>
              <a:rPr lang="en-GB" sz="1600" dirty="0" smtClean="0">
                <a:solidFill>
                  <a:srgbClr val="0070C0"/>
                </a:solidFill>
              </a:rPr>
              <a:t>	Reaction with additives (silica, alumina, iron), clinker, cooled and stock-piled, ground with Gypsum to form OPC.</a:t>
            </a:r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/>
            <a:r>
              <a:rPr lang="en-GB" dirty="0" smtClean="0"/>
              <a:t>6. What factors are important during hot and cold weather concrete placement?</a:t>
            </a:r>
          </a:p>
          <a:p>
            <a:pPr marL="342900" indent="-342900"/>
            <a:r>
              <a:rPr lang="en-GB" dirty="0" smtClean="0"/>
              <a:t>	</a:t>
            </a:r>
            <a:r>
              <a:rPr lang="en-GB" sz="1600" dirty="0" smtClean="0">
                <a:solidFill>
                  <a:srgbClr val="0070C0"/>
                </a:solidFill>
              </a:rPr>
              <a:t>Protection, Insulation, Use of heated mix, Curing process, aggregates and water cooled / heated.</a:t>
            </a:r>
          </a:p>
          <a:p>
            <a:pPr marL="342900" indent="-342900"/>
            <a:endParaRPr lang="en-GB" dirty="0" smtClean="0"/>
          </a:p>
          <a:p>
            <a:pPr marL="342900" indent="-342900"/>
            <a:r>
              <a:rPr lang="en-GB" dirty="0" smtClean="0"/>
              <a:t>7. What are admixtures and what are they used for?</a:t>
            </a:r>
          </a:p>
          <a:p>
            <a:pPr marL="342900" indent="-342900"/>
            <a:r>
              <a:rPr lang="en-GB" dirty="0" smtClean="0"/>
              <a:t>	</a:t>
            </a:r>
            <a:r>
              <a:rPr lang="en-GB" sz="1600" dirty="0" smtClean="0">
                <a:solidFill>
                  <a:srgbClr val="0070C0"/>
                </a:solidFill>
              </a:rPr>
              <a:t>Any addition to the mix other than base materials. Increase workability, durability, retard or accelerate setting, impart colour, resist freezing.</a:t>
            </a:r>
          </a:p>
          <a:p>
            <a:pPr marL="342900" indent="-342900">
              <a:buAutoNum type="arabicPeriod"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776056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Testing the Mix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Workability   </a:t>
            </a: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526922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  </a:t>
            </a: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81000" y="1371600"/>
            <a:ext cx="8153400" cy="43027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5000"/>
              </a:lnSpc>
              <a:spcBef>
                <a:spcPct val="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 Slump test is carried out on the freshly mixed concrete.</a:t>
            </a:r>
          </a:p>
          <a:p>
            <a:pPr>
              <a:lnSpc>
                <a:spcPct val="95000"/>
              </a:lnSpc>
              <a:spcBef>
                <a:spcPct val="0"/>
              </a:spcBef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The cone is filled with an ‘in flow’ sample in four separate layers.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Each layer is tamped with a metal rod 25 times, for compaction.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The top of the cone is levelled off with the rod.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The cone is carefully removed  and the concrete is allowed to  ‘SLUMP’.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The drop in level when measured against the upturned cone is recorded.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	If a shear or collapse slump occurs, the test is repeated. 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	The mix may be inconsistent. 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Clr>
                <a:schemeClr val="accent1"/>
              </a:buClr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	</a:t>
            </a:r>
            <a:endParaRPr lang="en-US" dirty="0" smtClean="0"/>
          </a:p>
        </p:txBody>
      </p:sp>
      <p:sp>
        <p:nvSpPr>
          <p:cNvPr id="4" name="Title 2"/>
          <p:cNvSpPr txBox="1">
            <a:spLocks/>
          </p:cNvSpPr>
          <p:nvPr/>
        </p:nvSpPr>
        <p:spPr>
          <a:xfrm>
            <a:off x="304800" y="304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noProof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1. Slump Test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437264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  </a:t>
            </a: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 descr="slump-test picture 1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5257799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228600"/>
            <a:ext cx="1219200" cy="3693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8" name="Picture 20" descr="slump cone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6430" y="2670810"/>
            <a:ext cx="2960370" cy="221742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9" name="Picture 22" descr="cone3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5000" y="0"/>
            <a:ext cx="2960370" cy="22174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033185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C:\WINDOWS\Desktop\Jacks Pictures\Slump Test &amp; Cylinders\Slump Tes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4648200" cy="3486150"/>
          </a:xfrm>
          <a:prstGeom prst="rect">
            <a:avLst/>
          </a:prstGeom>
          <a:noFill/>
          <a:ln w="38100">
            <a:solidFill>
              <a:srgbClr val="FC1A02"/>
            </a:solidFill>
            <a:miter lim="800000"/>
            <a:headEnd/>
            <a:tailEnd/>
          </a:ln>
        </p:spPr>
      </p:pic>
      <p:pic>
        <p:nvPicPr>
          <p:cNvPr id="31747" name="Picture 3" descr="C:\WINDOWS\Desktop\Jacks Pictures\Slump Test &amp; Cylinders\Slump Test 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5800" y="0"/>
            <a:ext cx="4648200" cy="3486150"/>
          </a:xfrm>
          <a:prstGeom prst="rect">
            <a:avLst/>
          </a:prstGeom>
          <a:noFill/>
          <a:ln w="38100">
            <a:solidFill>
              <a:srgbClr val="FC1A02"/>
            </a:solidFill>
            <a:miter lim="800000"/>
            <a:headEnd/>
            <a:tailEnd/>
          </a:ln>
        </p:spPr>
      </p:pic>
      <p:pic>
        <p:nvPicPr>
          <p:cNvPr id="31748" name="Picture 4" descr="C:\WINDOWS\Desktop\Jacks Pictures\Slump Test &amp; Cylinders\Slump Test 0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486150"/>
            <a:ext cx="4495800" cy="3371850"/>
          </a:xfrm>
          <a:prstGeom prst="rect">
            <a:avLst/>
          </a:prstGeom>
          <a:noFill/>
          <a:ln w="38100">
            <a:solidFill>
              <a:srgbClr val="FC1A02"/>
            </a:solidFill>
            <a:miter lim="800000"/>
            <a:headEnd/>
            <a:tailEnd/>
          </a:ln>
        </p:spPr>
      </p:pic>
      <p:pic>
        <p:nvPicPr>
          <p:cNvPr id="31749" name="Picture 5" descr="C:\WINDOWS\Desktop\Jacks Pictures\Slump Test &amp; Cylinders\Slump Test &amp; Cylinders 0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5800" y="3486150"/>
            <a:ext cx="4648200" cy="3371850"/>
          </a:xfrm>
          <a:prstGeom prst="rect">
            <a:avLst/>
          </a:prstGeom>
          <a:noFill/>
          <a:ln w="38100">
            <a:solidFill>
              <a:srgbClr val="FC1A02"/>
            </a:solidFill>
            <a:miter lim="800000"/>
            <a:headEnd/>
            <a:tailEnd/>
          </a:ln>
        </p:spPr>
      </p:pic>
      <p:sp>
        <p:nvSpPr>
          <p:cNvPr id="31750" name="Text Box 6"/>
          <p:cNvSpPr txBox="1">
            <a:spLocks noChangeArrowheads="1"/>
          </p:cNvSpPr>
          <p:nvPr/>
        </p:nvSpPr>
        <p:spPr bwMode="auto">
          <a:xfrm>
            <a:off x="304800" y="2827338"/>
            <a:ext cx="2270125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Sample collected</a:t>
            </a:r>
          </a:p>
        </p:txBody>
      </p:sp>
      <p:sp>
        <p:nvSpPr>
          <p:cNvPr id="31751" name="Text Box 7"/>
          <p:cNvSpPr txBox="1">
            <a:spLocks noChangeArrowheads="1"/>
          </p:cNvSpPr>
          <p:nvPr/>
        </p:nvSpPr>
        <p:spPr bwMode="auto">
          <a:xfrm>
            <a:off x="4648200" y="6400800"/>
            <a:ext cx="2257425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Slump Measured</a:t>
            </a:r>
          </a:p>
        </p:txBody>
      </p:sp>
      <p:sp>
        <p:nvSpPr>
          <p:cNvPr id="31752" name="Text Box 8"/>
          <p:cNvSpPr txBox="1">
            <a:spLocks noChangeArrowheads="1"/>
          </p:cNvSpPr>
          <p:nvPr/>
        </p:nvSpPr>
        <p:spPr bwMode="auto">
          <a:xfrm>
            <a:off x="0" y="6035675"/>
            <a:ext cx="3836988" cy="82232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Cone Removed and Concrete </a:t>
            </a:r>
          </a:p>
          <a:p>
            <a:r>
              <a:rPr lang="en-US" dirty="0">
                <a:solidFill>
                  <a:schemeClr val="bg1"/>
                </a:solidFill>
              </a:rPr>
              <a:t>Allowed to ‘Slump’</a:t>
            </a:r>
          </a:p>
        </p:txBody>
      </p:sp>
      <p:sp>
        <p:nvSpPr>
          <p:cNvPr id="31753" name="Text Box 9"/>
          <p:cNvSpPr txBox="1">
            <a:spLocks noChangeArrowheads="1"/>
          </p:cNvSpPr>
          <p:nvPr/>
        </p:nvSpPr>
        <p:spPr bwMode="auto">
          <a:xfrm>
            <a:off x="4648200" y="2819400"/>
            <a:ext cx="2484438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Slump Cone Filled</a:t>
            </a:r>
          </a:p>
        </p:txBody>
      </p:sp>
    </p:spTree>
    <p:extLst>
      <p:ext uri="{BB962C8B-B14F-4D97-AF65-F5344CB8AC3E}">
        <p14:creationId xmlns:p14="http://schemas.microsoft.com/office/powerpoint/2010/main" val="406055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95701" y="1981200"/>
            <a:ext cx="8686800" cy="15542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95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2000" b="1" dirty="0">
                <a:solidFill>
                  <a:srgbClr val="0070C0"/>
                </a:solidFill>
                <a:latin typeface="Arial" charset="0"/>
              </a:rPr>
              <a:t>A mix of low workability </a:t>
            </a:r>
            <a:r>
              <a:rPr lang="en-US" sz="2000" dirty="0">
                <a:solidFill>
                  <a:srgbClr val="000000"/>
                </a:solidFill>
                <a:latin typeface="Arial" charset="0"/>
              </a:rPr>
              <a:t>has a small slump value of </a:t>
            </a:r>
            <a:r>
              <a:rPr lang="en-US" sz="2000" dirty="0" smtClean="0">
                <a:solidFill>
                  <a:srgbClr val="000000"/>
                </a:solidFill>
                <a:latin typeface="Arial" charset="0"/>
              </a:rPr>
              <a:t>0- 25mm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Clr>
                <a:schemeClr val="accent1"/>
              </a:buClr>
            </a:pPr>
            <a:endParaRPr lang="en-US" sz="2000" dirty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2000" b="1" dirty="0" smtClean="0">
                <a:solidFill>
                  <a:srgbClr val="0070C0"/>
                </a:solidFill>
                <a:latin typeface="Arial" charset="0"/>
              </a:rPr>
              <a:t>A  </a:t>
            </a:r>
            <a:r>
              <a:rPr lang="en-US" sz="2000" b="1" dirty="0">
                <a:solidFill>
                  <a:srgbClr val="0070C0"/>
                </a:solidFill>
                <a:latin typeface="Arial" charset="0"/>
              </a:rPr>
              <a:t>good workable/strong mix </a:t>
            </a:r>
            <a:r>
              <a:rPr lang="en-US" sz="2000" dirty="0">
                <a:solidFill>
                  <a:srgbClr val="000000"/>
                </a:solidFill>
                <a:latin typeface="Arial" charset="0"/>
              </a:rPr>
              <a:t>will have a high slump value of </a:t>
            </a:r>
            <a:r>
              <a:rPr lang="en-US" sz="2000" dirty="0" smtClean="0">
                <a:solidFill>
                  <a:srgbClr val="000000"/>
                </a:solidFill>
                <a:latin typeface="Arial" charset="0"/>
              </a:rPr>
              <a:t>25-75mm.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Clr>
                <a:schemeClr val="accent1"/>
              </a:buClr>
            </a:pPr>
            <a:endParaRPr lang="en-US" sz="2000" dirty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2000" b="1" dirty="0" smtClean="0">
                <a:solidFill>
                  <a:srgbClr val="0070C0"/>
                </a:solidFill>
                <a:latin typeface="Arial" charset="0"/>
              </a:rPr>
              <a:t>A </a:t>
            </a:r>
            <a:r>
              <a:rPr lang="en-US" sz="2000" b="1" dirty="0">
                <a:solidFill>
                  <a:srgbClr val="0070C0"/>
                </a:solidFill>
                <a:latin typeface="Arial" charset="0"/>
              </a:rPr>
              <a:t>weak mix will slump 75-120mm </a:t>
            </a:r>
            <a:r>
              <a:rPr lang="en-US" sz="2000" dirty="0">
                <a:solidFill>
                  <a:srgbClr val="000000"/>
                </a:solidFill>
                <a:latin typeface="Arial" charset="0"/>
              </a:rPr>
              <a:t>and should not be used.</a:t>
            </a:r>
          </a:p>
        </p:txBody>
      </p:sp>
      <p:sp>
        <p:nvSpPr>
          <p:cNvPr id="3" name="Rectangle 2"/>
          <p:cNvSpPr/>
          <p:nvPr/>
        </p:nvSpPr>
        <p:spPr>
          <a:xfrm>
            <a:off x="295701" y="609600"/>
            <a:ext cx="360868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0"/>
              </a:spcBef>
              <a:defRPr/>
            </a:pPr>
            <a:r>
              <a:rPr lang="en-US" sz="4000" b="1" dirty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1. Slump Test</a:t>
            </a:r>
          </a:p>
        </p:txBody>
      </p:sp>
    </p:spTree>
    <p:extLst>
      <p:ext uri="{BB962C8B-B14F-4D97-AF65-F5344CB8AC3E}">
        <p14:creationId xmlns:p14="http://schemas.microsoft.com/office/powerpoint/2010/main" val="3784209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28600" y="838200"/>
            <a:ext cx="8763000" cy="6758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5000"/>
              </a:lnSpc>
              <a:spcBef>
                <a:spcPct val="0"/>
              </a:spcBef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This test is more accurate.</a:t>
            </a:r>
          </a:p>
          <a:p>
            <a:pPr>
              <a:lnSpc>
                <a:spcPct val="95000"/>
              </a:lnSpc>
              <a:spcBef>
                <a:spcPct val="0"/>
              </a:spcBef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</a:rPr>
              <a:t>The first hopper is filled with an ‘in-flow’ sample. The bottom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</a:rPr>
              <a:t>      Cylinder is weighed empty.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endParaRPr lang="en-US" sz="1600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</a:rPr>
              <a:t>2.   The flap at the bottom is opened and the concrete 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</a:rPr>
              <a:t>	drops to the second hopper.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endParaRPr lang="en-US" sz="1600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 startAt="3"/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</a:rPr>
              <a:t>The concrete is allowed to drop into the compacting cylinder.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</a:rPr>
              <a:t>	and any excess removed from the top.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endParaRPr lang="en-US" sz="1600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 startAt="4"/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</a:rPr>
              <a:t>The concrete is only partially compacted now and contains 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</a:rPr>
              <a:t> 	air voids. The weight of the concrete is calculated.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endParaRPr lang="en-US" sz="1600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 startAt="5"/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</a:rPr>
              <a:t>The cylinder is then refilled, and more concrete added 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</a:rPr>
              <a:t>	in layers and tamped until the cylinder is full and compacted.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</a:rPr>
              <a:t>	The mass of the fully compacted sample is calculated. 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sz="1400" dirty="0" smtClean="0">
                <a:solidFill>
                  <a:srgbClr val="000000"/>
                </a:solidFill>
                <a:latin typeface="Arial" charset="0"/>
              </a:rPr>
              <a:t> 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sz="1400" dirty="0" smtClean="0">
                <a:solidFill>
                  <a:srgbClr val="000000"/>
                </a:solidFill>
                <a:latin typeface="Arial" charset="0"/>
              </a:rPr>
              <a:t>COMPACTING FACTOR = Weight of Partially Compacted Concrete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sz="1400" dirty="0" smtClean="0">
                <a:solidFill>
                  <a:srgbClr val="000000"/>
                </a:solidFill>
                <a:latin typeface="Arial" charset="0"/>
              </a:rPr>
              <a:t>			       -----------------------------------------------------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sz="1400" dirty="0" smtClean="0">
                <a:solidFill>
                  <a:srgbClr val="000000"/>
                </a:solidFill>
                <a:latin typeface="Arial" charset="0"/>
              </a:rPr>
              <a:t>			        Weight of Fully Compacted Concrete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                                                    A result of </a:t>
            </a:r>
            <a:r>
              <a:rPr lang="en-US" b="1" dirty="0" smtClean="0">
                <a:solidFill>
                  <a:srgbClr val="000000"/>
                </a:solidFill>
                <a:latin typeface="Arial" charset="0"/>
              </a:rPr>
              <a:t>.95 </a:t>
            </a: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indicates high workability, 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                                                    a result of less than </a:t>
            </a:r>
            <a:r>
              <a:rPr lang="en-US" b="1" dirty="0" smtClean="0">
                <a:solidFill>
                  <a:srgbClr val="000000"/>
                </a:solidFill>
                <a:latin typeface="Arial" charset="0"/>
              </a:rPr>
              <a:t>.85, i</a:t>
            </a: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ndicates low workability, 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                                                                                                           a stiff mix.</a:t>
            </a:r>
          </a:p>
          <a:p>
            <a:pPr>
              <a:lnSpc>
                <a:spcPct val="95000"/>
              </a:lnSpc>
              <a:spcBef>
                <a:spcPct val="0"/>
              </a:spcBef>
            </a:pPr>
            <a:endParaRPr lang="en-US" sz="3200" b="1" dirty="0" smtClean="0">
              <a:solidFill>
                <a:srgbClr val="000000"/>
              </a:solidFill>
              <a:latin typeface="Arial" charset="0"/>
            </a:endParaRPr>
          </a:p>
          <a:p>
            <a:pPr>
              <a:lnSpc>
                <a:spcPct val="95000"/>
              </a:lnSpc>
              <a:spcBef>
                <a:spcPct val="0"/>
              </a:spcBef>
            </a:pPr>
            <a:endParaRPr lang="en-US" sz="2000" b="1" dirty="0" smtClean="0"/>
          </a:p>
        </p:txBody>
      </p:sp>
      <p:pic>
        <p:nvPicPr>
          <p:cNvPr id="4" name="Picture 3" descr="consistometer 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77000" y="835925"/>
            <a:ext cx="2502877" cy="4648200"/>
          </a:xfrm>
          <a:prstGeom prst="rect">
            <a:avLst/>
          </a:prstGeom>
        </p:spPr>
      </p:pic>
      <p:sp>
        <p:nvSpPr>
          <p:cNvPr id="8" name="Title 2"/>
          <p:cNvSpPr txBox="1">
            <a:spLocks/>
          </p:cNvSpPr>
          <p:nvPr/>
        </p:nvSpPr>
        <p:spPr>
          <a:xfrm>
            <a:off x="0" y="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noProof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2. The Compacting Factor Test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014432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04800" y="990600"/>
            <a:ext cx="6172200" cy="5150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95000"/>
              </a:lnSpc>
              <a:spcBef>
                <a:spcPct val="0"/>
              </a:spcBef>
            </a:pPr>
            <a:r>
              <a:rPr lang="en-US" sz="2000" dirty="0" smtClean="0">
                <a:solidFill>
                  <a:srgbClr val="000000"/>
                </a:solidFill>
                <a:latin typeface="Arial" charset="0"/>
              </a:rPr>
              <a:t>This uses the same cone as the Slump test.</a:t>
            </a:r>
          </a:p>
          <a:p>
            <a:pPr marL="457200" indent="-457200">
              <a:lnSpc>
                <a:spcPct val="95000"/>
              </a:lnSpc>
              <a:spcBef>
                <a:spcPct val="0"/>
              </a:spcBef>
            </a:pPr>
            <a:endParaRPr lang="en-US" sz="2000" dirty="0" smtClean="0">
              <a:solidFill>
                <a:srgbClr val="000000"/>
              </a:solidFill>
              <a:latin typeface="Arial" charset="0"/>
            </a:endParaRPr>
          </a:p>
          <a:p>
            <a:pPr marL="457200" indent="-457200">
              <a:lnSpc>
                <a:spcPct val="95000"/>
              </a:lnSpc>
              <a:spcBef>
                <a:spcPct val="0"/>
              </a:spcBef>
              <a:buAutoNum type="arabicPeriod"/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The cone is filled and compacted as in the slump </a:t>
            </a:r>
          </a:p>
          <a:p>
            <a:pPr>
              <a:lnSpc>
                <a:spcPct val="95000"/>
              </a:lnSpc>
              <a:spcBef>
                <a:spcPct val="0"/>
              </a:spcBef>
            </a:pPr>
            <a:r>
              <a:rPr lang="en-US" dirty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       test while sitting in the bowl on a vibrating table.</a:t>
            </a:r>
          </a:p>
          <a:p>
            <a:pPr marL="457200" indent="-457200">
              <a:lnSpc>
                <a:spcPct val="95000"/>
              </a:lnSpc>
              <a:spcBef>
                <a:spcPct val="0"/>
              </a:spcBef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457200" indent="-457200">
              <a:lnSpc>
                <a:spcPct val="95000"/>
              </a:lnSpc>
              <a:spcBef>
                <a:spcPct val="0"/>
              </a:spcBef>
              <a:buAutoNum type="arabicPeriod" startAt="2"/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The cone is removed, and a transparent disk is adjusted carefully to  rest on the top of the </a:t>
            </a:r>
          </a:p>
          <a:p>
            <a:pPr>
              <a:lnSpc>
                <a:spcPct val="95000"/>
              </a:lnSpc>
              <a:spcBef>
                <a:spcPct val="0"/>
              </a:spcBef>
            </a:pPr>
            <a:r>
              <a:rPr lang="en-US" dirty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      concrete surface. </a:t>
            </a:r>
          </a:p>
          <a:p>
            <a:pPr marL="457200" indent="-457200">
              <a:lnSpc>
                <a:spcPct val="95000"/>
              </a:lnSpc>
              <a:spcBef>
                <a:spcPct val="0"/>
              </a:spcBef>
              <a:buAutoNum type="arabicPeriod" startAt="2"/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457200" indent="-457200">
              <a:lnSpc>
                <a:spcPct val="95000"/>
              </a:lnSpc>
              <a:spcBef>
                <a:spcPct val="0"/>
              </a:spcBef>
              <a:buAutoNum type="arabicPeriod" startAt="2"/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The vibrating table and stop watch are </a:t>
            </a:r>
          </a:p>
          <a:p>
            <a:pPr marL="457200" indent="-457200">
              <a:lnSpc>
                <a:spcPct val="95000"/>
              </a:lnSpc>
              <a:spcBef>
                <a:spcPct val="0"/>
              </a:spcBef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	started at the same time.</a:t>
            </a:r>
          </a:p>
          <a:p>
            <a:pPr marL="457200" indent="-457200">
              <a:lnSpc>
                <a:spcPct val="95000"/>
              </a:lnSpc>
              <a:spcBef>
                <a:spcPct val="0"/>
              </a:spcBef>
              <a:buAutoNum type="arabicPeriod" startAt="2"/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457200" indent="-457200">
              <a:lnSpc>
                <a:spcPct val="95000"/>
              </a:lnSpc>
              <a:spcBef>
                <a:spcPct val="0"/>
              </a:spcBef>
              <a:buAutoNum type="arabicPeriod" startAt="4"/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When the concrete is fully compacted, the </a:t>
            </a:r>
          </a:p>
          <a:p>
            <a:pPr>
              <a:lnSpc>
                <a:spcPct val="95000"/>
              </a:lnSpc>
              <a:spcBef>
                <a:spcPct val="0"/>
              </a:spcBef>
            </a:pPr>
            <a:r>
              <a:rPr lang="en-US" dirty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      transparent disk is completely coated in </a:t>
            </a:r>
          </a:p>
          <a:p>
            <a:pPr marL="457200" indent="-457200">
              <a:lnSpc>
                <a:spcPct val="95000"/>
              </a:lnSpc>
              <a:spcBef>
                <a:spcPct val="0"/>
              </a:spcBef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	concrete. </a:t>
            </a:r>
          </a:p>
          <a:p>
            <a:pPr marL="457200" indent="-457200">
              <a:lnSpc>
                <a:spcPct val="95000"/>
              </a:lnSpc>
              <a:spcBef>
                <a:spcPct val="0"/>
              </a:spcBef>
              <a:buAutoNum type="arabicPeriod" startAt="2"/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457200" indent="-457200">
              <a:lnSpc>
                <a:spcPct val="95000"/>
              </a:lnSpc>
              <a:spcBef>
                <a:spcPct val="0"/>
              </a:spcBef>
              <a:buAutoNum type="arabicPeriod" startAt="5"/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The vibration is stopped and the time taken </a:t>
            </a:r>
          </a:p>
          <a:p>
            <a:pPr>
              <a:lnSpc>
                <a:spcPct val="95000"/>
              </a:lnSpc>
              <a:spcBef>
                <a:spcPct val="0"/>
              </a:spcBef>
            </a:pPr>
            <a:r>
              <a:rPr lang="en-US" dirty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      for compaction noted.</a:t>
            </a:r>
          </a:p>
          <a:p>
            <a:pPr marL="457200" indent="-457200">
              <a:lnSpc>
                <a:spcPct val="95000"/>
              </a:lnSpc>
              <a:spcBef>
                <a:spcPct val="0"/>
              </a:spcBef>
              <a:buAutoNum type="arabicPeriod"/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</p:txBody>
      </p:sp>
      <p:pic>
        <p:nvPicPr>
          <p:cNvPr id="4098" name="Picture 2" descr="http://www.hiwtc.com/photo/products/7/06/50/650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6400" y="2899161"/>
            <a:ext cx="3553626" cy="3832839"/>
          </a:xfrm>
          <a:prstGeom prst="rect">
            <a:avLst/>
          </a:prstGeom>
          <a:noFill/>
        </p:spPr>
      </p:pic>
      <p:sp>
        <p:nvSpPr>
          <p:cNvPr id="5" name="Title 2"/>
          <p:cNvSpPr txBox="1">
            <a:spLocks/>
          </p:cNvSpPr>
          <p:nvPr/>
        </p:nvSpPr>
        <p:spPr>
          <a:xfrm>
            <a:off x="304800" y="1524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noProof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3. The V-B Consistometer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064216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62000" y="1600200"/>
            <a:ext cx="61722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time taken for compaction is expressed in V-B seconds.</a:t>
            </a:r>
          </a:p>
          <a:p>
            <a:endParaRPr lang="en-GB" dirty="0" smtClean="0"/>
          </a:p>
          <a:p>
            <a:r>
              <a:rPr lang="en-GB" dirty="0" smtClean="0"/>
              <a:t>0-1 seconds			High workability</a:t>
            </a:r>
          </a:p>
          <a:p>
            <a:endParaRPr lang="en-GB" dirty="0" smtClean="0"/>
          </a:p>
          <a:p>
            <a:r>
              <a:rPr lang="en-GB" dirty="0" smtClean="0"/>
              <a:t>1-25 seconds			Medium workability</a:t>
            </a:r>
          </a:p>
          <a:p>
            <a:endParaRPr lang="en-GB" dirty="0" smtClean="0"/>
          </a:p>
          <a:p>
            <a:r>
              <a:rPr lang="en-GB" dirty="0" smtClean="0"/>
              <a:t>Over 25 seconds		Low workability</a:t>
            </a:r>
            <a:endParaRPr lang="en-GB" dirty="0"/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533400" y="2286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noProof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The V-B Consistometer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767869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8408" y="1066800"/>
            <a:ext cx="8458200" cy="54102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Steel reinforcement </a:t>
            </a:r>
            <a:r>
              <a:rPr lang="en-US" sz="2000" dirty="0" smtClean="0"/>
              <a:t>is manufactured into round, ribbed, indented, ribbed and twisted bars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1. Mild steel is used for plain bars </a:t>
            </a:r>
            <a:r>
              <a:rPr lang="en-US" sz="2000" dirty="0" smtClean="0"/>
              <a:t>to form bent links /stirrups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2. Hot rolled high yield steel </a:t>
            </a:r>
            <a:r>
              <a:rPr lang="en-US" sz="2000" dirty="0" smtClean="0"/>
              <a:t>is used for ribbed and indented bars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3. Welded steel mesh reinforcement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b="1" dirty="0">
              <a:solidFill>
                <a:srgbClr val="0070C0"/>
              </a:solidFill>
            </a:endParaRP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Stainless steels may be used where failure due to corrosion is a potential risk </a:t>
            </a:r>
            <a:r>
              <a:rPr lang="en-US" sz="2000" dirty="0" smtClean="0"/>
              <a:t>eg. Due to chloride attack from sea water or road salts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However, </a:t>
            </a:r>
            <a:r>
              <a:rPr lang="en-US" sz="2000" b="1" dirty="0" smtClean="0">
                <a:solidFill>
                  <a:srgbClr val="0070C0"/>
                </a:solidFill>
              </a:rPr>
              <a:t>stainless steel initial cost is approximately 8 times higher than standard steel. </a:t>
            </a:r>
            <a:r>
              <a:rPr lang="en-US" sz="2000" dirty="0" smtClean="0"/>
              <a:t>But the overall life cycle costs may be reduced where high cost maintenance is required for standard steel.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57200" y="2286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noProof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1. Steel reinforcement 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8674" name="Picture 2" descr="http://t2.gstatic.com/images?q=tbn:ANd9GcSo3VJnCIuI9lTZT9fTtPCdAQ6mNYk4QC9WY-F_yDF1R1pv6h3aWVCfWK8ci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15200" y="2743200"/>
            <a:ext cx="1621073" cy="114143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241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304800" y="914400"/>
            <a:ext cx="8458200" cy="54102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Bond between steel &amp; concrete is </a:t>
            </a:r>
            <a:r>
              <a:rPr lang="en-US" sz="2000" b="1" dirty="0" smtClean="0">
                <a:solidFill>
                  <a:srgbClr val="0070C0"/>
                </a:solidFill>
              </a:rPr>
              <a:t>important</a:t>
            </a:r>
            <a:r>
              <a:rPr lang="en-US" sz="2000" b="1" dirty="0" smtClean="0">
                <a:solidFill>
                  <a:srgbClr val="0070C0"/>
                </a:solidFill>
              </a:rPr>
              <a:t>…</a:t>
            </a:r>
            <a:endParaRPr lang="en-US" sz="2000" b="1" dirty="0" smtClean="0">
              <a:solidFill>
                <a:srgbClr val="0070C0"/>
              </a:solidFill>
            </a:endParaRPr>
          </a:p>
          <a:p>
            <a:pPr marL="822960" lvl="1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For reinforced concrete to act efficiently as a composite material, </a:t>
            </a:r>
            <a:r>
              <a:rPr lang="en-US" sz="2000" b="1" dirty="0" smtClean="0">
                <a:solidFill>
                  <a:srgbClr val="0070C0"/>
                </a:solidFill>
              </a:rPr>
              <a:t>the bond between concrete and steel must be secure.</a:t>
            </a:r>
          </a:p>
          <a:p>
            <a:pPr marL="822960" lvl="1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822960" lvl="1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Bond strength is affected by shape and surface condition. Therefore, </a:t>
            </a:r>
            <a:r>
              <a:rPr lang="en-US" sz="2000" b="1" dirty="0" smtClean="0">
                <a:solidFill>
                  <a:srgbClr val="0070C0"/>
                </a:solidFill>
              </a:rPr>
              <a:t>the surface of steel should be free of flaky rust, loose scale and grease. </a:t>
            </a:r>
          </a:p>
          <a:p>
            <a:pPr marL="822960" lvl="1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822960" lvl="1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Use of hooked ends in round bars reduces risk of steel being pulled out under load.</a:t>
            </a:r>
          </a:p>
          <a:p>
            <a:pPr marL="822960" lvl="1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High bond strength is achieved with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   ribbed or indented bars </a:t>
            </a:r>
            <a:r>
              <a:rPr lang="en-US" sz="2000" dirty="0" smtClean="0"/>
              <a:t>which ensure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dirty="0" smtClean="0"/>
              <a:t>   good bond along the full length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dirty="0" smtClean="0"/>
              <a:t>                             of steel.</a:t>
            </a:r>
          </a:p>
          <a:p>
            <a:pPr marL="365760" indent="-256032" algn="just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57200" y="2286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noProof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Steel reinforcement (rebar)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6626" name="Picture 2" descr="http://www.stainless-reinforcement.co.uk/images/reba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81750" y="4572000"/>
            <a:ext cx="2381250" cy="1905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6381750" y="6477000"/>
            <a:ext cx="23812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Stainless Steel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613412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 txBox="1">
            <a:spLocks/>
          </p:cNvSpPr>
          <p:nvPr/>
        </p:nvSpPr>
        <p:spPr>
          <a:xfrm>
            <a:off x="457200" y="2286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noProof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Steel reinforcement 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076" name="Picture 4" descr="http://mingfong.com.my/6steel-reinforcing-bars-250x25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90600" y="2895600"/>
            <a:ext cx="2057400" cy="2057400"/>
          </a:xfrm>
          <a:prstGeom prst="rect">
            <a:avLst/>
          </a:prstGeom>
          <a:noFill/>
        </p:spPr>
      </p:pic>
      <p:pic>
        <p:nvPicPr>
          <p:cNvPr id="3080" name="Picture 8" descr="http://www.celsauk.com/img/products/celsamax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90600" y="4800600"/>
            <a:ext cx="2057400" cy="2057400"/>
          </a:xfrm>
          <a:prstGeom prst="rect">
            <a:avLst/>
          </a:prstGeom>
          <a:noFill/>
        </p:spPr>
      </p:pic>
      <p:pic>
        <p:nvPicPr>
          <p:cNvPr id="1026" name="Picture 2" descr="http://image.made-in-china.com/2f0j00YewEaMVWZBpJ/PC-Ba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90600" y="1066800"/>
            <a:ext cx="2068778" cy="1828800"/>
          </a:xfrm>
          <a:prstGeom prst="rect">
            <a:avLst/>
          </a:prstGeom>
          <a:noFill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81400" y="838200"/>
            <a:ext cx="4955369" cy="586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Box 6"/>
          <p:cNvSpPr txBox="1"/>
          <p:nvPr/>
        </p:nvSpPr>
        <p:spPr>
          <a:xfrm>
            <a:off x="7924800" y="3505200"/>
            <a:ext cx="1066800" cy="830997"/>
          </a:xfrm>
          <a:prstGeom prst="rect">
            <a:avLst/>
          </a:prstGeom>
          <a:solidFill>
            <a:schemeClr val="bg1">
              <a:lumMod val="95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Links</a:t>
            </a:r>
          </a:p>
          <a:p>
            <a:r>
              <a:rPr lang="en-GB" sz="1600" dirty="0" smtClean="0"/>
              <a:t> and stirrups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2336556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28600" y="1049458"/>
            <a:ext cx="4648200" cy="54102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Concrete is strong in compression but </a:t>
            </a:r>
            <a:r>
              <a:rPr lang="en-US" sz="2000" b="1" dirty="0" smtClean="0">
                <a:solidFill>
                  <a:srgbClr val="0070C0"/>
                </a:solidFill>
              </a:rPr>
              <a:t>weak in tension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Tensile strength of concrete is usually 10% of the compressive strength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Steel is therefore incorporated in concrete as reinforcing material as </a:t>
            </a:r>
            <a:r>
              <a:rPr lang="en-US" sz="2000" b="1" dirty="0" smtClean="0">
                <a:solidFill>
                  <a:srgbClr val="0070C0"/>
                </a:solidFill>
              </a:rPr>
              <a:t>steel is strong in tension</a:t>
            </a:r>
            <a:r>
              <a:rPr lang="en-US" sz="2000" dirty="0" smtClean="0"/>
              <a:t>, forms a good bond and </a:t>
            </a:r>
            <a:r>
              <a:rPr lang="en-US" sz="2000" b="1" dirty="0" smtClean="0">
                <a:solidFill>
                  <a:srgbClr val="0070C0"/>
                </a:solidFill>
              </a:rPr>
              <a:t>has a similar coefficient of thermal expansion to concrete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Location</a:t>
            </a:r>
            <a:r>
              <a:rPr lang="en-US" sz="2000" dirty="0" smtClean="0">
                <a:solidFill>
                  <a:srgbClr val="FF0000"/>
                </a:solidFill>
              </a:rPr>
              <a:t> </a:t>
            </a:r>
            <a:r>
              <a:rPr lang="en-US" sz="2000" dirty="0" smtClean="0"/>
              <a:t>of steel is important to ensure that the tensile and shear forces are transferred to the steel.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457200" y="2286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noProof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Reinforced Concrete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29200" y="875640"/>
            <a:ext cx="4045864" cy="5584018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</p:spPr>
      </p:pic>
      <p:sp>
        <p:nvSpPr>
          <p:cNvPr id="4" name="TextBox 3"/>
          <p:cNvSpPr txBox="1"/>
          <p:nvPr/>
        </p:nvSpPr>
        <p:spPr>
          <a:xfrm>
            <a:off x="8305800" y="1828800"/>
            <a:ext cx="838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 smtClean="0"/>
              <a:t>Simply</a:t>
            </a:r>
          </a:p>
          <a:p>
            <a:pPr algn="ctr"/>
            <a:r>
              <a:rPr lang="en-GB" sz="1000" dirty="0" smtClean="0"/>
              <a:t>Supported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619984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304800" y="1066800"/>
            <a:ext cx="4648200" cy="54102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Longitudinal bars carry tensile forces 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Links and stirrups combat shear forces &amp; locate steel during pouring (reinforcement cage)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Thinner steel bars may be incorporated to take a proportion of compressive loads in order to minimise beam dimensions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457200" y="2286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noProof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Reinforced Concrete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76800" y="1066800"/>
            <a:ext cx="4267200" cy="4880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6" name="Straight Arrow Connector 5"/>
          <p:cNvCxnSpPr/>
          <p:nvPr/>
        </p:nvCxnSpPr>
        <p:spPr>
          <a:xfrm>
            <a:off x="2362200" y="4800600"/>
            <a:ext cx="4572000" cy="252000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8448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endParaRPr lang="en-US" dirty="0" smtClean="0"/>
          </a:p>
          <a:p>
            <a:endParaRPr lang="en-US" dirty="0" smtClean="0"/>
          </a:p>
          <a:p>
            <a:pPr>
              <a:buFont typeface="Wingdings" pitchFamily="2" charset="2"/>
              <a:buNone/>
            </a:pPr>
            <a:r>
              <a:rPr lang="en-US" dirty="0" smtClean="0"/>
              <a:t>                        </a:t>
            </a:r>
            <a:r>
              <a:rPr lang="en-US" sz="1100" dirty="0" smtClean="0"/>
              <a:t>COMPRESSION                                                                   </a:t>
            </a:r>
            <a:r>
              <a:rPr lang="en-US" sz="1200" dirty="0" smtClean="0"/>
              <a:t>b</a:t>
            </a:r>
            <a:endParaRPr lang="en-US" sz="1100" dirty="0" smtClean="0"/>
          </a:p>
          <a:p>
            <a:pPr>
              <a:buFont typeface="Wingdings" pitchFamily="2" charset="2"/>
              <a:buNone/>
            </a:pPr>
            <a:endParaRPr lang="en-US" dirty="0" smtClean="0"/>
          </a:p>
          <a:p>
            <a:pPr>
              <a:buFont typeface="Wingdings" pitchFamily="2" charset="2"/>
              <a:buNone/>
            </a:pPr>
            <a:r>
              <a:rPr lang="en-US" dirty="0" smtClean="0"/>
              <a:t>                       </a:t>
            </a:r>
            <a:r>
              <a:rPr lang="en-US" sz="1100" dirty="0" smtClean="0"/>
              <a:t>STEEL</a:t>
            </a:r>
            <a:r>
              <a:rPr lang="en-US" sz="1600" dirty="0" smtClean="0"/>
              <a:t> </a:t>
            </a:r>
            <a:r>
              <a:rPr lang="en-US" sz="1100" dirty="0" smtClean="0"/>
              <a:t>REINFORCEMENT                                D                                   </a:t>
            </a:r>
            <a:r>
              <a:rPr lang="en-US" sz="1200" dirty="0" err="1" smtClean="0"/>
              <a:t>d</a:t>
            </a:r>
            <a:endParaRPr lang="en-US" sz="1200" dirty="0" smtClean="0"/>
          </a:p>
          <a:p>
            <a:pPr>
              <a:buFont typeface="Wingdings" pitchFamily="2" charset="2"/>
              <a:buNone/>
            </a:pPr>
            <a:endParaRPr lang="en-US" sz="1100" dirty="0" smtClean="0"/>
          </a:p>
          <a:p>
            <a:pPr>
              <a:buFont typeface="Wingdings" pitchFamily="2" charset="2"/>
              <a:buNone/>
            </a:pPr>
            <a:endParaRPr lang="en-US" sz="1100" dirty="0" smtClean="0"/>
          </a:p>
          <a:p>
            <a:pPr>
              <a:buFont typeface="Wingdings" pitchFamily="2" charset="2"/>
              <a:buNone/>
            </a:pPr>
            <a:r>
              <a:rPr lang="en-US" sz="1100" dirty="0" smtClean="0"/>
              <a:t>                                                   TENSION</a:t>
            </a:r>
          </a:p>
          <a:p>
            <a:pPr>
              <a:buFont typeface="Wingdings" pitchFamily="2" charset="2"/>
              <a:buNone/>
            </a:pPr>
            <a:r>
              <a:rPr lang="en-US" sz="1100" dirty="0" smtClean="0"/>
              <a:t>                                                                                SUPPORT                     SECTION A - A</a:t>
            </a:r>
          </a:p>
          <a:p>
            <a:pPr>
              <a:buFont typeface="Wingdings" pitchFamily="2" charset="2"/>
              <a:buNone/>
            </a:pPr>
            <a:endParaRPr lang="en-US" sz="1100" dirty="0" smtClean="0"/>
          </a:p>
          <a:p>
            <a:pPr>
              <a:buFont typeface="Wingdings" pitchFamily="2" charset="2"/>
              <a:buNone/>
            </a:pPr>
            <a:r>
              <a:rPr lang="en-US" sz="1100" dirty="0" smtClean="0"/>
              <a:t>                                       </a:t>
            </a:r>
            <a:r>
              <a:rPr lang="en-US" sz="1200" dirty="0" smtClean="0"/>
              <a:t>CLEAR  SPAN</a:t>
            </a:r>
            <a:endParaRPr lang="en-US" sz="1100" dirty="0" smtClean="0"/>
          </a:p>
          <a:p>
            <a:pPr>
              <a:buFont typeface="Wingdings" pitchFamily="2" charset="2"/>
              <a:buNone/>
            </a:pPr>
            <a:endParaRPr lang="en-US" sz="1100" dirty="0" smtClean="0"/>
          </a:p>
          <a:p>
            <a:pPr>
              <a:buFont typeface="Wingdings" pitchFamily="2" charset="2"/>
              <a:buNone/>
            </a:pPr>
            <a:endParaRPr lang="en-US" sz="1100" dirty="0" smtClean="0"/>
          </a:p>
          <a:p>
            <a:pPr>
              <a:buFont typeface="Wingdings" pitchFamily="2" charset="2"/>
              <a:buNone/>
            </a:pPr>
            <a:r>
              <a:rPr lang="en-US" sz="1100" dirty="0" smtClean="0"/>
              <a:t>                                                         </a:t>
            </a:r>
          </a:p>
          <a:p>
            <a:pPr>
              <a:buFont typeface="Wingdings" pitchFamily="2" charset="2"/>
              <a:buNone/>
            </a:pPr>
            <a:r>
              <a:rPr lang="en-US" sz="1100" dirty="0" smtClean="0"/>
              <a:t>                                                  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990600" y="2971800"/>
            <a:ext cx="38100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992188" y="2971801"/>
            <a:ext cx="0" cy="12969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990600" y="4267200"/>
            <a:ext cx="38100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rot="5400000">
            <a:off x="4152901" y="3619500"/>
            <a:ext cx="1295400" cy="31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 rot="5400000">
            <a:off x="4457701" y="4610100"/>
            <a:ext cx="685800" cy="31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 rot="5400000">
            <a:off x="3848101" y="4610100"/>
            <a:ext cx="685800" cy="31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>
            <a:off x="4191000" y="4953000"/>
            <a:ext cx="609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/>
          <p:cNvCxnSpPr/>
          <p:nvPr/>
        </p:nvCxnSpPr>
        <p:spPr>
          <a:xfrm>
            <a:off x="1447800" y="3962400"/>
            <a:ext cx="2971800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rot="5400000" flipH="1" flipV="1">
            <a:off x="1181101" y="3771900"/>
            <a:ext cx="228600" cy="3175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0" name="Straight Connector 39"/>
          <p:cNvCxnSpPr/>
          <p:nvPr/>
        </p:nvCxnSpPr>
        <p:spPr>
          <a:xfrm rot="5400000" flipH="1" flipV="1">
            <a:off x="4458494" y="3771106"/>
            <a:ext cx="228600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44" name="Freeform 43"/>
          <p:cNvSpPr/>
          <p:nvPr/>
        </p:nvSpPr>
        <p:spPr>
          <a:xfrm>
            <a:off x="1296988" y="3887788"/>
            <a:ext cx="152400" cy="76200"/>
          </a:xfrm>
          <a:custGeom>
            <a:avLst/>
            <a:gdLst>
              <a:gd name="connsiteX0" fmla="*/ 153007 w 153007"/>
              <a:gd name="connsiteY0" fmla="*/ 76503 h 76503"/>
              <a:gd name="connsiteX1" fmla="*/ 94719 w 153007"/>
              <a:gd name="connsiteY1" fmla="*/ 72860 h 76503"/>
              <a:gd name="connsiteX2" fmla="*/ 54645 w 153007"/>
              <a:gd name="connsiteY2" fmla="*/ 61931 h 76503"/>
              <a:gd name="connsiteX3" fmla="*/ 43716 w 153007"/>
              <a:gd name="connsiteY3" fmla="*/ 51002 h 76503"/>
              <a:gd name="connsiteX4" fmla="*/ 32787 w 153007"/>
              <a:gd name="connsiteY4" fmla="*/ 47359 h 76503"/>
              <a:gd name="connsiteX5" fmla="*/ 25501 w 153007"/>
              <a:gd name="connsiteY5" fmla="*/ 36430 h 76503"/>
              <a:gd name="connsiteX6" fmla="*/ 14572 w 153007"/>
              <a:gd name="connsiteY6" fmla="*/ 29144 h 76503"/>
              <a:gd name="connsiteX7" fmla="*/ 10929 w 153007"/>
              <a:gd name="connsiteY7" fmla="*/ 18215 h 76503"/>
              <a:gd name="connsiteX8" fmla="*/ 3643 w 153007"/>
              <a:gd name="connsiteY8" fmla="*/ 7286 h 76503"/>
              <a:gd name="connsiteX9" fmla="*/ 0 w 153007"/>
              <a:gd name="connsiteY9" fmla="*/ 0 h 765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3007" h="76503">
                <a:moveTo>
                  <a:pt x="153007" y="76503"/>
                </a:moveTo>
                <a:cubicBezTo>
                  <a:pt x="133578" y="75289"/>
                  <a:pt x="114036" y="75275"/>
                  <a:pt x="94719" y="72860"/>
                </a:cubicBezTo>
                <a:cubicBezTo>
                  <a:pt x="81570" y="71216"/>
                  <a:pt x="67512" y="66220"/>
                  <a:pt x="54645" y="61931"/>
                </a:cubicBezTo>
                <a:cubicBezTo>
                  <a:pt x="51002" y="58288"/>
                  <a:pt x="48003" y="53860"/>
                  <a:pt x="43716" y="51002"/>
                </a:cubicBezTo>
                <a:cubicBezTo>
                  <a:pt x="40521" y="48872"/>
                  <a:pt x="35786" y="49758"/>
                  <a:pt x="32787" y="47359"/>
                </a:cubicBezTo>
                <a:cubicBezTo>
                  <a:pt x="29368" y="44624"/>
                  <a:pt x="28597" y="39526"/>
                  <a:pt x="25501" y="36430"/>
                </a:cubicBezTo>
                <a:cubicBezTo>
                  <a:pt x="22405" y="33334"/>
                  <a:pt x="18215" y="31573"/>
                  <a:pt x="14572" y="29144"/>
                </a:cubicBezTo>
                <a:cubicBezTo>
                  <a:pt x="13358" y="25501"/>
                  <a:pt x="12646" y="21650"/>
                  <a:pt x="10929" y="18215"/>
                </a:cubicBezTo>
                <a:cubicBezTo>
                  <a:pt x="8971" y="14299"/>
                  <a:pt x="5896" y="11040"/>
                  <a:pt x="3643" y="7286"/>
                </a:cubicBezTo>
                <a:cubicBezTo>
                  <a:pt x="2246" y="4958"/>
                  <a:pt x="1214" y="2429"/>
                  <a:pt x="0" y="0"/>
                </a:cubicBez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8" name="Freeform 47"/>
          <p:cNvSpPr/>
          <p:nvPr/>
        </p:nvSpPr>
        <p:spPr>
          <a:xfrm>
            <a:off x="4419600" y="3883025"/>
            <a:ext cx="153988" cy="80963"/>
          </a:xfrm>
          <a:custGeom>
            <a:avLst/>
            <a:gdLst>
              <a:gd name="connsiteX0" fmla="*/ 0 w 154588"/>
              <a:gd name="connsiteY0" fmla="*/ 80146 h 80146"/>
              <a:gd name="connsiteX1" fmla="*/ 83789 w 154588"/>
              <a:gd name="connsiteY1" fmla="*/ 76503 h 80146"/>
              <a:gd name="connsiteX2" fmla="*/ 116577 w 154588"/>
              <a:gd name="connsiteY2" fmla="*/ 61931 h 80146"/>
              <a:gd name="connsiteX3" fmla="*/ 138435 w 154588"/>
              <a:gd name="connsiteY3" fmla="*/ 54645 h 80146"/>
              <a:gd name="connsiteX4" fmla="*/ 145721 w 154588"/>
              <a:gd name="connsiteY4" fmla="*/ 32787 h 80146"/>
              <a:gd name="connsiteX5" fmla="*/ 153007 w 154588"/>
              <a:gd name="connsiteY5" fmla="*/ 21858 h 80146"/>
              <a:gd name="connsiteX6" fmla="*/ 153007 w 154588"/>
              <a:gd name="connsiteY6" fmla="*/ 0 h 80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4588" h="80146">
                <a:moveTo>
                  <a:pt x="0" y="80146"/>
                </a:moveTo>
                <a:cubicBezTo>
                  <a:pt x="27930" y="78932"/>
                  <a:pt x="55981" y="79380"/>
                  <a:pt x="83789" y="76503"/>
                </a:cubicBezTo>
                <a:cubicBezTo>
                  <a:pt x="112065" y="73578"/>
                  <a:pt x="97967" y="70202"/>
                  <a:pt x="116577" y="61931"/>
                </a:cubicBezTo>
                <a:cubicBezTo>
                  <a:pt x="123595" y="58812"/>
                  <a:pt x="138435" y="54645"/>
                  <a:pt x="138435" y="54645"/>
                </a:cubicBezTo>
                <a:cubicBezTo>
                  <a:pt x="140864" y="47359"/>
                  <a:pt x="141461" y="39177"/>
                  <a:pt x="145721" y="32787"/>
                </a:cubicBezTo>
                <a:cubicBezTo>
                  <a:pt x="148150" y="29144"/>
                  <a:pt x="152057" y="26132"/>
                  <a:pt x="153007" y="21858"/>
                </a:cubicBezTo>
                <a:cubicBezTo>
                  <a:pt x="154588" y="14746"/>
                  <a:pt x="153007" y="7286"/>
                  <a:pt x="153007" y="0"/>
                </a:cubicBez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50" name="Straight Arrow Connector 49"/>
          <p:cNvCxnSpPr/>
          <p:nvPr/>
        </p:nvCxnSpPr>
        <p:spPr>
          <a:xfrm rot="5400000">
            <a:off x="2247900" y="3771900"/>
            <a:ext cx="228600" cy="1524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2" name="Straight Arrow Connector 51"/>
          <p:cNvCxnSpPr/>
          <p:nvPr/>
        </p:nvCxnSpPr>
        <p:spPr>
          <a:xfrm rot="5400000">
            <a:off x="2362200" y="2819400"/>
            <a:ext cx="152400" cy="1524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3" name="Straight Connector 52"/>
          <p:cNvCxnSpPr/>
          <p:nvPr/>
        </p:nvCxnSpPr>
        <p:spPr>
          <a:xfrm rot="5400000">
            <a:off x="648494" y="4609306"/>
            <a:ext cx="6858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/>
          <p:cNvCxnSpPr/>
          <p:nvPr/>
        </p:nvCxnSpPr>
        <p:spPr>
          <a:xfrm rot="5400000">
            <a:off x="1258094" y="4609306"/>
            <a:ext cx="6858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/>
          <p:cNvCxnSpPr/>
          <p:nvPr/>
        </p:nvCxnSpPr>
        <p:spPr>
          <a:xfrm>
            <a:off x="990600" y="4953000"/>
            <a:ext cx="609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 rot="16200000" flipV="1">
            <a:off x="2286000" y="4267200"/>
            <a:ext cx="152400" cy="1524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9" name="Straight Connector 58"/>
          <p:cNvCxnSpPr/>
          <p:nvPr/>
        </p:nvCxnSpPr>
        <p:spPr>
          <a:xfrm>
            <a:off x="2438400" y="4419600"/>
            <a:ext cx="76200" cy="1588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61" name="Straight Connector 60"/>
          <p:cNvCxnSpPr/>
          <p:nvPr/>
        </p:nvCxnSpPr>
        <p:spPr>
          <a:xfrm rot="5400000" flipH="1" flipV="1">
            <a:off x="990600" y="4267200"/>
            <a:ext cx="304800" cy="3048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6" name="Straight Connector 65"/>
          <p:cNvCxnSpPr/>
          <p:nvPr/>
        </p:nvCxnSpPr>
        <p:spPr>
          <a:xfrm rot="5400000" flipH="1" flipV="1">
            <a:off x="990600" y="4267200"/>
            <a:ext cx="457200" cy="4572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Connector 67"/>
          <p:cNvCxnSpPr/>
          <p:nvPr/>
        </p:nvCxnSpPr>
        <p:spPr>
          <a:xfrm rot="5400000" flipH="1" flipV="1">
            <a:off x="1219200" y="4572000"/>
            <a:ext cx="381000" cy="3810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" name="Straight Connector 69"/>
          <p:cNvCxnSpPr/>
          <p:nvPr/>
        </p:nvCxnSpPr>
        <p:spPr>
          <a:xfrm rot="5400000" flipH="1" flipV="1">
            <a:off x="1371600" y="4724400"/>
            <a:ext cx="228600" cy="2286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1" name="Straight Connector 70"/>
          <p:cNvCxnSpPr/>
          <p:nvPr/>
        </p:nvCxnSpPr>
        <p:spPr>
          <a:xfrm rot="5400000" flipH="1" flipV="1">
            <a:off x="4191000" y="4267200"/>
            <a:ext cx="304800" cy="3048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2" name="Straight Connector 71"/>
          <p:cNvCxnSpPr/>
          <p:nvPr/>
        </p:nvCxnSpPr>
        <p:spPr>
          <a:xfrm rot="5400000" flipH="1" flipV="1">
            <a:off x="4191000" y="4267200"/>
            <a:ext cx="457200" cy="4572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3" name="Straight Connector 72"/>
          <p:cNvCxnSpPr/>
          <p:nvPr/>
        </p:nvCxnSpPr>
        <p:spPr>
          <a:xfrm rot="5400000" flipH="1" flipV="1">
            <a:off x="4419600" y="4572000"/>
            <a:ext cx="381000" cy="3810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4" name="Straight Connector 73"/>
          <p:cNvCxnSpPr/>
          <p:nvPr/>
        </p:nvCxnSpPr>
        <p:spPr>
          <a:xfrm rot="5400000" flipH="1" flipV="1">
            <a:off x="4572000" y="4724400"/>
            <a:ext cx="228600" cy="2286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6" name="Straight Connector 75"/>
          <p:cNvCxnSpPr/>
          <p:nvPr/>
        </p:nvCxnSpPr>
        <p:spPr>
          <a:xfrm rot="5400000">
            <a:off x="1485901" y="5141912"/>
            <a:ext cx="228600" cy="317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7" name="Straight Connector 76"/>
          <p:cNvCxnSpPr/>
          <p:nvPr/>
        </p:nvCxnSpPr>
        <p:spPr>
          <a:xfrm rot="5400000">
            <a:off x="4077494" y="5142706"/>
            <a:ext cx="228600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9" name="Straight Arrow Connector 78"/>
          <p:cNvCxnSpPr/>
          <p:nvPr/>
        </p:nvCxnSpPr>
        <p:spPr>
          <a:xfrm rot="10800000">
            <a:off x="1600200" y="5181600"/>
            <a:ext cx="609600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81" name="Straight Arrow Connector 80"/>
          <p:cNvCxnSpPr/>
          <p:nvPr/>
        </p:nvCxnSpPr>
        <p:spPr>
          <a:xfrm>
            <a:off x="3429000" y="5181600"/>
            <a:ext cx="762000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83" name="Straight Arrow Connector 82"/>
          <p:cNvCxnSpPr/>
          <p:nvPr/>
        </p:nvCxnSpPr>
        <p:spPr>
          <a:xfrm flipV="1">
            <a:off x="3695700" y="4265613"/>
            <a:ext cx="114300" cy="19367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88" name="Straight Connector 87"/>
          <p:cNvCxnSpPr/>
          <p:nvPr/>
        </p:nvCxnSpPr>
        <p:spPr>
          <a:xfrm rot="5400000">
            <a:off x="5068094" y="3618706"/>
            <a:ext cx="12954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/>
          <p:cNvCxnSpPr/>
          <p:nvPr/>
        </p:nvCxnSpPr>
        <p:spPr>
          <a:xfrm rot="5400000">
            <a:off x="6211094" y="3618706"/>
            <a:ext cx="12954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Connector 90"/>
          <p:cNvCxnSpPr/>
          <p:nvPr/>
        </p:nvCxnSpPr>
        <p:spPr>
          <a:xfrm>
            <a:off x="5715000" y="2971800"/>
            <a:ext cx="11430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Connector 92"/>
          <p:cNvCxnSpPr/>
          <p:nvPr/>
        </p:nvCxnSpPr>
        <p:spPr>
          <a:xfrm>
            <a:off x="5715000" y="4267200"/>
            <a:ext cx="11430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Oval 93"/>
          <p:cNvSpPr/>
          <p:nvPr/>
        </p:nvSpPr>
        <p:spPr>
          <a:xfrm>
            <a:off x="5943600" y="3886200"/>
            <a:ext cx="152400" cy="15240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5" name="Oval 94"/>
          <p:cNvSpPr/>
          <p:nvPr/>
        </p:nvSpPr>
        <p:spPr>
          <a:xfrm>
            <a:off x="6477000" y="3886200"/>
            <a:ext cx="152400" cy="15240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03" name="Straight Connector 102"/>
          <p:cNvCxnSpPr/>
          <p:nvPr/>
        </p:nvCxnSpPr>
        <p:spPr>
          <a:xfrm>
            <a:off x="6934200" y="3962400"/>
            <a:ext cx="228600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0" name="Straight Connector 109"/>
          <p:cNvCxnSpPr/>
          <p:nvPr/>
        </p:nvCxnSpPr>
        <p:spPr>
          <a:xfrm>
            <a:off x="6934200" y="2971800"/>
            <a:ext cx="228600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Connector 110"/>
          <p:cNvCxnSpPr/>
          <p:nvPr/>
        </p:nvCxnSpPr>
        <p:spPr>
          <a:xfrm>
            <a:off x="5410200" y="2971800"/>
            <a:ext cx="228600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2" name="Straight Connector 111"/>
          <p:cNvCxnSpPr/>
          <p:nvPr/>
        </p:nvCxnSpPr>
        <p:spPr>
          <a:xfrm>
            <a:off x="5410200" y="4265613"/>
            <a:ext cx="228600" cy="158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4" name="Straight Connector 113"/>
          <p:cNvCxnSpPr/>
          <p:nvPr/>
        </p:nvCxnSpPr>
        <p:spPr>
          <a:xfrm rot="5400000" flipH="1" flipV="1">
            <a:off x="6781801" y="2819400"/>
            <a:ext cx="152400" cy="317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5" name="Straight Connector 114"/>
          <p:cNvCxnSpPr/>
          <p:nvPr/>
        </p:nvCxnSpPr>
        <p:spPr>
          <a:xfrm rot="5400000" flipH="1" flipV="1">
            <a:off x="5638800" y="2819400"/>
            <a:ext cx="153988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6324600" y="2817813"/>
            <a:ext cx="533400" cy="158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26" name="Straight Arrow Connector 125"/>
          <p:cNvCxnSpPr/>
          <p:nvPr/>
        </p:nvCxnSpPr>
        <p:spPr>
          <a:xfrm rot="10800000">
            <a:off x="5715000" y="2819400"/>
            <a:ext cx="457200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28" name="Straight Arrow Connector 127"/>
          <p:cNvCxnSpPr/>
          <p:nvPr/>
        </p:nvCxnSpPr>
        <p:spPr>
          <a:xfrm rot="5400000" flipH="1" flipV="1">
            <a:off x="6742113" y="3238500"/>
            <a:ext cx="534988" cy="158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42" name="Straight Arrow Connector 141"/>
          <p:cNvCxnSpPr/>
          <p:nvPr/>
        </p:nvCxnSpPr>
        <p:spPr>
          <a:xfrm rot="5400000">
            <a:off x="6895307" y="3847306"/>
            <a:ext cx="228600" cy="158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44" name="Straight Arrow Connector 143"/>
          <p:cNvCxnSpPr/>
          <p:nvPr/>
        </p:nvCxnSpPr>
        <p:spPr>
          <a:xfrm rot="5400000" flipH="1" flipV="1">
            <a:off x="5294313" y="3238500"/>
            <a:ext cx="534988" cy="158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47" name="Straight Arrow Connector 146"/>
          <p:cNvCxnSpPr/>
          <p:nvPr/>
        </p:nvCxnSpPr>
        <p:spPr>
          <a:xfrm rot="5400000">
            <a:off x="5334001" y="4038600"/>
            <a:ext cx="457200" cy="317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56" name="Rectangle 55"/>
          <p:cNvSpPr/>
          <p:nvPr/>
        </p:nvSpPr>
        <p:spPr>
          <a:xfrm>
            <a:off x="1143000" y="609600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800" dirty="0" smtClean="0"/>
              <a:t>Reinforcement in simply supported beam</a:t>
            </a:r>
          </a:p>
        </p:txBody>
      </p:sp>
    </p:spTree>
    <p:extLst>
      <p:ext uri="{BB962C8B-B14F-4D97-AF65-F5344CB8AC3E}">
        <p14:creationId xmlns:p14="http://schemas.microsoft.com/office/powerpoint/2010/main" val="4876197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ChangeArrowheads="1"/>
          </p:cNvSpPr>
          <p:nvPr/>
        </p:nvSpPr>
        <p:spPr bwMode="auto">
          <a:xfrm>
            <a:off x="-257886" y="174489"/>
            <a:ext cx="5544972" cy="7090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algn="ctr">
              <a:defRPr/>
            </a:pPr>
            <a:r>
              <a:rPr lang="en-US" sz="3600" dirty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Reinforcing Stirrups</a:t>
            </a:r>
          </a:p>
        </p:txBody>
      </p:sp>
      <p:sp>
        <p:nvSpPr>
          <p:cNvPr id="104451" name="Rectangle 3" descr="Rectangle: Click to edit Master text styles&#10;Second level&#10;Third level&#10;Fourth level&#10;Fifth level"/>
          <p:cNvSpPr>
            <a:spLocks noChangeArrowheads="1"/>
          </p:cNvSpPr>
          <p:nvPr/>
        </p:nvSpPr>
        <p:spPr bwMode="auto">
          <a:xfrm>
            <a:off x="609600" y="1090026"/>
            <a:ext cx="3810000" cy="6644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  <a:defRPr/>
            </a:pPr>
            <a:r>
              <a:rPr lang="en-US" dirty="0" smtClean="0"/>
              <a:t>Resist </a:t>
            </a:r>
            <a:r>
              <a:rPr lang="en-US" dirty="0"/>
              <a:t>Diagonal Forces / Resist Cracking</a:t>
            </a:r>
            <a:endParaRPr lang="en-US" sz="3200" dirty="0">
              <a:solidFill>
                <a:schemeClr val="tx1"/>
              </a:solidFill>
            </a:endParaRPr>
          </a:p>
        </p:txBody>
      </p:sp>
      <p:pic>
        <p:nvPicPr>
          <p:cNvPr id="45060" name="Picture 4" descr="C:\WINDOWS\Desktop\bea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2391616"/>
            <a:ext cx="7848600" cy="29273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4191000" y="5713552"/>
            <a:ext cx="5105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What is the reinforcement position on a cantilever beam?</a:t>
            </a:r>
            <a:endParaRPr lang="en-GB" sz="2400" b="1" dirty="0">
              <a:solidFill>
                <a:srgbClr val="0070C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7372" y="175626"/>
            <a:ext cx="3294228" cy="200947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4" name="TextBox 3"/>
          <p:cNvSpPr txBox="1"/>
          <p:nvPr/>
        </p:nvSpPr>
        <p:spPr>
          <a:xfrm>
            <a:off x="6858000" y="165727"/>
            <a:ext cx="2133600" cy="30777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Shear Failure to beam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588142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Content Placeholder 2"/>
          <p:cNvSpPr>
            <a:spLocks noGrp="1"/>
          </p:cNvSpPr>
          <p:nvPr>
            <p:ph sz="quarter" idx="1"/>
          </p:nvPr>
        </p:nvSpPr>
        <p:spPr>
          <a:xfrm>
            <a:off x="228600" y="1219200"/>
            <a:ext cx="7772400" cy="4873625"/>
          </a:xfrm>
        </p:spPr>
        <p:txBody>
          <a:bodyPr/>
          <a:lstStyle/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Font typeface="Wingdings" pitchFamily="2" charset="2"/>
              <a:buNone/>
            </a:pPr>
            <a:r>
              <a:rPr lang="en-US" dirty="0" smtClean="0"/>
              <a:t>                          </a:t>
            </a:r>
            <a:r>
              <a:rPr lang="en-US" sz="1200" dirty="0" smtClean="0"/>
              <a:t>A</a:t>
            </a:r>
            <a:endParaRPr lang="en-US" dirty="0" smtClean="0"/>
          </a:p>
          <a:p>
            <a:pPr>
              <a:buFont typeface="Wingdings" pitchFamily="2" charset="2"/>
              <a:buNone/>
            </a:pPr>
            <a:r>
              <a:rPr lang="en-US" dirty="0" smtClean="0"/>
              <a:t>                                 </a:t>
            </a:r>
            <a:r>
              <a:rPr lang="en-US" sz="1200" dirty="0" smtClean="0"/>
              <a:t>TENSION</a:t>
            </a:r>
          </a:p>
          <a:p>
            <a:pPr>
              <a:buFont typeface="Wingdings" pitchFamily="2" charset="2"/>
              <a:buNone/>
            </a:pPr>
            <a:endParaRPr lang="en-US" sz="1200" dirty="0" smtClean="0"/>
          </a:p>
          <a:p>
            <a:pPr>
              <a:buFont typeface="Wingdings" pitchFamily="2" charset="2"/>
              <a:buNone/>
            </a:pPr>
            <a:r>
              <a:rPr lang="en-US" sz="1200" dirty="0" smtClean="0"/>
              <a:t>                                                                                                                       D                                                   </a:t>
            </a:r>
          </a:p>
          <a:p>
            <a:pPr>
              <a:buFont typeface="Wingdings" pitchFamily="2" charset="2"/>
              <a:buNone/>
            </a:pPr>
            <a:r>
              <a:rPr lang="en-US" sz="1200" dirty="0" smtClean="0"/>
              <a:t>                                                                                                                                                                 d     </a:t>
            </a:r>
          </a:p>
          <a:p>
            <a:pPr>
              <a:buFont typeface="Wingdings" pitchFamily="2" charset="2"/>
              <a:buNone/>
            </a:pPr>
            <a:endParaRPr lang="en-US" sz="1200" dirty="0" smtClean="0"/>
          </a:p>
          <a:p>
            <a:pPr>
              <a:buFont typeface="Wingdings" pitchFamily="2" charset="2"/>
              <a:buNone/>
            </a:pPr>
            <a:r>
              <a:rPr lang="en-US" sz="1200" dirty="0" smtClean="0"/>
              <a:t>                                                                   COMPRESSION                                         SECTION A - A</a:t>
            </a:r>
          </a:p>
          <a:p>
            <a:pPr>
              <a:buFont typeface="Wingdings" pitchFamily="2" charset="2"/>
              <a:buNone/>
            </a:pPr>
            <a:r>
              <a:rPr lang="en-US" sz="1200" dirty="0" smtClean="0"/>
              <a:t>                                                    A</a:t>
            </a:r>
          </a:p>
          <a:p>
            <a:pPr>
              <a:buFont typeface="Wingdings" pitchFamily="2" charset="2"/>
              <a:buNone/>
            </a:pPr>
            <a:r>
              <a:rPr lang="en-US" sz="1200" dirty="0" smtClean="0"/>
              <a:t>                                                           CLEAR COVER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1905000" y="3886200"/>
            <a:ext cx="35814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1905000" y="4800600"/>
            <a:ext cx="35814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rot="5400000">
            <a:off x="5027613" y="4343400"/>
            <a:ext cx="915988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rot="5400000" flipH="1" flipV="1">
            <a:off x="1598613" y="3581400"/>
            <a:ext cx="611188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rot="5400000">
            <a:off x="1524001" y="5181600"/>
            <a:ext cx="762000" cy="31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rot="10800000">
            <a:off x="1066800" y="3276600"/>
            <a:ext cx="8382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rot="5400000">
            <a:off x="-76199" y="4419600"/>
            <a:ext cx="2286000" cy="31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1066800" y="5562600"/>
            <a:ext cx="8382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Freeform 23"/>
          <p:cNvSpPr/>
          <p:nvPr/>
        </p:nvSpPr>
        <p:spPr>
          <a:xfrm>
            <a:off x="1365250" y="3144838"/>
            <a:ext cx="258763" cy="314325"/>
          </a:xfrm>
          <a:custGeom>
            <a:avLst/>
            <a:gdLst>
              <a:gd name="connsiteX0" fmla="*/ 0 w 257860"/>
              <a:gd name="connsiteY0" fmla="*/ 121868 h 314072"/>
              <a:gd name="connsiteX1" fmla="*/ 24384 w 257860"/>
              <a:gd name="connsiteY1" fmla="*/ 73100 h 314072"/>
              <a:gd name="connsiteX2" fmla="*/ 48768 w 257860"/>
              <a:gd name="connsiteY2" fmla="*/ 12140 h 314072"/>
              <a:gd name="connsiteX3" fmla="*/ 60960 w 257860"/>
              <a:gd name="connsiteY3" fmla="*/ 97484 h 314072"/>
              <a:gd name="connsiteX4" fmla="*/ 73152 w 257860"/>
              <a:gd name="connsiteY4" fmla="*/ 292556 h 314072"/>
              <a:gd name="connsiteX5" fmla="*/ 134112 w 257860"/>
              <a:gd name="connsiteY5" fmla="*/ 255980 h 314072"/>
              <a:gd name="connsiteX6" fmla="*/ 195072 w 257860"/>
              <a:gd name="connsiteY6" fmla="*/ 182828 h 314072"/>
              <a:gd name="connsiteX7" fmla="*/ 207264 w 257860"/>
              <a:gd name="connsiteY7" fmla="*/ 146252 h 314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57860" h="314072">
                <a:moveTo>
                  <a:pt x="0" y="121868"/>
                </a:moveTo>
                <a:cubicBezTo>
                  <a:pt x="8128" y="105612"/>
                  <a:pt x="17003" y="89708"/>
                  <a:pt x="24384" y="73100"/>
                </a:cubicBezTo>
                <a:cubicBezTo>
                  <a:pt x="33272" y="53101"/>
                  <a:pt x="30558" y="0"/>
                  <a:pt x="48768" y="12140"/>
                </a:cubicBezTo>
                <a:cubicBezTo>
                  <a:pt x="72678" y="28080"/>
                  <a:pt x="56896" y="69036"/>
                  <a:pt x="60960" y="97484"/>
                </a:cubicBezTo>
                <a:cubicBezTo>
                  <a:pt x="65024" y="162508"/>
                  <a:pt x="45850" y="233402"/>
                  <a:pt x="73152" y="292556"/>
                </a:cubicBezTo>
                <a:cubicBezTo>
                  <a:pt x="83082" y="314072"/>
                  <a:pt x="117356" y="272736"/>
                  <a:pt x="134112" y="255980"/>
                </a:cubicBezTo>
                <a:cubicBezTo>
                  <a:pt x="257860" y="132232"/>
                  <a:pt x="68547" y="267178"/>
                  <a:pt x="195072" y="182828"/>
                </a:cubicBezTo>
                <a:lnTo>
                  <a:pt x="207264" y="146252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5" name="Freeform 24"/>
          <p:cNvSpPr/>
          <p:nvPr/>
        </p:nvSpPr>
        <p:spPr>
          <a:xfrm>
            <a:off x="1390650" y="5546725"/>
            <a:ext cx="0" cy="0"/>
          </a:xfrm>
          <a:custGeom>
            <a:avLst/>
            <a:gdLst>
              <a:gd name="connsiteX0" fmla="*/ 0 w 0"/>
              <a:gd name="connsiteY0" fmla="*/ 0 h 0"/>
              <a:gd name="connsiteX1" fmla="*/ 0 w 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6" name="Freeform 25"/>
          <p:cNvSpPr/>
          <p:nvPr/>
        </p:nvSpPr>
        <p:spPr>
          <a:xfrm>
            <a:off x="1377950" y="5438775"/>
            <a:ext cx="176213" cy="266700"/>
          </a:xfrm>
          <a:custGeom>
            <a:avLst/>
            <a:gdLst>
              <a:gd name="connsiteX0" fmla="*/ 0 w 177092"/>
              <a:gd name="connsiteY0" fmla="*/ 121223 h 267527"/>
              <a:gd name="connsiteX1" fmla="*/ 48768 w 177092"/>
              <a:gd name="connsiteY1" fmla="*/ 11495 h 267527"/>
              <a:gd name="connsiteX2" fmla="*/ 73152 w 177092"/>
              <a:gd name="connsiteY2" fmla="*/ 84647 h 267527"/>
              <a:gd name="connsiteX3" fmla="*/ 85344 w 177092"/>
              <a:gd name="connsiteY3" fmla="*/ 267527 h 267527"/>
              <a:gd name="connsiteX4" fmla="*/ 134112 w 177092"/>
              <a:gd name="connsiteY4" fmla="*/ 206567 h 267527"/>
              <a:gd name="connsiteX5" fmla="*/ 170688 w 177092"/>
              <a:gd name="connsiteY5" fmla="*/ 169991 h 267527"/>
              <a:gd name="connsiteX6" fmla="*/ 170688 w 177092"/>
              <a:gd name="connsiteY6" fmla="*/ 121223 h 267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7092" h="267527">
                <a:moveTo>
                  <a:pt x="0" y="121223"/>
                </a:moveTo>
                <a:cubicBezTo>
                  <a:pt x="16256" y="84647"/>
                  <a:pt x="12968" y="29395"/>
                  <a:pt x="48768" y="11495"/>
                </a:cubicBezTo>
                <a:cubicBezTo>
                  <a:pt x="71757" y="0"/>
                  <a:pt x="69517" y="59202"/>
                  <a:pt x="73152" y="84647"/>
                </a:cubicBezTo>
                <a:cubicBezTo>
                  <a:pt x="81792" y="145128"/>
                  <a:pt x="81280" y="206567"/>
                  <a:pt x="85344" y="267527"/>
                </a:cubicBezTo>
                <a:cubicBezTo>
                  <a:pt x="101600" y="247207"/>
                  <a:pt x="116976" y="226151"/>
                  <a:pt x="134112" y="206567"/>
                </a:cubicBezTo>
                <a:cubicBezTo>
                  <a:pt x="145466" y="193591"/>
                  <a:pt x="163896" y="185839"/>
                  <a:pt x="170688" y="169991"/>
                </a:cubicBezTo>
                <a:cubicBezTo>
                  <a:pt x="177092" y="155049"/>
                  <a:pt x="170688" y="137479"/>
                  <a:pt x="170688" y="121223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28" name="Straight Connector 27"/>
          <p:cNvCxnSpPr/>
          <p:nvPr/>
        </p:nvCxnSpPr>
        <p:spPr>
          <a:xfrm rot="10800000">
            <a:off x="1371600" y="4038600"/>
            <a:ext cx="3733800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 rot="5400000">
            <a:off x="646907" y="4763294"/>
            <a:ext cx="1143000" cy="1587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33" name="Freeform 32"/>
          <p:cNvSpPr/>
          <p:nvPr/>
        </p:nvSpPr>
        <p:spPr>
          <a:xfrm>
            <a:off x="1223963" y="4038600"/>
            <a:ext cx="163512" cy="136525"/>
          </a:xfrm>
          <a:custGeom>
            <a:avLst/>
            <a:gdLst>
              <a:gd name="connsiteX0" fmla="*/ 0 w 163592"/>
              <a:gd name="connsiteY0" fmla="*/ 135749 h 135749"/>
              <a:gd name="connsiteX1" fmla="*/ 19318 w 163592"/>
              <a:gd name="connsiteY1" fmla="*/ 58476 h 135749"/>
              <a:gd name="connsiteX2" fmla="*/ 38637 w 163592"/>
              <a:gd name="connsiteY2" fmla="*/ 45597 h 135749"/>
              <a:gd name="connsiteX3" fmla="*/ 51515 w 163592"/>
              <a:gd name="connsiteY3" fmla="*/ 26279 h 135749"/>
              <a:gd name="connsiteX4" fmla="*/ 128789 w 163592"/>
              <a:gd name="connsiteY4" fmla="*/ 6961 h 135749"/>
              <a:gd name="connsiteX5" fmla="*/ 160986 w 163592"/>
              <a:gd name="connsiteY5" fmla="*/ 521 h 135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3592" h="135749">
                <a:moveTo>
                  <a:pt x="0" y="135749"/>
                </a:moveTo>
                <a:cubicBezTo>
                  <a:pt x="1515" y="126659"/>
                  <a:pt x="9751" y="64854"/>
                  <a:pt x="19318" y="58476"/>
                </a:cubicBezTo>
                <a:lnTo>
                  <a:pt x="38637" y="45597"/>
                </a:lnTo>
                <a:cubicBezTo>
                  <a:pt x="42930" y="39158"/>
                  <a:pt x="44952" y="30381"/>
                  <a:pt x="51515" y="26279"/>
                </a:cubicBezTo>
                <a:cubicBezTo>
                  <a:pt x="71767" y="13621"/>
                  <a:pt x="106356" y="11448"/>
                  <a:pt x="128789" y="6961"/>
                </a:cubicBezTo>
                <a:cubicBezTo>
                  <a:pt x="163592" y="0"/>
                  <a:pt x="144007" y="521"/>
                  <a:pt x="160986" y="521"/>
                </a:cubicBez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 rot="5400000" flipH="1" flipV="1">
            <a:off x="1181101" y="4151312"/>
            <a:ext cx="76200" cy="3175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rot="5400000">
            <a:off x="5105401" y="4191000"/>
            <a:ext cx="152400" cy="3175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40" name="Freeform 39"/>
          <p:cNvSpPr/>
          <p:nvPr/>
        </p:nvSpPr>
        <p:spPr>
          <a:xfrm>
            <a:off x="5106988" y="4049713"/>
            <a:ext cx="76200" cy="77787"/>
          </a:xfrm>
          <a:custGeom>
            <a:avLst/>
            <a:gdLst>
              <a:gd name="connsiteX0" fmla="*/ 77273 w 77273"/>
              <a:gd name="connsiteY0" fmla="*/ 77273 h 77273"/>
              <a:gd name="connsiteX1" fmla="*/ 64395 w 77273"/>
              <a:gd name="connsiteY1" fmla="*/ 57955 h 77273"/>
              <a:gd name="connsiteX2" fmla="*/ 57955 w 77273"/>
              <a:gd name="connsiteY2" fmla="*/ 38636 h 77273"/>
              <a:gd name="connsiteX3" fmla="*/ 19319 w 77273"/>
              <a:gd name="connsiteY3" fmla="*/ 12879 h 77273"/>
              <a:gd name="connsiteX4" fmla="*/ 0 w 77273"/>
              <a:gd name="connsiteY4" fmla="*/ 0 h 77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273" h="77273">
                <a:moveTo>
                  <a:pt x="77273" y="77273"/>
                </a:moveTo>
                <a:cubicBezTo>
                  <a:pt x="72980" y="70834"/>
                  <a:pt x="67856" y="64877"/>
                  <a:pt x="64395" y="57955"/>
                </a:cubicBezTo>
                <a:cubicBezTo>
                  <a:pt x="61359" y="51884"/>
                  <a:pt x="62755" y="43436"/>
                  <a:pt x="57955" y="38636"/>
                </a:cubicBezTo>
                <a:cubicBezTo>
                  <a:pt x="47010" y="27691"/>
                  <a:pt x="32198" y="21465"/>
                  <a:pt x="19319" y="12879"/>
                </a:cubicBezTo>
                <a:lnTo>
                  <a:pt x="0" y="0"/>
                </a:ln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1" name="Freeform 40"/>
          <p:cNvSpPr/>
          <p:nvPr/>
        </p:nvSpPr>
        <p:spPr>
          <a:xfrm>
            <a:off x="1219200" y="5345113"/>
            <a:ext cx="50800" cy="26987"/>
          </a:xfrm>
          <a:custGeom>
            <a:avLst/>
            <a:gdLst>
              <a:gd name="connsiteX0" fmla="*/ 51515 w 51515"/>
              <a:gd name="connsiteY0" fmla="*/ 25758 h 26856"/>
              <a:gd name="connsiteX1" fmla="*/ 0 w 51515"/>
              <a:gd name="connsiteY1" fmla="*/ 0 h 26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1515" h="26856">
                <a:moveTo>
                  <a:pt x="51515" y="25758"/>
                </a:moveTo>
                <a:cubicBezTo>
                  <a:pt x="1824" y="11560"/>
                  <a:pt x="13427" y="26856"/>
                  <a:pt x="0" y="0"/>
                </a:cubicBez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2" name="Freeform 41"/>
          <p:cNvSpPr/>
          <p:nvPr/>
        </p:nvSpPr>
        <p:spPr>
          <a:xfrm>
            <a:off x="1214438" y="5319713"/>
            <a:ext cx="15875" cy="39687"/>
          </a:xfrm>
          <a:custGeom>
            <a:avLst/>
            <a:gdLst>
              <a:gd name="connsiteX0" fmla="*/ 15755 w 15755"/>
              <a:gd name="connsiteY0" fmla="*/ 40256 h 40256"/>
              <a:gd name="connsiteX1" fmla="*/ 4253 w 15755"/>
              <a:gd name="connsiteY1" fmla="*/ 0 h 40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5755" h="40256">
                <a:moveTo>
                  <a:pt x="15755" y="40256"/>
                </a:moveTo>
                <a:cubicBezTo>
                  <a:pt x="0" y="16623"/>
                  <a:pt x="4253" y="29915"/>
                  <a:pt x="4253" y="0"/>
                </a:cubicBez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44" name="Straight Arrow Connector 43"/>
          <p:cNvCxnSpPr/>
          <p:nvPr/>
        </p:nvCxnSpPr>
        <p:spPr>
          <a:xfrm rot="16200000" flipV="1">
            <a:off x="3200400" y="4800600"/>
            <a:ext cx="152400" cy="1524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/>
          <p:nvPr/>
        </p:nvCxnSpPr>
        <p:spPr>
          <a:xfrm rot="5400000">
            <a:off x="3086100" y="3695700"/>
            <a:ext cx="228600" cy="1524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2362200" y="3200400"/>
            <a:ext cx="304800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>
            <a:off x="2438400" y="5257800"/>
            <a:ext cx="304800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3" name="Straight Connector 52"/>
          <p:cNvCxnSpPr/>
          <p:nvPr/>
        </p:nvCxnSpPr>
        <p:spPr>
          <a:xfrm rot="5400000">
            <a:off x="2247901" y="3314700"/>
            <a:ext cx="228600" cy="3175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4" name="Straight Connector 53"/>
          <p:cNvCxnSpPr/>
          <p:nvPr/>
        </p:nvCxnSpPr>
        <p:spPr>
          <a:xfrm rot="5400000">
            <a:off x="2324894" y="5142706"/>
            <a:ext cx="228600" cy="1588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6" name="Straight Arrow Connector 55"/>
          <p:cNvCxnSpPr/>
          <p:nvPr/>
        </p:nvCxnSpPr>
        <p:spPr>
          <a:xfrm rot="10800000">
            <a:off x="1905000" y="5486400"/>
            <a:ext cx="1066800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 rot="5400000" flipH="1" flipV="1">
            <a:off x="5370513" y="5448300"/>
            <a:ext cx="230188" cy="158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3" name="Straight Arrow Connector 62"/>
          <p:cNvCxnSpPr/>
          <p:nvPr/>
        </p:nvCxnSpPr>
        <p:spPr>
          <a:xfrm>
            <a:off x="4267200" y="5484813"/>
            <a:ext cx="1219200" cy="158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65" name="Straight Connector 64"/>
          <p:cNvCxnSpPr/>
          <p:nvPr/>
        </p:nvCxnSpPr>
        <p:spPr>
          <a:xfrm>
            <a:off x="5562600" y="3886200"/>
            <a:ext cx="228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/>
          <p:cNvCxnSpPr/>
          <p:nvPr/>
        </p:nvCxnSpPr>
        <p:spPr>
          <a:xfrm>
            <a:off x="5638800" y="4799013"/>
            <a:ext cx="228600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Arrow Connector 69"/>
          <p:cNvCxnSpPr/>
          <p:nvPr/>
        </p:nvCxnSpPr>
        <p:spPr>
          <a:xfrm rot="5400000" flipH="1" flipV="1">
            <a:off x="5600701" y="4000500"/>
            <a:ext cx="228600" cy="317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72" name="Straight Arrow Connector 71"/>
          <p:cNvCxnSpPr/>
          <p:nvPr/>
        </p:nvCxnSpPr>
        <p:spPr>
          <a:xfrm rot="5400000">
            <a:off x="5486401" y="4572000"/>
            <a:ext cx="457200" cy="317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73" name="Straight Connector 72"/>
          <p:cNvCxnSpPr/>
          <p:nvPr/>
        </p:nvCxnSpPr>
        <p:spPr>
          <a:xfrm rot="5400000">
            <a:off x="6019800" y="4343400"/>
            <a:ext cx="91598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Connector 73"/>
          <p:cNvCxnSpPr/>
          <p:nvPr/>
        </p:nvCxnSpPr>
        <p:spPr>
          <a:xfrm rot="5400000">
            <a:off x="6858000" y="4343400"/>
            <a:ext cx="91598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/>
          <p:cNvCxnSpPr/>
          <p:nvPr/>
        </p:nvCxnSpPr>
        <p:spPr>
          <a:xfrm>
            <a:off x="6477000" y="3886200"/>
            <a:ext cx="8382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/>
          <p:cNvCxnSpPr/>
          <p:nvPr/>
        </p:nvCxnSpPr>
        <p:spPr>
          <a:xfrm>
            <a:off x="6477000" y="4800600"/>
            <a:ext cx="8382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Oval 77"/>
          <p:cNvSpPr/>
          <p:nvPr/>
        </p:nvSpPr>
        <p:spPr>
          <a:xfrm>
            <a:off x="6705600" y="4038600"/>
            <a:ext cx="76200" cy="7620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9" name="Oval 78"/>
          <p:cNvSpPr/>
          <p:nvPr/>
        </p:nvSpPr>
        <p:spPr>
          <a:xfrm>
            <a:off x="7010400" y="4038600"/>
            <a:ext cx="76200" cy="7620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2" name="Straight Connector 81"/>
          <p:cNvCxnSpPr/>
          <p:nvPr/>
        </p:nvCxnSpPr>
        <p:spPr>
          <a:xfrm>
            <a:off x="7391400" y="4037013"/>
            <a:ext cx="228600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/>
          <p:cNvCxnSpPr/>
          <p:nvPr/>
        </p:nvCxnSpPr>
        <p:spPr>
          <a:xfrm>
            <a:off x="7391400" y="4800600"/>
            <a:ext cx="228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rot="5400000" flipH="1" flipV="1">
            <a:off x="7315994" y="4190206"/>
            <a:ext cx="304800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89" name="Straight Arrow Connector 88"/>
          <p:cNvCxnSpPr/>
          <p:nvPr/>
        </p:nvCxnSpPr>
        <p:spPr>
          <a:xfrm rot="5400000">
            <a:off x="7353301" y="4686300"/>
            <a:ext cx="228600" cy="317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47" name="Rectangle 46"/>
          <p:cNvSpPr/>
          <p:nvPr/>
        </p:nvSpPr>
        <p:spPr>
          <a:xfrm>
            <a:off x="533400" y="838200"/>
            <a:ext cx="63418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 smtClean="0"/>
              <a:t>Reinforcement in a cantilever beam</a:t>
            </a:r>
          </a:p>
        </p:txBody>
      </p:sp>
    </p:spTree>
    <p:extLst>
      <p:ext uri="{BB962C8B-B14F-4D97-AF65-F5344CB8AC3E}">
        <p14:creationId xmlns:p14="http://schemas.microsoft.com/office/powerpoint/2010/main" val="832774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09800" y="2209800"/>
            <a:ext cx="4800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CONCRETE FRAMED BUILDING REINFORCEMENT POSITION</a:t>
            </a:r>
            <a:endParaRPr lang="en-GB" sz="2400" dirty="0"/>
          </a:p>
        </p:txBody>
      </p:sp>
      <p:sp>
        <p:nvSpPr>
          <p:cNvPr id="3" name="TextBox 2"/>
          <p:cNvSpPr txBox="1"/>
          <p:nvPr/>
        </p:nvSpPr>
        <p:spPr>
          <a:xfrm>
            <a:off x="1066800" y="990600"/>
            <a:ext cx="3276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Exercise: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023699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52400" y="762000"/>
            <a:ext cx="381000" cy="48768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3586128" y="762000"/>
            <a:ext cx="381000" cy="48768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008294" y="729418"/>
            <a:ext cx="381000" cy="48768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 rot="5400000">
            <a:off x="4576730" y="-1023972"/>
            <a:ext cx="381000" cy="844874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 flipH="1" flipV="1">
            <a:off x="381000" y="3048000"/>
            <a:ext cx="161858" cy="3429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3595586" y="2743200"/>
            <a:ext cx="371542" cy="91440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7017752" y="2819400"/>
            <a:ext cx="371542" cy="91440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4" name="Freeform 13"/>
          <p:cNvSpPr/>
          <p:nvPr/>
        </p:nvSpPr>
        <p:spPr>
          <a:xfrm>
            <a:off x="109045" y="690520"/>
            <a:ext cx="479272" cy="208122"/>
          </a:xfrm>
          <a:custGeom>
            <a:avLst/>
            <a:gdLst>
              <a:gd name="connsiteX0" fmla="*/ 0 w 479272"/>
              <a:gd name="connsiteY0" fmla="*/ 163962 h 208122"/>
              <a:gd name="connsiteX1" fmla="*/ 132430 w 479272"/>
              <a:gd name="connsiteY1" fmla="*/ 12613 h 208122"/>
              <a:gd name="connsiteX2" fmla="*/ 302698 w 479272"/>
              <a:gd name="connsiteY2" fmla="*/ 208105 h 208122"/>
              <a:gd name="connsiteX3" fmla="*/ 479272 w 479272"/>
              <a:gd name="connsiteY3" fmla="*/ 0 h 208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9272" h="208122">
                <a:moveTo>
                  <a:pt x="0" y="163962"/>
                </a:moveTo>
                <a:cubicBezTo>
                  <a:pt x="40990" y="84609"/>
                  <a:pt x="81980" y="5256"/>
                  <a:pt x="132430" y="12613"/>
                </a:cubicBezTo>
                <a:cubicBezTo>
                  <a:pt x="182880" y="19970"/>
                  <a:pt x="244891" y="210207"/>
                  <a:pt x="302698" y="208105"/>
                </a:cubicBezTo>
                <a:cubicBezTo>
                  <a:pt x="360505" y="206003"/>
                  <a:pt x="419363" y="1051"/>
                  <a:pt x="479272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Freeform 14"/>
          <p:cNvSpPr/>
          <p:nvPr/>
        </p:nvSpPr>
        <p:spPr>
          <a:xfrm>
            <a:off x="6997521" y="625357"/>
            <a:ext cx="479272" cy="208122"/>
          </a:xfrm>
          <a:custGeom>
            <a:avLst/>
            <a:gdLst>
              <a:gd name="connsiteX0" fmla="*/ 0 w 479272"/>
              <a:gd name="connsiteY0" fmla="*/ 163962 h 208122"/>
              <a:gd name="connsiteX1" fmla="*/ 132430 w 479272"/>
              <a:gd name="connsiteY1" fmla="*/ 12613 h 208122"/>
              <a:gd name="connsiteX2" fmla="*/ 302698 w 479272"/>
              <a:gd name="connsiteY2" fmla="*/ 208105 h 208122"/>
              <a:gd name="connsiteX3" fmla="*/ 479272 w 479272"/>
              <a:gd name="connsiteY3" fmla="*/ 0 h 208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9272" h="208122">
                <a:moveTo>
                  <a:pt x="0" y="163962"/>
                </a:moveTo>
                <a:cubicBezTo>
                  <a:pt x="40990" y="84609"/>
                  <a:pt x="81980" y="5256"/>
                  <a:pt x="132430" y="12613"/>
                </a:cubicBezTo>
                <a:cubicBezTo>
                  <a:pt x="182880" y="19970"/>
                  <a:pt x="244891" y="210207"/>
                  <a:pt x="302698" y="208105"/>
                </a:cubicBezTo>
                <a:cubicBezTo>
                  <a:pt x="360505" y="206003"/>
                  <a:pt x="419363" y="1051"/>
                  <a:pt x="479272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Freeform 15"/>
          <p:cNvSpPr/>
          <p:nvPr/>
        </p:nvSpPr>
        <p:spPr>
          <a:xfrm>
            <a:off x="3536992" y="690520"/>
            <a:ext cx="479272" cy="208122"/>
          </a:xfrm>
          <a:custGeom>
            <a:avLst/>
            <a:gdLst>
              <a:gd name="connsiteX0" fmla="*/ 0 w 479272"/>
              <a:gd name="connsiteY0" fmla="*/ 163962 h 208122"/>
              <a:gd name="connsiteX1" fmla="*/ 132430 w 479272"/>
              <a:gd name="connsiteY1" fmla="*/ 12613 h 208122"/>
              <a:gd name="connsiteX2" fmla="*/ 302698 w 479272"/>
              <a:gd name="connsiteY2" fmla="*/ 208105 h 208122"/>
              <a:gd name="connsiteX3" fmla="*/ 479272 w 479272"/>
              <a:gd name="connsiteY3" fmla="*/ 0 h 208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9272" h="208122">
                <a:moveTo>
                  <a:pt x="0" y="163962"/>
                </a:moveTo>
                <a:cubicBezTo>
                  <a:pt x="40990" y="84609"/>
                  <a:pt x="81980" y="5256"/>
                  <a:pt x="132430" y="12613"/>
                </a:cubicBezTo>
                <a:cubicBezTo>
                  <a:pt x="182880" y="19970"/>
                  <a:pt x="244891" y="210207"/>
                  <a:pt x="302698" y="208105"/>
                </a:cubicBezTo>
                <a:cubicBezTo>
                  <a:pt x="360505" y="206003"/>
                  <a:pt x="419363" y="1051"/>
                  <a:pt x="479272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Freeform 16"/>
          <p:cNvSpPr/>
          <p:nvPr/>
        </p:nvSpPr>
        <p:spPr>
          <a:xfrm>
            <a:off x="6997989" y="5502157"/>
            <a:ext cx="479272" cy="208122"/>
          </a:xfrm>
          <a:custGeom>
            <a:avLst/>
            <a:gdLst>
              <a:gd name="connsiteX0" fmla="*/ 0 w 479272"/>
              <a:gd name="connsiteY0" fmla="*/ 163962 h 208122"/>
              <a:gd name="connsiteX1" fmla="*/ 132430 w 479272"/>
              <a:gd name="connsiteY1" fmla="*/ 12613 h 208122"/>
              <a:gd name="connsiteX2" fmla="*/ 302698 w 479272"/>
              <a:gd name="connsiteY2" fmla="*/ 208105 h 208122"/>
              <a:gd name="connsiteX3" fmla="*/ 479272 w 479272"/>
              <a:gd name="connsiteY3" fmla="*/ 0 h 208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9272" h="208122">
                <a:moveTo>
                  <a:pt x="0" y="163962"/>
                </a:moveTo>
                <a:cubicBezTo>
                  <a:pt x="40990" y="84609"/>
                  <a:pt x="81980" y="5256"/>
                  <a:pt x="132430" y="12613"/>
                </a:cubicBezTo>
                <a:cubicBezTo>
                  <a:pt x="182880" y="19970"/>
                  <a:pt x="244891" y="210207"/>
                  <a:pt x="302698" y="208105"/>
                </a:cubicBezTo>
                <a:cubicBezTo>
                  <a:pt x="360505" y="206003"/>
                  <a:pt x="419363" y="1051"/>
                  <a:pt x="479272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Freeform 17"/>
          <p:cNvSpPr/>
          <p:nvPr/>
        </p:nvSpPr>
        <p:spPr>
          <a:xfrm>
            <a:off x="3574566" y="5534739"/>
            <a:ext cx="479272" cy="208122"/>
          </a:xfrm>
          <a:custGeom>
            <a:avLst/>
            <a:gdLst>
              <a:gd name="connsiteX0" fmla="*/ 0 w 479272"/>
              <a:gd name="connsiteY0" fmla="*/ 163962 h 208122"/>
              <a:gd name="connsiteX1" fmla="*/ 132430 w 479272"/>
              <a:gd name="connsiteY1" fmla="*/ 12613 h 208122"/>
              <a:gd name="connsiteX2" fmla="*/ 302698 w 479272"/>
              <a:gd name="connsiteY2" fmla="*/ 208105 h 208122"/>
              <a:gd name="connsiteX3" fmla="*/ 479272 w 479272"/>
              <a:gd name="connsiteY3" fmla="*/ 0 h 208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9272" h="208122">
                <a:moveTo>
                  <a:pt x="0" y="163962"/>
                </a:moveTo>
                <a:cubicBezTo>
                  <a:pt x="40990" y="84609"/>
                  <a:pt x="81980" y="5256"/>
                  <a:pt x="132430" y="12613"/>
                </a:cubicBezTo>
                <a:cubicBezTo>
                  <a:pt x="182880" y="19970"/>
                  <a:pt x="244891" y="210207"/>
                  <a:pt x="302698" y="208105"/>
                </a:cubicBezTo>
                <a:cubicBezTo>
                  <a:pt x="360505" y="206003"/>
                  <a:pt x="419363" y="1051"/>
                  <a:pt x="479272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Freeform 18"/>
          <p:cNvSpPr/>
          <p:nvPr/>
        </p:nvSpPr>
        <p:spPr>
          <a:xfrm>
            <a:off x="141364" y="5534739"/>
            <a:ext cx="479272" cy="208122"/>
          </a:xfrm>
          <a:custGeom>
            <a:avLst/>
            <a:gdLst>
              <a:gd name="connsiteX0" fmla="*/ 0 w 479272"/>
              <a:gd name="connsiteY0" fmla="*/ 163962 h 208122"/>
              <a:gd name="connsiteX1" fmla="*/ 132430 w 479272"/>
              <a:gd name="connsiteY1" fmla="*/ 12613 h 208122"/>
              <a:gd name="connsiteX2" fmla="*/ 302698 w 479272"/>
              <a:gd name="connsiteY2" fmla="*/ 208105 h 208122"/>
              <a:gd name="connsiteX3" fmla="*/ 479272 w 479272"/>
              <a:gd name="connsiteY3" fmla="*/ 0 h 208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9272" h="208122">
                <a:moveTo>
                  <a:pt x="0" y="163962"/>
                </a:moveTo>
                <a:cubicBezTo>
                  <a:pt x="40990" y="84609"/>
                  <a:pt x="81980" y="5256"/>
                  <a:pt x="132430" y="12613"/>
                </a:cubicBezTo>
                <a:cubicBezTo>
                  <a:pt x="182880" y="19970"/>
                  <a:pt x="244891" y="210207"/>
                  <a:pt x="302698" y="208105"/>
                </a:cubicBezTo>
                <a:cubicBezTo>
                  <a:pt x="360505" y="206003"/>
                  <a:pt x="419363" y="1051"/>
                  <a:pt x="479272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/>
          <p:cNvSpPr txBox="1"/>
          <p:nvPr/>
        </p:nvSpPr>
        <p:spPr>
          <a:xfrm>
            <a:off x="4267200" y="5912848"/>
            <a:ext cx="4800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CONCRETE FRAMED BUILDING REINFORCEMENT POSITION</a:t>
            </a:r>
            <a:endParaRPr lang="en-GB" sz="2400" dirty="0"/>
          </a:p>
        </p:txBody>
      </p:sp>
      <p:sp>
        <p:nvSpPr>
          <p:cNvPr id="4" name="Arc 3"/>
          <p:cNvSpPr/>
          <p:nvPr/>
        </p:nvSpPr>
        <p:spPr>
          <a:xfrm rot="8415204">
            <a:off x="-1369458" y="-2792660"/>
            <a:ext cx="6269683" cy="6563307"/>
          </a:xfrm>
          <a:prstGeom prst="arc">
            <a:avLst>
              <a:gd name="adj1" fmla="val 17326852"/>
              <a:gd name="adj2" fmla="val 19403013"/>
            </a:avLst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Arc 19"/>
          <p:cNvSpPr/>
          <p:nvPr/>
        </p:nvSpPr>
        <p:spPr>
          <a:xfrm rot="8415204">
            <a:off x="-1372677" y="-3097459"/>
            <a:ext cx="6269683" cy="6563307"/>
          </a:xfrm>
          <a:prstGeom prst="arc">
            <a:avLst>
              <a:gd name="adj1" fmla="val 17326852"/>
              <a:gd name="adj2" fmla="val 19403013"/>
            </a:avLst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511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0" grpId="0" animBg="1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GEOMETRY</a:t>
            </a:r>
            <a:endParaRPr lang="es-ES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539552" y="1298745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Rebar position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41438" y="2280307"/>
            <a:ext cx="2252541" cy="62542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3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Longitudinal</a:t>
            </a:r>
            <a:endParaRPr lang="en-GB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41438" y="4379043"/>
            <a:ext cx="2034724" cy="62542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3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Transversal</a:t>
            </a:r>
            <a:endParaRPr lang="en-GB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07504" y="2941713"/>
            <a:ext cx="3931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Support efforts to every cross section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107504" y="5089758"/>
            <a:ext cx="3702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Support shear force </a:t>
            </a:r>
          </a:p>
        </p:txBody>
      </p:sp>
      <p:pic>
        <p:nvPicPr>
          <p:cNvPr id="9218" name="Picture 2" descr="http://www.buildinghow.com/portals/0/Book-C/1_4-RebarBending/image00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9572" y="1988840"/>
            <a:ext cx="4610794" cy="3788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Straight Arrow Connector 6"/>
          <p:cNvCxnSpPr>
            <a:stCxn id="2" idx="3"/>
          </p:cNvCxnSpPr>
          <p:nvPr/>
        </p:nvCxnSpPr>
        <p:spPr>
          <a:xfrm>
            <a:off x="2693979" y="2593021"/>
            <a:ext cx="1950029" cy="11589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>
            <a:stCxn id="2" idx="3"/>
          </p:cNvCxnSpPr>
          <p:nvPr/>
        </p:nvCxnSpPr>
        <p:spPr>
          <a:xfrm>
            <a:off x="2693979" y="2593021"/>
            <a:ext cx="3750229" cy="20280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2" idx="3"/>
          </p:cNvCxnSpPr>
          <p:nvPr/>
        </p:nvCxnSpPr>
        <p:spPr>
          <a:xfrm>
            <a:off x="2693979" y="2593021"/>
            <a:ext cx="2958141" cy="3980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V="1">
            <a:off x="2555776" y="4293096"/>
            <a:ext cx="5184576" cy="4320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>
            <a:off x="2555776" y="4725144"/>
            <a:ext cx="2592288" cy="5040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403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/>
          <p:cNvSpPr>
            <a:spLocks noChangeArrowheads="1"/>
          </p:cNvSpPr>
          <p:nvPr/>
        </p:nvSpPr>
        <p:spPr bwMode="auto">
          <a:xfrm>
            <a:off x="304800" y="685800"/>
            <a:ext cx="8229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algn="ctr">
              <a:defRPr/>
            </a:pPr>
            <a:endParaRPr lang="en-US" sz="3600" dirty="0" smtClean="0">
              <a:solidFill>
                <a:schemeClr val="tx2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algn="ctr">
              <a:defRPr/>
            </a:pPr>
            <a:endParaRPr lang="en-US" sz="3600" dirty="0" smtClean="0">
              <a:solidFill>
                <a:schemeClr val="tx2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algn="ctr">
              <a:defRPr/>
            </a:pPr>
            <a:r>
              <a:rPr lang="en-US" sz="3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Reinforcing </a:t>
            </a:r>
            <a:r>
              <a:rPr lang="en-US" sz="3600" dirty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 Continuous Concrete Beam</a:t>
            </a:r>
          </a:p>
        </p:txBody>
      </p:sp>
      <p:sp>
        <p:nvSpPr>
          <p:cNvPr id="107523" name="Rectangle 3" descr="Rectangle: Click to edit Master text styles&#10;Second level&#10;Third level&#10;Fourth level&#10;Fifth level"/>
          <p:cNvSpPr>
            <a:spLocks noChangeArrowheads="1"/>
          </p:cNvSpPr>
          <p:nvPr/>
        </p:nvSpPr>
        <p:spPr bwMode="auto">
          <a:xfrm>
            <a:off x="1981200" y="16002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</a:pPr>
            <a:r>
              <a:rPr lang="en-US" sz="2000" b="1" dirty="0"/>
              <a:t>Most Beams are not simple span beams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</a:pPr>
            <a:r>
              <a:rPr lang="en-US" sz="2000" b="1" dirty="0"/>
              <a:t>Location of Tension Forces </a:t>
            </a:r>
            <a:r>
              <a:rPr lang="en-US" sz="2000" b="1" dirty="0" smtClean="0"/>
              <a:t>Change</a:t>
            </a:r>
            <a:endParaRPr lang="en-US" sz="2000" b="1" dirty="0"/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</a:pPr>
            <a:r>
              <a:rPr lang="en-US" sz="2000" b="1" dirty="0" smtClean="0"/>
              <a:t>Mid-span </a:t>
            </a:r>
            <a:r>
              <a:rPr lang="en-US" sz="2000" b="1" dirty="0"/>
              <a:t>- Bottom in Tension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</a:pPr>
            <a:r>
              <a:rPr lang="en-US" sz="2000" b="1" dirty="0"/>
              <a:t>At Beam Supports - Top in Tension</a:t>
            </a:r>
            <a:endParaRPr lang="en-US" b="1" dirty="0"/>
          </a:p>
        </p:txBody>
      </p:sp>
      <p:pic>
        <p:nvPicPr>
          <p:cNvPr id="46084" name="Picture 4" descr="M:\Allen jpg conversions\13.28_10546.jpg"/>
          <p:cNvPicPr>
            <a:picLocks noChangeAspect="1" noChangeArrowheads="1"/>
          </p:cNvPicPr>
          <p:nvPr/>
        </p:nvPicPr>
        <p:blipFill>
          <a:blip r:embed="rId2" cstate="print"/>
          <a:srcRect t="39436"/>
          <a:stretch>
            <a:fillRect/>
          </a:stretch>
        </p:blipFill>
        <p:spPr bwMode="auto">
          <a:xfrm>
            <a:off x="609600" y="3470275"/>
            <a:ext cx="8077200" cy="2828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958163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075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1075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1075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1075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523" grpId="0" build="p" autoUpdateAnimBg="0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521732"/>
            <a:ext cx="5791200" cy="3984346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3" name="Rectangle 2"/>
          <p:cNvSpPr/>
          <p:nvPr/>
        </p:nvSpPr>
        <p:spPr>
          <a:xfrm>
            <a:off x="1088973" y="152400"/>
            <a:ext cx="683668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/>
              <a:t>CONCRETE FRAMED BUILDING REINFORCEMENT POSITION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4648200"/>
            <a:ext cx="3381744" cy="2055212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6800" y="4648200"/>
            <a:ext cx="3171825" cy="2055212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0" y="4648200"/>
            <a:ext cx="838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 smtClean="0"/>
              <a:t>In Situ</a:t>
            </a:r>
          </a:p>
          <a:p>
            <a:pPr algn="ctr"/>
            <a:r>
              <a:rPr lang="en-GB" sz="1400" b="1" dirty="0" smtClean="0"/>
              <a:t>Casting</a:t>
            </a:r>
            <a:endParaRPr lang="en-US" sz="14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8058860" y="4628866"/>
            <a:ext cx="10089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 smtClean="0"/>
              <a:t>Pre</a:t>
            </a:r>
          </a:p>
          <a:p>
            <a:pPr algn="ctr"/>
            <a:r>
              <a:rPr lang="en-GB" sz="1400" b="1" dirty="0" smtClean="0"/>
              <a:t>Casting</a:t>
            </a:r>
            <a:endParaRPr lang="en-US" sz="1400" b="1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6027" y="5562600"/>
            <a:ext cx="1681773" cy="12573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743141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ChangeArrowheads="1"/>
          </p:cNvSpPr>
          <p:nvPr/>
        </p:nvSpPr>
        <p:spPr bwMode="auto">
          <a:xfrm>
            <a:off x="-13648" y="-129344"/>
            <a:ext cx="77724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algn="ctr">
              <a:defRPr/>
            </a:pPr>
            <a:r>
              <a:rPr lang="en-US" sz="3600" dirty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Reinforcing Concrete Columns</a:t>
            </a:r>
          </a:p>
        </p:txBody>
      </p:sp>
      <p:sp>
        <p:nvSpPr>
          <p:cNvPr id="108547" name="Rectangle 3" descr="Rectangle: Click to edit Master text styles&#10;Second level&#10;Third level&#10;Fourth level&#10;Fifth level"/>
          <p:cNvSpPr>
            <a:spLocks noChangeArrowheads="1"/>
          </p:cNvSpPr>
          <p:nvPr/>
        </p:nvSpPr>
        <p:spPr bwMode="auto">
          <a:xfrm>
            <a:off x="381000" y="1221270"/>
            <a:ext cx="822960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</a:pPr>
            <a:r>
              <a:rPr lang="en-US" sz="2000" b="1" dirty="0"/>
              <a:t>Vertical Bars</a:t>
            </a:r>
          </a:p>
          <a:p>
            <a:pPr marL="742950" lvl="1" indent="-285750">
              <a:spcBef>
                <a:spcPct val="20000"/>
              </a:spcBef>
              <a:buClr>
                <a:schemeClr val="tx1"/>
              </a:buClr>
              <a:buFontTx/>
              <a:buChar char="–"/>
            </a:pPr>
            <a:r>
              <a:rPr lang="en-US" sz="2000" b="1" dirty="0"/>
              <a:t>Carry Compressive &amp;</a:t>
            </a:r>
          </a:p>
          <a:p>
            <a:pPr marL="742950" lvl="1" indent="-285750">
              <a:spcBef>
                <a:spcPct val="20000"/>
              </a:spcBef>
              <a:buClr>
                <a:schemeClr val="tx1"/>
              </a:buClr>
            </a:pPr>
            <a:r>
              <a:rPr lang="en-US" sz="2000" b="1" dirty="0"/>
              <a:t> </a:t>
            </a:r>
            <a:r>
              <a:rPr lang="en-US" sz="2000" b="1" dirty="0" smtClean="0"/>
              <a:t>   Tension Loads (buckling)</a:t>
            </a:r>
            <a:endParaRPr lang="en-US" sz="2000" b="1" dirty="0"/>
          </a:p>
          <a:p>
            <a:pPr marL="742950" lvl="1" indent="-285750">
              <a:spcBef>
                <a:spcPct val="20000"/>
              </a:spcBef>
              <a:buClr>
                <a:schemeClr val="tx1"/>
              </a:buClr>
              <a:buFontTx/>
              <a:buChar char="–"/>
            </a:pPr>
            <a:r>
              <a:rPr lang="en-US" sz="2000" b="1" dirty="0" smtClean="0"/>
              <a:t>Can be Multi-storey </a:t>
            </a:r>
          </a:p>
          <a:p>
            <a:pPr marL="742950" lvl="1" indent="-285750">
              <a:spcBef>
                <a:spcPct val="20000"/>
              </a:spcBef>
              <a:buClr>
                <a:schemeClr val="tx1"/>
              </a:buClr>
              <a:buFontTx/>
              <a:buChar char="–"/>
            </a:pPr>
            <a:endParaRPr lang="en-US" sz="2000" b="1" dirty="0"/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</a:pPr>
            <a:r>
              <a:rPr lang="en-US" sz="2000" b="1" dirty="0"/>
              <a:t>Ties - Small </a:t>
            </a:r>
            <a:r>
              <a:rPr lang="en-US" sz="2000" b="1" dirty="0" smtClean="0"/>
              <a:t>Tie bars or spirals</a:t>
            </a:r>
            <a:endParaRPr lang="en-US" b="1" dirty="0"/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</a:pPr>
            <a:r>
              <a:rPr lang="en-US" sz="2000" b="1" dirty="0" smtClean="0"/>
              <a:t>       - </a:t>
            </a:r>
            <a:r>
              <a:rPr lang="en-US" sz="2000" b="1" dirty="0"/>
              <a:t>Wrapped around the vertical bars </a:t>
            </a:r>
          </a:p>
          <a:p>
            <a:pPr marL="742950" lvl="1" indent="-285750">
              <a:spcBef>
                <a:spcPct val="20000"/>
              </a:spcBef>
              <a:buClr>
                <a:schemeClr val="tx1"/>
              </a:buClr>
            </a:pPr>
            <a:r>
              <a:rPr lang="en-US" sz="2000" b="1" dirty="0" smtClean="0"/>
              <a:t> - Helps </a:t>
            </a:r>
            <a:r>
              <a:rPr lang="en-US" sz="2000" b="1" dirty="0"/>
              <a:t>prevent </a:t>
            </a:r>
            <a:endParaRPr lang="en-US" sz="2000" b="1" dirty="0" smtClean="0"/>
          </a:p>
          <a:p>
            <a:pPr marL="742950" lvl="1" indent="-285750">
              <a:spcBef>
                <a:spcPct val="20000"/>
              </a:spcBef>
              <a:buClr>
                <a:schemeClr val="tx1"/>
              </a:buClr>
            </a:pPr>
            <a:r>
              <a:rPr lang="en-US" sz="2000" b="1" dirty="0"/>
              <a:t> </a:t>
            </a:r>
            <a:r>
              <a:rPr lang="en-US" sz="2000" b="1" dirty="0" smtClean="0"/>
              <a:t>   buckling</a:t>
            </a:r>
          </a:p>
          <a:p>
            <a:pPr marL="742950" lvl="1" indent="-285750">
              <a:spcBef>
                <a:spcPct val="20000"/>
              </a:spcBef>
              <a:buClr>
                <a:schemeClr val="tx1"/>
              </a:buClr>
              <a:buFontTx/>
              <a:buChar char="–"/>
            </a:pPr>
            <a:endParaRPr lang="en-US" sz="2000" b="1" dirty="0"/>
          </a:p>
          <a:p>
            <a:pPr marL="742950" lvl="1" indent="-285750">
              <a:spcBef>
                <a:spcPct val="20000"/>
              </a:spcBef>
              <a:buClr>
                <a:schemeClr val="tx1"/>
              </a:buClr>
            </a:pPr>
            <a:r>
              <a:rPr lang="en-US" sz="2000" b="1" dirty="0" smtClean="0"/>
              <a:t> </a:t>
            </a:r>
            <a:endParaRPr lang="en-US" sz="2000" b="1" dirty="0"/>
          </a:p>
        </p:txBody>
      </p:sp>
      <p:pic>
        <p:nvPicPr>
          <p:cNvPr id="48132" name="Picture 4" descr="C:\WINDOWS\Desktop\colum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85446" y="2137739"/>
            <a:ext cx="3124200" cy="267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/>
          <p:cNvSpPr/>
          <p:nvPr/>
        </p:nvSpPr>
        <p:spPr>
          <a:xfrm>
            <a:off x="5433034" y="1645762"/>
            <a:ext cx="351250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742950" lvl="1" indent="-285750">
              <a:spcBef>
                <a:spcPct val="20000"/>
              </a:spcBef>
              <a:buClr>
                <a:schemeClr val="tx1"/>
              </a:buClr>
            </a:pPr>
            <a:r>
              <a:rPr lang="en-US" sz="2000" b="1" dirty="0" smtClean="0"/>
              <a:t>Rectangular or Circular</a:t>
            </a:r>
            <a:endParaRPr lang="en-US" sz="2000" b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080" y="817036"/>
            <a:ext cx="3346677" cy="3997227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804" y="4267200"/>
            <a:ext cx="2123196" cy="25908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53" y="4724400"/>
            <a:ext cx="1706096" cy="2060797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1784414" y="4740322"/>
            <a:ext cx="1981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Shear Failure in Column</a:t>
            </a:r>
            <a:endParaRPr lang="en-US" sz="1400" dirty="0"/>
          </a:p>
        </p:txBody>
      </p:sp>
      <p:sp>
        <p:nvSpPr>
          <p:cNvPr id="9" name="Rectangle 8"/>
          <p:cNvSpPr/>
          <p:nvPr/>
        </p:nvSpPr>
        <p:spPr>
          <a:xfrm>
            <a:off x="1784414" y="5359406"/>
            <a:ext cx="385850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smtClean="0"/>
              <a:t>Shear </a:t>
            </a:r>
            <a:r>
              <a:rPr lang="en-US" sz="1400" dirty="0"/>
              <a:t>stress is a maximum at 45 degrees to the loading </a:t>
            </a:r>
            <a:r>
              <a:rPr lang="en-US" sz="1400" dirty="0" smtClean="0"/>
              <a:t>axis </a:t>
            </a:r>
          </a:p>
          <a:p>
            <a:r>
              <a:rPr lang="en-US" sz="1400" dirty="0" smtClean="0"/>
              <a:t>(Mohr’s Circles stress analysis)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173798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ChangeArrowheads="1"/>
          </p:cNvSpPr>
          <p:nvPr/>
        </p:nvSpPr>
        <p:spPr bwMode="auto">
          <a:xfrm>
            <a:off x="533400" y="304800"/>
            <a:ext cx="77724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algn="ctr">
              <a:defRPr/>
            </a:pPr>
            <a:r>
              <a:rPr lang="en-US" sz="4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2. Welded </a:t>
            </a:r>
            <a:r>
              <a:rPr lang="en-US" sz="4000" dirty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Wire Fabric (WWF)</a:t>
            </a:r>
          </a:p>
        </p:txBody>
      </p:sp>
      <p:sp>
        <p:nvSpPr>
          <p:cNvPr id="103427" name="Rectangle 3" descr="Rectangle: Click to edit Master text styles&#10;Second level&#10;Third level&#10;Fourth level&#10;Fifth level"/>
          <p:cNvSpPr>
            <a:spLocks noChangeArrowheads="1"/>
          </p:cNvSpPr>
          <p:nvPr/>
        </p:nvSpPr>
        <p:spPr bwMode="auto">
          <a:xfrm>
            <a:off x="762000" y="1371600"/>
            <a:ext cx="77724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  <a:defRPr/>
            </a:pPr>
            <a:r>
              <a:rPr lang="en-US" sz="2000" dirty="0" smtClean="0"/>
              <a:t>Grid </a:t>
            </a:r>
            <a:r>
              <a:rPr lang="en-US" sz="2000" dirty="0"/>
              <a:t>of “wires” spaced 2-12 inches apart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  <a:defRPr/>
            </a:pPr>
            <a:r>
              <a:rPr lang="en-US" sz="2000" dirty="0"/>
              <a:t>Specified by wire gauge and spacing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  <a:defRPr/>
            </a:pPr>
            <a:r>
              <a:rPr lang="en-US" sz="2000" dirty="0" smtClean="0"/>
              <a:t>Various Uses</a:t>
            </a:r>
            <a:endParaRPr lang="en-US" sz="2000" dirty="0"/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  <a:defRPr/>
            </a:pPr>
            <a:r>
              <a:rPr lang="en-US" sz="2000" dirty="0"/>
              <a:t>Comes in Mats or Rolls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  <a:defRPr/>
            </a:pPr>
            <a:r>
              <a:rPr lang="en-US" sz="2000" dirty="0"/>
              <a:t>Advantage - </a:t>
            </a:r>
            <a:r>
              <a:rPr lang="en-US" sz="2000" dirty="0" smtClean="0"/>
              <a:t>Labour </a:t>
            </a:r>
            <a:r>
              <a:rPr lang="en-US" sz="2000" dirty="0"/>
              <a:t>Savings</a:t>
            </a:r>
            <a:endParaRPr lang="en-US" sz="200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9698" name="Picture 2" descr="http://web.tradekorea.com/upload_file2/sell/65/S00026565/wire_mesh_reinforcemen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9200" y="3523488"/>
            <a:ext cx="3467100" cy="2496313"/>
          </a:xfrm>
          <a:prstGeom prst="rect">
            <a:avLst/>
          </a:prstGeom>
          <a:noFill/>
        </p:spPr>
      </p:pic>
      <p:pic>
        <p:nvPicPr>
          <p:cNvPr id="29700" name="Picture 4" descr="http://img.diytrade.com/cdimg/1959176/28439146/0/1346399150/rebar_welded_wire_mesh_low_price_high_qualit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34000" y="2971800"/>
            <a:ext cx="3429000" cy="3429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6883637" y="1283540"/>
            <a:ext cx="2286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Uses?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4083" y="1740932"/>
            <a:ext cx="1485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Slab / Floor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867970" y="2110264"/>
            <a:ext cx="18950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Vertical Spray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1997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514" name="Picture 2" descr="http://www.cssconstruct.co.uk/images/sprayconcrete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24400" y="228600"/>
            <a:ext cx="3924300" cy="2982469"/>
          </a:xfrm>
          <a:prstGeom prst="rect">
            <a:avLst/>
          </a:prstGeom>
          <a:noFill/>
        </p:spPr>
      </p:pic>
      <p:pic>
        <p:nvPicPr>
          <p:cNvPr id="64518" name="Picture 6" descr="https://asc.llnl.gov/tsf/tsf_scrapbook/images/nov02_10_larg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19400" y="3429000"/>
            <a:ext cx="5829300" cy="3162301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762000" y="457200"/>
            <a:ext cx="2924198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sz="3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Welded Wire</a:t>
            </a:r>
          </a:p>
          <a:p>
            <a:pPr>
              <a:defRPr/>
            </a:pPr>
            <a:r>
              <a:rPr lang="en-US" sz="3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Fabric </a:t>
            </a:r>
            <a:endParaRPr lang="en-US" sz="3600" dirty="0">
              <a:solidFill>
                <a:schemeClr val="tx2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752600" y="2209800"/>
            <a:ext cx="3276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Vertical spray concrete (shotcrete) support.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52400" y="4419600"/>
            <a:ext cx="3124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Horizontal floor slab reinforcement.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1702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09600" y="1371600"/>
            <a:ext cx="79248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Our finished product is a strongly alkaline environment, in which our hydrated concrete pour renders the steel passive.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Insufficient cover allowed over and around the reinforcement, due to incorrect fixing/positioning of steelwork or formwork, will allow water penetration, and hence corrosion.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Rust expansion causes surfaces to spall, exposing the steel to the elements.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701862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Corrosion of reinforcement</a:t>
            </a:r>
            <a:endParaRPr lang="en-US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533400" y="1295400"/>
            <a:ext cx="80772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838200" y="1981200"/>
            <a:ext cx="7924800" cy="45720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152400" y="1295400"/>
            <a:ext cx="46482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b="1" dirty="0" smtClean="0">
                <a:solidFill>
                  <a:srgbClr val="0070C0"/>
                </a:solidFill>
              </a:rPr>
              <a:t>Carbon dioxide from air can react with the calcium hydroxide</a:t>
            </a:r>
            <a:r>
              <a:rPr lang="en-US" dirty="0" smtClean="0"/>
              <a:t> in concrete to form calcium carbonate. This process is called </a:t>
            </a:r>
            <a:r>
              <a:rPr lang="en-US" b="1" dirty="0" smtClean="0">
                <a:solidFill>
                  <a:srgbClr val="0070C0"/>
                </a:solidFill>
              </a:rPr>
              <a:t>carbonation</a:t>
            </a:r>
          </a:p>
          <a:p>
            <a:pPr marL="365760" indent="-256032" algn="just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b="1" dirty="0" smtClean="0">
                <a:solidFill>
                  <a:srgbClr val="0070C0"/>
                </a:solidFill>
              </a:rPr>
              <a:t>   (the reversal of the chemical process of calcination of lime taking place in a cement kiln). 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dirty="0" smtClean="0"/>
          </a:p>
          <a:p>
            <a:pPr marL="365760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b="1" dirty="0" smtClean="0">
                <a:solidFill>
                  <a:srgbClr val="0070C0"/>
                </a:solidFill>
              </a:rPr>
              <a:t>In the presence of moisture, carbonate changes into diluted carbonic acid </a:t>
            </a:r>
            <a:r>
              <a:rPr lang="en-US" dirty="0" smtClean="0"/>
              <a:t>and decreases alkalinity of concrete which is essential for corrosion prevention of the reinforcement.</a:t>
            </a:r>
          </a:p>
          <a:p>
            <a:pPr marL="822960" lvl="1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r>
              <a:rPr lang="en-US" sz="2400" dirty="0" smtClean="0"/>
              <a:t> 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7" name="BLOGGER_PHOTO_ID_5435040026192818290" descr="http://3.bp.blogspot.com/_z4X8eE7aKcs/S20kG5VAsHI/AAAAAAAAAUE/NunM3--UJCE/s320/carbonation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29200" y="2743200"/>
            <a:ext cx="38862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5562600" y="1143000"/>
            <a:ext cx="3048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400" b="1" dirty="0" smtClean="0">
                <a:solidFill>
                  <a:srgbClr val="0070C0"/>
                </a:solidFill>
              </a:rPr>
              <a:t>Sufficient depth of cover is required to keep the reinforcement away from potential zones of Carbonation. Depth will vary according to concrete type</a:t>
            </a:r>
            <a:endParaRPr lang="en-GB" sz="1400" b="1" dirty="0">
              <a:solidFill>
                <a:srgbClr val="0070C0"/>
              </a:solidFill>
            </a:endParaRPr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8153400" y="2362200"/>
            <a:ext cx="0" cy="6096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5029200" y="5791200"/>
            <a:ext cx="3886200" cy="58477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Concrete is under continuous attack by aggressive environmental agents.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416103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04800" y="5334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Corrosion of </a:t>
            </a:r>
            <a:br>
              <a:rPr lang="en-US" dirty="0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reinforcement</a:t>
            </a:r>
            <a:endParaRPr lang="en-US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533400" y="1295400"/>
            <a:ext cx="80772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838200" y="1981200"/>
            <a:ext cx="7924800" cy="45720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457200" y="2057400"/>
            <a:ext cx="46482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Steel is protected from corrosion if it has adequate cover of good quality, well compacted and cured concrete</a:t>
            </a:r>
          </a:p>
          <a:p>
            <a:pPr marL="365760" indent="-256032" algn="just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365760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Insufficient cover caused by incorrect fixing of steel reinforcement or formwork can allow steel to corrode. Corrosion will ‘blow off’ facing cover.</a:t>
            </a:r>
            <a:endParaRPr lang="en-US" sz="2400" b="1" dirty="0" smtClean="0">
              <a:solidFill>
                <a:srgbClr val="0070C0"/>
              </a:solidFill>
            </a:endParaRPr>
          </a:p>
          <a:p>
            <a:pPr algn="just"/>
            <a:r>
              <a:rPr lang="en-US" sz="2400" b="1" dirty="0" smtClean="0">
                <a:solidFill>
                  <a:srgbClr val="0070C0"/>
                </a:solidFill>
              </a:rPr>
              <a:t> </a:t>
            </a:r>
          </a:p>
          <a:p>
            <a:pPr marL="365760" indent="-256032" algn="just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 algn="just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 descr="C:\Users\Vista\Desktop\al's lecture\concrete\concrete_spallin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6400" y="1066800"/>
            <a:ext cx="3657600" cy="2208319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86400" y="3581400"/>
            <a:ext cx="36576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334648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81000" y="0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Corrosion of reinforcement</a:t>
            </a:r>
            <a:endParaRPr lang="en-US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533400" y="1295400"/>
            <a:ext cx="80772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762000" y="1905000"/>
            <a:ext cx="7924800" cy="45720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228600" y="838200"/>
            <a:ext cx="77724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/>
              <a:t>Rate of Carbonation:</a:t>
            </a:r>
            <a:r>
              <a:rPr lang="en-US" sz="2000" dirty="0" smtClean="0"/>
              <a:t/>
            </a:r>
            <a:br>
              <a:rPr lang="en-US" sz="2000" dirty="0" smtClean="0"/>
            </a:br>
            <a:r>
              <a:rPr lang="en-US" sz="2000" dirty="0" smtClean="0"/>
              <a:t/>
            </a:r>
            <a:br>
              <a:rPr lang="en-US" sz="2000" dirty="0" smtClean="0"/>
            </a:br>
            <a:r>
              <a:rPr lang="en-US" sz="2000" dirty="0" smtClean="0"/>
              <a:t>The rate of carbonation depends on :-</a:t>
            </a:r>
            <a:br>
              <a:rPr lang="en-US" sz="2000" dirty="0" smtClean="0"/>
            </a:br>
            <a:r>
              <a:rPr lang="en-US" sz="2000" b="1" dirty="0" smtClean="0">
                <a:solidFill>
                  <a:srgbClr val="0070C0"/>
                </a:solidFill>
              </a:rPr>
              <a:t/>
            </a:r>
            <a:br>
              <a:rPr lang="en-US" sz="2000" b="1" dirty="0" smtClean="0">
                <a:solidFill>
                  <a:srgbClr val="0070C0"/>
                </a:solidFill>
              </a:rPr>
            </a:br>
            <a:r>
              <a:rPr lang="en-US" sz="2000" b="1" dirty="0" smtClean="0">
                <a:solidFill>
                  <a:srgbClr val="0070C0"/>
                </a:solidFill>
              </a:rPr>
              <a:t>1. The level of pore water (increased by humidity )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/>
            </a:r>
            <a:br>
              <a:rPr lang="en-US" sz="2000" b="1" dirty="0" smtClean="0">
                <a:solidFill>
                  <a:srgbClr val="0070C0"/>
                </a:solidFill>
              </a:rPr>
            </a:br>
            <a:r>
              <a:rPr lang="en-US" sz="2000" b="1" dirty="0" smtClean="0">
                <a:solidFill>
                  <a:srgbClr val="0070C0"/>
                </a:solidFill>
              </a:rPr>
              <a:t>2. Grade of concrete (Strength and Density)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/>
            </a:r>
            <a:br>
              <a:rPr lang="en-US" sz="2000" b="1" dirty="0" smtClean="0">
                <a:solidFill>
                  <a:srgbClr val="0070C0"/>
                </a:solidFill>
              </a:rPr>
            </a:br>
            <a:r>
              <a:rPr lang="en-US" sz="2000" b="1" dirty="0" smtClean="0">
                <a:solidFill>
                  <a:srgbClr val="0070C0"/>
                </a:solidFill>
              </a:rPr>
              <a:t>3. Permeability of concrete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/>
            </a:r>
            <a:br>
              <a:rPr lang="en-US" sz="2000" b="1" dirty="0" smtClean="0">
                <a:solidFill>
                  <a:srgbClr val="0070C0"/>
                </a:solidFill>
              </a:rPr>
            </a:br>
            <a:r>
              <a:rPr lang="en-US" sz="2000" b="1" dirty="0" smtClean="0">
                <a:solidFill>
                  <a:srgbClr val="0070C0"/>
                </a:solidFill>
              </a:rPr>
              <a:t>4. Whether the concrete is ‘protected’ or not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/>
            </a:r>
            <a:br>
              <a:rPr lang="en-US" sz="2000" b="1" dirty="0" smtClean="0">
                <a:solidFill>
                  <a:srgbClr val="0070C0"/>
                </a:solidFill>
              </a:rPr>
            </a:br>
            <a:r>
              <a:rPr lang="en-US" sz="2000" b="1" dirty="0" smtClean="0">
                <a:solidFill>
                  <a:srgbClr val="0070C0"/>
                </a:solidFill>
              </a:rPr>
              <a:t>5. Depth of cover over the reinforcement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/>
            </a:r>
            <a:br>
              <a:rPr lang="en-US" sz="2000" b="1" dirty="0" smtClean="0">
                <a:solidFill>
                  <a:srgbClr val="0070C0"/>
                </a:solidFill>
              </a:rPr>
            </a:br>
            <a:r>
              <a:rPr lang="en-US" sz="2000" b="1" dirty="0" smtClean="0">
                <a:solidFill>
                  <a:srgbClr val="0070C0"/>
                </a:solidFill>
              </a:rPr>
              <a:t>6. Time</a:t>
            </a:r>
            <a:r>
              <a:rPr lang="en-US" sz="2000" dirty="0" smtClean="0"/>
              <a:t/>
            </a:r>
            <a:br>
              <a:rPr lang="en-US" sz="2000" dirty="0" smtClean="0"/>
            </a:b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r>
              <a:rPr lang="en-US" sz="2000" dirty="0" smtClean="0"/>
              <a:t> 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324600" y="6019800"/>
            <a:ext cx="3124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0070C0"/>
                </a:solidFill>
              </a:rPr>
              <a:t>COPY DOWN</a:t>
            </a:r>
            <a:endParaRPr lang="en-GB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7056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28600" y="38100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Protection of reinforcement</a:t>
            </a:r>
            <a:endParaRPr lang="en-US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533400" y="1295400"/>
            <a:ext cx="80772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838200" y="1981200"/>
            <a:ext cx="7924800" cy="45720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1752600" y="4852569"/>
            <a:ext cx="5181600" cy="7620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109728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dirty="0" smtClean="0"/>
              <a:t>Additional protection of steel </a:t>
            </a:r>
          </a:p>
          <a:p>
            <a:pPr marL="109728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dirty="0" smtClean="0"/>
              <a:t>can be achieved by the use of galvanised, </a:t>
            </a:r>
            <a:r>
              <a:rPr lang="en-US" sz="2000" b="1" dirty="0" smtClean="0">
                <a:solidFill>
                  <a:srgbClr val="0070C0"/>
                </a:solidFill>
              </a:rPr>
              <a:t>epoxy coated </a:t>
            </a:r>
            <a:r>
              <a:rPr lang="en-US" sz="2000" dirty="0" smtClean="0"/>
              <a:t>or </a:t>
            </a:r>
          </a:p>
          <a:p>
            <a:pPr marL="109728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stainless steel </a:t>
            </a:r>
            <a:r>
              <a:rPr lang="en-US" sz="2000" dirty="0" smtClean="0"/>
              <a:t>reinforcement.</a:t>
            </a:r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r>
              <a:rPr lang="en-US" sz="2400" dirty="0" smtClean="0"/>
              <a:t> 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7" name="Picture 4" descr="MVC-121X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7400" y="3352800"/>
            <a:ext cx="3067050" cy="305581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5867400" y="3505200"/>
            <a:ext cx="1219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Epoxy resin coat</a:t>
            </a:r>
            <a:endParaRPr lang="en-GB" sz="1200" dirty="0"/>
          </a:p>
        </p:txBody>
      </p:sp>
      <p:sp>
        <p:nvSpPr>
          <p:cNvPr id="12" name="Rectangle 11"/>
          <p:cNvSpPr/>
          <p:nvPr/>
        </p:nvSpPr>
        <p:spPr>
          <a:xfrm>
            <a:off x="381000" y="959908"/>
            <a:ext cx="6324600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Nominal cover for reinforcement is measured from three factors…</a:t>
            </a:r>
            <a:r>
              <a:rPr lang="en-US" sz="2000" dirty="0" smtClean="0"/>
              <a:t> 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dirty="0" smtClean="0">
                <a:solidFill>
                  <a:srgbClr val="0070C0"/>
                </a:solidFill>
              </a:rPr>
              <a:t>1.</a:t>
            </a:r>
            <a:r>
              <a:rPr lang="en-US" sz="2000" b="1" dirty="0" smtClean="0">
                <a:solidFill>
                  <a:srgbClr val="0070C0"/>
                </a:solidFill>
              </a:rPr>
              <a:t> Anticipated degree of environmental exposure that is anticipated for the application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2. Concrete strength class, relating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    to the density and durability of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    the mix chosen for the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    application.</a:t>
            </a:r>
            <a:r>
              <a:rPr lang="en-US" sz="2000" dirty="0" smtClean="0"/>
              <a:t> </a:t>
            </a:r>
          </a:p>
        </p:txBody>
      </p:sp>
      <p:sp>
        <p:nvSpPr>
          <p:cNvPr id="2" name="Rectangle 1"/>
          <p:cNvSpPr/>
          <p:nvPr/>
        </p:nvSpPr>
        <p:spPr>
          <a:xfrm>
            <a:off x="381000" y="4352028"/>
            <a:ext cx="384945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GB" sz="2000" b="1" dirty="0">
                <a:solidFill>
                  <a:srgbClr val="0070C0"/>
                </a:solidFill>
              </a:rPr>
              <a:t>3. Dimensions of casting</a:t>
            </a:r>
            <a:endParaRPr lang="en-US" sz="20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106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1905000"/>
            <a:ext cx="80010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 smtClean="0"/>
              <a:t>The nominal cover for the reinforcement is therefore calculated from the ‘anticipated degree of exposure’ and the ‘concrete strength class’.</a:t>
            </a:r>
          </a:p>
          <a:p>
            <a:pPr algn="just"/>
            <a:endParaRPr lang="en-GB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 smtClean="0"/>
              <a:t>The cover relates to all reinforcement, including any wire ties and secondary reinforcement included. </a:t>
            </a:r>
          </a:p>
          <a:p>
            <a:pPr algn="just"/>
            <a:endParaRPr lang="en-GB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 smtClean="0"/>
              <a:t>It should be noted that the choice of adequate durability, as a result of environmental exposure, may result in a higher compressive strength requirement than was necessary for the structural design.  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609600" y="914400"/>
            <a:ext cx="487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S0……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586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395536" y="440737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GEOMETRY</a:t>
            </a:r>
            <a:endParaRPr lang="es-ES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2738136" y="482652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Nominal concrete cover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2843808" y="2276872"/>
            <a:ext cx="3192157" cy="65864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32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US" sz="3200" baseline="-25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nom</a:t>
            </a:r>
            <a:r>
              <a:rPr lang="en-US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= </a:t>
            </a:r>
            <a:r>
              <a:rPr lang="en-US" sz="32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US" sz="3200" baseline="-25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</a:t>
            </a:r>
            <a:r>
              <a:rPr lang="en-US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+ </a:t>
            </a:r>
            <a:r>
              <a:rPr lang="en-US" sz="32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ΔC</a:t>
            </a:r>
            <a:r>
              <a:rPr lang="en-US" sz="3200" baseline="-25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</a:t>
            </a:r>
            <a:endParaRPr lang="en-GB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42933" y="3276600"/>
            <a:ext cx="669631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Depending factors:</a:t>
            </a:r>
          </a:p>
          <a:p>
            <a:endParaRPr lang="en-GB" dirty="0" smtClean="0"/>
          </a:p>
          <a:p>
            <a:pPr marL="742950" lvl="1" indent="-285750">
              <a:buFontTx/>
              <a:buChar char="-"/>
            </a:pPr>
            <a:r>
              <a:rPr lang="en-GB" dirty="0" smtClean="0"/>
              <a:t>Concrete strength (Strength Class)</a:t>
            </a:r>
          </a:p>
          <a:p>
            <a:pPr marL="742950" lvl="1" indent="-285750">
              <a:buFontTx/>
              <a:buChar char="-"/>
            </a:pPr>
            <a:r>
              <a:rPr lang="en-GB" dirty="0" smtClean="0"/>
              <a:t>Type of cement and proportion (w/c ratio)</a:t>
            </a:r>
          </a:p>
          <a:p>
            <a:pPr marL="742950" lvl="1" indent="-285750">
              <a:buFontTx/>
              <a:buChar char="-"/>
            </a:pPr>
            <a:r>
              <a:rPr lang="en-GB" dirty="0" smtClean="0"/>
              <a:t>Production (precast or on site) </a:t>
            </a:r>
          </a:p>
          <a:p>
            <a:pPr marL="742950" lvl="1" indent="-285750">
              <a:buFontTx/>
              <a:buChar char="-"/>
            </a:pPr>
            <a:r>
              <a:rPr lang="en-GB" dirty="0" smtClean="0"/>
              <a:t>Bond with concrete (rugosity)</a:t>
            </a:r>
          </a:p>
          <a:p>
            <a:pPr marL="742950" lvl="1" indent="-285750">
              <a:buFontTx/>
              <a:buChar char="-"/>
            </a:pPr>
            <a:r>
              <a:rPr lang="en-GB" dirty="0" smtClean="0"/>
              <a:t>Exposure conditions</a:t>
            </a:r>
          </a:p>
          <a:p>
            <a:pPr marL="742950" lvl="1" indent="-285750">
              <a:buFontTx/>
              <a:buChar char="-"/>
            </a:pPr>
            <a:r>
              <a:rPr lang="en-GB" dirty="0" smtClean="0"/>
              <a:t>Fire resistance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07621" y="1429064"/>
            <a:ext cx="853343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On drawings the nominal cover should be specified. It is defined as a minimum cover </a:t>
            </a:r>
            <a:r>
              <a:rPr lang="en-GB" dirty="0" err="1"/>
              <a:t>c</a:t>
            </a:r>
            <a:r>
              <a:rPr lang="en-GB" baseline="-25000" dirty="0" err="1"/>
              <a:t>min</a:t>
            </a:r>
            <a:r>
              <a:rPr lang="en-GB" dirty="0"/>
              <a:t> plus an allowance in design for deviation </a:t>
            </a:r>
            <a:r>
              <a:rPr lang="en-GB" dirty="0" err="1"/>
              <a:t>Δc</a:t>
            </a:r>
            <a:r>
              <a:rPr lang="en-GB" baseline="-25000" dirty="0" err="1"/>
              <a:t>dev</a:t>
            </a:r>
            <a:r>
              <a:rPr lang="en-GB" dirty="0"/>
              <a:t>,</a:t>
            </a:r>
          </a:p>
        </p:txBody>
      </p:sp>
    </p:spTree>
    <p:extLst>
      <p:ext uri="{BB962C8B-B14F-4D97-AF65-F5344CB8AC3E}">
        <p14:creationId xmlns:p14="http://schemas.microsoft.com/office/powerpoint/2010/main" val="37411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739357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0" y="681843"/>
            <a:ext cx="9144000" cy="3451679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3401" y="2514600"/>
            <a:ext cx="9144000" cy="390525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0" y="4163920"/>
            <a:ext cx="9203383" cy="2694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" name="Straight Connector 5"/>
          <p:cNvCxnSpPr/>
          <p:nvPr/>
        </p:nvCxnSpPr>
        <p:spPr>
          <a:xfrm>
            <a:off x="-16750" y="4142851"/>
            <a:ext cx="9220133" cy="2106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152400" y="4572000"/>
            <a:ext cx="89154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</a:t>
            </a:r>
            <a:r>
              <a:rPr lang="en-GB" sz="1200" dirty="0" smtClean="0"/>
              <a:t>Recommended cover relates to standard design life of 50 years, increased cover is required if 100 years is required. </a:t>
            </a:r>
          </a:p>
          <a:p>
            <a:endParaRPr lang="en-GB" sz="1200" dirty="0"/>
          </a:p>
          <a:p>
            <a:r>
              <a:rPr lang="en-GB" sz="1200" dirty="0" smtClean="0"/>
              <a:t>This minimum cover relates to specific high quality control conditions in relation to the positioning of the reinforcement and the concrete production. </a:t>
            </a:r>
          </a:p>
          <a:p>
            <a:endParaRPr lang="en-GB" sz="1200" dirty="0"/>
          </a:p>
          <a:p>
            <a:r>
              <a:rPr lang="en-GB" sz="1200" dirty="0" smtClean="0"/>
              <a:t>(The Standard BS 8500-1 (2006) refers to ‘workmanship deviation’ in recommendations for additional cover)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5153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81000" y="533400"/>
            <a:ext cx="8382000" cy="32288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indent="-365760">
              <a:lnSpc>
                <a:spcPct val="115000"/>
              </a:lnSpc>
              <a:spcBef>
                <a:spcPts val="1200"/>
              </a:spcBef>
              <a:spcAft>
                <a:spcPts val="300"/>
              </a:spcAft>
            </a:pPr>
            <a:r>
              <a:rPr lang="en-US" sz="2000" b="1" i="1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Minimum Concrete cover (extracted from BS 8500)</a:t>
            </a:r>
            <a:endParaRPr lang="en-GB" sz="2000" b="1" i="1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nominal cover can be assessed as follows: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US" sz="2000" baseline="-25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nom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= </a:t>
            </a:r>
            <a:r>
              <a:rPr lang="en-US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US" sz="2000" baseline="-25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+ </a:t>
            </a:r>
            <a:r>
              <a:rPr lang="en-US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ΔC</a:t>
            </a:r>
            <a:r>
              <a:rPr lang="en-US" sz="2000" baseline="-25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Where </a:t>
            </a:r>
            <a:r>
              <a:rPr lang="en-US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US" sz="2000" baseline="-25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should be set to satisfy the following requirements: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Calibri" panose="020F0502020204030204" pitchFamily="34" charset="0"/>
              <a:buChar char="-"/>
            </a:pPr>
            <a:r>
              <a:rPr lang="en-US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Safe transmission of bond forces</a:t>
            </a:r>
            <a:endParaRPr lang="en-GB" sz="20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Calibri" panose="020F0502020204030204" pitchFamily="34" charset="0"/>
              <a:buChar char="-"/>
            </a:pPr>
            <a:r>
              <a:rPr lang="en-US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Durability</a:t>
            </a:r>
            <a:endParaRPr lang="en-GB" sz="20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Calibri" panose="020F0502020204030204" pitchFamily="34" charset="0"/>
              <a:buChar char="-"/>
            </a:pPr>
            <a:r>
              <a:rPr lang="en-US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Fire resistance</a:t>
            </a:r>
            <a:endParaRPr lang="en-GB" sz="20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14092" y="3962400"/>
            <a:ext cx="8378283" cy="779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ΔC</a:t>
            </a:r>
            <a:r>
              <a:rPr lang="en-US" sz="2000" baseline="-25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</a:t>
            </a:r>
            <a:r>
              <a:rPr lang="en-US" sz="2000" baseline="-25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 an allowance which should be made in the design for deviations from the minimum cover. It should be taken as </a:t>
            </a:r>
            <a:r>
              <a:rPr lang="en-US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10 </a:t>
            </a:r>
            <a:r>
              <a:rPr lang="en-US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mm</a:t>
            </a:r>
            <a:r>
              <a:rPr lang="en-US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20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8480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4800" y="533400"/>
            <a:ext cx="8458200" cy="1176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+mj-lt"/>
              <a:buAutoNum type="alphaLcParenR"/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Minimum cover for bond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minimum cover to ensure adequate </a:t>
            </a:r>
            <a:r>
              <a:rPr lang="en-US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bond, 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should not be less than the </a:t>
            </a:r>
            <a:r>
              <a:rPr lang="en-US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reinforcing bar diameter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04800" y="1905000"/>
            <a:ext cx="8534400" cy="19415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1000"/>
              </a:spcAft>
            </a:pPr>
            <a:r>
              <a:rPr lang="en-US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b) Minimum 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cover for durability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is based on the exposure conditions, and can be determined </a:t>
            </a:r>
            <a:r>
              <a:rPr lang="en-US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from BS 8500 (EN 1992)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Recommendations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</a:t>
            </a:r>
            <a:r>
              <a:rPr lang="en-US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tables can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help to determine this size, as well as other considerations about concrete strength, minimum cement ratio and maximum cement </a:t>
            </a:r>
            <a:r>
              <a:rPr lang="en-US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content.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1127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57200" y="480757"/>
            <a:ext cx="8001000" cy="43037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1000"/>
              </a:spcAft>
            </a:pPr>
            <a:r>
              <a:rPr lang="en-US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c) Design 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 fire resistance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nominal axis distance is the distance from the </a:t>
            </a:r>
            <a:r>
              <a:rPr lang="en-US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centre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the main reinforcing bar to the surface of the member. </a:t>
            </a:r>
            <a:endParaRPr lang="en-US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designer should ensure that: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Nominal axis distance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≥ </a:t>
            </a:r>
            <a:r>
              <a:rPr lang="en-US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US" baseline="-25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nom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+ </a:t>
            </a:r>
            <a:r>
              <a:rPr lang="en-US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Ø</a:t>
            </a:r>
            <a:r>
              <a:rPr lang="en-US" baseline="-25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link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+ </a:t>
            </a:r>
            <a:r>
              <a:rPr lang="en-US" dirty="0" err="1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Ø</a:t>
            </a:r>
            <a:r>
              <a:rPr lang="en-US" baseline="-25000" dirty="0" err="1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</a:t>
            </a:r>
            <a:r>
              <a:rPr lang="en-US" baseline="-25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There are three standard fire exposure conditions that may be satisfied: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49580">
              <a:lnSpc>
                <a:spcPct val="115000"/>
              </a:lnSpc>
              <a:spcAft>
                <a:spcPts val="1000"/>
              </a:spcAft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R.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Mechanical resistance for load bearing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49580">
              <a:lnSpc>
                <a:spcPct val="115000"/>
              </a:lnSpc>
              <a:spcAft>
                <a:spcPts val="1000"/>
              </a:spcAft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E.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Integrity of separation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49580">
              <a:lnSpc>
                <a:spcPct val="115000"/>
              </a:lnSpc>
              <a:spcAft>
                <a:spcPts val="1000"/>
              </a:spcAft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I.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Insulation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Information about how to calculate it is given in </a:t>
            </a:r>
            <a:r>
              <a:rPr lang="en-US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Eurocode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8694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718763" y="-461463"/>
            <a:ext cx="5630275" cy="7467601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sp>
        <p:nvSpPr>
          <p:cNvPr id="4" name="TextBox 3"/>
          <p:cNvSpPr txBox="1"/>
          <p:nvPr/>
        </p:nvSpPr>
        <p:spPr>
          <a:xfrm>
            <a:off x="609600" y="5334000"/>
            <a:ext cx="7734300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Notes: </a:t>
            </a:r>
            <a:r>
              <a:rPr lang="en-GB" sz="1200" dirty="0" smtClean="0"/>
              <a:t>R = load bearing criteria, E = Integrity criteria I = Insulation criteria</a:t>
            </a:r>
          </a:p>
          <a:p>
            <a:r>
              <a:rPr lang="en-GB" sz="1200" dirty="0" smtClean="0"/>
              <a:t>All cover requirements are also dependent upon dimension of the unit and geometry</a:t>
            </a:r>
          </a:p>
          <a:p>
            <a:endParaRPr lang="en-GB" sz="1200" dirty="0"/>
          </a:p>
          <a:p>
            <a:r>
              <a:rPr lang="en-GB" sz="1200" dirty="0" smtClean="0"/>
              <a:t> </a:t>
            </a:r>
            <a:endParaRPr lang="en-GB" dirty="0"/>
          </a:p>
        </p:txBody>
      </p:sp>
      <p:cxnSp>
        <p:nvCxnSpPr>
          <p:cNvPr id="6" name="Straight Connector 5"/>
          <p:cNvCxnSpPr/>
          <p:nvPr/>
        </p:nvCxnSpPr>
        <p:spPr>
          <a:xfrm>
            <a:off x="800100" y="5334000"/>
            <a:ext cx="7467601" cy="0"/>
          </a:xfrm>
          <a:prstGeom prst="line">
            <a:avLst/>
          </a:prstGeom>
          <a:ln w="28575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0731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STEEL SPECIFICATIONS</a:t>
            </a:r>
            <a:endParaRPr lang="es-ES" sz="2400" b="1" dirty="0"/>
          </a:p>
        </p:txBody>
      </p:sp>
      <p:sp>
        <p:nvSpPr>
          <p:cNvPr id="4" name="Rectangle 3"/>
          <p:cNvSpPr/>
          <p:nvPr/>
        </p:nvSpPr>
        <p:spPr>
          <a:xfrm>
            <a:off x="2843808" y="1353962"/>
            <a:ext cx="4572000" cy="1410643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 – Reinforced steel</a:t>
            </a:r>
            <a:endParaRPr lang="en-GB" sz="20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 – Stainless steel</a:t>
            </a:r>
            <a:endParaRPr lang="en-GB" sz="20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X – Designed by specifier</a:t>
            </a: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655108" y="3356992"/>
            <a:ext cx="5400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0" dirty="0" smtClean="0"/>
              <a:t>B 500 A</a:t>
            </a:r>
            <a:endParaRPr lang="en-GB" sz="8000" dirty="0"/>
          </a:p>
        </p:txBody>
      </p:sp>
      <p:sp>
        <p:nvSpPr>
          <p:cNvPr id="9" name="Curved Right Arrow 8"/>
          <p:cNvSpPr/>
          <p:nvPr/>
        </p:nvSpPr>
        <p:spPr>
          <a:xfrm>
            <a:off x="609600" y="1600200"/>
            <a:ext cx="1152128" cy="2615780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007036" y="4680431"/>
            <a:ext cx="6048672" cy="1410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</a:t>
            </a:r>
            <a:r>
              <a:rPr lang="en-US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</a:t>
            </a:r>
            <a:r>
              <a:rPr lang="en-US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Hot rolled steel (processed at 1000F – 538C)</a:t>
            </a:r>
            <a:endParaRPr lang="en-GB" sz="20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</a:t>
            </a:r>
            <a:r>
              <a:rPr lang="en-US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</a:t>
            </a:r>
            <a:r>
              <a:rPr lang="en-US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Cold rolled steel (processed at normal temperature)</a:t>
            </a:r>
            <a:endParaRPr lang="en-GB" sz="20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US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</a:t>
            </a:r>
            <a:r>
              <a:rPr lang="en-US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Cold drawn steel (from hot rolled bars)</a:t>
            </a: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Curved Right Arrow 7"/>
          <p:cNvSpPr/>
          <p:nvPr/>
        </p:nvSpPr>
        <p:spPr>
          <a:xfrm flipH="1" flipV="1">
            <a:off x="7413180" y="3581400"/>
            <a:ext cx="1043548" cy="2030408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46004" y="5181600"/>
            <a:ext cx="78709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/>
              <a:t>Ductility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4253561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182580" y="203274"/>
            <a:ext cx="48965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STEEL SPECIFICATIONS</a:t>
            </a:r>
          </a:p>
          <a:p>
            <a:r>
              <a:rPr lang="es-ES_tradnl" sz="2400" b="1" dirty="0" smtClean="0"/>
              <a:t>BS 4449 and BS 8666</a:t>
            </a:r>
            <a:endParaRPr lang="es-ES" sz="2400" b="1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3184565"/>
              </p:ext>
            </p:extLst>
          </p:nvPr>
        </p:nvGraphicFramePr>
        <p:xfrm>
          <a:off x="228600" y="4482660"/>
          <a:ext cx="8649344" cy="21513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8474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5514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0399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4272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Class (BS 4449) and designation (BS 8666)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A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B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C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58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Characteristic yield strength </a:t>
                      </a:r>
                      <a:r>
                        <a:rPr lang="en-US" sz="1800" dirty="0" err="1" smtClean="0">
                          <a:effectLst/>
                        </a:rPr>
                        <a:t>f</a:t>
                      </a:r>
                      <a:r>
                        <a:rPr lang="en-US" sz="1800" baseline="-25000" dirty="0" err="1" smtClean="0">
                          <a:effectLst/>
                        </a:rPr>
                        <a:t>y</a:t>
                      </a:r>
                      <a:r>
                        <a:rPr lang="en-US" sz="1800" dirty="0" smtClean="0">
                          <a:effectLst/>
                        </a:rPr>
                        <a:t>(N/mm</a:t>
                      </a:r>
                      <a:r>
                        <a:rPr lang="en-US" sz="1800" baseline="30000" dirty="0" smtClean="0">
                          <a:effectLst/>
                        </a:rPr>
                        <a:t>2</a:t>
                      </a:r>
                      <a:r>
                        <a:rPr lang="en-US" sz="1800" dirty="0">
                          <a:effectLst/>
                        </a:rPr>
                        <a:t>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 smtClean="0">
                          <a:effectLst/>
                        </a:rPr>
                        <a:t>500MPa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 smtClean="0">
                          <a:effectLst/>
                        </a:rPr>
                        <a:t>500MPa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 smtClean="0">
                          <a:effectLst/>
                        </a:rPr>
                        <a:t>500MPa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Minimum value of k = </a:t>
                      </a:r>
                      <a:endParaRPr lang="en-US" sz="18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 smtClean="0">
                          <a:effectLst/>
                        </a:rPr>
                        <a:t>(Max. Tensile</a:t>
                      </a:r>
                      <a:r>
                        <a:rPr lang="en-US" sz="1800" baseline="0" dirty="0" smtClean="0">
                          <a:effectLst/>
                        </a:rPr>
                        <a:t> strength/Yield Strength</a:t>
                      </a:r>
                      <a:r>
                        <a:rPr lang="en-US" sz="1800" dirty="0" smtClean="0">
                          <a:effectLst/>
                        </a:rPr>
                        <a:t>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≥1.05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≥1.08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≥</a:t>
                      </a:r>
                      <a:r>
                        <a:rPr lang="en-US" sz="1800" dirty="0" smtClean="0">
                          <a:effectLst/>
                        </a:rPr>
                        <a:t>1.15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 smtClean="0">
                          <a:effectLst/>
                        </a:rPr>
                        <a:t>&lt;</a:t>
                      </a:r>
                      <a:r>
                        <a:rPr lang="en-US" sz="1800" dirty="0">
                          <a:effectLst/>
                        </a:rPr>
                        <a:t>1.35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Characteristic </a:t>
                      </a:r>
                      <a:r>
                        <a:rPr lang="en-US" sz="1800" dirty="0" smtClean="0">
                          <a:effectLst/>
                        </a:rPr>
                        <a:t>ductility </a:t>
                      </a:r>
                      <a:r>
                        <a:rPr lang="en-US" sz="1800" dirty="0">
                          <a:effectLst/>
                        </a:rPr>
                        <a:t>at maximum force  </a:t>
                      </a:r>
                      <a:r>
                        <a:rPr lang="en-US" sz="1800" dirty="0" smtClean="0">
                          <a:effectLst/>
                        </a:rPr>
                        <a:t>(%)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≥2.5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≥5.0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≥7.5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182580" y="1083596"/>
            <a:ext cx="669631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Yield Strength</a:t>
            </a:r>
          </a:p>
          <a:p>
            <a:endParaRPr lang="en-GB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Typically 250 </a:t>
            </a:r>
            <a:r>
              <a:rPr lang="en-GB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Mpa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for plain bars</a:t>
            </a:r>
          </a:p>
          <a:p>
            <a:endParaRPr lang="en-GB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Typically 500 </a:t>
            </a:r>
            <a:r>
              <a:rPr lang="en-GB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Mpa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for High Yield steel (reinforcement)</a:t>
            </a:r>
          </a:p>
          <a:p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Bars from 6mm to 50mm diameter</a:t>
            </a:r>
          </a:p>
          <a:p>
            <a:endParaRPr lang="en-GB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b="1" dirty="0"/>
          </a:p>
          <a:p>
            <a:endParaRPr lang="en-GB" sz="1200" b="1" dirty="0"/>
          </a:p>
          <a:p>
            <a:r>
              <a:rPr lang="en-GB" sz="2400" b="1" dirty="0" smtClean="0"/>
              <a:t>Ultimate Tensile Strength</a:t>
            </a:r>
            <a:endParaRPr lang="en-GB" sz="2400" b="1" dirty="0"/>
          </a:p>
        </p:txBody>
      </p:sp>
      <p:pic>
        <p:nvPicPr>
          <p:cNvPr id="3074" name="Picture 2" descr="https://upload.wikimedia.org/wikipedia/commons/0/0c/Stress_v_strain_Aluminum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5554" y="228600"/>
            <a:ext cx="38100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105400" y="4147839"/>
            <a:ext cx="3733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3 levels of ductility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800600" y="1369092"/>
            <a:ext cx="2785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Stress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791200" y="3751453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        Strain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8674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228600" y="157800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STEEL SPECIFICATIONS</a:t>
            </a:r>
            <a:endParaRPr lang="es-ES" sz="2400" b="1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/>
          </p:nvPr>
        </p:nvGraphicFramePr>
        <p:xfrm>
          <a:off x="1219200" y="1219200"/>
          <a:ext cx="6480719" cy="47320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204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2049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1922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2049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Metric bar size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Mass per unit length (Kg/m)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Nominal diameter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Cross sectional area (mm</a:t>
                      </a:r>
                      <a:r>
                        <a:rPr lang="en-US" sz="1800" baseline="30000">
                          <a:effectLst/>
                        </a:rPr>
                        <a:t>2</a:t>
                      </a:r>
                      <a:r>
                        <a:rPr lang="en-US" sz="1800">
                          <a:effectLst/>
                        </a:rPr>
                        <a:t>)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6.0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0.222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6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28.3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8.0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0.395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8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50.3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10.0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0.617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78.5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12.0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0.888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12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113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16.0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1.579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16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201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20.0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2.467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20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314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25.0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3.855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25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491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32.0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4.830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32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804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40.0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9.868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40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1257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50.0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15.413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50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1963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0"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Note: Sizes 14 and 28 are excluded as they are not normally used.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290611" y="609600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Rebar designation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597937" y="6019800"/>
            <a:ext cx="1250663" cy="4108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15000"/>
              </a:lnSpc>
              <a:spcBef>
                <a:spcPts val="300"/>
              </a:spcBef>
              <a:spcAft>
                <a:spcPts val="0"/>
              </a:spcAft>
            </a:pPr>
            <a:r>
              <a:rPr lang="en-US" dirty="0"/>
              <a:t>(BS 8666)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143000" y="5334000"/>
            <a:ext cx="6705600" cy="68580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698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81000" y="533400"/>
            <a:ext cx="822960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000000"/>
                </a:solidFill>
                <a:latin typeface="Times New Roman" panose="02020603050405020304" pitchFamily="18" charset="0"/>
              </a:rPr>
              <a:t>Input </a:t>
            </a:r>
            <a:r>
              <a:rPr lang="en-GB" b="1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Data</a:t>
            </a:r>
          </a:p>
          <a:p>
            <a:r>
              <a:rPr lang="en-GB" b="1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Beam</a:t>
            </a:r>
            <a:endParaRPr lang="en-GB" b="1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Concrete characteristic strength: </a:t>
            </a:r>
            <a:r>
              <a:rPr lang="en-GB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f</a:t>
            </a:r>
            <a:r>
              <a:rPr lang="en-GB" baseline="-25000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c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= 30 MPa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Type of reinforcement / tendon: = Reinforcement bar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Maximum diameter of reinforcement / tendon: </a:t>
            </a:r>
            <a:r>
              <a:rPr lang="el-GR" dirty="0">
                <a:solidFill>
                  <a:srgbClr val="000000"/>
                </a:solidFill>
                <a:latin typeface="Times New Roman" panose="02020603050405020304" pitchFamily="18" charset="0"/>
              </a:rPr>
              <a:t>Φ = 20 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mm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Environment exposure class: = XC4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Nominal 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aggregate size greater than 32 mm: = No</a:t>
            </a:r>
            <a:endParaRPr lang="en-GB" b="0" i="0" u="sng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57200" y="2681407"/>
            <a:ext cx="8510239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0000"/>
                </a:solidFill>
                <a:latin typeface="Times New Roman" panose="02020603050405020304" pitchFamily="18" charset="0"/>
              </a:rPr>
              <a:t>Calculation of structural </a:t>
            </a:r>
            <a:r>
              <a:rPr lang="en-GB" b="1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class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The structural class is calculated according to the rules specified in EN1992-1-1 Table 4.3N</a:t>
            </a:r>
            <a:r>
              <a:rPr lang="en-GB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The 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initial structural class is S4 </a:t>
            </a:r>
            <a:endParaRPr lang="en-GB" dirty="0" smtClean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GB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(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corresponding to the reference design working life of 50 years</a:t>
            </a:r>
            <a:r>
              <a:rPr lang="en-GB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)</a:t>
            </a:r>
          </a:p>
          <a:p>
            <a:r>
              <a:rPr lang="en-GB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With a Characteristic strength of 30MPa….</a:t>
            </a:r>
            <a:endParaRPr lang="en-GB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GB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Therefore 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the structural class is S4.</a:t>
            </a:r>
            <a:endParaRPr lang="en-GB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81000" y="76200"/>
            <a:ext cx="190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Example :</a:t>
            </a:r>
            <a:endParaRPr lang="en-GB" dirty="0"/>
          </a:p>
        </p:txBody>
      </p:sp>
      <p:pic>
        <p:nvPicPr>
          <p:cNvPr id="2052" name="Picture 4" descr="Determining the structural class according to Eurocode EC0 and EC2 and... |  Download Tabl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0" y="4800600"/>
            <a:ext cx="4594225" cy="1740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1028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57200" y="609600"/>
            <a:ext cx="830580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000000"/>
                </a:solidFill>
                <a:latin typeface="Times New Roman" panose="02020603050405020304" pitchFamily="18" charset="0"/>
              </a:rPr>
              <a:t>Calculation of concrete cover for </a:t>
            </a:r>
            <a:r>
              <a:rPr lang="en-GB" b="1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durability</a:t>
            </a:r>
          </a:p>
          <a:p>
            <a:endParaRPr lang="en-GB" b="1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For reinforcement steel the minimum cover for durability </a:t>
            </a:r>
            <a:r>
              <a:rPr lang="en-GB" i="1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</a:t>
            </a:r>
            <a:r>
              <a:rPr lang="en-GB" baseline="-250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min,dur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is calculated in accordance with EN1992-1-1 Table 4.4N</a:t>
            </a:r>
            <a:r>
              <a:rPr lang="en-GB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.</a:t>
            </a:r>
          </a:p>
          <a:p>
            <a:endParaRPr lang="en-GB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For structural class S4 and exposure class XC4 the minimum cover for durability </a:t>
            </a:r>
            <a:r>
              <a:rPr lang="en-GB" i="1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</a:t>
            </a:r>
            <a:r>
              <a:rPr lang="en-GB" baseline="-250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min,dur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is equal to </a:t>
            </a:r>
            <a:r>
              <a:rPr lang="en-GB" i="1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</a:t>
            </a:r>
            <a:r>
              <a:rPr lang="en-GB" baseline="-250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min,dur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= 30.0 mm.</a:t>
            </a:r>
            <a:endParaRPr lang="en-GB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0" y="3124200"/>
            <a:ext cx="5189329" cy="1581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5199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57200" y="1219200"/>
            <a:ext cx="8469351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000000"/>
                </a:solidFill>
                <a:latin typeface="Times New Roman" panose="02020603050405020304" pitchFamily="18" charset="0"/>
              </a:rPr>
              <a:t>Calculation of minimum concrete </a:t>
            </a:r>
            <a:r>
              <a:rPr lang="en-GB" b="1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cover</a:t>
            </a:r>
          </a:p>
          <a:p>
            <a:endParaRPr lang="en-GB" b="1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According to EN1992-1-1  the greater value of concrete cover satisfying the requirements for both bond and durability is used</a:t>
            </a:r>
            <a:r>
              <a:rPr lang="en-GB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:</a:t>
            </a:r>
          </a:p>
          <a:p>
            <a:endParaRPr lang="en-GB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GB" i="1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</a:t>
            </a:r>
            <a:r>
              <a:rPr lang="en-GB" baseline="-250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min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= max {</a:t>
            </a:r>
            <a:r>
              <a:rPr lang="en-GB" i="1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</a:t>
            </a:r>
            <a:r>
              <a:rPr lang="en-GB" baseline="-250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min,b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, </a:t>
            </a:r>
            <a:r>
              <a:rPr lang="en-GB" i="1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</a:t>
            </a:r>
            <a:r>
              <a:rPr lang="en-GB" baseline="-250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min,dur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r>
              <a:rPr lang="en-GB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}</a:t>
            </a:r>
            <a:endParaRPr lang="en-GB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endParaRPr lang="en-GB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Therefore the minimum concrete cover is calculated as:</a:t>
            </a:r>
          </a:p>
          <a:p>
            <a:r>
              <a:rPr lang="en-GB" i="1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</a:t>
            </a:r>
            <a:r>
              <a:rPr lang="en-GB" baseline="-250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min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= max {20.0 mm, 30.0 mm </a:t>
            </a:r>
            <a:r>
              <a:rPr lang="en-GB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} = 30.0 mm</a:t>
            </a:r>
            <a:endParaRPr lang="en-GB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591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81000" y="1143000"/>
            <a:ext cx="845820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000000"/>
                </a:solidFill>
                <a:latin typeface="Times New Roman" panose="02020603050405020304" pitchFamily="18" charset="0"/>
              </a:rPr>
              <a:t>Calculation of nominal concrete </a:t>
            </a:r>
            <a:r>
              <a:rPr lang="en-GB" b="1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cover</a:t>
            </a:r>
          </a:p>
          <a:p>
            <a:endParaRPr lang="en-GB" b="1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The nominal concrete cover </a:t>
            </a:r>
            <a:r>
              <a:rPr lang="en-GB" i="1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</a:t>
            </a:r>
            <a:r>
              <a:rPr lang="en-GB" baseline="-250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nom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is calculated by adding to the minimum cover </a:t>
            </a:r>
            <a:r>
              <a:rPr lang="en-GB" i="1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</a:t>
            </a:r>
            <a:r>
              <a:rPr lang="en-GB" baseline="-250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min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the allowance for deviation </a:t>
            </a:r>
            <a:r>
              <a:rPr lang="en-GB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Δ</a:t>
            </a:r>
            <a:r>
              <a:rPr lang="en-GB" i="1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</a:t>
            </a:r>
            <a:r>
              <a:rPr lang="en-GB" baseline="-250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dev</a:t>
            </a:r>
            <a:r>
              <a:rPr lang="en-GB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.</a:t>
            </a:r>
          </a:p>
          <a:p>
            <a:endParaRPr lang="en-GB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According to EN1992-1-1 </a:t>
            </a:r>
            <a:r>
              <a:rPr lang="en-GB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the 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allowance for deviation is </a:t>
            </a:r>
            <a:r>
              <a:rPr lang="en-GB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Δ</a:t>
            </a:r>
            <a:r>
              <a:rPr lang="en-GB" i="1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</a:t>
            </a:r>
            <a:r>
              <a:rPr lang="en-GB" baseline="-250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dev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= 10.0 mm</a:t>
            </a:r>
            <a:r>
              <a:rPr lang="en-GB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.</a:t>
            </a:r>
          </a:p>
          <a:p>
            <a:endParaRPr lang="en-GB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The required nominal concrete cover is</a:t>
            </a:r>
            <a:r>
              <a:rPr lang="en-GB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:</a:t>
            </a:r>
          </a:p>
          <a:p>
            <a:endParaRPr lang="en-GB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GB" i="1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</a:t>
            </a:r>
            <a:r>
              <a:rPr lang="en-GB" baseline="-250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nom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= </a:t>
            </a:r>
            <a:r>
              <a:rPr lang="en-GB" i="1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</a:t>
            </a:r>
            <a:r>
              <a:rPr lang="en-GB" baseline="-250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min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+ </a:t>
            </a:r>
            <a:r>
              <a:rPr lang="en-GB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Δ</a:t>
            </a:r>
            <a:r>
              <a:rPr lang="en-GB" i="1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</a:t>
            </a:r>
            <a:r>
              <a:rPr lang="en-GB" baseline="-250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dev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= 30.0 mm + 10.0 mm = </a:t>
            </a:r>
            <a:r>
              <a:rPr lang="en-GB" b="1" dirty="0">
                <a:solidFill>
                  <a:srgbClr val="000000"/>
                </a:solidFill>
                <a:latin typeface="Times New Roman" panose="02020603050405020304" pitchFamily="18" charset="0"/>
              </a:rPr>
              <a:t>40.0 </a:t>
            </a:r>
            <a:r>
              <a:rPr lang="en-GB" b="1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mm</a:t>
            </a:r>
          </a:p>
          <a:p>
            <a:endParaRPr lang="en-GB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endParaRPr lang="en-GB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GB" b="1" dirty="0">
                <a:solidFill>
                  <a:srgbClr val="000000"/>
                </a:solidFill>
                <a:latin typeface="Times New Roman" panose="02020603050405020304" pitchFamily="18" charset="0"/>
              </a:rPr>
              <a:t>Therefore the required nominal concrete cover is </a:t>
            </a:r>
            <a:r>
              <a:rPr lang="en-GB" b="1" i="1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</a:t>
            </a:r>
            <a:r>
              <a:rPr lang="en-GB" b="1" baseline="-250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nom</a:t>
            </a:r>
            <a:r>
              <a:rPr lang="en-GB" b="1" dirty="0">
                <a:solidFill>
                  <a:srgbClr val="000000"/>
                </a:solidFill>
                <a:latin typeface="Times New Roman" panose="02020603050405020304" pitchFamily="18" charset="0"/>
              </a:rPr>
              <a:t> = 40.0 mm.</a:t>
            </a:r>
            <a:endParaRPr lang="en-GB" b="1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6813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3" name="Rectangle 5"/>
          <p:cNvSpPr>
            <a:spLocks noChangeArrowheads="1"/>
          </p:cNvSpPr>
          <p:nvPr/>
        </p:nvSpPr>
        <p:spPr bwMode="auto">
          <a:xfrm>
            <a:off x="1543228" y="304800"/>
            <a:ext cx="66294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>
              <a:defRPr/>
            </a:pPr>
            <a:r>
              <a:rPr lang="en-US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Prestressing the concrete</a:t>
            </a:r>
            <a:endParaRPr lang="en-US" sz="4400" dirty="0">
              <a:solidFill>
                <a:srgbClr val="0070C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09574" name="Rectangle 6" descr="Rectangle: Click to edit Master text styles&#10;Second level&#10;Third level&#10;Fourth level&#10;Fifth level"/>
          <p:cNvSpPr>
            <a:spLocks noChangeArrowheads="1"/>
          </p:cNvSpPr>
          <p:nvPr/>
        </p:nvSpPr>
        <p:spPr bwMode="auto">
          <a:xfrm>
            <a:off x="304800" y="762000"/>
            <a:ext cx="8605838" cy="518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None/>
              <a:defRPr/>
            </a:pPr>
            <a:r>
              <a:rPr lang="en-US" sz="1600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    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None/>
              <a:defRPr/>
            </a:pPr>
            <a:r>
              <a:rPr lang="en-US" sz="1600" dirty="0" smtClean="0"/>
              <a:t>1. Steel tendons are placed in position and tensioned at each end. 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None/>
              <a:defRPr/>
            </a:pPr>
            <a:r>
              <a:rPr lang="en-US" sz="1600" dirty="0" smtClean="0"/>
              <a:t>2. The concrete is poured, vibrated and cured. 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None/>
              <a:defRPr/>
            </a:pPr>
            <a:r>
              <a:rPr lang="en-US" sz="1600" dirty="0" smtClean="0"/>
              <a:t>3. The tendons are released when the concrete is hardened and this pulls the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None/>
              <a:defRPr/>
            </a:pPr>
            <a:r>
              <a:rPr lang="en-US" sz="1600" dirty="0" smtClean="0"/>
              <a:t>     concrete into compression.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None/>
              <a:defRPr/>
            </a:pPr>
            <a:endParaRPr lang="en-US" sz="1600" dirty="0" smtClean="0"/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None/>
              <a:defRPr/>
            </a:pPr>
            <a:r>
              <a:rPr lang="en-US" sz="1600" dirty="0" smtClean="0"/>
              <a:t>Advantages</a:t>
            </a:r>
            <a:r>
              <a:rPr lang="en-US" sz="1600" dirty="0"/>
              <a:t>:</a:t>
            </a:r>
            <a:endParaRPr lang="en-US" sz="1600" dirty="0">
              <a:solidFill>
                <a:srgbClr val="0000CC"/>
              </a:solidFill>
            </a:endParaRP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None/>
              <a:defRPr/>
            </a:pPr>
            <a:r>
              <a:rPr lang="en-US" sz="1600" dirty="0"/>
              <a:t>	</a:t>
            </a:r>
            <a:r>
              <a:rPr lang="en-US" sz="1600" dirty="0">
                <a:solidFill>
                  <a:srgbClr val="0000CC"/>
                </a:solidFill>
              </a:rPr>
              <a:t>- </a:t>
            </a:r>
            <a:r>
              <a:rPr lang="en-US" sz="1600" dirty="0"/>
              <a:t>Increase the load carrying </a:t>
            </a:r>
            <a:endParaRPr lang="en-US" sz="1600" dirty="0" smtClean="0"/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None/>
              <a:defRPr/>
            </a:pPr>
            <a:r>
              <a:rPr lang="en-US" sz="1600" dirty="0" smtClean="0"/>
              <a:t>	   capacity. 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None/>
              <a:defRPr/>
            </a:pPr>
            <a:r>
              <a:rPr lang="en-US" sz="1600" dirty="0"/>
              <a:t>	- Increase span </a:t>
            </a:r>
            <a:r>
              <a:rPr lang="en-US" sz="1600" dirty="0" smtClean="0"/>
              <a:t>length.</a:t>
            </a:r>
            <a:endParaRPr lang="en-US" sz="1600" dirty="0"/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None/>
              <a:defRPr/>
            </a:pPr>
            <a:r>
              <a:rPr lang="en-US" sz="1600" dirty="0"/>
              <a:t>	- Reduce the </a:t>
            </a:r>
            <a:r>
              <a:rPr lang="en-US" sz="1600" dirty="0" smtClean="0"/>
              <a:t>dimension size.</a:t>
            </a:r>
            <a:endParaRPr lang="en-US" sz="1600" dirty="0"/>
          </a:p>
        </p:txBody>
      </p:sp>
      <p:pic>
        <p:nvPicPr>
          <p:cNvPr id="51204" name="Picture 7" descr="C:\WINDOWS\Desktop\beam PT 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91168" y="2133600"/>
            <a:ext cx="4202113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05" name="Picture 8" descr="C:\WINDOWS\Desktop\beam PT 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72" y="4525600"/>
            <a:ext cx="4352596" cy="21762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4" descr="A:\MVC-016X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05600" y="5029200"/>
            <a:ext cx="2438400" cy="18288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3079335" y="4657635"/>
            <a:ext cx="1295400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A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4391168" y="4048547"/>
            <a:ext cx="4521745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GB" sz="1400" dirty="0" smtClean="0"/>
              <a:t>When a concrete beam is pre-stressed, All the concrete acts in compression. The off-centre location of the pre-stressed steel </a:t>
            </a:r>
            <a:r>
              <a:rPr lang="en-GB" sz="1400" b="1" dirty="0" smtClean="0">
                <a:solidFill>
                  <a:srgbClr val="0070C0"/>
                </a:solidFill>
              </a:rPr>
              <a:t>causes a camber in the beam.</a:t>
            </a:r>
            <a:endParaRPr lang="en-US" sz="1400" b="1" dirty="0">
              <a:solidFill>
                <a:srgbClr val="0070C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8572" y="6019800"/>
            <a:ext cx="5410200" cy="73866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Under loading, the pre-stressed beam becomes flatter, but all the concrete still acts in compression, and no cracks appear. </a:t>
            </a:r>
            <a:endParaRPr lang="en-US" sz="1400" dirty="0"/>
          </a:p>
        </p:txBody>
      </p:sp>
      <p:sp>
        <p:nvSpPr>
          <p:cNvPr id="4" name="TextBox 3"/>
          <p:cNvSpPr txBox="1"/>
          <p:nvPr/>
        </p:nvSpPr>
        <p:spPr>
          <a:xfrm>
            <a:off x="6724828" y="5081067"/>
            <a:ext cx="1447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Steel Tendons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370912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09800" y="1981200"/>
            <a:ext cx="459452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Prestressing the concrete</a:t>
            </a:r>
            <a:endParaRPr lang="en-US" sz="2800" dirty="0">
              <a:solidFill>
                <a:srgbClr val="0070C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600200" y="3124200"/>
            <a:ext cx="61722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u="sng" dirty="0" smtClean="0">
                <a:hlinkClick r:id="rId2"/>
              </a:rPr>
              <a:t>http://www.youtube.com/watch?v=pjwrXLWhISE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0179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Post-tensioning the concrete</a:t>
            </a:r>
          </a:p>
        </p:txBody>
      </p:sp>
      <p:sp>
        <p:nvSpPr>
          <p:cNvPr id="3829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1600200"/>
            <a:ext cx="8610600" cy="4495800"/>
          </a:xfrm>
        </p:spPr>
        <p:txBody>
          <a:bodyPr/>
          <a:lstStyle/>
          <a:p>
            <a:pPr lvl="1" eaLnBrk="1" hangingPunct="1">
              <a:buNone/>
            </a:pPr>
            <a:r>
              <a:rPr lang="en-US" sz="1800" dirty="0" smtClean="0"/>
              <a:t>1. Cables positioned prior to concrete placement in plastic sheath </a:t>
            </a:r>
          </a:p>
          <a:p>
            <a:pPr lvl="1" eaLnBrk="1" hangingPunct="1">
              <a:buNone/>
            </a:pPr>
            <a:r>
              <a:rPr lang="en-US" sz="1800" dirty="0" smtClean="0"/>
              <a:t>2. Stressed by jacks after concrete placement (&amp; curing)</a:t>
            </a:r>
          </a:p>
          <a:p>
            <a:pPr lvl="1" eaLnBrk="1" hangingPunct="1">
              <a:buNone/>
            </a:pPr>
            <a:r>
              <a:rPr lang="en-US" sz="1800" dirty="0" smtClean="0"/>
              <a:t>3. Generally performed at the jobsite</a:t>
            </a:r>
          </a:p>
        </p:txBody>
      </p:sp>
      <p:pic>
        <p:nvPicPr>
          <p:cNvPr id="64516" name="Picture 4" descr="pt 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590800"/>
            <a:ext cx="4495800" cy="1452563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64517" name="Picture 5" descr="pt 0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9200" y="4089796"/>
            <a:ext cx="6248400" cy="2615804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2" name="TextBox 1"/>
          <p:cNvSpPr txBox="1"/>
          <p:nvPr/>
        </p:nvSpPr>
        <p:spPr>
          <a:xfrm>
            <a:off x="4991100" y="3276600"/>
            <a:ext cx="3810000" cy="73866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1. In post tensioning, the concrete is not allowed to bond to the steel strands during curing. </a:t>
            </a:r>
            <a:endParaRPr lang="en-US" sz="1400" dirty="0"/>
          </a:p>
        </p:txBody>
      </p:sp>
      <p:sp>
        <p:nvSpPr>
          <p:cNvPr id="3" name="TextBox 2"/>
          <p:cNvSpPr txBox="1"/>
          <p:nvPr/>
        </p:nvSpPr>
        <p:spPr>
          <a:xfrm>
            <a:off x="1409700" y="5383649"/>
            <a:ext cx="5867400" cy="116955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2. After the concrete has cured, the strands are tensioned with a hydraulic jack and anchored to the beam ends. The strands are draped loosely to provide higher structural efficiency.</a:t>
            </a:r>
          </a:p>
          <a:p>
            <a:endParaRPr lang="en-GB" sz="1400" dirty="0"/>
          </a:p>
          <a:p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163096342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pic>
        <p:nvPicPr>
          <p:cNvPr id="66564" name="Picture 4" descr="MVC-012X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-33845" y="5595937"/>
            <a:ext cx="7075976" cy="892552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imes New Roman" pitchFamily="18" charset="0"/>
              </a:rPr>
              <a:t>Plastic-sheathed to prevent bonding to concrete 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  <a:latin typeface="Times New Roman" pitchFamily="18" charset="0"/>
              </a:rPr>
              <a:t>(note the cable is lubricated)</a:t>
            </a:r>
          </a:p>
        </p:txBody>
      </p:sp>
    </p:spTree>
    <p:extLst>
      <p:ext uri="{BB962C8B-B14F-4D97-AF65-F5344CB8AC3E}">
        <p14:creationId xmlns:p14="http://schemas.microsoft.com/office/powerpoint/2010/main" val="152202399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pic>
        <p:nvPicPr>
          <p:cNvPr id="67588" name="Picture 4" descr="Post Tension Cables-Drape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0" y="5886450"/>
            <a:ext cx="7360285" cy="523220"/>
          </a:xfrm>
          <a:prstGeom prst="rect">
            <a:avLst/>
          </a:prstGeom>
          <a:solidFill>
            <a:schemeClr val="tx1"/>
          </a:solidFill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sz="2800" dirty="0" smtClean="0">
                <a:solidFill>
                  <a:schemeClr val="bg1"/>
                </a:solidFill>
                <a:latin typeface="Times New Roman" pitchFamily="18" charset="0"/>
              </a:rPr>
              <a:t> Draped </a:t>
            </a:r>
            <a:r>
              <a:rPr lang="en-US" sz="2800" dirty="0">
                <a:solidFill>
                  <a:schemeClr val="bg1"/>
                </a:solidFill>
                <a:latin typeface="Times New Roman" pitchFamily="18" charset="0"/>
              </a:rPr>
              <a:t>to be positioned in “Tension” area of slab</a:t>
            </a:r>
          </a:p>
        </p:txBody>
      </p:sp>
    </p:spTree>
    <p:extLst>
      <p:ext uri="{BB962C8B-B14F-4D97-AF65-F5344CB8AC3E}">
        <p14:creationId xmlns:p14="http://schemas.microsoft.com/office/powerpoint/2010/main" val="117791273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pic>
        <p:nvPicPr>
          <p:cNvPr id="71684" name="Picture 4" descr="Jacking Mach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</p:pic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3276600" y="533400"/>
            <a:ext cx="5625258" cy="461665"/>
          </a:xfrm>
          <a:prstGeom prst="rect">
            <a:avLst/>
          </a:prstGeom>
          <a:solidFill>
            <a:schemeClr val="tx1"/>
          </a:solidFill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sz="2400" dirty="0">
                <a:solidFill>
                  <a:schemeClr val="bg1"/>
                </a:solidFill>
                <a:latin typeface="Times New Roman" pitchFamily="18" charset="0"/>
              </a:rPr>
              <a:t>Hydraulic Jacking Machine to Stress Cables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4572000"/>
            <a:ext cx="3030677" cy="2273008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26890109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71600" y="4419600"/>
            <a:ext cx="77724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u="sng" dirty="0" smtClean="0">
                <a:latin typeface="Calibri" pitchFamily="34" charset="0"/>
                <a:hlinkClick r:id="rId2"/>
              </a:rPr>
              <a:t>http://www.youtube.com/watch?v=rNJGaiGYzAc</a:t>
            </a:r>
            <a:endParaRPr lang="en-GB" sz="2400" dirty="0">
              <a:latin typeface="Calibri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600200" y="3810000"/>
            <a:ext cx="6629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  <a:latin typeface="+mj-lt"/>
              </a:rPr>
              <a:t>JACKING THE CABLES INTO TENSION</a:t>
            </a:r>
            <a:endParaRPr lang="en-GB" sz="2400" b="1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828800" y="2057400"/>
            <a:ext cx="52517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dirty="0" smtClean="0">
                <a:solidFill>
                  <a:srgbClr val="0070C0"/>
                </a:solidFill>
                <a:latin typeface="+mj-lt"/>
              </a:rPr>
              <a:t>Post-tensioning the concrete</a:t>
            </a:r>
            <a:endParaRPr lang="en-GB" sz="2800" b="1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1447800" y="2590800"/>
            <a:ext cx="618368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http://www.youtube.com/watch?v=7JsuNg5r4Is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2768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6468</TotalTime>
  <Words>5370</Words>
  <Application>Microsoft Office PowerPoint</Application>
  <PresentationFormat>On-screen Show (4:3)</PresentationFormat>
  <Paragraphs>1140</Paragraphs>
  <Slides>98</Slides>
  <Notes>3</Notes>
  <HiddenSlides>1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98</vt:i4>
      </vt:variant>
    </vt:vector>
  </HeadingPairs>
  <TitlesOfParts>
    <vt:vector size="110" baseType="lpstr">
      <vt:lpstr>Arial</vt:lpstr>
      <vt:lpstr>Calibri</vt:lpstr>
      <vt:lpstr>Cambria</vt:lpstr>
      <vt:lpstr>Cambria Math</vt:lpstr>
      <vt:lpstr>Lucida Console</vt:lpstr>
      <vt:lpstr>Lucida Sans Unicode</vt:lpstr>
      <vt:lpstr>Times New Roman</vt:lpstr>
      <vt:lpstr>Verdana</vt:lpstr>
      <vt:lpstr>Wingdings</vt:lpstr>
      <vt:lpstr>Wingdings 2</vt:lpstr>
      <vt:lpstr>Wingdings 3</vt:lpstr>
      <vt:lpstr>Concourse</vt:lpstr>
      <vt:lpstr>            CONCRETE IN CONSTRUCTION Faculty of Architecture, Computing and Engineering School of The Built and Natural Environments</vt:lpstr>
      <vt:lpstr>PowerPoint Presentation</vt:lpstr>
      <vt:lpstr>PowerPoint Presentation</vt:lpstr>
      <vt:lpstr>Admixtures</vt:lpstr>
      <vt:lpstr>Admixtures</vt:lpstr>
      <vt:lpstr>PowerPoint Presentation</vt:lpstr>
      <vt:lpstr>Admixtures</vt:lpstr>
      <vt:lpstr>Admixtures</vt:lpstr>
      <vt:lpstr>Admixtures</vt:lpstr>
      <vt:lpstr>Admixtures</vt:lpstr>
      <vt:lpstr>PowerPoint Presentation</vt:lpstr>
      <vt:lpstr>PowerPoint Presentation</vt:lpstr>
      <vt:lpstr>PowerPoint Presentation</vt:lpstr>
      <vt:lpstr>Characteristics for a good mix</vt:lpstr>
      <vt:lpstr>PowerPoint Presentation</vt:lpstr>
      <vt:lpstr>Characteristics for a good mix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Grading of Aggregates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Corrosion of reinforcement</vt:lpstr>
      <vt:lpstr>Corrosion of  reinforcement</vt:lpstr>
      <vt:lpstr>Corrosion of reinforcement</vt:lpstr>
      <vt:lpstr>Protection of reinforcement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Post-tensioning the concrete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CONCRETE IN CONSTRUCTION Faculty of Applied Design and Engineering School of The Built and Natural Environment</dc:title>
  <dc:creator>Vista</dc:creator>
  <cp:lastModifiedBy>Alan Nantel</cp:lastModifiedBy>
  <cp:revision>466</cp:revision>
  <cp:lastPrinted>2015-10-13T07:23:00Z</cp:lastPrinted>
  <dcterms:created xsi:type="dcterms:W3CDTF">2011-10-21T09:00:41Z</dcterms:created>
  <dcterms:modified xsi:type="dcterms:W3CDTF">2020-10-28T19:51:03Z</dcterms:modified>
</cp:coreProperties>
</file>