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6"/>
  </p:handoutMasterIdLst>
  <p:sldIdLst>
    <p:sldId id="256" r:id="rId5"/>
    <p:sldId id="259" r:id="rId6"/>
    <p:sldId id="260" r:id="rId7"/>
    <p:sldId id="261" r:id="rId8"/>
    <p:sldId id="266" r:id="rId9"/>
    <p:sldId id="264" r:id="rId10"/>
    <p:sldId id="265" r:id="rId11"/>
    <p:sldId id="262" r:id="rId12"/>
    <p:sldId id="263" r:id="rId13"/>
    <p:sldId id="257" r:id="rId14"/>
    <p:sldId id="267" r:id="rId15"/>
    <p:sldId id="268" r:id="rId16"/>
    <p:sldId id="270" r:id="rId17"/>
    <p:sldId id="272" r:id="rId18"/>
    <p:sldId id="273" r:id="rId19"/>
    <p:sldId id="274" r:id="rId20"/>
    <p:sldId id="275" r:id="rId21"/>
    <p:sldId id="276" r:id="rId22"/>
    <p:sldId id="277" r:id="rId23"/>
    <p:sldId id="278" r:id="rId24"/>
    <p:sldId id="26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1" d="100"/>
          <a:sy n="101" d="100"/>
        </p:scale>
        <p:origin x="848" y="1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custLinFactNeighborX="-35558" custLinFactNeighborY="31944"/>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custLinFactNeighborX="55808" custLinFactNeighborY="-50992"/>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custLinFactNeighborX="-44667" custLinFactNeighborY="-2778"/>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smtClean="0"/>
            <a:t>Intentional Overt </a:t>
          </a:r>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56089EAA-D053-4CB5-936D-8A88961764B4}">
      <dgm:prSet phldrT="[Text]"/>
      <dgm:spPr/>
      <dgm:t>
        <a:bodyPr/>
        <a:lstStyle/>
        <a:p>
          <a:r>
            <a:rPr lang="en-US" dirty="0" smtClean="0"/>
            <a:t>Intentional Covert</a:t>
          </a:r>
          <a:endParaRPr lang="en-US" dirty="0"/>
        </a:p>
      </dgm:t>
    </dgm:pt>
    <dgm:pt modelId="{5EB6D536-F23C-4080-A2DA-16A9B910F418}" type="parTrans" cxnId="{B9EE67FF-DAB2-42E6-9644-48A6E8299106}">
      <dgm:prSet/>
      <dgm:spPr/>
      <dgm:t>
        <a:bodyPr/>
        <a:lstStyle/>
        <a:p>
          <a:endParaRPr lang="en-US"/>
        </a:p>
      </dgm:t>
    </dgm:pt>
    <dgm:pt modelId="{87747B93-9E25-4EC3-B2D5-C7706A76B91E}" type="sibTrans" cxnId="{B9EE67FF-DAB2-42E6-9644-48A6E8299106}">
      <dgm:prSet/>
      <dgm:spPr/>
      <dgm:t>
        <a:bodyPr/>
        <a:lstStyle/>
        <a:p>
          <a:endParaRPr lang="en-US"/>
        </a:p>
      </dgm:t>
    </dgm:pt>
    <dgm:pt modelId="{21B7A43A-E781-4D0F-912C-7B06A31720C3}">
      <dgm:prSet phldrT="[Text]"/>
      <dgm:spPr/>
      <dgm:t>
        <a:bodyPr/>
        <a:lstStyle/>
        <a:p>
          <a:r>
            <a:rPr lang="en-US" dirty="0" smtClean="0"/>
            <a:t>Unintentional Overt</a:t>
          </a:r>
          <a:endParaRPr lang="en-US" dirty="0"/>
        </a:p>
      </dgm:t>
    </dgm:pt>
    <dgm:pt modelId="{272DE25A-0DB5-44C9-9124-53F615263DAA}" type="parTrans" cxnId="{ED851419-017E-4334-9008-F1CF270A5F2C}">
      <dgm:prSet/>
      <dgm:spPr/>
      <dgm:t>
        <a:bodyPr/>
        <a:lstStyle/>
        <a:p>
          <a:endParaRPr lang="en-US"/>
        </a:p>
      </dgm:t>
    </dgm:pt>
    <dgm:pt modelId="{5EB1DED3-B1E7-4417-89BE-74CF4915704A}" type="sibTrans" cxnId="{ED851419-017E-4334-9008-F1CF270A5F2C}">
      <dgm:prSet/>
      <dgm:spPr/>
      <dgm:t>
        <a:bodyPr/>
        <a:lstStyle/>
        <a:p>
          <a:endParaRPr lang="en-US"/>
        </a:p>
      </dgm:t>
    </dgm:pt>
    <dgm:pt modelId="{5F28CC4A-9415-4BCF-BA6E-DC33BD7B9220}">
      <dgm:prSet phldrT="[Text]"/>
      <dgm:spPr/>
      <dgm:t>
        <a:bodyPr/>
        <a:lstStyle/>
        <a:p>
          <a:r>
            <a:rPr lang="en-US" dirty="0" smtClean="0"/>
            <a:t>Unintentional Covert</a:t>
          </a:r>
          <a:endParaRPr lang="en-US" dirty="0"/>
        </a:p>
      </dgm:t>
    </dgm:pt>
    <dgm:pt modelId="{55F265BA-4DE1-45E6-A332-6016479FF9EA}" type="parTrans" cxnId="{83400049-04D4-4C5E-8229-367E9B1EC2F1}">
      <dgm:prSet/>
      <dgm:spPr/>
      <dgm:t>
        <a:bodyPr/>
        <a:lstStyle/>
        <a:p>
          <a:endParaRPr lang="en-US"/>
        </a:p>
      </dgm:t>
    </dgm:pt>
    <dgm:pt modelId="{40ED24F3-481D-4A8B-A155-0F6BC7115012}" type="sibTrans" cxnId="{83400049-04D4-4C5E-8229-367E9B1EC2F1}">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83400049-04D4-4C5E-8229-367E9B1EC2F1}" srcId="{231A7792-E034-4017-9A2E-235B7453D780}" destId="{5F28CC4A-9415-4BCF-BA6E-DC33BD7B9220}" srcOrd="3" destOrd="0" parTransId="{55F265BA-4DE1-45E6-A332-6016479FF9EA}" sibTransId="{40ED24F3-481D-4A8B-A155-0F6BC7115012}"/>
    <dgm:cxn modelId="{4B7D2CB6-F2F2-4024-980D-0BCA09848CDE}" srcId="{231A7792-E034-4017-9A2E-235B7453D780}" destId="{BE64692A-7AEB-4569-8EDD-D2ACD0DC856F}" srcOrd="0" destOrd="0" parTransId="{44C63AC9-EE9A-4242-8C2B-B8DC373CE37F}" sibTransId="{3C6710ED-4299-415B-9CBD-1A713B05FEB5}"/>
    <dgm:cxn modelId="{ED851419-017E-4334-9008-F1CF270A5F2C}" srcId="{231A7792-E034-4017-9A2E-235B7453D780}" destId="{21B7A43A-E781-4D0F-912C-7B06A31720C3}" srcOrd="2" destOrd="0" parTransId="{272DE25A-0DB5-44C9-9124-53F615263DAA}" sibTransId="{5EB1DED3-B1E7-4417-89BE-74CF4915704A}"/>
    <dgm:cxn modelId="{A2A17AEC-F976-46A3-8480-34AEC722B580}" type="presOf" srcId="{21B7A43A-E781-4D0F-912C-7B06A31720C3}" destId="{97F7170D-7BC9-4D3F-AFAC-DA3BC4F98E37}" srcOrd="0" destOrd="0" presId="urn:microsoft.com/office/officeart/2005/8/layout/matrix2"/>
    <dgm:cxn modelId="{C2C18717-7D3F-477D-A482-6F82CE667B5B}" type="presOf" srcId="{5F28CC4A-9415-4BCF-BA6E-DC33BD7B9220}"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B9EE67FF-DAB2-42E6-9644-48A6E8299106}" srcId="{231A7792-E034-4017-9A2E-235B7453D780}" destId="{56089EAA-D053-4CB5-936D-8A88961764B4}" srcOrd="1" destOrd="0" parTransId="{5EB6D536-F23C-4080-A2DA-16A9B910F418}" sibTransId="{87747B93-9E25-4EC3-B2D5-C7706A76B91E}"/>
    <dgm:cxn modelId="{B4547408-F96F-4ACF-A606-1A83F06E1548}" type="presOf" srcId="{56089EAA-D053-4CB5-936D-8A88961764B4}" destId="{DDFDEB74-0EFB-4B9C-8946-A62172200F1D}"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smtClean="0"/>
            <a:t>Intentional Overt </a:t>
          </a:r>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EDA0B2F0-C3F7-4459-AD64-CF4B1CE54534}" type="presOf" srcId="{231A7792-E034-4017-9A2E-235B7453D780}" destId="{FE17AB90-B8DA-4391-AE5A-2CA3C20549FB}"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r>
            <a:rPr lang="en-US" dirty="0" smtClean="0"/>
            <a:t>Intentional Covert</a:t>
          </a:r>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r>
            <a:rPr lang="en-US" dirty="0" smtClean="0"/>
            <a:t>Unintentional Overt</a:t>
          </a:r>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3FF60CB5-DFEA-4AF4-92A6-70E646AEE6C5}" srcId="{231A7792-E034-4017-9A2E-235B7453D780}" destId="{12BCBAE4-9105-4670-9039-67CB225F36BE}" srcOrd="2" destOrd="0" parTransId="{A9D0DB39-E100-458C-8BE3-D0319F39B503}" sibTransId="{8CC56A89-C6ED-48F2-A9E2-663D3DFE794F}"/>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EAA4B148-9472-4F56-A04F-FBEB3C55A320}" type="presOf" srcId="{12BCBAE4-9105-4670-9039-67CB225F36BE}" destId="{97F7170D-7BC9-4D3F-AFAC-DA3BC4F98E37}"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DAC7A37C-5A91-4411-96E2-9243F43E665F}">
      <dgm:prSet/>
      <dgm:spPr/>
      <dgm:t>
        <a:bodyPr/>
        <a:lstStyle/>
        <a:p>
          <a:r>
            <a:rPr lang="en-US" dirty="0" smtClean="0"/>
            <a:t>Unintentional Covert</a:t>
          </a:r>
          <a:endParaRPr lang="en-US" dirty="0"/>
        </a:p>
      </dgm:t>
    </dgm:pt>
    <dgm:pt modelId="{D8B3D5FD-F748-4975-9D65-879ACC11B42A}" type="parTrans" cxnId="{15B5F1A9-A1FE-4561-B051-090AEE122647}">
      <dgm:prSet/>
      <dgm:spPr/>
      <dgm:t>
        <a:bodyPr/>
        <a:lstStyle/>
        <a:p>
          <a:endParaRPr lang="en-US"/>
        </a:p>
      </dgm:t>
    </dgm:pt>
    <dgm:pt modelId="{0B663079-9AA1-4093-8DE7-4D6C7156F7AE}" type="sibTrans" cxnId="{15B5F1A9-A1FE-4561-B051-090AEE122647}">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3FF60CB5-DFEA-4AF4-92A6-70E646AEE6C5}" srcId="{231A7792-E034-4017-9A2E-235B7453D780}" destId="{12BCBAE4-9105-4670-9039-67CB225F36BE}" srcOrd="2" destOrd="0" parTransId="{A9D0DB39-E100-458C-8BE3-D0319F39B503}" sibTransId="{8CC56A89-C6ED-48F2-A9E2-663D3DFE794F}"/>
    <dgm:cxn modelId="{D4CB711C-E632-4D40-B5EA-35B5B6713FFD}" type="presOf" srcId="{DAC7A37C-5A91-4411-96E2-9243F43E665F}"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15B5F1A9-A1FE-4561-B051-090AEE122647}" srcId="{231A7792-E034-4017-9A2E-235B7453D780}" destId="{DAC7A37C-5A91-4411-96E2-9243F43E665F}" srcOrd="3" destOrd="0" parTransId="{D8B3D5FD-F748-4975-9D65-879ACC11B42A}" sibTransId="{0B663079-9AA1-4093-8DE7-4D6C7156F7AE}"/>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648080" y="1728172"/>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2943292" y="2651027"/>
        <a:ext cx="1555372" cy="1296144"/>
      </dsp:txXfrm>
    </dsp:sp>
    <dsp:sp modelId="{542E1739-89E9-45D3-BFF7-4A981A69BF78}">
      <dsp:nvSpPr>
        <dsp:cNvPr id="0" name=""/>
        <dsp:cNvSpPr/>
      </dsp:nvSpPr>
      <dsp:spPr>
        <a:xfrm>
          <a:off x="4537416" y="-1728189"/>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5574332" y="1097404"/>
        <a:ext cx="2333059" cy="1140606"/>
      </dsp:txXfrm>
    </dsp:sp>
    <dsp:sp modelId="{DBED6270-CDBF-4FE3-A344-254C1F08687A}">
      <dsp:nvSpPr>
        <dsp:cNvPr id="0" name=""/>
        <dsp:cNvSpPr/>
      </dsp:nvSpPr>
      <dsp:spPr>
        <a:xfrm>
          <a:off x="71993" y="216014"/>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576452" y="1138868"/>
        <a:ext cx="1555372" cy="1296144"/>
      </dsp:txXfrm>
    </dsp:sp>
    <dsp:sp modelId="{667DB1B4-DE6F-4FC6-87EB-2AE4D6DF0E64}">
      <dsp:nvSpPr>
        <dsp:cNvPr id="0" name=""/>
        <dsp:cNvSpPr/>
      </dsp:nvSpPr>
      <dsp:spPr>
        <a:xfrm>
          <a:off x="378842" y="1458574"/>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4267818" y="-1998062"/>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97963" y="-53583"/>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1368152" y="0"/>
          <a:ext cx="5328591" cy="532859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1714510" y="346358"/>
          <a:ext cx="2131436" cy="2131436"/>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Intentional Overt </a:t>
          </a:r>
          <a:endParaRPr lang="en-US" sz="2300" kern="1200" dirty="0"/>
        </a:p>
      </dsp:txBody>
      <dsp:txXfrm>
        <a:off x="1818558" y="450406"/>
        <a:ext cx="1923340" cy="1923340"/>
      </dsp:txXfrm>
    </dsp:sp>
    <dsp:sp modelId="{DDFDEB74-0EFB-4B9C-8946-A62172200F1D}">
      <dsp:nvSpPr>
        <dsp:cNvPr id="0" name=""/>
        <dsp:cNvSpPr/>
      </dsp:nvSpPr>
      <dsp:spPr>
        <a:xfrm>
          <a:off x="4218948" y="346358"/>
          <a:ext cx="2131436" cy="2131436"/>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Intentional Covert</a:t>
          </a:r>
          <a:endParaRPr lang="en-US" sz="2300" kern="1200" dirty="0"/>
        </a:p>
      </dsp:txBody>
      <dsp:txXfrm>
        <a:off x="4322996" y="450406"/>
        <a:ext cx="1923340" cy="1923340"/>
      </dsp:txXfrm>
    </dsp:sp>
    <dsp:sp modelId="{97F7170D-7BC9-4D3F-AFAC-DA3BC4F98E37}">
      <dsp:nvSpPr>
        <dsp:cNvPr id="0" name=""/>
        <dsp:cNvSpPr/>
      </dsp:nvSpPr>
      <dsp:spPr>
        <a:xfrm>
          <a:off x="1714510" y="2850796"/>
          <a:ext cx="2131436" cy="2131436"/>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Unintentional Overt</a:t>
          </a:r>
          <a:endParaRPr lang="en-US" sz="2300" kern="1200" dirty="0"/>
        </a:p>
      </dsp:txBody>
      <dsp:txXfrm>
        <a:off x="1818558" y="2954844"/>
        <a:ext cx="1923340" cy="1923340"/>
      </dsp:txXfrm>
    </dsp:sp>
    <dsp:sp modelId="{5624452D-E959-45C6-92C8-3D15C72747B8}">
      <dsp:nvSpPr>
        <dsp:cNvPr id="0" name=""/>
        <dsp:cNvSpPr/>
      </dsp:nvSpPr>
      <dsp:spPr>
        <a:xfrm>
          <a:off x="4218948" y="2850796"/>
          <a:ext cx="2131436" cy="213143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Unintentional Covert</a:t>
          </a:r>
          <a:endParaRPr lang="en-US" sz="2300" kern="1200" dirty="0"/>
        </a:p>
      </dsp:txBody>
      <dsp:txXfrm>
        <a:off x="4322996" y="2954844"/>
        <a:ext cx="1923340" cy="1923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Intentional Overt </a:t>
          </a:r>
          <a:endParaRPr lang="en-US" sz="17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US" sz="17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Intentional Covert</a:t>
          </a:r>
          <a:endParaRPr lang="en-US" sz="17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Unintentional Overt</a:t>
          </a: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Unintentional Covert</a:t>
          </a:r>
          <a:endParaRPr lang="en-US" sz="1300" kern="1200" dirty="0"/>
        </a:p>
      </dsp:txBody>
      <dsp:txXfrm>
        <a:off x="1756934" y="1828942"/>
        <a:ext cx="1143608" cy="114360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Autofit/>
          </a:bodyPr>
          <a:lstStyle/>
          <a:p>
            <a:r>
              <a:rPr lang="en-GB" sz="4800" dirty="0" smtClean="0">
                <a:solidFill>
                  <a:schemeClr val="bg1"/>
                </a:solidFill>
              </a:rPr>
              <a:t>Facilitation continued…. </a:t>
            </a:r>
            <a:r>
              <a:rPr lang="en-GB" sz="4800" dirty="0">
                <a:solidFill>
                  <a:schemeClr val="bg1"/>
                </a:solidFill>
              </a:rPr>
              <a:t/>
            </a:r>
            <a:br>
              <a:rPr lang="en-GB" sz="4800" dirty="0">
                <a:solidFill>
                  <a:schemeClr val="bg1"/>
                </a:solidFill>
              </a:rPr>
            </a:br>
            <a:r>
              <a:rPr lang="en-GB" sz="4800" dirty="0" smtClean="0">
                <a:solidFill>
                  <a:schemeClr val="bg1"/>
                </a:solidFill>
              </a:rPr>
              <a:t>Heron’s Modes and Dimensions</a:t>
            </a:r>
            <a:endParaRPr lang="en-GB" sz="4800"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78727451"/>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smtClean="0"/>
              <a:t>Heron’s 3 Modes of Facilitation</a:t>
            </a:r>
            <a:endParaRPr lang="en-GB" sz="2800" dirty="0"/>
          </a:p>
        </p:txBody>
      </p:sp>
    </p:spTree>
    <p:extLst>
      <p:ext uri="{BB962C8B-B14F-4D97-AF65-F5344CB8AC3E}">
        <p14:creationId xmlns:p14="http://schemas.microsoft.com/office/powerpoint/2010/main" val="17587055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71247894"/>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smtClean="0"/>
              <a:t>Heron’s 3 Modes of Facilitation</a:t>
            </a:r>
            <a:endParaRPr lang="en-GB" sz="2800" dirty="0"/>
          </a:p>
        </p:txBody>
      </p:sp>
      <p:sp>
        <p:nvSpPr>
          <p:cNvPr id="15" name="Freeform 14"/>
          <p:cNvSpPr/>
          <p:nvPr/>
        </p:nvSpPr>
        <p:spPr>
          <a:xfrm>
            <a:off x="18919" y="1172954"/>
            <a:ext cx="9080938" cy="3175085"/>
          </a:xfrm>
          <a:custGeom>
            <a:avLst/>
            <a:gdLst>
              <a:gd name="connsiteX0" fmla="*/ 0 w 9080938"/>
              <a:gd name="connsiteY0" fmla="*/ 63063 h 3175085"/>
              <a:gd name="connsiteX1" fmla="*/ 1210791 w 9080938"/>
              <a:gd name="connsiteY1" fmla="*/ 1727901 h 3175085"/>
              <a:gd name="connsiteX2" fmla="*/ 3821561 w 9080938"/>
              <a:gd name="connsiteY2" fmla="*/ 2036905 h 3175085"/>
              <a:gd name="connsiteX3" fmla="*/ 4735961 w 9080938"/>
              <a:gd name="connsiteY3" fmla="*/ 3146798 h 3175085"/>
              <a:gd name="connsiteX4" fmla="*/ 6476474 w 9080938"/>
              <a:gd name="connsiteY4" fmla="*/ 737827 h 3175085"/>
              <a:gd name="connsiteX5" fmla="*/ 7529611 w 9080938"/>
              <a:gd name="connsiteY5" fmla="*/ 1229711 h 3175085"/>
              <a:gd name="connsiteX6" fmla="*/ 9080938 w 9080938"/>
              <a:gd name="connsiteY6" fmla="*/ 0 h 3175085"/>
              <a:gd name="connsiteX7" fmla="*/ 9080938 w 9080938"/>
              <a:gd name="connsiteY7" fmla="*/ 0 h 3175085"/>
              <a:gd name="connsiteX8" fmla="*/ 9080938 w 9080938"/>
              <a:gd name="connsiteY8" fmla="*/ 0 h 3175085"/>
              <a:gd name="connsiteX9" fmla="*/ 9080938 w 9080938"/>
              <a:gd name="connsiteY9" fmla="*/ 0 h 3175085"/>
              <a:gd name="connsiteX10" fmla="*/ 9080938 w 9080938"/>
              <a:gd name="connsiteY10" fmla="*/ 0 h 317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80938" h="3175085">
                <a:moveTo>
                  <a:pt x="0" y="63063"/>
                </a:moveTo>
                <a:cubicBezTo>
                  <a:pt x="286932" y="730995"/>
                  <a:pt x="573864" y="1398927"/>
                  <a:pt x="1210791" y="1727901"/>
                </a:cubicBezTo>
                <a:cubicBezTo>
                  <a:pt x="1847718" y="2056875"/>
                  <a:pt x="3234033" y="1800422"/>
                  <a:pt x="3821561" y="2036905"/>
                </a:cubicBezTo>
                <a:cubicBezTo>
                  <a:pt x="4409089" y="2273388"/>
                  <a:pt x="4293476" y="3363311"/>
                  <a:pt x="4735961" y="3146798"/>
                </a:cubicBezTo>
                <a:cubicBezTo>
                  <a:pt x="5178447" y="2930285"/>
                  <a:pt x="6010866" y="1057341"/>
                  <a:pt x="6476474" y="737827"/>
                </a:cubicBezTo>
                <a:cubicBezTo>
                  <a:pt x="6942082" y="418313"/>
                  <a:pt x="7095534" y="1352682"/>
                  <a:pt x="7529611" y="1229711"/>
                </a:cubicBezTo>
                <a:cubicBezTo>
                  <a:pt x="7963688" y="1106740"/>
                  <a:pt x="9080938" y="0"/>
                  <a:pt x="9080938" y="0"/>
                </a:cubicBezTo>
                <a:lnTo>
                  <a:pt x="9080938" y="0"/>
                </a:lnTo>
                <a:lnTo>
                  <a:pt x="9080938" y="0"/>
                </a:lnTo>
                <a:lnTo>
                  <a:pt x="9080938" y="0"/>
                </a:lnTo>
                <a:lnTo>
                  <a:pt x="9080938" y="0"/>
                </a:lnTo>
              </a:path>
            </a:pathLst>
          </a:custGeom>
          <a:noFill/>
          <a:ln w="76200" cap="flat" cmpd="sng" algn="ctr">
            <a:solidFill>
              <a:srgbClr val="FF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106269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Modes &amp; Dimensions</a:t>
            </a:r>
            <a:endParaRPr lang="en-GB" dirty="0"/>
          </a:p>
        </p:txBody>
      </p:sp>
      <p:sp>
        <p:nvSpPr>
          <p:cNvPr id="3" name="Content Placeholder 2"/>
          <p:cNvSpPr>
            <a:spLocks noGrp="1"/>
          </p:cNvSpPr>
          <p:nvPr>
            <p:ph sz="half" idx="1"/>
          </p:nvPr>
        </p:nvSpPr>
        <p:spPr/>
        <p:txBody>
          <a:bodyPr/>
          <a:lstStyle/>
          <a:p>
            <a:r>
              <a:rPr lang="en-GB" dirty="0" smtClean="0"/>
              <a:t>Hierarchical </a:t>
            </a:r>
          </a:p>
          <a:p>
            <a:endParaRPr lang="en-GB" dirty="0"/>
          </a:p>
          <a:p>
            <a:r>
              <a:rPr lang="en-GB" dirty="0" smtClean="0"/>
              <a:t>Co-operative</a:t>
            </a:r>
          </a:p>
          <a:p>
            <a:endParaRPr lang="en-GB" dirty="0" smtClean="0"/>
          </a:p>
          <a:p>
            <a:r>
              <a:rPr lang="en-GB" dirty="0" smtClean="0"/>
              <a:t>Autonomous </a:t>
            </a:r>
            <a:endParaRPr lang="en-GB" dirty="0"/>
          </a:p>
          <a:p>
            <a:endParaRPr lang="en-GB" dirty="0"/>
          </a:p>
        </p:txBody>
      </p:sp>
      <p:sp>
        <p:nvSpPr>
          <p:cNvPr id="4" name="Content Placeholder 3"/>
          <p:cNvSpPr>
            <a:spLocks noGrp="1"/>
          </p:cNvSpPr>
          <p:nvPr>
            <p:ph sz="half" idx="2"/>
          </p:nvPr>
        </p:nvSpPr>
        <p:spPr/>
        <p:txBody>
          <a:bodyPr/>
          <a:lstStyle/>
          <a:p>
            <a:r>
              <a:rPr lang="en-GB" dirty="0" smtClean="0"/>
              <a:t>Planning</a:t>
            </a:r>
          </a:p>
          <a:p>
            <a:r>
              <a:rPr lang="en-GB" dirty="0" smtClean="0"/>
              <a:t>Structuring</a:t>
            </a:r>
          </a:p>
          <a:p>
            <a:r>
              <a:rPr lang="en-GB" dirty="0" smtClean="0"/>
              <a:t>Meaning</a:t>
            </a:r>
          </a:p>
          <a:p>
            <a:r>
              <a:rPr lang="en-GB" dirty="0" smtClean="0"/>
              <a:t>Feeling</a:t>
            </a:r>
          </a:p>
          <a:p>
            <a:r>
              <a:rPr lang="en-GB" dirty="0" smtClean="0"/>
              <a:t>Confronting</a:t>
            </a:r>
          </a:p>
          <a:p>
            <a:r>
              <a:rPr lang="en-GB" dirty="0" smtClean="0"/>
              <a:t>Valuing</a:t>
            </a:r>
          </a:p>
          <a:p>
            <a:endParaRPr lang="en-GB" dirty="0"/>
          </a:p>
        </p:txBody>
      </p:sp>
    </p:spTree>
    <p:extLst>
      <p:ext uri="{BB962C8B-B14F-4D97-AF65-F5344CB8AC3E}">
        <p14:creationId xmlns:p14="http://schemas.microsoft.com/office/powerpoint/2010/main" val="41974442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07504"/>
            <a:ext cx="9144000" cy="6858001"/>
          </a:xfrm>
        </p:spPr>
      </p:pic>
      <p:sp>
        <p:nvSpPr>
          <p:cNvPr id="5" name="TextBox 4"/>
          <p:cNvSpPr txBox="1"/>
          <p:nvPr/>
        </p:nvSpPr>
        <p:spPr>
          <a:xfrm>
            <a:off x="1691680" y="3688394"/>
            <a:ext cx="6264696" cy="2062103"/>
          </a:xfrm>
          <a:prstGeom prst="rect">
            <a:avLst/>
          </a:prstGeom>
          <a:noFill/>
        </p:spPr>
        <p:txBody>
          <a:bodyPr wrap="square" rtlCol="0">
            <a:spAutoFit/>
          </a:bodyPr>
          <a:lstStyle/>
          <a:p>
            <a:r>
              <a:rPr lang="en-GB" sz="3200" dirty="0" smtClean="0">
                <a:solidFill>
                  <a:schemeClr val="bg1"/>
                </a:solidFill>
              </a:rPr>
              <a:t>The Dimensions of facilitation are all components through which the facilitator can structure and influence the learning process. </a:t>
            </a:r>
            <a:endParaRPr lang="en-GB" sz="3200" dirty="0">
              <a:solidFill>
                <a:schemeClr val="bg1"/>
              </a:solidFill>
            </a:endParaRPr>
          </a:p>
        </p:txBody>
      </p:sp>
    </p:spTree>
    <p:extLst>
      <p:ext uri="{BB962C8B-B14F-4D97-AF65-F5344CB8AC3E}">
        <p14:creationId xmlns:p14="http://schemas.microsoft.com/office/powerpoint/2010/main" val="7425924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29600" cy="5328592"/>
          </a:xfrm>
        </p:spPr>
        <p:txBody>
          <a:bodyPr>
            <a:normAutofit/>
          </a:bodyPr>
          <a:lstStyle/>
          <a:p>
            <a:pPr marL="0" indent="0">
              <a:buNone/>
            </a:pPr>
            <a:r>
              <a:rPr lang="en-GB" sz="2400" b="1" dirty="0" smtClean="0"/>
              <a:t>The planning Dimension</a:t>
            </a:r>
            <a:r>
              <a:rPr lang="en-GB" sz="2400" dirty="0" smtClean="0"/>
              <a:t> – Concerned with the aims and objectives of the group.  Goals – Means – End </a:t>
            </a:r>
          </a:p>
          <a:p>
            <a:pPr marL="0" indent="0">
              <a:buNone/>
            </a:pPr>
            <a:r>
              <a:rPr lang="en-GB" sz="2400" dirty="0" smtClean="0"/>
              <a:t>How will the group acquire its objectives?</a:t>
            </a:r>
          </a:p>
          <a:p>
            <a:pPr marL="0" indent="0">
              <a:buNone/>
            </a:pPr>
            <a:endParaRPr lang="en-GB" sz="2400" dirty="0"/>
          </a:p>
          <a:p>
            <a:pPr marL="0" indent="0">
              <a:buNone/>
            </a:pPr>
            <a:r>
              <a:rPr lang="en-GB" sz="2400" b="1" dirty="0" smtClean="0"/>
              <a:t>The Structuring Dimension </a:t>
            </a:r>
            <a:r>
              <a:rPr lang="en-GB" sz="2400" dirty="0" smtClean="0"/>
              <a:t>– Creating the structure for the learning of the group.</a:t>
            </a:r>
          </a:p>
          <a:p>
            <a:pPr marL="0" indent="0">
              <a:buNone/>
            </a:pPr>
            <a:r>
              <a:rPr lang="en-GB" sz="2400" dirty="0" smtClean="0"/>
              <a:t>How can the groups learning experiences be structured?</a:t>
            </a:r>
          </a:p>
          <a:p>
            <a:pPr marL="0" indent="0">
              <a:buNone/>
            </a:pPr>
            <a:endParaRPr lang="en-GB" sz="2400" dirty="0"/>
          </a:p>
          <a:p>
            <a:pPr marL="0" indent="0">
              <a:buNone/>
            </a:pPr>
            <a:r>
              <a:rPr lang="en-GB" sz="2400" b="1" dirty="0" smtClean="0"/>
              <a:t>The Meaning Dimension </a:t>
            </a:r>
            <a:r>
              <a:rPr lang="en-GB" sz="2400" dirty="0" smtClean="0"/>
              <a:t>– Concerned with the participants understanding of what is happening.</a:t>
            </a:r>
          </a:p>
          <a:p>
            <a:pPr marL="0" indent="0">
              <a:buNone/>
            </a:pPr>
            <a:r>
              <a:rPr lang="en-GB" sz="2400" dirty="0" smtClean="0"/>
              <a:t>How can meaning be given to and found in the experiences?</a:t>
            </a:r>
          </a:p>
          <a:p>
            <a:pPr marL="0" indent="0">
              <a:buNone/>
            </a:pPr>
            <a:endParaRPr lang="en-GB" sz="2400" dirty="0"/>
          </a:p>
        </p:txBody>
      </p:sp>
    </p:spTree>
    <p:extLst>
      <p:ext uri="{BB962C8B-B14F-4D97-AF65-F5344CB8AC3E}">
        <p14:creationId xmlns:p14="http://schemas.microsoft.com/office/powerpoint/2010/main" val="35222089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50803"/>
            <a:ext cx="8229600" cy="5328592"/>
          </a:xfrm>
        </p:spPr>
        <p:txBody>
          <a:bodyPr>
            <a:normAutofit lnSpcReduction="10000"/>
          </a:bodyPr>
          <a:lstStyle/>
          <a:p>
            <a:pPr marL="0" indent="0">
              <a:buNone/>
            </a:pPr>
            <a:r>
              <a:rPr lang="en-GB" sz="2400" b="1" dirty="0" smtClean="0"/>
              <a:t>The Feeling Dimension – </a:t>
            </a:r>
            <a:r>
              <a:rPr lang="en-GB" sz="2400" dirty="0" smtClean="0"/>
              <a:t>All to do with the management of the emotions and feelings within a group during the experience.</a:t>
            </a:r>
          </a:p>
          <a:p>
            <a:pPr marL="0" indent="0">
              <a:buNone/>
            </a:pPr>
            <a:r>
              <a:rPr lang="en-GB" sz="2400" dirty="0" smtClean="0"/>
              <a:t>How will the feelings within the group be handled. </a:t>
            </a:r>
          </a:p>
          <a:p>
            <a:pPr marL="0" indent="0">
              <a:buNone/>
            </a:pPr>
            <a:endParaRPr lang="en-GB" sz="2400" dirty="0"/>
          </a:p>
          <a:p>
            <a:pPr marL="0" indent="0">
              <a:buNone/>
            </a:pPr>
            <a:r>
              <a:rPr lang="en-GB" sz="2400" b="1" dirty="0" smtClean="0"/>
              <a:t>The Confronting Dimension </a:t>
            </a:r>
            <a:r>
              <a:rPr lang="en-GB" sz="2400" dirty="0" smtClean="0"/>
              <a:t>– Raising the consciousness about the groups processes. Any resistances, avoidance etc.</a:t>
            </a:r>
          </a:p>
          <a:p>
            <a:pPr marL="0" indent="0">
              <a:buNone/>
            </a:pPr>
            <a:r>
              <a:rPr lang="en-GB" sz="2400" dirty="0" smtClean="0"/>
              <a:t>How can the awareness be draw to potential issues?</a:t>
            </a:r>
          </a:p>
          <a:p>
            <a:pPr marL="0" indent="0">
              <a:buNone/>
            </a:pPr>
            <a:endParaRPr lang="en-GB" sz="2400" dirty="0"/>
          </a:p>
          <a:p>
            <a:pPr marL="0" indent="0">
              <a:buNone/>
            </a:pPr>
            <a:r>
              <a:rPr lang="en-GB" sz="2400" b="1" dirty="0" smtClean="0"/>
              <a:t>The Valuing Dimension </a:t>
            </a:r>
            <a:r>
              <a:rPr lang="en-GB" sz="2400" dirty="0" smtClean="0"/>
              <a:t>– Developing an supportive culture for group members.</a:t>
            </a:r>
          </a:p>
          <a:p>
            <a:pPr marL="0" indent="0">
              <a:buNone/>
            </a:pPr>
            <a:r>
              <a:rPr lang="en-GB" sz="2400" dirty="0" smtClean="0"/>
              <a:t>How can this supportive culture be nurtured and maintained?</a:t>
            </a:r>
          </a:p>
          <a:p>
            <a:pPr marL="0" indent="0">
              <a:buNone/>
            </a:pPr>
            <a:endParaRPr lang="en-GB" sz="2400" dirty="0"/>
          </a:p>
        </p:txBody>
      </p:sp>
    </p:spTree>
    <p:extLst>
      <p:ext uri="{BB962C8B-B14F-4D97-AF65-F5344CB8AC3E}">
        <p14:creationId xmlns:p14="http://schemas.microsoft.com/office/powerpoint/2010/main" val="14782905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smtClean="0">
                          <a:solidFill>
                            <a:schemeClr val="tx1"/>
                          </a:solidFill>
                        </a:rPr>
                        <a:t>Planning</a:t>
                      </a:r>
                      <a:endParaRPr lang="en-GB" sz="1400" dirty="0">
                        <a:solidFill>
                          <a:schemeClr val="tx1"/>
                        </a:solidFill>
                      </a:endParaRPr>
                    </a:p>
                  </a:txBody>
                  <a:tcPr/>
                </a:tc>
                <a:tc>
                  <a:txBody>
                    <a:bodyPr/>
                    <a:lstStyle/>
                    <a:p>
                      <a:pPr algn="ctr"/>
                      <a:r>
                        <a:rPr lang="en-GB" sz="1400" dirty="0" smtClean="0">
                          <a:solidFill>
                            <a:schemeClr val="tx1"/>
                          </a:solidFill>
                        </a:rPr>
                        <a:t>Structuring</a:t>
                      </a:r>
                      <a:endParaRPr lang="en-GB" sz="1400" dirty="0">
                        <a:solidFill>
                          <a:schemeClr val="tx1"/>
                        </a:solidFill>
                      </a:endParaRPr>
                    </a:p>
                  </a:txBody>
                  <a:tcPr/>
                </a:tc>
                <a:tc>
                  <a:txBody>
                    <a:bodyPr/>
                    <a:lstStyle/>
                    <a:p>
                      <a:pPr algn="ctr"/>
                      <a:r>
                        <a:rPr lang="en-GB" sz="1400" dirty="0" smtClean="0">
                          <a:solidFill>
                            <a:schemeClr val="tx1"/>
                          </a:solidFill>
                        </a:rPr>
                        <a:t>Meaning</a:t>
                      </a:r>
                      <a:endParaRPr lang="en-GB" sz="1400" dirty="0">
                        <a:solidFill>
                          <a:schemeClr val="tx1"/>
                        </a:solidFill>
                      </a:endParaRPr>
                    </a:p>
                  </a:txBody>
                  <a:tcPr/>
                </a:tc>
                <a:tc>
                  <a:txBody>
                    <a:bodyPr/>
                    <a:lstStyle/>
                    <a:p>
                      <a:pPr algn="ctr"/>
                      <a:r>
                        <a:rPr lang="en-GB" sz="1400" dirty="0" smtClean="0">
                          <a:solidFill>
                            <a:schemeClr val="tx1"/>
                          </a:solidFill>
                        </a:rPr>
                        <a:t>Feeling</a:t>
                      </a:r>
                      <a:endParaRPr lang="en-GB" sz="1400" dirty="0">
                        <a:solidFill>
                          <a:schemeClr val="tx1"/>
                        </a:solidFill>
                      </a:endParaRPr>
                    </a:p>
                  </a:txBody>
                  <a:tcPr/>
                </a:tc>
                <a:tc>
                  <a:txBody>
                    <a:bodyPr/>
                    <a:lstStyle/>
                    <a:p>
                      <a:pPr algn="ctr"/>
                      <a:r>
                        <a:rPr lang="en-GB" sz="1400" dirty="0" smtClean="0">
                          <a:solidFill>
                            <a:schemeClr val="tx1"/>
                          </a:solidFill>
                        </a:rPr>
                        <a:t>Confronting</a:t>
                      </a:r>
                      <a:endParaRPr lang="en-GB" sz="1400" dirty="0">
                        <a:solidFill>
                          <a:schemeClr val="tx1"/>
                        </a:solidFill>
                      </a:endParaRPr>
                    </a:p>
                  </a:txBody>
                  <a:tcPr/>
                </a:tc>
                <a:tc>
                  <a:txBody>
                    <a:bodyPr/>
                    <a:lstStyle/>
                    <a:p>
                      <a:pPr algn="ctr"/>
                      <a:r>
                        <a:rPr lang="en-GB" sz="1400" dirty="0" smtClean="0">
                          <a:solidFill>
                            <a:schemeClr val="tx1"/>
                          </a:solidFill>
                        </a:rPr>
                        <a:t>Valuing</a:t>
                      </a:r>
                      <a:endParaRPr lang="en-GB" sz="1400" dirty="0">
                        <a:solidFill>
                          <a:schemeClr val="tx1"/>
                        </a:solidFill>
                      </a:endParaRPr>
                    </a:p>
                  </a:txBody>
                  <a:tcPr/>
                </a:tc>
                <a:extLst>
                  <a:ext uri="{0D108BD9-81ED-4DB2-BD59-A6C34878D82A}">
                    <a16:rowId xmlns:a16="http://schemas.microsoft.com/office/drawing/2014/main" val="172156317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Hierarchical</a:t>
                      </a:r>
                      <a:endParaRPr lang="en-GB" sz="1400" dirty="0">
                        <a:solidFill>
                          <a:schemeClr val="tx1"/>
                        </a:solidFill>
                      </a:endParaRPr>
                    </a:p>
                  </a:txBody>
                  <a:tcPr/>
                </a:tc>
                <a:tc>
                  <a:txBody>
                    <a:bodyPr/>
                    <a:lstStyle/>
                    <a:p>
                      <a:pPr algn="ctr"/>
                      <a:r>
                        <a:rPr lang="en-GB" dirty="0" smtClean="0">
                          <a:solidFill>
                            <a:schemeClr val="tx1"/>
                          </a:solidFill>
                        </a:rPr>
                        <a:t>1</a:t>
                      </a:r>
                      <a:endParaRPr lang="en-GB" dirty="0">
                        <a:solidFill>
                          <a:schemeClr val="tx1"/>
                        </a:solidFill>
                      </a:endParaRPr>
                    </a:p>
                  </a:txBody>
                  <a:tcPr/>
                </a:tc>
                <a:tc>
                  <a:txBody>
                    <a:bodyPr/>
                    <a:lstStyle/>
                    <a:p>
                      <a:pPr algn="ctr"/>
                      <a:r>
                        <a:rPr lang="en-GB" dirty="0" smtClean="0">
                          <a:solidFill>
                            <a:schemeClr val="tx1"/>
                          </a:solidFill>
                        </a:rPr>
                        <a:t>4</a:t>
                      </a:r>
                    </a:p>
                  </a:txBody>
                  <a:tcPr/>
                </a:tc>
                <a:tc>
                  <a:txBody>
                    <a:bodyPr/>
                    <a:lstStyle/>
                    <a:p>
                      <a:pPr algn="ctr"/>
                      <a:r>
                        <a:rPr lang="en-GB" dirty="0" smtClean="0">
                          <a:solidFill>
                            <a:schemeClr val="tx1"/>
                          </a:solidFill>
                        </a:rPr>
                        <a:t>7</a:t>
                      </a:r>
                      <a:endParaRPr lang="en-GB" dirty="0">
                        <a:solidFill>
                          <a:schemeClr val="tx1"/>
                        </a:solidFill>
                      </a:endParaRPr>
                    </a:p>
                  </a:txBody>
                  <a:tcPr/>
                </a:tc>
                <a:tc>
                  <a:txBody>
                    <a:bodyPr/>
                    <a:lstStyle/>
                    <a:p>
                      <a:pPr algn="ctr"/>
                      <a:r>
                        <a:rPr lang="en-GB" dirty="0" smtClean="0">
                          <a:solidFill>
                            <a:schemeClr val="tx1"/>
                          </a:solidFill>
                        </a:rPr>
                        <a:t>10</a:t>
                      </a:r>
                      <a:endParaRPr lang="en-GB" dirty="0">
                        <a:solidFill>
                          <a:schemeClr val="tx1"/>
                        </a:solidFill>
                      </a:endParaRPr>
                    </a:p>
                  </a:txBody>
                  <a:tcPr/>
                </a:tc>
                <a:tc>
                  <a:txBody>
                    <a:bodyPr/>
                    <a:lstStyle/>
                    <a:p>
                      <a:pPr algn="ctr"/>
                      <a:r>
                        <a:rPr lang="en-GB" dirty="0" smtClean="0">
                          <a:solidFill>
                            <a:schemeClr val="tx1"/>
                          </a:solidFill>
                        </a:rPr>
                        <a:t>13</a:t>
                      </a:r>
                      <a:endParaRPr lang="en-GB" dirty="0">
                        <a:solidFill>
                          <a:schemeClr val="tx1"/>
                        </a:solidFill>
                      </a:endParaRPr>
                    </a:p>
                  </a:txBody>
                  <a:tcPr/>
                </a:tc>
                <a:tc>
                  <a:txBody>
                    <a:bodyPr/>
                    <a:lstStyle/>
                    <a:p>
                      <a:pPr algn="ctr"/>
                      <a:r>
                        <a:rPr lang="en-GB" dirty="0" smtClean="0">
                          <a:solidFill>
                            <a:schemeClr val="tx1"/>
                          </a:solidFill>
                        </a:rPr>
                        <a:t>16</a:t>
                      </a:r>
                      <a:endParaRPr lang="en-GB" dirty="0">
                        <a:solidFill>
                          <a:schemeClr val="tx1"/>
                        </a:solidFill>
                      </a:endParaRPr>
                    </a:p>
                  </a:txBody>
                  <a:tcPr/>
                </a:tc>
                <a:extLst>
                  <a:ext uri="{0D108BD9-81ED-4DB2-BD59-A6C34878D82A}">
                    <a16:rowId xmlns:a16="http://schemas.microsoft.com/office/drawing/2014/main" val="2349117217"/>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Co-operative</a:t>
                      </a:r>
                      <a:endParaRPr lang="en-GB" sz="1400" dirty="0">
                        <a:solidFill>
                          <a:schemeClr val="tx1"/>
                        </a:solidFill>
                      </a:endParaRPr>
                    </a:p>
                  </a:txBody>
                  <a:tcPr/>
                </a:tc>
                <a:tc>
                  <a:txBody>
                    <a:bodyPr/>
                    <a:lstStyle/>
                    <a:p>
                      <a:pPr algn="ctr"/>
                      <a:r>
                        <a:rPr lang="en-GB" dirty="0" smtClean="0">
                          <a:solidFill>
                            <a:schemeClr val="tx1"/>
                          </a:solidFill>
                        </a:rPr>
                        <a:t>2</a:t>
                      </a:r>
                      <a:endParaRPr lang="en-GB" dirty="0">
                        <a:solidFill>
                          <a:schemeClr val="tx1"/>
                        </a:solidFill>
                      </a:endParaRPr>
                    </a:p>
                  </a:txBody>
                  <a:tcPr/>
                </a:tc>
                <a:tc>
                  <a:txBody>
                    <a:bodyPr/>
                    <a:lstStyle/>
                    <a:p>
                      <a:pPr algn="ctr"/>
                      <a:r>
                        <a:rPr lang="en-GB" dirty="0" smtClean="0">
                          <a:solidFill>
                            <a:schemeClr val="tx1"/>
                          </a:solidFill>
                        </a:rPr>
                        <a:t>5</a:t>
                      </a:r>
                      <a:endParaRPr lang="en-GB" dirty="0">
                        <a:solidFill>
                          <a:schemeClr val="tx1"/>
                        </a:solidFill>
                      </a:endParaRPr>
                    </a:p>
                  </a:txBody>
                  <a:tcPr/>
                </a:tc>
                <a:tc>
                  <a:txBody>
                    <a:bodyPr/>
                    <a:lstStyle/>
                    <a:p>
                      <a:pPr algn="ctr"/>
                      <a:r>
                        <a:rPr lang="en-GB" dirty="0" smtClean="0">
                          <a:solidFill>
                            <a:schemeClr val="tx1"/>
                          </a:solidFill>
                        </a:rPr>
                        <a:t>8</a:t>
                      </a:r>
                      <a:endParaRPr lang="en-GB" dirty="0">
                        <a:solidFill>
                          <a:schemeClr val="tx1"/>
                        </a:solidFill>
                      </a:endParaRPr>
                    </a:p>
                  </a:txBody>
                  <a:tcPr/>
                </a:tc>
                <a:tc>
                  <a:txBody>
                    <a:bodyPr/>
                    <a:lstStyle/>
                    <a:p>
                      <a:pPr algn="ctr"/>
                      <a:r>
                        <a:rPr lang="en-GB" dirty="0" smtClean="0">
                          <a:solidFill>
                            <a:schemeClr val="tx1"/>
                          </a:solidFill>
                        </a:rPr>
                        <a:t>11</a:t>
                      </a:r>
                      <a:endParaRPr lang="en-GB" dirty="0">
                        <a:solidFill>
                          <a:schemeClr val="tx1"/>
                        </a:solidFill>
                      </a:endParaRPr>
                    </a:p>
                  </a:txBody>
                  <a:tcPr/>
                </a:tc>
                <a:tc>
                  <a:txBody>
                    <a:bodyPr/>
                    <a:lstStyle/>
                    <a:p>
                      <a:pPr algn="ctr"/>
                      <a:r>
                        <a:rPr lang="en-GB" dirty="0" smtClean="0">
                          <a:solidFill>
                            <a:schemeClr val="tx1"/>
                          </a:solidFill>
                        </a:rPr>
                        <a:t>14</a:t>
                      </a:r>
                      <a:endParaRPr lang="en-GB" dirty="0">
                        <a:solidFill>
                          <a:schemeClr val="tx1"/>
                        </a:solidFill>
                      </a:endParaRPr>
                    </a:p>
                  </a:txBody>
                  <a:tcPr/>
                </a:tc>
                <a:tc>
                  <a:txBody>
                    <a:bodyPr/>
                    <a:lstStyle/>
                    <a:p>
                      <a:pPr algn="ctr"/>
                      <a:r>
                        <a:rPr lang="en-GB" dirty="0" smtClean="0">
                          <a:solidFill>
                            <a:schemeClr val="tx1"/>
                          </a:solidFill>
                        </a:rPr>
                        <a:t>17</a:t>
                      </a:r>
                      <a:endParaRPr lang="en-GB" dirty="0">
                        <a:solidFill>
                          <a:schemeClr val="tx1"/>
                        </a:solidFill>
                      </a:endParaRPr>
                    </a:p>
                  </a:txBody>
                  <a:tcPr/>
                </a:tc>
                <a:extLst>
                  <a:ext uri="{0D108BD9-81ED-4DB2-BD59-A6C34878D82A}">
                    <a16:rowId xmlns:a16="http://schemas.microsoft.com/office/drawing/2014/main" val="102163811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Autonomous</a:t>
                      </a:r>
                      <a:endParaRPr lang="en-GB" sz="1400" dirty="0">
                        <a:solidFill>
                          <a:schemeClr val="tx1"/>
                        </a:solidFill>
                      </a:endParaRPr>
                    </a:p>
                  </a:txBody>
                  <a:tcPr/>
                </a:tc>
                <a:tc>
                  <a:txBody>
                    <a:bodyPr/>
                    <a:lstStyle/>
                    <a:p>
                      <a:pPr algn="ctr"/>
                      <a:r>
                        <a:rPr lang="en-GB" dirty="0" smtClean="0">
                          <a:solidFill>
                            <a:schemeClr val="tx1"/>
                          </a:solidFill>
                        </a:rPr>
                        <a:t>3</a:t>
                      </a:r>
                      <a:endParaRPr lang="en-GB" dirty="0">
                        <a:solidFill>
                          <a:schemeClr val="tx1"/>
                        </a:solidFill>
                      </a:endParaRPr>
                    </a:p>
                  </a:txBody>
                  <a:tcPr/>
                </a:tc>
                <a:tc>
                  <a:txBody>
                    <a:bodyPr/>
                    <a:lstStyle/>
                    <a:p>
                      <a:pPr algn="ctr"/>
                      <a:r>
                        <a:rPr lang="en-GB" dirty="0" smtClean="0">
                          <a:solidFill>
                            <a:schemeClr val="tx1"/>
                          </a:solidFill>
                        </a:rPr>
                        <a:t>6</a:t>
                      </a:r>
                      <a:endParaRPr lang="en-GB" dirty="0">
                        <a:solidFill>
                          <a:schemeClr val="tx1"/>
                        </a:solidFill>
                      </a:endParaRPr>
                    </a:p>
                  </a:txBody>
                  <a:tcPr/>
                </a:tc>
                <a:tc>
                  <a:txBody>
                    <a:bodyPr/>
                    <a:lstStyle/>
                    <a:p>
                      <a:pPr algn="ctr"/>
                      <a:r>
                        <a:rPr lang="en-GB" dirty="0" smtClean="0">
                          <a:solidFill>
                            <a:schemeClr val="tx1"/>
                          </a:solidFill>
                        </a:rPr>
                        <a:t>9</a:t>
                      </a:r>
                      <a:endParaRPr lang="en-GB" dirty="0">
                        <a:solidFill>
                          <a:schemeClr val="tx1"/>
                        </a:solidFill>
                      </a:endParaRPr>
                    </a:p>
                  </a:txBody>
                  <a:tcPr/>
                </a:tc>
                <a:tc>
                  <a:txBody>
                    <a:bodyPr/>
                    <a:lstStyle/>
                    <a:p>
                      <a:pPr algn="ctr"/>
                      <a:r>
                        <a:rPr lang="en-GB" dirty="0" smtClean="0">
                          <a:solidFill>
                            <a:schemeClr val="tx1"/>
                          </a:solidFill>
                        </a:rPr>
                        <a:t>12</a:t>
                      </a:r>
                      <a:endParaRPr lang="en-GB" dirty="0">
                        <a:solidFill>
                          <a:schemeClr val="tx1"/>
                        </a:solidFill>
                      </a:endParaRPr>
                    </a:p>
                  </a:txBody>
                  <a:tcPr/>
                </a:tc>
                <a:tc>
                  <a:txBody>
                    <a:bodyPr/>
                    <a:lstStyle/>
                    <a:p>
                      <a:pPr algn="ctr"/>
                      <a:r>
                        <a:rPr lang="en-GB" dirty="0" smtClean="0">
                          <a:solidFill>
                            <a:schemeClr val="tx1"/>
                          </a:solidFill>
                        </a:rPr>
                        <a:t>15</a:t>
                      </a:r>
                      <a:endParaRPr lang="en-GB" dirty="0">
                        <a:solidFill>
                          <a:schemeClr val="tx1"/>
                        </a:solidFill>
                      </a:endParaRPr>
                    </a:p>
                  </a:txBody>
                  <a:tcPr/>
                </a:tc>
                <a:tc>
                  <a:txBody>
                    <a:bodyPr/>
                    <a:lstStyle/>
                    <a:p>
                      <a:pPr algn="ctr"/>
                      <a:r>
                        <a:rPr lang="en-GB" dirty="0" smtClean="0">
                          <a:solidFill>
                            <a:schemeClr val="tx1"/>
                          </a:solidFill>
                        </a:rPr>
                        <a:t>18</a:t>
                      </a:r>
                      <a:endParaRPr lang="en-GB" dirty="0">
                        <a:solidFill>
                          <a:schemeClr val="tx1"/>
                        </a:solidFill>
                      </a:endParaRP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smtClean="0"/>
              <a:t>The 18 basic Options</a:t>
            </a:r>
            <a:endParaRPr lang="en-GB" sz="3600" dirty="0"/>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49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lstStyle/>
          <a:p>
            <a:pPr marL="0" indent="0">
              <a:buNone/>
            </a:pPr>
            <a:r>
              <a:rPr lang="en-GB" sz="2000" dirty="0" smtClean="0"/>
              <a:t>1. </a:t>
            </a:r>
            <a:r>
              <a:rPr lang="en-GB" sz="2000" b="1" i="1" dirty="0" smtClean="0"/>
              <a:t>The Planning Dimension </a:t>
            </a:r>
            <a:r>
              <a:rPr lang="en-GB" sz="2000" dirty="0" smtClean="0"/>
              <a:t>– Hierarchical mode </a:t>
            </a:r>
          </a:p>
          <a:p>
            <a:pPr marL="0" indent="0">
              <a:buNone/>
            </a:pPr>
            <a:r>
              <a:rPr lang="en-GB" sz="2000" dirty="0"/>
              <a:t>	</a:t>
            </a:r>
            <a:r>
              <a:rPr lang="en-GB" sz="2000" dirty="0" smtClean="0"/>
              <a:t>You plan here for the group. You Direct the planning of the 	groups learning, deciding on the content of the course 	programme and making decisions.</a:t>
            </a:r>
          </a:p>
          <a:p>
            <a:pPr marL="0" indent="0">
              <a:buNone/>
            </a:pPr>
            <a:endParaRPr lang="en-GB" sz="2000" dirty="0"/>
          </a:p>
          <a:p>
            <a:pPr marL="0" indent="0">
              <a:buNone/>
            </a:pPr>
            <a:r>
              <a:rPr lang="en-GB" sz="2000" dirty="0" smtClean="0"/>
              <a:t>7. </a:t>
            </a:r>
            <a:r>
              <a:rPr lang="en-GB" sz="2000" b="1" i="1" dirty="0" smtClean="0"/>
              <a:t>The meaning Dimension </a:t>
            </a:r>
            <a:r>
              <a:rPr lang="en-GB" sz="2000" dirty="0" smtClean="0"/>
              <a:t>– Hierarchical Mode</a:t>
            </a:r>
          </a:p>
          <a:p>
            <a:pPr marL="0" indent="0">
              <a:buNone/>
            </a:pPr>
            <a:r>
              <a:rPr lang="en-GB" sz="2000" dirty="0"/>
              <a:t>	</a:t>
            </a:r>
            <a:r>
              <a:rPr lang="en-GB" sz="2000" dirty="0" smtClean="0"/>
              <a:t>You make sense of what is going on for the group, you give 	meaning to events and illuminate them, you are the source of 	understanding what is going on.</a:t>
            </a:r>
          </a:p>
          <a:p>
            <a:pPr marL="0" indent="0">
              <a:buNone/>
            </a:pPr>
            <a:endParaRPr lang="en-GB" sz="2000" dirty="0"/>
          </a:p>
          <a:p>
            <a:pPr marL="0" indent="0">
              <a:buNone/>
            </a:pPr>
            <a:r>
              <a:rPr lang="en-GB" sz="2000" dirty="0" smtClean="0"/>
              <a:t>16. </a:t>
            </a:r>
            <a:r>
              <a:rPr lang="en-GB" sz="2000" b="1" i="1" dirty="0" smtClean="0"/>
              <a:t>The Valuing Dimension </a:t>
            </a:r>
            <a:r>
              <a:rPr lang="en-GB" sz="2000" dirty="0" smtClean="0"/>
              <a:t>– Hierarchical Mode</a:t>
            </a:r>
          </a:p>
          <a:p>
            <a:pPr marL="0" indent="0">
              <a:buNone/>
            </a:pPr>
            <a:r>
              <a:rPr lang="en-GB" sz="2000" dirty="0"/>
              <a:t>	</a:t>
            </a:r>
            <a:r>
              <a:rPr lang="en-GB" sz="2000" dirty="0" smtClean="0"/>
              <a:t>You take strong initiatives to care for group members. You 	manifest directly in word and what you do, your commitment to 	their fundamental worth as a person. </a:t>
            </a:r>
          </a:p>
          <a:p>
            <a:pPr marL="0" indent="0">
              <a:buNone/>
            </a:pPr>
            <a:endParaRPr lang="en-GB" dirty="0"/>
          </a:p>
        </p:txBody>
      </p:sp>
    </p:spTree>
    <p:extLst>
      <p:ext uri="{BB962C8B-B14F-4D97-AF65-F5344CB8AC3E}">
        <p14:creationId xmlns:p14="http://schemas.microsoft.com/office/powerpoint/2010/main" val="10726232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0"/>
            <a:ext cx="3436510" cy="5327923"/>
          </a:xfrm>
        </p:spPr>
      </p:pic>
    </p:spTree>
    <p:extLst>
      <p:ext uri="{BB962C8B-B14F-4D97-AF65-F5344CB8AC3E}">
        <p14:creationId xmlns:p14="http://schemas.microsoft.com/office/powerpoint/2010/main" val="17645645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James Neil (2004) </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solidFill>
                  <a:schemeClr val="bg1"/>
                </a:solidFill>
              </a:rPr>
              <a:t>Quadrants of Facilitation</a:t>
            </a:r>
            <a:endParaRPr lang="en-GB" dirty="0">
              <a:solidFill>
                <a:schemeClr val="bg1"/>
              </a:solidFill>
            </a:endParaRPr>
          </a:p>
        </p:txBody>
      </p:sp>
    </p:spTree>
    <p:extLst>
      <p:ext uri="{BB962C8B-B14F-4D97-AF65-F5344CB8AC3E}">
        <p14:creationId xmlns:p14="http://schemas.microsoft.com/office/powerpoint/2010/main" val="38392732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229600" cy="5040560"/>
          </a:xfrm>
        </p:spPr>
        <p:txBody>
          <a:bodyPr>
            <a:normAutofit fontScale="92500" lnSpcReduction="20000"/>
          </a:bodyPr>
          <a:lstStyle/>
          <a:p>
            <a:pPr marL="0" indent="0">
              <a:buNone/>
            </a:pPr>
            <a:r>
              <a:rPr lang="en-GB" dirty="0" smtClean="0"/>
              <a:t>James Neil (2004)</a:t>
            </a:r>
          </a:p>
          <a:p>
            <a:pPr marL="0" indent="0">
              <a:buNone/>
            </a:pPr>
            <a:endParaRPr lang="en-GB" dirty="0" smtClean="0"/>
          </a:p>
          <a:p>
            <a:r>
              <a:rPr lang="en-GB" dirty="0" smtClean="0"/>
              <a:t>Facilitation </a:t>
            </a:r>
            <a:r>
              <a:rPr lang="en-GB" dirty="0"/>
              <a:t>may be considered to mean all the behaviours and actions of a teacher, instructor, </a:t>
            </a:r>
            <a:r>
              <a:rPr lang="en-GB" dirty="0" smtClean="0"/>
              <a:t>etc.</a:t>
            </a:r>
          </a:p>
          <a:p>
            <a:endParaRPr lang="en-GB" dirty="0" smtClean="0"/>
          </a:p>
          <a:p>
            <a:r>
              <a:rPr lang="en-GB" dirty="0" smtClean="0"/>
              <a:t>These actions </a:t>
            </a:r>
            <a:r>
              <a:rPr lang="en-GB" dirty="0"/>
              <a:t>influence the experience of the individuals/ group. </a:t>
            </a:r>
            <a:endParaRPr lang="en-GB" dirty="0" smtClean="0"/>
          </a:p>
          <a:p>
            <a:pPr marL="0" indent="0">
              <a:buNone/>
            </a:pPr>
            <a:r>
              <a:rPr lang="en-GB" dirty="0" smtClean="0"/>
              <a:t> </a:t>
            </a:r>
          </a:p>
          <a:p>
            <a:r>
              <a:rPr lang="en-GB" dirty="0" smtClean="0"/>
              <a:t>This </a:t>
            </a:r>
            <a:r>
              <a:rPr lang="en-GB" dirty="0"/>
              <a:t>includes subtle, unconscious behaviours which can have profound influences on what unfolds. </a:t>
            </a:r>
          </a:p>
          <a:p>
            <a:endParaRPr lang="en-GB" dirty="0"/>
          </a:p>
        </p:txBody>
      </p:sp>
    </p:spTree>
    <p:extLst>
      <p:ext uri="{BB962C8B-B14F-4D97-AF65-F5344CB8AC3E}">
        <p14:creationId xmlns:p14="http://schemas.microsoft.com/office/powerpoint/2010/main" val="21629163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548680"/>
            <a:ext cx="8229600" cy="4968552"/>
          </a:xfrm>
        </p:spPr>
        <p:txBody>
          <a:bodyPr>
            <a:normAutofit fontScale="92500" lnSpcReduction="10000"/>
          </a:bodyPr>
          <a:lstStyle/>
          <a:p>
            <a:pPr marL="0" indent="0">
              <a:buNone/>
            </a:pPr>
            <a:r>
              <a:rPr lang="en-GB" dirty="0"/>
              <a:t>There are a myriad of ways an instructor shapes and moulds a participants' </a:t>
            </a:r>
            <a:r>
              <a:rPr lang="en-GB" dirty="0" smtClean="0"/>
              <a:t>experience. </a:t>
            </a:r>
          </a:p>
          <a:p>
            <a:pPr marL="0" indent="0">
              <a:buNone/>
            </a:pPr>
            <a:endParaRPr lang="en-GB" dirty="0"/>
          </a:p>
          <a:p>
            <a:r>
              <a:rPr lang="en-GB" dirty="0"/>
              <a:t>W</a:t>
            </a:r>
            <a:r>
              <a:rPr lang="en-GB" dirty="0" smtClean="0"/>
              <a:t>ords </a:t>
            </a:r>
            <a:r>
              <a:rPr lang="en-GB" dirty="0"/>
              <a:t>of </a:t>
            </a:r>
            <a:r>
              <a:rPr lang="en-GB" dirty="0" smtClean="0"/>
              <a:t>encouragement/discouragement</a:t>
            </a:r>
          </a:p>
          <a:p>
            <a:r>
              <a:rPr lang="en-GB" dirty="0"/>
              <a:t>B</a:t>
            </a:r>
            <a:r>
              <a:rPr lang="en-GB" dirty="0" smtClean="0"/>
              <a:t>ody </a:t>
            </a:r>
            <a:r>
              <a:rPr lang="en-GB" dirty="0"/>
              <a:t>language to reinforce desired </a:t>
            </a:r>
            <a:r>
              <a:rPr lang="en-GB" dirty="0" smtClean="0"/>
              <a:t>behaviours</a:t>
            </a:r>
          </a:p>
          <a:p>
            <a:pPr marL="0" indent="0">
              <a:buNone/>
            </a:pPr>
            <a:endParaRPr lang="en-GB" dirty="0"/>
          </a:p>
          <a:p>
            <a:pPr marL="0" indent="0">
              <a:buNone/>
            </a:pPr>
            <a:endParaRPr lang="en-GB" dirty="0" smtClean="0"/>
          </a:p>
          <a:p>
            <a:pPr marL="0" indent="0">
              <a:buNone/>
            </a:pPr>
            <a:r>
              <a:rPr lang="en-GB" dirty="0" smtClean="0"/>
              <a:t>So </a:t>
            </a:r>
            <a:r>
              <a:rPr lang="en-GB" dirty="0"/>
              <a:t>facilitation is an infinitely complicated process, particularly with groups </a:t>
            </a:r>
          </a:p>
        </p:txBody>
      </p:sp>
    </p:spTree>
    <p:extLst>
      <p:ext uri="{BB962C8B-B14F-4D97-AF65-F5344CB8AC3E}">
        <p14:creationId xmlns:p14="http://schemas.microsoft.com/office/powerpoint/2010/main" val="2414075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95676185"/>
              </p:ext>
            </p:extLst>
          </p:nvPr>
        </p:nvGraphicFramePr>
        <p:xfrm>
          <a:off x="539552" y="188640"/>
          <a:ext cx="806489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2677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926624979"/>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95936" y="813772"/>
            <a:ext cx="4366199" cy="2062103"/>
          </a:xfrm>
          <a:prstGeom prst="rect">
            <a:avLst/>
          </a:prstGeom>
          <a:noFill/>
        </p:spPr>
        <p:txBody>
          <a:bodyPr wrap="square" rtlCol="0">
            <a:spAutoFit/>
          </a:bodyPr>
          <a:lstStyle/>
          <a:p>
            <a:r>
              <a:rPr lang="en-GB" sz="3200" dirty="0"/>
              <a:t>These are things an instructor does intentionally and are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smtClean="0"/>
              <a:t>Examples:</a:t>
            </a:r>
          </a:p>
          <a:p>
            <a:pPr marL="342900" indent="-342900">
              <a:buFont typeface="Wingdings" panose="05000000000000000000" pitchFamily="2" charset="2"/>
              <a:buChar char="ü"/>
            </a:pPr>
            <a:r>
              <a:rPr lang="en-GB" sz="2400" dirty="0" smtClean="0"/>
              <a:t>A </a:t>
            </a:r>
            <a:r>
              <a:rPr lang="en-GB" sz="2400" dirty="0"/>
              <a:t>facilitator shows students how to make a fire.</a:t>
            </a:r>
          </a:p>
          <a:p>
            <a:pPr marL="342900" indent="-342900">
              <a:buFont typeface="Wingdings" panose="05000000000000000000" pitchFamily="2" charset="2"/>
              <a:buChar char="ü"/>
            </a:pPr>
            <a:r>
              <a:rPr lang="en-GB" sz="2400" dirty="0"/>
              <a:t>A facilitator uses </a:t>
            </a:r>
            <a:r>
              <a:rPr lang="en-GB" sz="2400" dirty="0" smtClean="0"/>
              <a:t>direct questioning </a:t>
            </a:r>
            <a:r>
              <a:rPr lang="en-GB" sz="2400" dirty="0"/>
              <a:t>when asking a </a:t>
            </a:r>
            <a:r>
              <a:rPr lang="en-GB" sz="2400" dirty="0" smtClean="0"/>
              <a:t>group/participant </a:t>
            </a:r>
            <a:r>
              <a:rPr lang="en-GB" sz="2400" dirty="0"/>
              <a:t>during </a:t>
            </a:r>
            <a:r>
              <a:rPr lang="en-GB" sz="2400" dirty="0" smtClean="0"/>
              <a:t>a debrief.</a:t>
            </a:r>
          </a:p>
          <a:p>
            <a:pPr marL="342900" indent="-342900">
              <a:buFont typeface="Wingdings" panose="05000000000000000000" pitchFamily="2" charset="2"/>
              <a:buChar char="ü"/>
            </a:pPr>
            <a:r>
              <a:rPr lang="en-GB" sz="2400" dirty="0" smtClean="0"/>
              <a:t>An instructor gives verbal feedback to a participant</a:t>
            </a:r>
            <a:endParaRPr lang="en-GB" sz="2400" dirty="0"/>
          </a:p>
        </p:txBody>
      </p:sp>
    </p:spTree>
    <p:extLst>
      <p:ext uri="{BB962C8B-B14F-4D97-AF65-F5344CB8AC3E}">
        <p14:creationId xmlns:p14="http://schemas.microsoft.com/office/powerpoint/2010/main" val="32505939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448010"/>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intentionally but are not noticed by students</a:t>
            </a:r>
            <a:r>
              <a:rPr lang="en-GB" sz="3200" dirty="0" smtClean="0"/>
              <a:t>.</a:t>
            </a:r>
            <a:endParaRPr lang="en-GB" sz="3200" dirty="0"/>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smtClean="0"/>
              <a:t>Example:</a:t>
            </a:r>
          </a:p>
          <a:p>
            <a:pPr marL="457200" indent="-457200">
              <a:buFont typeface="Wingdings" panose="05000000000000000000" pitchFamily="2" charset="2"/>
              <a:buChar char="ü"/>
            </a:pPr>
            <a:r>
              <a:rPr lang="en-GB" sz="2400" dirty="0"/>
              <a:t>As a group sit down to have a discussion, facilitator intentionally sits next to a student who she wants to begin the </a:t>
            </a:r>
            <a:r>
              <a:rPr lang="en-GB" sz="2400" dirty="0" smtClean="0"/>
              <a:t>discussion, then casually starts the conversation from this position.</a:t>
            </a:r>
          </a:p>
        </p:txBody>
      </p:sp>
    </p:spTree>
    <p:extLst>
      <p:ext uri="{BB962C8B-B14F-4D97-AF65-F5344CB8AC3E}">
        <p14:creationId xmlns:p14="http://schemas.microsoft.com/office/powerpoint/2010/main" val="32833077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59949398"/>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they are </a:t>
            </a:r>
            <a:r>
              <a:rPr lang="en-GB" sz="3200" i="1" dirty="0"/>
              <a:t>noticed</a:t>
            </a:r>
            <a:r>
              <a:rPr lang="en-GB" sz="3200" dirty="0"/>
              <a:t> by the students</a:t>
            </a:r>
            <a:r>
              <a:rPr lang="en-GB" sz="3200" dirty="0" smtClean="0"/>
              <a:t>.</a:t>
            </a:r>
            <a:endParaRPr lang="en-GB" sz="3200" dirty="0"/>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smtClean="0"/>
              <a:t>Examples:</a:t>
            </a:r>
          </a:p>
          <a:p>
            <a:pPr marL="342900" indent="-342900">
              <a:buFont typeface="Wingdings" panose="05000000000000000000" pitchFamily="2" charset="2"/>
              <a:buChar char="ü"/>
            </a:pPr>
            <a:r>
              <a:rPr lang="en-GB" sz="2400" dirty="0"/>
              <a:t>An instructor is naturally warm-hearted (without realising) and this quickly makes students feel accepted and excited about the programme.</a:t>
            </a:r>
          </a:p>
          <a:p>
            <a:pPr marL="342900" indent="-342900">
              <a:buFont typeface="Wingdings" panose="05000000000000000000" pitchFamily="2" charset="2"/>
              <a:buChar char="ü"/>
            </a:pPr>
            <a:r>
              <a:rPr lang="en-GB" sz="2400" dirty="0"/>
              <a:t>An instructor unintentionally uses gendered language which upsets several participants. </a:t>
            </a:r>
          </a:p>
        </p:txBody>
      </p:sp>
    </p:spTree>
    <p:extLst>
      <p:ext uri="{BB962C8B-B14F-4D97-AF65-F5344CB8AC3E}">
        <p14:creationId xmlns:p14="http://schemas.microsoft.com/office/powerpoint/2010/main" val="15939573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495416501"/>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851920" y="321330"/>
            <a:ext cx="4892840" cy="3046988"/>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go </a:t>
            </a:r>
            <a:r>
              <a:rPr lang="en-GB" sz="3200" i="1" dirty="0"/>
              <a:t>unnoticed</a:t>
            </a:r>
            <a:r>
              <a:rPr lang="en-GB" sz="3200" dirty="0"/>
              <a:t> by the students but which affect individual's </a:t>
            </a:r>
            <a:r>
              <a:rPr lang="en-GB" sz="3200" dirty="0" smtClean="0"/>
              <a:t>experiences.</a:t>
            </a:r>
            <a:endParaRPr lang="en-GB" sz="3200" dirty="0"/>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smtClean="0"/>
              <a:t>Example:</a:t>
            </a:r>
          </a:p>
          <a:p>
            <a:pPr marL="342900" indent="-342900">
              <a:buFont typeface="Wingdings" panose="05000000000000000000" pitchFamily="2" charset="2"/>
              <a:buChar char="ü"/>
            </a:pPr>
            <a:r>
              <a:rPr lang="en-GB" sz="2400" dirty="0"/>
              <a:t>As a group sit down for a debrief, the facilitator unintentionally sits either too far apart from the group or too far into the group circle.  The group don't consciously notice but it effects the way participants respond to the instructor</a:t>
            </a:r>
            <a:r>
              <a:rPr lang="en-GB" sz="2400" dirty="0" smtClean="0"/>
              <a:t>.</a:t>
            </a:r>
            <a:endParaRPr lang="en-GB" sz="2400" dirty="0"/>
          </a:p>
        </p:txBody>
      </p:sp>
    </p:spTree>
    <p:extLst>
      <p:ext uri="{BB962C8B-B14F-4D97-AF65-F5344CB8AC3E}">
        <p14:creationId xmlns:p14="http://schemas.microsoft.com/office/powerpoint/2010/main" val="37527060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457200" y="1052736"/>
            <a:ext cx="8229600" cy="4464497"/>
          </a:xfrm>
        </p:spPr>
        <p:txBody>
          <a:bodyPr>
            <a:normAutofit fontScale="32500" lnSpcReduction="20000"/>
          </a:bodyPr>
          <a:lstStyle/>
          <a:p>
            <a:pPr marL="0" indent="0">
              <a:buNone/>
            </a:pPr>
            <a:r>
              <a:rPr lang="en-GB" sz="4900" dirty="0" smtClean="0"/>
              <a:t>Brookfield</a:t>
            </a:r>
            <a:r>
              <a:rPr lang="en-GB" sz="4900" dirty="0"/>
              <a:t>, S., D. (1986) </a:t>
            </a:r>
            <a:r>
              <a:rPr lang="en-GB" sz="4900" i="1" dirty="0"/>
              <a:t>Understanding and Facilitating Adult Learning</a:t>
            </a:r>
            <a:r>
              <a:rPr lang="en-GB" sz="4900" dirty="0"/>
              <a:t>. Milton Keynes: Open University Press.</a:t>
            </a:r>
          </a:p>
          <a:p>
            <a:pPr marL="0" indent="0">
              <a:buNone/>
            </a:pPr>
            <a:r>
              <a:rPr lang="en-GB" sz="4900" dirty="0"/>
              <a:t>Brown, M. (2002). The facilitator as gatekeeper: A critical analysis of social order in facilitation sessions. </a:t>
            </a:r>
            <a:r>
              <a:rPr lang="en-GB" sz="4900" i="1" dirty="0"/>
              <a:t>Journal of Adventure Education and Outdoor Learning, 2</a:t>
            </a:r>
            <a:r>
              <a:rPr lang="en-GB" sz="4900" dirty="0"/>
              <a:t>(2), 101-112.</a:t>
            </a:r>
          </a:p>
          <a:p>
            <a:pPr marL="0" indent="0">
              <a:buNone/>
            </a:pPr>
            <a:r>
              <a:rPr lang="en-GB" sz="4900" dirty="0" err="1"/>
              <a:t>Fullan</a:t>
            </a:r>
            <a:r>
              <a:rPr lang="en-GB" sz="4900" dirty="0"/>
              <a:t>, M. &amp; </a:t>
            </a:r>
            <a:r>
              <a:rPr lang="en-GB" sz="4900" dirty="0" err="1"/>
              <a:t>Langworthy</a:t>
            </a:r>
            <a:r>
              <a:rPr lang="en-GB" sz="4900" dirty="0"/>
              <a:t>, M. (2014) </a:t>
            </a:r>
            <a:r>
              <a:rPr lang="en-GB" sz="4900" i="1" dirty="0"/>
              <a:t>A Rich Seam: How New Pedagogies Find Deep Learning, </a:t>
            </a:r>
            <a:r>
              <a:rPr lang="en-GB" sz="4900" dirty="0"/>
              <a:t>London: Pearson. </a:t>
            </a:r>
          </a:p>
          <a:p>
            <a:pPr marL="0" indent="0">
              <a:buNone/>
            </a:pPr>
            <a:r>
              <a:rPr lang="en-GB" sz="4900" dirty="0"/>
              <a:t>Goodyear, V. &amp; Dudley, D. (2015) ‘“I’m a Facilitator of Learning!” Understanding What Teachers and Students Do Within Student-</a:t>
            </a:r>
            <a:r>
              <a:rPr lang="en-GB" sz="4900" dirty="0" err="1"/>
              <a:t>Centered</a:t>
            </a:r>
            <a:r>
              <a:rPr lang="en-GB" sz="4900" dirty="0"/>
              <a:t> Physical Education Models’, </a:t>
            </a:r>
            <a:r>
              <a:rPr lang="en-GB" sz="4900" i="1" dirty="0"/>
              <a:t>Quest</a:t>
            </a:r>
            <a:r>
              <a:rPr lang="en-GB" sz="4900" dirty="0"/>
              <a:t>, 67:3, 274-289, DOI: 10.1080/00336297.2015.1051236 </a:t>
            </a:r>
          </a:p>
          <a:p>
            <a:pPr marL="0" indent="0">
              <a:buNone/>
            </a:pPr>
            <a:r>
              <a:rPr lang="en-GB" sz="4900" dirty="0" err="1"/>
              <a:t>Garvis</a:t>
            </a:r>
            <a:r>
              <a:rPr lang="en-GB" sz="4900" dirty="0"/>
              <a:t>, S. (2015) </a:t>
            </a:r>
            <a:r>
              <a:rPr lang="en-GB" sz="4900" i="1" dirty="0"/>
              <a:t>Narrative Constellations: Exploring Lived Experiences in Education, </a:t>
            </a:r>
            <a:r>
              <a:rPr lang="en-GB" sz="4900" dirty="0"/>
              <a:t>Rotterdam</a:t>
            </a:r>
            <a:r>
              <a:rPr lang="en-GB" sz="4900" i="1" dirty="0"/>
              <a:t>: </a:t>
            </a:r>
            <a:r>
              <a:rPr lang="en-GB" sz="4900" dirty="0"/>
              <a:t>Sense Publishing </a:t>
            </a:r>
          </a:p>
          <a:p>
            <a:pPr marL="0" indent="0">
              <a:buNone/>
            </a:pPr>
            <a:r>
              <a:rPr lang="en-GB" sz="4900" dirty="0"/>
              <a:t>Hattie, J. (2012) </a:t>
            </a:r>
            <a:r>
              <a:rPr lang="en-GB" sz="4900" i="1" dirty="0"/>
              <a:t>Visible Learning for Teachers: Maximising impact on learning, </a:t>
            </a:r>
            <a:r>
              <a:rPr lang="en-GB" sz="4900" dirty="0"/>
              <a:t>London:</a:t>
            </a:r>
            <a:r>
              <a:rPr lang="en-GB" sz="4900" i="1" dirty="0"/>
              <a:t> </a:t>
            </a:r>
            <a:r>
              <a:rPr lang="en-GB" sz="4900" dirty="0" smtClean="0"/>
              <a:t>Routledge</a:t>
            </a:r>
          </a:p>
          <a:p>
            <a:pPr marL="0" indent="0">
              <a:buNone/>
            </a:pPr>
            <a:r>
              <a:rPr lang="en-GB" sz="4900" dirty="0"/>
              <a:t>Heron, J. (1999) The Complete Facilitators Handbook</a:t>
            </a:r>
            <a:r>
              <a:rPr lang="en-GB" sz="4900" dirty="0" smtClean="0"/>
              <a:t>.</a:t>
            </a:r>
            <a:endParaRPr lang="en-GB" sz="4300" dirty="0"/>
          </a:p>
          <a:p>
            <a:pPr marL="0" indent="0">
              <a:buNone/>
            </a:pPr>
            <a:r>
              <a:rPr lang="en-GB" sz="4900" dirty="0" err="1"/>
              <a:t>Hovelynck</a:t>
            </a:r>
            <a:r>
              <a:rPr lang="en-GB" sz="4900" dirty="0"/>
              <a:t> J. (1998). ‘Facilitating experiential learning as a process of metaphor development’. </a:t>
            </a:r>
            <a:r>
              <a:rPr lang="en-GB" sz="4900" i="1" dirty="0"/>
              <a:t>Journal of Experiential Education</a:t>
            </a:r>
            <a:r>
              <a:rPr lang="en-GB" sz="4900" dirty="0"/>
              <a:t>, 21(1), 6-13. </a:t>
            </a:r>
          </a:p>
          <a:p>
            <a:endParaRPr lang="en-GB" dirty="0"/>
          </a:p>
        </p:txBody>
      </p:sp>
    </p:spTree>
    <p:extLst>
      <p:ext uri="{BB962C8B-B14F-4D97-AF65-F5344CB8AC3E}">
        <p14:creationId xmlns:p14="http://schemas.microsoft.com/office/powerpoint/2010/main" val="12159383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References</a:t>
            </a:r>
            <a:endParaRPr lang="en-GB" dirty="0"/>
          </a:p>
        </p:txBody>
      </p:sp>
      <p:sp>
        <p:nvSpPr>
          <p:cNvPr id="3" name="Content Placeholder 2"/>
          <p:cNvSpPr>
            <a:spLocks noGrp="1"/>
          </p:cNvSpPr>
          <p:nvPr>
            <p:ph idx="1"/>
          </p:nvPr>
        </p:nvSpPr>
        <p:spPr>
          <a:xfrm>
            <a:off x="458813" y="1196752"/>
            <a:ext cx="8229600" cy="3917032"/>
          </a:xfrm>
        </p:spPr>
        <p:txBody>
          <a:bodyPr>
            <a:normAutofit/>
          </a:bodyPr>
          <a:lstStyle/>
          <a:p>
            <a:pPr marL="0" indent="0">
              <a:buNone/>
            </a:pPr>
            <a:r>
              <a:rPr lang="en-GB" sz="1600" dirty="0"/>
              <a:t>Hovelynck J. (1999). ‘Facilitating the development of generative metaphors: re-emphasizing participants’ guiding images’. </a:t>
            </a:r>
            <a:r>
              <a:rPr lang="en-GB" sz="1600" i="1" dirty="0"/>
              <a:t>Australian Journal of Outdoor Education</a:t>
            </a:r>
            <a:r>
              <a:rPr lang="en-GB" sz="1600" dirty="0"/>
              <a:t>, 4(1), 12-24.</a:t>
            </a:r>
          </a:p>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2017</a:t>
            </a:r>
            <a:r>
              <a:rPr lang="en-GB" sz="1600" dirty="0" smtClean="0"/>
              <a:t>.</a:t>
            </a:r>
            <a:endParaRPr lang="en-GB" sz="1600" dirty="0"/>
          </a:p>
        </p:txBody>
      </p:sp>
    </p:spTree>
    <p:extLst>
      <p:ext uri="{BB962C8B-B14F-4D97-AF65-F5344CB8AC3E}">
        <p14:creationId xmlns:p14="http://schemas.microsoft.com/office/powerpoint/2010/main" val="30194158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29483" cy="6083478"/>
          </a:xfrm>
        </p:spPr>
      </p:pic>
      <p:sp>
        <p:nvSpPr>
          <p:cNvPr id="5" name="TextBox 4"/>
          <p:cNvSpPr txBox="1"/>
          <p:nvPr/>
        </p:nvSpPr>
        <p:spPr>
          <a:xfrm>
            <a:off x="467544" y="1916832"/>
            <a:ext cx="5400600" cy="3046988"/>
          </a:xfrm>
          <a:prstGeom prst="rect">
            <a:avLst/>
          </a:prstGeom>
          <a:noFill/>
        </p:spPr>
        <p:txBody>
          <a:bodyPr wrap="square" rtlCol="0">
            <a:spAutoFit/>
          </a:bodyPr>
          <a:lstStyle/>
          <a:p>
            <a:r>
              <a:rPr lang="en-GB" sz="9600" dirty="0" smtClean="0">
                <a:solidFill>
                  <a:schemeClr val="bg1"/>
                </a:solidFill>
              </a:rPr>
              <a:t>TEA BREAK</a:t>
            </a:r>
            <a:endParaRPr lang="en-GB" sz="9600" dirty="0">
              <a:solidFill>
                <a:schemeClr val="bg1"/>
              </a:solidFill>
            </a:endParaRPr>
          </a:p>
        </p:txBody>
      </p:sp>
    </p:spTree>
    <p:extLst>
      <p:ext uri="{BB962C8B-B14F-4D97-AF65-F5344CB8AC3E}">
        <p14:creationId xmlns:p14="http://schemas.microsoft.com/office/powerpoint/2010/main" val="117026104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8096</TotalTime>
  <Words>812</Words>
  <Application>Microsoft Office PowerPoint</Application>
  <PresentationFormat>On-screen Show (4:3)</PresentationFormat>
  <Paragraphs>130</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Myriad Pro</vt:lpstr>
      <vt:lpstr>Wingdings</vt:lpstr>
      <vt:lpstr>20140311PresentationUWTSDTemplate</vt:lpstr>
      <vt:lpstr>Facilitation continued….  Heron’s Modes and Dimensions</vt:lpstr>
      <vt:lpstr>PowerPoint Presentation</vt:lpstr>
      <vt:lpstr>PowerPoint Presentation</vt:lpstr>
      <vt:lpstr>Modes &amp; Dimensions</vt:lpstr>
      <vt:lpstr>PowerPoint Presentation</vt:lpstr>
      <vt:lpstr>PowerPoint Presentation</vt:lpstr>
      <vt:lpstr>PowerPoint Presentation</vt:lpstr>
      <vt:lpstr>PowerPoint Presentation</vt:lpstr>
      <vt:lpstr>PowerPoint Presentation</vt:lpstr>
      <vt:lpstr>PowerPoint Presentation</vt:lpstr>
      <vt:lpstr>James Neil (2004)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46</cp:revision>
  <dcterms:created xsi:type="dcterms:W3CDTF">2015-04-14T15:21:28Z</dcterms:created>
  <dcterms:modified xsi:type="dcterms:W3CDTF">2019-01-30T15:42:57Z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