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2" r:id="rId1"/>
  </p:sldMasterIdLst>
  <p:notesMasterIdLst>
    <p:notesMasterId r:id="rId30"/>
  </p:notesMasterIdLst>
  <p:sldIdLst>
    <p:sldId id="256" r:id="rId2"/>
    <p:sldId id="294" r:id="rId3"/>
    <p:sldId id="372" r:id="rId4"/>
    <p:sldId id="314" r:id="rId5"/>
    <p:sldId id="373" r:id="rId6"/>
    <p:sldId id="316" r:id="rId7"/>
    <p:sldId id="315" r:id="rId8"/>
    <p:sldId id="298" r:id="rId9"/>
    <p:sldId id="317" r:id="rId10"/>
    <p:sldId id="318" r:id="rId11"/>
    <p:sldId id="319" r:id="rId12"/>
    <p:sldId id="320" r:id="rId13"/>
    <p:sldId id="321" r:id="rId14"/>
    <p:sldId id="322" r:id="rId15"/>
    <p:sldId id="323" r:id="rId16"/>
    <p:sldId id="324" r:id="rId17"/>
    <p:sldId id="325" r:id="rId18"/>
    <p:sldId id="326" r:id="rId19"/>
    <p:sldId id="327" r:id="rId20"/>
    <p:sldId id="328" r:id="rId21"/>
    <p:sldId id="329" r:id="rId22"/>
    <p:sldId id="330" r:id="rId23"/>
    <p:sldId id="331" r:id="rId24"/>
    <p:sldId id="332" r:id="rId25"/>
    <p:sldId id="333" r:id="rId26"/>
    <p:sldId id="334" r:id="rId27"/>
    <p:sldId id="335" r:id="rId28"/>
    <p:sldId id="336" r:id="rId29"/>
  </p:sldIdLst>
  <p:sldSz cx="9144000" cy="6858000" type="screen4x3"/>
  <p:notesSz cx="6858000" cy="9144000"/>
  <p:defaultTextStyle>
    <a:defPPr>
      <a:defRPr lang="en-GB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00"/>
    <a:srgbClr val="FF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460E005-37B2-4985-9C12-BBFC57D40FE8}" v="1" dt="2022-01-24T11:23:41.30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2196"/>
    <p:restoredTop sz="93240"/>
  </p:normalViewPr>
  <p:slideViewPr>
    <p:cSldViewPr>
      <p:cViewPr varScale="1">
        <p:scale>
          <a:sx n="53" d="100"/>
          <a:sy n="53" d="100"/>
        </p:scale>
        <p:origin x="42" y="1017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notesMaster" Target="notesMasters/notesMaster1.xml"/><Relationship Id="rId35" Type="http://schemas.microsoft.com/office/2016/11/relationships/changesInfo" Target="changesInfos/changesInfo1.xml"/><Relationship Id="rId8" Type="http://schemas.openxmlformats.org/officeDocument/2006/relationships/slide" Target="slides/slide7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aniel Martin" userId="bc0b2b10-d91a-4eec-87fa-aaa1a3af584d" providerId="ADAL" clId="{B460E005-37B2-4985-9C12-BBFC57D40FE8}"/>
    <pc:docChg chg="addSld delSld modSld">
      <pc:chgData name="Daniel Martin" userId="bc0b2b10-d91a-4eec-87fa-aaa1a3af584d" providerId="ADAL" clId="{B460E005-37B2-4985-9C12-BBFC57D40FE8}" dt="2022-01-24T11:23:51.636" v="24" actId="47"/>
      <pc:docMkLst>
        <pc:docMk/>
      </pc:docMkLst>
      <pc:sldChg chg="modSp mod">
        <pc:chgData name="Daniel Martin" userId="bc0b2b10-d91a-4eec-87fa-aaa1a3af584d" providerId="ADAL" clId="{B460E005-37B2-4985-9C12-BBFC57D40FE8}" dt="2022-01-24T11:23:26.269" v="22" actId="20577"/>
        <pc:sldMkLst>
          <pc:docMk/>
          <pc:sldMk cId="0" sldId="256"/>
        </pc:sldMkLst>
        <pc:spChg chg="mod">
          <ac:chgData name="Daniel Martin" userId="bc0b2b10-d91a-4eec-87fa-aaa1a3af584d" providerId="ADAL" clId="{B460E005-37B2-4985-9C12-BBFC57D40FE8}" dt="2022-01-24T11:23:26.269" v="22" actId="20577"/>
          <ac:spMkLst>
            <pc:docMk/>
            <pc:sldMk cId="0" sldId="256"/>
            <ac:spMk id="2050" creationId="{00000000-0000-0000-0000-000000000000}"/>
          </ac:spMkLst>
        </pc:spChg>
      </pc:sldChg>
      <pc:sldChg chg="add">
        <pc:chgData name="Daniel Martin" userId="bc0b2b10-d91a-4eec-87fa-aaa1a3af584d" providerId="ADAL" clId="{B460E005-37B2-4985-9C12-BBFC57D40FE8}" dt="2022-01-24T11:23:41.300" v="23"/>
        <pc:sldMkLst>
          <pc:docMk/>
          <pc:sldMk cId="442033842" sldId="294"/>
        </pc:sldMkLst>
      </pc:sldChg>
      <pc:sldChg chg="del">
        <pc:chgData name="Daniel Martin" userId="bc0b2b10-d91a-4eec-87fa-aaa1a3af584d" providerId="ADAL" clId="{B460E005-37B2-4985-9C12-BBFC57D40FE8}" dt="2022-01-24T11:23:51.636" v="24" actId="47"/>
        <pc:sldMkLst>
          <pc:docMk/>
          <pc:sldMk cId="235771283" sldId="295"/>
        </pc:sldMkLst>
      </pc:sldChg>
      <pc:sldChg chg="add">
        <pc:chgData name="Daniel Martin" userId="bc0b2b10-d91a-4eec-87fa-aaa1a3af584d" providerId="ADAL" clId="{B460E005-37B2-4985-9C12-BBFC57D40FE8}" dt="2022-01-24T11:23:41.300" v="23"/>
        <pc:sldMkLst>
          <pc:docMk/>
          <pc:sldMk cId="118283677" sldId="298"/>
        </pc:sldMkLst>
      </pc:sldChg>
      <pc:sldChg chg="del">
        <pc:chgData name="Daniel Martin" userId="bc0b2b10-d91a-4eec-87fa-aaa1a3af584d" providerId="ADAL" clId="{B460E005-37B2-4985-9C12-BBFC57D40FE8}" dt="2022-01-24T11:23:51.636" v="24" actId="47"/>
        <pc:sldMkLst>
          <pc:docMk/>
          <pc:sldMk cId="483567077" sldId="302"/>
        </pc:sldMkLst>
      </pc:sldChg>
      <pc:sldChg chg="del">
        <pc:chgData name="Daniel Martin" userId="bc0b2b10-d91a-4eec-87fa-aaa1a3af584d" providerId="ADAL" clId="{B460E005-37B2-4985-9C12-BBFC57D40FE8}" dt="2022-01-24T11:23:51.636" v="24" actId="47"/>
        <pc:sldMkLst>
          <pc:docMk/>
          <pc:sldMk cId="1561046098" sldId="311"/>
        </pc:sldMkLst>
      </pc:sldChg>
      <pc:sldChg chg="del">
        <pc:chgData name="Daniel Martin" userId="bc0b2b10-d91a-4eec-87fa-aaa1a3af584d" providerId="ADAL" clId="{B460E005-37B2-4985-9C12-BBFC57D40FE8}" dt="2022-01-24T11:23:51.636" v="24" actId="47"/>
        <pc:sldMkLst>
          <pc:docMk/>
          <pc:sldMk cId="1112759340" sldId="312"/>
        </pc:sldMkLst>
      </pc:sldChg>
      <pc:sldChg chg="del">
        <pc:chgData name="Daniel Martin" userId="bc0b2b10-d91a-4eec-87fa-aaa1a3af584d" providerId="ADAL" clId="{B460E005-37B2-4985-9C12-BBFC57D40FE8}" dt="2022-01-24T11:23:51.636" v="24" actId="47"/>
        <pc:sldMkLst>
          <pc:docMk/>
          <pc:sldMk cId="560683535" sldId="313"/>
        </pc:sldMkLst>
      </pc:sldChg>
      <pc:sldChg chg="add">
        <pc:chgData name="Daniel Martin" userId="bc0b2b10-d91a-4eec-87fa-aaa1a3af584d" providerId="ADAL" clId="{B460E005-37B2-4985-9C12-BBFC57D40FE8}" dt="2022-01-24T11:23:41.300" v="23"/>
        <pc:sldMkLst>
          <pc:docMk/>
          <pc:sldMk cId="1365736018" sldId="314"/>
        </pc:sldMkLst>
      </pc:sldChg>
      <pc:sldChg chg="add">
        <pc:chgData name="Daniel Martin" userId="bc0b2b10-d91a-4eec-87fa-aaa1a3af584d" providerId="ADAL" clId="{B460E005-37B2-4985-9C12-BBFC57D40FE8}" dt="2022-01-24T11:23:41.300" v="23"/>
        <pc:sldMkLst>
          <pc:docMk/>
          <pc:sldMk cId="904279472" sldId="315"/>
        </pc:sldMkLst>
      </pc:sldChg>
      <pc:sldChg chg="add">
        <pc:chgData name="Daniel Martin" userId="bc0b2b10-d91a-4eec-87fa-aaa1a3af584d" providerId="ADAL" clId="{B460E005-37B2-4985-9C12-BBFC57D40FE8}" dt="2022-01-24T11:23:41.300" v="23"/>
        <pc:sldMkLst>
          <pc:docMk/>
          <pc:sldMk cId="1669082604" sldId="316"/>
        </pc:sldMkLst>
      </pc:sldChg>
      <pc:sldChg chg="add">
        <pc:chgData name="Daniel Martin" userId="bc0b2b10-d91a-4eec-87fa-aaa1a3af584d" providerId="ADAL" clId="{B460E005-37B2-4985-9C12-BBFC57D40FE8}" dt="2022-01-24T11:23:41.300" v="23"/>
        <pc:sldMkLst>
          <pc:docMk/>
          <pc:sldMk cId="2044126692" sldId="317"/>
        </pc:sldMkLst>
      </pc:sldChg>
      <pc:sldChg chg="add">
        <pc:chgData name="Daniel Martin" userId="bc0b2b10-d91a-4eec-87fa-aaa1a3af584d" providerId="ADAL" clId="{B460E005-37B2-4985-9C12-BBFC57D40FE8}" dt="2022-01-24T11:23:41.300" v="23"/>
        <pc:sldMkLst>
          <pc:docMk/>
          <pc:sldMk cId="962732850" sldId="318"/>
        </pc:sldMkLst>
      </pc:sldChg>
      <pc:sldChg chg="add">
        <pc:chgData name="Daniel Martin" userId="bc0b2b10-d91a-4eec-87fa-aaa1a3af584d" providerId="ADAL" clId="{B460E005-37B2-4985-9C12-BBFC57D40FE8}" dt="2022-01-24T11:23:41.300" v="23"/>
        <pc:sldMkLst>
          <pc:docMk/>
          <pc:sldMk cId="1910486002" sldId="319"/>
        </pc:sldMkLst>
      </pc:sldChg>
      <pc:sldChg chg="add">
        <pc:chgData name="Daniel Martin" userId="bc0b2b10-d91a-4eec-87fa-aaa1a3af584d" providerId="ADAL" clId="{B460E005-37B2-4985-9C12-BBFC57D40FE8}" dt="2022-01-24T11:23:41.300" v="23"/>
        <pc:sldMkLst>
          <pc:docMk/>
          <pc:sldMk cId="309462100" sldId="320"/>
        </pc:sldMkLst>
      </pc:sldChg>
      <pc:sldChg chg="add">
        <pc:chgData name="Daniel Martin" userId="bc0b2b10-d91a-4eec-87fa-aaa1a3af584d" providerId="ADAL" clId="{B460E005-37B2-4985-9C12-BBFC57D40FE8}" dt="2022-01-24T11:23:41.300" v="23"/>
        <pc:sldMkLst>
          <pc:docMk/>
          <pc:sldMk cId="1481419160" sldId="321"/>
        </pc:sldMkLst>
      </pc:sldChg>
      <pc:sldChg chg="add">
        <pc:chgData name="Daniel Martin" userId="bc0b2b10-d91a-4eec-87fa-aaa1a3af584d" providerId="ADAL" clId="{B460E005-37B2-4985-9C12-BBFC57D40FE8}" dt="2022-01-24T11:23:41.300" v="23"/>
        <pc:sldMkLst>
          <pc:docMk/>
          <pc:sldMk cId="202227711" sldId="322"/>
        </pc:sldMkLst>
      </pc:sldChg>
      <pc:sldChg chg="add">
        <pc:chgData name="Daniel Martin" userId="bc0b2b10-d91a-4eec-87fa-aaa1a3af584d" providerId="ADAL" clId="{B460E005-37B2-4985-9C12-BBFC57D40FE8}" dt="2022-01-24T11:23:41.300" v="23"/>
        <pc:sldMkLst>
          <pc:docMk/>
          <pc:sldMk cId="302231340" sldId="323"/>
        </pc:sldMkLst>
      </pc:sldChg>
      <pc:sldChg chg="add">
        <pc:chgData name="Daniel Martin" userId="bc0b2b10-d91a-4eec-87fa-aaa1a3af584d" providerId="ADAL" clId="{B460E005-37B2-4985-9C12-BBFC57D40FE8}" dt="2022-01-24T11:23:41.300" v="23"/>
        <pc:sldMkLst>
          <pc:docMk/>
          <pc:sldMk cId="1339170164" sldId="324"/>
        </pc:sldMkLst>
      </pc:sldChg>
      <pc:sldChg chg="add">
        <pc:chgData name="Daniel Martin" userId="bc0b2b10-d91a-4eec-87fa-aaa1a3af584d" providerId="ADAL" clId="{B460E005-37B2-4985-9C12-BBFC57D40FE8}" dt="2022-01-24T11:23:41.300" v="23"/>
        <pc:sldMkLst>
          <pc:docMk/>
          <pc:sldMk cId="808551635" sldId="325"/>
        </pc:sldMkLst>
      </pc:sldChg>
      <pc:sldChg chg="add">
        <pc:chgData name="Daniel Martin" userId="bc0b2b10-d91a-4eec-87fa-aaa1a3af584d" providerId="ADAL" clId="{B460E005-37B2-4985-9C12-BBFC57D40FE8}" dt="2022-01-24T11:23:41.300" v="23"/>
        <pc:sldMkLst>
          <pc:docMk/>
          <pc:sldMk cId="459873344" sldId="326"/>
        </pc:sldMkLst>
      </pc:sldChg>
      <pc:sldChg chg="add">
        <pc:chgData name="Daniel Martin" userId="bc0b2b10-d91a-4eec-87fa-aaa1a3af584d" providerId="ADAL" clId="{B460E005-37B2-4985-9C12-BBFC57D40FE8}" dt="2022-01-24T11:23:41.300" v="23"/>
        <pc:sldMkLst>
          <pc:docMk/>
          <pc:sldMk cId="331416184" sldId="327"/>
        </pc:sldMkLst>
      </pc:sldChg>
      <pc:sldChg chg="add">
        <pc:chgData name="Daniel Martin" userId="bc0b2b10-d91a-4eec-87fa-aaa1a3af584d" providerId="ADAL" clId="{B460E005-37B2-4985-9C12-BBFC57D40FE8}" dt="2022-01-24T11:23:41.300" v="23"/>
        <pc:sldMkLst>
          <pc:docMk/>
          <pc:sldMk cId="1124750784" sldId="328"/>
        </pc:sldMkLst>
      </pc:sldChg>
      <pc:sldChg chg="add">
        <pc:chgData name="Daniel Martin" userId="bc0b2b10-d91a-4eec-87fa-aaa1a3af584d" providerId="ADAL" clId="{B460E005-37B2-4985-9C12-BBFC57D40FE8}" dt="2022-01-24T11:23:41.300" v="23"/>
        <pc:sldMkLst>
          <pc:docMk/>
          <pc:sldMk cId="2104618062" sldId="329"/>
        </pc:sldMkLst>
      </pc:sldChg>
      <pc:sldChg chg="add">
        <pc:chgData name="Daniel Martin" userId="bc0b2b10-d91a-4eec-87fa-aaa1a3af584d" providerId="ADAL" clId="{B460E005-37B2-4985-9C12-BBFC57D40FE8}" dt="2022-01-24T11:23:41.300" v="23"/>
        <pc:sldMkLst>
          <pc:docMk/>
          <pc:sldMk cId="1961417789" sldId="330"/>
        </pc:sldMkLst>
      </pc:sldChg>
      <pc:sldChg chg="add">
        <pc:chgData name="Daniel Martin" userId="bc0b2b10-d91a-4eec-87fa-aaa1a3af584d" providerId="ADAL" clId="{B460E005-37B2-4985-9C12-BBFC57D40FE8}" dt="2022-01-24T11:23:41.300" v="23"/>
        <pc:sldMkLst>
          <pc:docMk/>
          <pc:sldMk cId="2086628541" sldId="331"/>
        </pc:sldMkLst>
      </pc:sldChg>
      <pc:sldChg chg="add">
        <pc:chgData name="Daniel Martin" userId="bc0b2b10-d91a-4eec-87fa-aaa1a3af584d" providerId="ADAL" clId="{B460E005-37B2-4985-9C12-BBFC57D40FE8}" dt="2022-01-24T11:23:41.300" v="23"/>
        <pc:sldMkLst>
          <pc:docMk/>
          <pc:sldMk cId="1293277715" sldId="332"/>
        </pc:sldMkLst>
      </pc:sldChg>
      <pc:sldChg chg="add">
        <pc:chgData name="Daniel Martin" userId="bc0b2b10-d91a-4eec-87fa-aaa1a3af584d" providerId="ADAL" clId="{B460E005-37B2-4985-9C12-BBFC57D40FE8}" dt="2022-01-24T11:23:41.300" v="23"/>
        <pc:sldMkLst>
          <pc:docMk/>
          <pc:sldMk cId="587534948" sldId="333"/>
        </pc:sldMkLst>
      </pc:sldChg>
      <pc:sldChg chg="add">
        <pc:chgData name="Daniel Martin" userId="bc0b2b10-d91a-4eec-87fa-aaa1a3af584d" providerId="ADAL" clId="{B460E005-37B2-4985-9C12-BBFC57D40FE8}" dt="2022-01-24T11:23:41.300" v="23"/>
        <pc:sldMkLst>
          <pc:docMk/>
          <pc:sldMk cId="630924044" sldId="334"/>
        </pc:sldMkLst>
      </pc:sldChg>
      <pc:sldChg chg="add">
        <pc:chgData name="Daniel Martin" userId="bc0b2b10-d91a-4eec-87fa-aaa1a3af584d" providerId="ADAL" clId="{B460E005-37B2-4985-9C12-BBFC57D40FE8}" dt="2022-01-24T11:23:41.300" v="23"/>
        <pc:sldMkLst>
          <pc:docMk/>
          <pc:sldMk cId="1948132616" sldId="335"/>
        </pc:sldMkLst>
      </pc:sldChg>
      <pc:sldChg chg="add">
        <pc:chgData name="Daniel Martin" userId="bc0b2b10-d91a-4eec-87fa-aaa1a3af584d" providerId="ADAL" clId="{B460E005-37B2-4985-9C12-BBFC57D40FE8}" dt="2022-01-24T11:23:41.300" v="23"/>
        <pc:sldMkLst>
          <pc:docMk/>
          <pc:sldMk cId="53563797" sldId="336"/>
        </pc:sldMkLst>
      </pc:sldChg>
      <pc:sldChg chg="del">
        <pc:chgData name="Daniel Martin" userId="bc0b2b10-d91a-4eec-87fa-aaa1a3af584d" providerId="ADAL" clId="{B460E005-37B2-4985-9C12-BBFC57D40FE8}" dt="2022-01-24T11:23:51.636" v="24" actId="47"/>
        <pc:sldMkLst>
          <pc:docMk/>
          <pc:sldMk cId="304081633" sldId="368"/>
        </pc:sldMkLst>
      </pc:sldChg>
      <pc:sldChg chg="del">
        <pc:chgData name="Daniel Martin" userId="bc0b2b10-d91a-4eec-87fa-aaa1a3af584d" providerId="ADAL" clId="{B460E005-37B2-4985-9C12-BBFC57D40FE8}" dt="2022-01-24T11:23:51.636" v="24" actId="47"/>
        <pc:sldMkLst>
          <pc:docMk/>
          <pc:sldMk cId="2091696192" sldId="369"/>
        </pc:sldMkLst>
      </pc:sldChg>
      <pc:sldChg chg="del">
        <pc:chgData name="Daniel Martin" userId="bc0b2b10-d91a-4eec-87fa-aaa1a3af584d" providerId="ADAL" clId="{B460E005-37B2-4985-9C12-BBFC57D40FE8}" dt="2022-01-24T11:23:51.636" v="24" actId="47"/>
        <pc:sldMkLst>
          <pc:docMk/>
          <pc:sldMk cId="997238755" sldId="370"/>
        </pc:sldMkLst>
      </pc:sldChg>
      <pc:sldChg chg="del">
        <pc:chgData name="Daniel Martin" userId="bc0b2b10-d91a-4eec-87fa-aaa1a3af584d" providerId="ADAL" clId="{B460E005-37B2-4985-9C12-BBFC57D40FE8}" dt="2022-01-24T11:23:51.636" v="24" actId="47"/>
        <pc:sldMkLst>
          <pc:docMk/>
          <pc:sldMk cId="1586998990" sldId="371"/>
        </pc:sldMkLst>
      </pc:sldChg>
      <pc:sldChg chg="add">
        <pc:chgData name="Daniel Martin" userId="bc0b2b10-d91a-4eec-87fa-aaa1a3af584d" providerId="ADAL" clId="{B460E005-37B2-4985-9C12-BBFC57D40FE8}" dt="2022-01-24T11:23:41.300" v="23"/>
        <pc:sldMkLst>
          <pc:docMk/>
          <pc:sldMk cId="1803387311" sldId="372"/>
        </pc:sldMkLst>
      </pc:sldChg>
      <pc:sldChg chg="add">
        <pc:chgData name="Daniel Martin" userId="bc0b2b10-d91a-4eec-87fa-aaa1a3af584d" providerId="ADAL" clId="{B460E005-37B2-4985-9C12-BBFC57D40FE8}" dt="2022-01-24T11:23:41.300" v="23"/>
        <pc:sldMkLst>
          <pc:docMk/>
          <pc:sldMk cId="3598220803" sldId="373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8478E62-39F3-8C4C-BA68-398230AFA956}" type="datetimeFigureOut">
              <a:rPr lang="en-GB" smtClean="0"/>
              <a:t>24/01/2022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84EF7E9-CF21-A643-BD19-255580BE35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03546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8418195" y="0"/>
            <a:ext cx="731520" cy="6858000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46404" y="758952"/>
            <a:ext cx="7063740" cy="4041648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6200" baseline="0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46404" y="4800600"/>
            <a:ext cx="7063740" cy="1691640"/>
          </a:xfrm>
        </p:spPr>
        <p:txBody>
          <a:bodyPr>
            <a:normAutofit/>
          </a:bodyPr>
          <a:lstStyle>
            <a:lvl1pPr marL="0" indent="0" algn="l">
              <a:buNone/>
              <a:defRPr sz="2000" spc="30" baseline="0">
                <a:solidFill>
                  <a:schemeClr val="tx1">
                    <a:lumMod val="7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20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3429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2">
                    <a:lumMod val="60000"/>
                    <a:lumOff val="40000"/>
                  </a:schemeClr>
                </a:solidFill>
              </a:defRPr>
            </a:lvl1pPr>
          </a:lstStyle>
          <a:p>
            <a:pPr>
              <a:defRPr/>
            </a:pPr>
            <a:fld id="{DA8DEF35-6AE3-7A48-A391-7EA3E11513AB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7403861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59BDB15-24C6-C54C-9483-9DD530D03FBF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7531250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46404" y="758952"/>
            <a:ext cx="7063740" cy="4041648"/>
          </a:xfrm>
        </p:spPr>
        <p:txBody>
          <a:bodyPr anchor="b">
            <a:normAutofit/>
          </a:bodyPr>
          <a:lstStyle>
            <a:lvl1pPr>
              <a:lnSpc>
                <a:spcPct val="85000"/>
              </a:lnSpc>
              <a:defRPr sz="6200" b="1" baseline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46404" y="4800600"/>
            <a:ext cx="7063740" cy="1691640"/>
          </a:xfrm>
        </p:spPr>
        <p:txBody>
          <a:bodyPr anchor="t">
            <a:normAutofit/>
          </a:bodyPr>
          <a:lstStyle>
            <a:lvl1pPr marL="0" indent="0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61D8884-FD74-DD44-8411-1EABD6297D10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3429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09878728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46404" y="1828801"/>
            <a:ext cx="3360420" cy="4351337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94860" y="1828801"/>
            <a:ext cx="3360420" cy="4351337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0D7DA1B-3DD8-094F-9DA2-2805780FF346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9898021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46404" y="1717185"/>
            <a:ext cx="3360420" cy="731520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946404" y="2507550"/>
            <a:ext cx="3360420" cy="366465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1" name="Text Placeholder 10"/>
          <p:cNvSpPr>
            <a:spLocks noGrp="1"/>
          </p:cNvSpPr>
          <p:nvPr>
            <p:ph type="body" sz="quarter" idx="13"/>
          </p:nvPr>
        </p:nvSpPr>
        <p:spPr>
          <a:xfrm>
            <a:off x="4599432" y="1717185"/>
            <a:ext cx="3364992" cy="731520"/>
          </a:xfrm>
        </p:spPr>
        <p:txBody>
          <a:bodyPr anchor="b"/>
          <a:lstStyle>
            <a:lvl1pPr marL="0" indent="0">
              <a:spcBef>
                <a:spcPts val="0"/>
              </a:spcBef>
              <a:buNone/>
              <a:defRPr>
                <a:solidFill>
                  <a:schemeClr val="tx2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594860" y="2507550"/>
            <a:ext cx="3360420" cy="366465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D94F2B4-BDDB-8E41-B8C9-65B955086BB0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4781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4C59E97-E4E8-794C-BAAD-97ACE59D56B5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3078660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B4FD295-E9F9-8142-8164-2BFE9963219B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7286846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936" y="457201"/>
            <a:ext cx="2400300" cy="1600197"/>
          </a:xfrm>
        </p:spPr>
        <p:txBody>
          <a:bodyPr anchor="b">
            <a:normAutofit/>
          </a:bodyPr>
          <a:lstStyle>
            <a:lvl1pPr>
              <a:defRPr sz="2800" b="1" baseline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378200" y="685800"/>
            <a:ext cx="4559300" cy="54864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936" y="2099735"/>
            <a:ext cx="2400300" cy="3810001"/>
          </a:xfrm>
        </p:spPr>
        <p:txBody>
          <a:bodyPr>
            <a:normAutofit/>
          </a:bodyPr>
          <a:lstStyle>
            <a:lvl1pPr marL="0" indent="0">
              <a:lnSpc>
                <a:spcPct val="114000"/>
              </a:lnSpc>
              <a:spcBef>
                <a:spcPts val="800"/>
              </a:spcBef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399CC7E-0846-734F-AFFF-8830566540D9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5627547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-1" y="5105400"/>
            <a:ext cx="8417859" cy="17526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257800"/>
            <a:ext cx="7486650" cy="914400"/>
          </a:xfrm>
        </p:spPr>
        <p:txBody>
          <a:bodyPr anchor="b">
            <a:normAutofit/>
          </a:bodyPr>
          <a:lstStyle>
            <a:lvl1pPr>
              <a:defRPr sz="2800" b="1">
                <a:solidFill>
                  <a:srgbClr val="FFFF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1"/>
            <a:ext cx="8469630" cy="5128923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6108590"/>
            <a:ext cx="7486650" cy="597011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800"/>
              </a:spcBef>
              <a:buNone/>
              <a:defRPr sz="1400">
                <a:solidFill>
                  <a:schemeClr val="accent1">
                    <a:lumMod val="20000"/>
                    <a:lumOff val="8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65AEF78-2586-2C4B-848C-86700E23F7BC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0535576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644D724-410D-2948-AA0F-7FF886E2436C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2625712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486525" y="381000"/>
            <a:ext cx="1857375" cy="5897562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71500" y="381000"/>
            <a:ext cx="5800725" cy="5897562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14DE01E-6039-844E-80A7-AC5103E6E787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860955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8418195" y="0"/>
            <a:ext cx="73152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46404" y="365760"/>
            <a:ext cx="7269480" cy="132556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46404" y="1828801"/>
            <a:ext cx="6446520" cy="435133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7831456" y="1044178"/>
            <a:ext cx="1904999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 b="0">
                <a:solidFill>
                  <a:schemeClr val="tx2">
                    <a:lumMod val="40000"/>
                    <a:lumOff val="60000"/>
                  </a:schemeClr>
                </a:solidFill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16200000">
            <a:off x="6993255" y="4092178"/>
            <a:ext cx="35814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2">
                    <a:lumMod val="40000"/>
                    <a:lumOff val="60000"/>
                  </a:schemeClr>
                </a:solidFill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441055" y="6172201"/>
            <a:ext cx="685800" cy="593725"/>
          </a:xfrm>
          <a:prstGeom prst="rect">
            <a:avLst/>
          </a:prstGeom>
        </p:spPr>
        <p:txBody>
          <a:bodyPr vert="horz" lIns="27432" tIns="45720" rIns="27432" bIns="45720" rtlCol="0" anchor="ctr">
            <a:normAutofit/>
          </a:bodyPr>
          <a:lstStyle>
            <a:lvl1pPr algn="ctr">
              <a:defRPr sz="3200">
                <a:solidFill>
                  <a:schemeClr val="tx2">
                    <a:lumMod val="60000"/>
                    <a:lumOff val="40000"/>
                  </a:schemeClr>
                </a:solidFill>
                <a:latin typeface="+mj-lt"/>
              </a:defRPr>
            </a:lvl1pPr>
          </a:lstStyle>
          <a:p>
            <a:pPr>
              <a:defRPr/>
            </a:pPr>
            <a:fld id="{2C3EC882-7FAB-9C4E-86FB-B36C6C52ADDA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301882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000" b="1" kern="1200" spc="-70" baseline="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5000"/>
        </a:lnSpc>
        <a:spcBef>
          <a:spcPts val="1400"/>
        </a:spcBef>
        <a:spcAft>
          <a:spcPts val="200"/>
        </a:spcAft>
        <a:buClr>
          <a:schemeClr val="accent1"/>
        </a:buClr>
        <a:buSzPct val="80000"/>
        <a:buFont typeface="Arial" pitchFamily="34" charset="0"/>
        <a:buChar char="•"/>
        <a:defRPr sz="2000" kern="1200" spc="10" baseline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3568" y="1844824"/>
            <a:ext cx="7772400" cy="936625"/>
          </a:xfrm>
        </p:spPr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altLang="en-US" sz="4800" dirty="0">
                <a:ea typeface="ＭＳ Ｐゴシック" charset="-128"/>
              </a:rPr>
              <a:t>Introduction to Clinical Skills</a:t>
            </a:r>
            <a:br>
              <a:rPr lang="en-GB" altLang="en-US" sz="4800" dirty="0">
                <a:ea typeface="ＭＳ Ｐゴシック" charset="-128"/>
              </a:rPr>
            </a:br>
            <a:r>
              <a:rPr lang="en-GB" altLang="en-US" sz="4800" dirty="0">
                <a:ea typeface="ＭＳ Ｐゴシック" charset="-128"/>
              </a:rPr>
              <a:t>Practical – Hand and Wrist Osteology ROM MMTs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40152" y="5733256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46404" y="365760"/>
            <a:ext cx="7269480" cy="679051"/>
          </a:xfrm>
        </p:spPr>
        <p:txBody>
          <a:bodyPr/>
          <a:lstStyle/>
          <a:p>
            <a:r>
              <a:rPr lang="en-GB" dirty="0"/>
              <a:t>Recap Elbow 	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56176" y="5829212"/>
            <a:ext cx="2059708" cy="885353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  <p:sp>
        <p:nvSpPr>
          <p:cNvPr id="7" name="Content Placeholder 2"/>
          <p:cNvSpPr txBox="1">
            <a:spLocks/>
          </p:cNvSpPr>
          <p:nvPr/>
        </p:nvSpPr>
        <p:spPr>
          <a:xfrm>
            <a:off x="611560" y="1196752"/>
            <a:ext cx="4605295" cy="2177369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>
            <a:lvl1pPr marL="182880" indent="-182880" algn="l" defTabSz="914400" rtl="0" eaLnBrk="1" latinLnBrk="0" hangingPunct="1">
              <a:lnSpc>
                <a:spcPct val="95000"/>
              </a:lnSpc>
              <a:spcBef>
                <a:spcPts val="1400"/>
              </a:spcBef>
              <a:spcAft>
                <a:spcPts val="200"/>
              </a:spcAft>
              <a:buClr>
                <a:schemeClr val="accent1"/>
              </a:buClr>
              <a:buSzPct val="80000"/>
              <a:buFont typeface="Arial" pitchFamily="34" charset="0"/>
              <a:buChar char="•"/>
              <a:defRPr sz="2000" kern="1200" spc="1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73152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0584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28016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6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9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2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5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>
              <a:buFont typeface="Arial" charset="0"/>
              <a:buChar char="•"/>
            </a:pPr>
            <a:r>
              <a:rPr lang="en-GB" sz="3200" dirty="0"/>
              <a:t>MMTs</a:t>
            </a:r>
          </a:p>
          <a:p>
            <a:pPr marL="560070" lvl="1" indent="-285750">
              <a:buFont typeface="Arial" charset="0"/>
              <a:buChar char="•"/>
            </a:pPr>
            <a:r>
              <a:rPr lang="en-GB" sz="2200" dirty="0"/>
              <a:t>Biceps </a:t>
            </a:r>
            <a:r>
              <a:rPr lang="en-GB" sz="2200" dirty="0" err="1"/>
              <a:t>Brachii</a:t>
            </a:r>
            <a:endParaRPr lang="en-GB" sz="2200" dirty="0"/>
          </a:p>
          <a:p>
            <a:pPr marL="560070" lvl="1" indent="-285750">
              <a:buFont typeface="Arial" charset="0"/>
              <a:buChar char="•"/>
            </a:pPr>
            <a:r>
              <a:rPr lang="en-US" sz="2200" dirty="0"/>
              <a:t>Brachialis</a:t>
            </a:r>
          </a:p>
          <a:p>
            <a:pPr marL="560070" lvl="1" indent="-285750">
              <a:buFont typeface="Arial" charset="0"/>
              <a:buChar char="•"/>
            </a:pPr>
            <a:r>
              <a:rPr lang="en-GB" sz="2200" dirty="0" err="1"/>
              <a:t>Brachoradialis</a:t>
            </a:r>
            <a:endParaRPr lang="en-GB" sz="2200" dirty="0"/>
          </a:p>
          <a:p>
            <a:pPr marL="560070" lvl="1" indent="-285750">
              <a:buFont typeface="Arial" charset="0"/>
              <a:buChar char="•"/>
            </a:pPr>
            <a:r>
              <a:rPr lang="en-GB" sz="2200" dirty="0"/>
              <a:t>Triceps </a:t>
            </a:r>
            <a:r>
              <a:rPr lang="en-GB" sz="2200" dirty="0" err="1"/>
              <a:t>Brachii</a:t>
            </a:r>
            <a:endParaRPr lang="en-GB" sz="2200" dirty="0"/>
          </a:p>
          <a:p>
            <a:pPr marL="560070" lvl="1" indent="-285750">
              <a:buFont typeface="Arial" charset="0"/>
              <a:buChar char="•"/>
            </a:pPr>
            <a:r>
              <a:rPr lang="en-GB" sz="2200" dirty="0"/>
              <a:t>Pronator </a:t>
            </a:r>
            <a:r>
              <a:rPr lang="en-GB" sz="2200" dirty="0" err="1"/>
              <a:t>Teres</a:t>
            </a:r>
            <a:endParaRPr lang="en-GB" sz="2200" dirty="0"/>
          </a:p>
          <a:p>
            <a:pPr marL="560070" lvl="1" indent="-285750">
              <a:buFont typeface="Arial" charset="0"/>
              <a:buChar char="•"/>
            </a:pPr>
            <a:r>
              <a:rPr lang="en-GB" sz="2200" dirty="0"/>
              <a:t>Supinator</a:t>
            </a:r>
          </a:p>
          <a:p>
            <a:pPr marL="560070" lvl="1" indent="-285750">
              <a:buFont typeface="Arial" charset="0"/>
              <a:buChar char="•"/>
            </a:pPr>
            <a:endParaRPr lang="en-GB" dirty="0"/>
          </a:p>
          <a:p>
            <a:pPr lvl="1" fontAlgn="auto"/>
            <a:endParaRPr lang="en-GB" dirty="0"/>
          </a:p>
          <a:p>
            <a:pPr lvl="1" fontAlgn="auto"/>
            <a:endParaRPr lang="en-GB" dirty="0"/>
          </a:p>
          <a:p>
            <a:pPr fontAlgn="auto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4203384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46404" y="404664"/>
            <a:ext cx="5929852" cy="614968"/>
          </a:xfrm>
        </p:spPr>
        <p:txBody>
          <a:bodyPr>
            <a:normAutofit fontScale="90000"/>
          </a:bodyPr>
          <a:lstStyle/>
          <a:p>
            <a:r>
              <a:rPr lang="en-US" dirty="0"/>
              <a:t>Radiocarpal Joint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56176" y="5829212"/>
            <a:ext cx="2059708" cy="885353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  <p:pic>
        <p:nvPicPr>
          <p:cNvPr id="7" name="Content Placeholder 6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06280" y="1659122"/>
            <a:ext cx="4610100" cy="3530600"/>
          </a:xfrm>
        </p:spPr>
      </p:pic>
    </p:spTree>
    <p:extLst>
      <p:ext uri="{BB962C8B-B14F-4D97-AF65-F5344CB8AC3E}">
        <p14:creationId xmlns:p14="http://schemas.microsoft.com/office/powerpoint/2010/main" val="180338731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46404" y="404664"/>
            <a:ext cx="5929852" cy="614968"/>
          </a:xfrm>
        </p:spPr>
        <p:txBody>
          <a:bodyPr>
            <a:normAutofit fontScale="90000"/>
          </a:bodyPr>
          <a:lstStyle/>
          <a:p>
            <a:r>
              <a:rPr lang="en-US" dirty="0"/>
              <a:t>Radiocarpal Joint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56176" y="5829212"/>
            <a:ext cx="2059708" cy="885353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6404" y="1248753"/>
            <a:ext cx="3835500" cy="4351338"/>
          </a:xfrm>
        </p:spPr>
      </p:pic>
    </p:spTree>
    <p:extLst>
      <p:ext uri="{BB962C8B-B14F-4D97-AF65-F5344CB8AC3E}">
        <p14:creationId xmlns:p14="http://schemas.microsoft.com/office/powerpoint/2010/main" val="136573601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46404" y="404664"/>
            <a:ext cx="5929852" cy="614968"/>
          </a:xfrm>
        </p:spPr>
        <p:txBody>
          <a:bodyPr>
            <a:normAutofit fontScale="90000"/>
          </a:bodyPr>
          <a:lstStyle/>
          <a:p>
            <a:r>
              <a:rPr lang="en-US" dirty="0"/>
              <a:t>Carpal Bones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56176" y="5829212"/>
            <a:ext cx="2059708" cy="885353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  <p:pic>
        <p:nvPicPr>
          <p:cNvPr id="7" name="Content Placeholder 6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7624" y="1485091"/>
            <a:ext cx="6446838" cy="3808650"/>
          </a:xfrm>
        </p:spPr>
      </p:pic>
    </p:spTree>
    <p:extLst>
      <p:ext uri="{BB962C8B-B14F-4D97-AF65-F5344CB8AC3E}">
        <p14:creationId xmlns:p14="http://schemas.microsoft.com/office/powerpoint/2010/main" val="359822080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87624" y="764704"/>
            <a:ext cx="5929852" cy="614968"/>
          </a:xfrm>
        </p:spPr>
        <p:txBody>
          <a:bodyPr>
            <a:normAutofit fontScale="90000"/>
          </a:bodyPr>
          <a:lstStyle/>
          <a:p>
            <a:r>
              <a:rPr lang="en-US" dirty="0"/>
              <a:t>Carpal Bones</a:t>
            </a:r>
            <a:br>
              <a:rPr lang="en-US" dirty="0"/>
            </a:br>
            <a:r>
              <a:rPr lang="en-US"/>
              <a:t>- Proximal Row</a:t>
            </a: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56176" y="5829212"/>
            <a:ext cx="2059708" cy="885353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9131" y="1700117"/>
            <a:ext cx="6446838" cy="3808650"/>
          </a:xfrm>
        </p:spPr>
      </p:pic>
    </p:spTree>
    <p:extLst>
      <p:ext uri="{BB962C8B-B14F-4D97-AF65-F5344CB8AC3E}">
        <p14:creationId xmlns:p14="http://schemas.microsoft.com/office/powerpoint/2010/main" val="166908260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99592" y="602388"/>
            <a:ext cx="5929852" cy="614968"/>
          </a:xfrm>
        </p:spPr>
        <p:txBody>
          <a:bodyPr>
            <a:normAutofit fontScale="90000"/>
          </a:bodyPr>
          <a:lstStyle/>
          <a:p>
            <a:r>
              <a:rPr lang="en-US"/>
              <a:t>Carpal Bones</a:t>
            </a:r>
            <a:br>
              <a:rPr lang="en-US"/>
            </a:br>
            <a:r>
              <a:rPr lang="en-US"/>
              <a:t>- Distal Row</a:t>
            </a: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56176" y="5829212"/>
            <a:ext cx="2059708" cy="885353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9592" y="1484784"/>
            <a:ext cx="6446838" cy="3808650"/>
          </a:xfrm>
        </p:spPr>
      </p:pic>
    </p:spTree>
    <p:extLst>
      <p:ext uri="{BB962C8B-B14F-4D97-AF65-F5344CB8AC3E}">
        <p14:creationId xmlns:p14="http://schemas.microsoft.com/office/powerpoint/2010/main" val="90427947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46404" y="836712"/>
            <a:ext cx="5929852" cy="614968"/>
          </a:xfrm>
        </p:spPr>
        <p:txBody>
          <a:bodyPr>
            <a:normAutofit fontScale="90000"/>
          </a:bodyPr>
          <a:lstStyle/>
          <a:p>
            <a:r>
              <a:rPr lang="en-US" dirty="0" err="1"/>
              <a:t>Metacarpalphanageal</a:t>
            </a:r>
            <a:r>
              <a:rPr lang="en-US" dirty="0"/>
              <a:t> Joint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56176" y="5829212"/>
            <a:ext cx="2059708" cy="885353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  <p:pic>
        <p:nvPicPr>
          <p:cNvPr id="9" name="Content Placeholder 8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6404" y="1451680"/>
            <a:ext cx="3835500" cy="4351338"/>
          </a:xfrm>
        </p:spPr>
      </p:pic>
      <p:sp>
        <p:nvSpPr>
          <p:cNvPr id="10" name="Content Placeholder 2"/>
          <p:cNvSpPr txBox="1">
            <a:spLocks/>
          </p:cNvSpPr>
          <p:nvPr/>
        </p:nvSpPr>
        <p:spPr>
          <a:xfrm>
            <a:off x="5004048" y="1628800"/>
            <a:ext cx="2736304" cy="26642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182880" indent="-182880" algn="l" defTabSz="914400" rtl="0" eaLnBrk="1" latinLnBrk="0" hangingPunct="1">
              <a:lnSpc>
                <a:spcPct val="95000"/>
              </a:lnSpc>
              <a:spcBef>
                <a:spcPts val="1400"/>
              </a:spcBef>
              <a:spcAft>
                <a:spcPts val="200"/>
              </a:spcAft>
              <a:buClr>
                <a:schemeClr val="accent1"/>
              </a:buClr>
              <a:buSzPct val="80000"/>
              <a:buFont typeface="Arial" pitchFamily="34" charset="0"/>
              <a:buChar char="•"/>
              <a:defRPr sz="2000" kern="1200" spc="1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73152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0584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28016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6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9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2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5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/>
            <a:r>
              <a:rPr lang="en-US" dirty="0"/>
              <a:t> Flexion </a:t>
            </a:r>
            <a:r>
              <a:rPr lang="mr-IN" dirty="0"/>
              <a:t>–</a:t>
            </a:r>
            <a:r>
              <a:rPr lang="en-US" dirty="0"/>
              <a:t> 90º </a:t>
            </a:r>
          </a:p>
          <a:p>
            <a:pPr fontAlgn="auto"/>
            <a:r>
              <a:rPr lang="en-US" dirty="0"/>
              <a:t>Extension </a:t>
            </a:r>
            <a:r>
              <a:rPr lang="mr-IN" dirty="0"/>
              <a:t>–</a:t>
            </a:r>
            <a:r>
              <a:rPr lang="en-US" dirty="0"/>
              <a:t> 90º (PROM)</a:t>
            </a:r>
          </a:p>
          <a:p>
            <a:pPr fontAlgn="auto"/>
            <a:r>
              <a:rPr lang="en-US" dirty="0"/>
              <a:t>Abduction </a:t>
            </a:r>
            <a:r>
              <a:rPr lang="mr-IN" dirty="0"/>
              <a:t>–</a:t>
            </a:r>
            <a:r>
              <a:rPr lang="en-US" dirty="0"/>
              <a:t> 30º</a:t>
            </a:r>
          </a:p>
          <a:p>
            <a:pPr fontAlgn="auto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828367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46404" y="836712"/>
            <a:ext cx="5929852" cy="614968"/>
          </a:xfrm>
        </p:spPr>
        <p:txBody>
          <a:bodyPr>
            <a:normAutofit fontScale="90000"/>
          </a:bodyPr>
          <a:lstStyle/>
          <a:p>
            <a:r>
              <a:rPr lang="en-US" dirty="0"/>
              <a:t>Proximal and Distal Interphalangeal Joint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56176" y="5829212"/>
            <a:ext cx="2059708" cy="885353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  <p:sp>
        <p:nvSpPr>
          <p:cNvPr id="10" name="Content Placeholder 2"/>
          <p:cNvSpPr txBox="1">
            <a:spLocks/>
          </p:cNvSpPr>
          <p:nvPr/>
        </p:nvSpPr>
        <p:spPr>
          <a:xfrm>
            <a:off x="5004048" y="1628800"/>
            <a:ext cx="2736304" cy="26642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182880" indent="-182880" algn="l" defTabSz="914400" rtl="0" eaLnBrk="1" latinLnBrk="0" hangingPunct="1">
              <a:lnSpc>
                <a:spcPct val="95000"/>
              </a:lnSpc>
              <a:spcBef>
                <a:spcPts val="1400"/>
              </a:spcBef>
              <a:spcAft>
                <a:spcPts val="200"/>
              </a:spcAft>
              <a:buClr>
                <a:schemeClr val="accent1"/>
              </a:buClr>
              <a:buSzPct val="80000"/>
              <a:buFont typeface="Arial" pitchFamily="34" charset="0"/>
              <a:buChar char="•"/>
              <a:defRPr sz="2000" kern="1200" spc="1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73152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0584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28016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6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9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2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5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/>
            <a:r>
              <a:rPr lang="en-US" dirty="0"/>
              <a:t> Flexion </a:t>
            </a:r>
            <a:r>
              <a:rPr lang="mr-IN" dirty="0"/>
              <a:t>–</a:t>
            </a:r>
            <a:r>
              <a:rPr lang="en-US" dirty="0"/>
              <a:t> 90º </a:t>
            </a:r>
          </a:p>
          <a:p>
            <a:pPr fontAlgn="auto"/>
            <a:r>
              <a:rPr lang="en-US" dirty="0"/>
              <a:t>Extension </a:t>
            </a:r>
            <a:r>
              <a:rPr lang="mr-IN" dirty="0"/>
              <a:t>–</a:t>
            </a:r>
            <a:r>
              <a:rPr lang="en-US" dirty="0"/>
              <a:t> 90º (PROM)</a:t>
            </a: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7674" y="1455626"/>
            <a:ext cx="3835500" cy="4351338"/>
          </a:xfrm>
        </p:spPr>
      </p:pic>
    </p:spTree>
    <p:extLst>
      <p:ext uri="{BB962C8B-B14F-4D97-AF65-F5344CB8AC3E}">
        <p14:creationId xmlns:p14="http://schemas.microsoft.com/office/powerpoint/2010/main" val="204412669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46404" y="836712"/>
            <a:ext cx="7081980" cy="614968"/>
          </a:xfrm>
        </p:spPr>
        <p:txBody>
          <a:bodyPr>
            <a:normAutofit fontScale="90000"/>
          </a:bodyPr>
          <a:lstStyle/>
          <a:p>
            <a:r>
              <a:rPr lang="en-US" dirty="0"/>
              <a:t>First </a:t>
            </a:r>
            <a:r>
              <a:rPr lang="en-US" dirty="0" err="1"/>
              <a:t>MetaCarpalPhalangeal</a:t>
            </a:r>
            <a:r>
              <a:rPr lang="en-US" dirty="0"/>
              <a:t> Joint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56176" y="5829212"/>
            <a:ext cx="2059708" cy="885353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  <p:sp>
        <p:nvSpPr>
          <p:cNvPr id="10" name="Content Placeholder 2"/>
          <p:cNvSpPr txBox="1">
            <a:spLocks/>
          </p:cNvSpPr>
          <p:nvPr/>
        </p:nvSpPr>
        <p:spPr>
          <a:xfrm>
            <a:off x="3370227" y="1772816"/>
            <a:ext cx="2736304" cy="26642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182880" indent="-182880" algn="l" defTabSz="914400" rtl="0" eaLnBrk="1" latinLnBrk="0" hangingPunct="1">
              <a:lnSpc>
                <a:spcPct val="95000"/>
              </a:lnSpc>
              <a:spcBef>
                <a:spcPts val="1400"/>
              </a:spcBef>
              <a:spcAft>
                <a:spcPts val="200"/>
              </a:spcAft>
              <a:buClr>
                <a:schemeClr val="accent1"/>
              </a:buClr>
              <a:buSzPct val="80000"/>
              <a:buFont typeface="Arial" pitchFamily="34" charset="0"/>
              <a:buChar char="•"/>
              <a:defRPr sz="2000" kern="1200" spc="1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73152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0584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28016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6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9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2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5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/>
            <a:r>
              <a:rPr lang="en-US" dirty="0"/>
              <a:t> Flexion </a:t>
            </a:r>
            <a:r>
              <a:rPr lang="mr-IN" dirty="0"/>
              <a:t>–</a:t>
            </a:r>
            <a:r>
              <a:rPr lang="en-US" dirty="0"/>
              <a:t> 90º </a:t>
            </a:r>
          </a:p>
          <a:p>
            <a:pPr fontAlgn="auto"/>
            <a:r>
              <a:rPr lang="en-US" dirty="0"/>
              <a:t>Extension </a:t>
            </a:r>
            <a:r>
              <a:rPr lang="mr-IN" dirty="0"/>
              <a:t>–</a:t>
            </a:r>
            <a:r>
              <a:rPr lang="en-US" dirty="0"/>
              <a:t> 90º (PROM)</a:t>
            </a:r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6404" y="1607822"/>
            <a:ext cx="2374178" cy="4351338"/>
          </a:xfrm>
        </p:spPr>
      </p:pic>
    </p:spTree>
    <p:extLst>
      <p:ext uri="{BB962C8B-B14F-4D97-AF65-F5344CB8AC3E}">
        <p14:creationId xmlns:p14="http://schemas.microsoft.com/office/powerpoint/2010/main" val="96273285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46404" y="836712"/>
            <a:ext cx="1969412" cy="614968"/>
          </a:xfrm>
        </p:spPr>
        <p:txBody>
          <a:bodyPr>
            <a:normAutofit fontScale="90000"/>
          </a:bodyPr>
          <a:lstStyle/>
          <a:p>
            <a:r>
              <a:rPr lang="en-US"/>
              <a:t>AROM</a:t>
            </a: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56176" y="5829212"/>
            <a:ext cx="2059708" cy="885353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  <p:sp>
        <p:nvSpPr>
          <p:cNvPr id="10" name="Content Placeholder 2"/>
          <p:cNvSpPr txBox="1">
            <a:spLocks/>
          </p:cNvSpPr>
          <p:nvPr/>
        </p:nvSpPr>
        <p:spPr>
          <a:xfrm>
            <a:off x="946404" y="1700808"/>
            <a:ext cx="2736304" cy="2664296"/>
          </a:xfrm>
          <a:prstGeom prst="rect">
            <a:avLst/>
          </a:prstGeom>
        </p:spPr>
        <p:txBody>
          <a:bodyPr vert="horz" lIns="91440" tIns="45720" rIns="91440" bIns="45720" rtlCol="0">
            <a:normAutofit fontScale="77500" lnSpcReduction="20000"/>
          </a:bodyPr>
          <a:lstStyle>
            <a:lvl1pPr marL="182880" indent="-182880" algn="l" defTabSz="914400" rtl="0" eaLnBrk="1" latinLnBrk="0" hangingPunct="1">
              <a:lnSpc>
                <a:spcPct val="95000"/>
              </a:lnSpc>
              <a:spcBef>
                <a:spcPts val="1400"/>
              </a:spcBef>
              <a:spcAft>
                <a:spcPts val="200"/>
              </a:spcAft>
              <a:buClr>
                <a:schemeClr val="accent1"/>
              </a:buClr>
              <a:buSzPct val="80000"/>
              <a:buFont typeface="Arial" pitchFamily="34" charset="0"/>
              <a:buChar char="•"/>
              <a:defRPr sz="2000" kern="1200" spc="1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73152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0584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28016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6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9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2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5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/>
              <a:t> Radiocarpal Joint</a:t>
            </a:r>
          </a:p>
          <a:p>
            <a:pPr lvl="1"/>
            <a:r>
              <a:rPr lang="en-US" dirty="0"/>
              <a:t>Flexion 85º</a:t>
            </a:r>
          </a:p>
          <a:p>
            <a:pPr lvl="1"/>
            <a:r>
              <a:rPr lang="en-US" dirty="0"/>
              <a:t>Extension 85º</a:t>
            </a:r>
          </a:p>
          <a:p>
            <a:pPr lvl="1"/>
            <a:r>
              <a:rPr lang="en-US" dirty="0"/>
              <a:t>Radial deviation 15º</a:t>
            </a:r>
          </a:p>
          <a:p>
            <a:pPr lvl="1"/>
            <a:r>
              <a:rPr lang="en-US" dirty="0"/>
              <a:t>Ulnar deviation 40-45º</a:t>
            </a:r>
          </a:p>
          <a:p>
            <a:pPr lvl="1"/>
            <a:endParaRPr lang="en-US" dirty="0"/>
          </a:p>
          <a:p>
            <a:pPr marL="182880" lvl="1">
              <a:lnSpc>
                <a:spcPct val="95000"/>
              </a:lnSpc>
              <a:spcBef>
                <a:spcPts val="1400"/>
              </a:spcBef>
              <a:spcAft>
                <a:spcPts val="200"/>
              </a:spcAft>
              <a:buSzPct val="80000"/>
              <a:buFont typeface="Arial" pitchFamily="34" charset="0"/>
              <a:buChar char="•"/>
            </a:pPr>
            <a:r>
              <a:rPr lang="en-US" dirty="0"/>
              <a:t>Metacarpophalangeal Joint </a:t>
            </a:r>
          </a:p>
          <a:p>
            <a:pPr lvl="1"/>
            <a:r>
              <a:rPr lang="en-US" dirty="0"/>
              <a:t>Flexion 85º</a:t>
            </a:r>
          </a:p>
          <a:p>
            <a:pPr lvl="1"/>
            <a:r>
              <a:rPr lang="en-US" dirty="0"/>
              <a:t>Extension 85º</a:t>
            </a:r>
          </a:p>
          <a:p>
            <a:pPr lvl="1"/>
            <a:r>
              <a:rPr lang="en-US" dirty="0"/>
              <a:t>Radial deviation 15º</a:t>
            </a:r>
          </a:p>
          <a:p>
            <a:pPr marL="457200" lvl="2">
              <a:lnSpc>
                <a:spcPct val="95000"/>
              </a:lnSpc>
              <a:spcBef>
                <a:spcPts val="1400"/>
              </a:spcBef>
              <a:spcAft>
                <a:spcPts val="200"/>
              </a:spcAft>
              <a:buSzPct val="80000"/>
              <a:buFont typeface="Arial" pitchFamily="34" charset="0"/>
              <a:buChar char="•"/>
            </a:pPr>
            <a:endParaRPr lang="en-US" dirty="0">
              <a:latin typeface="Wingdings" charset="2"/>
            </a:endParaRPr>
          </a:p>
        </p:txBody>
      </p:sp>
      <p:sp>
        <p:nvSpPr>
          <p:cNvPr id="7" name="Content Placeholder 2"/>
          <p:cNvSpPr txBox="1">
            <a:spLocks/>
          </p:cNvSpPr>
          <p:nvPr/>
        </p:nvSpPr>
        <p:spPr>
          <a:xfrm>
            <a:off x="4449726" y="1700808"/>
            <a:ext cx="2736304" cy="2664296"/>
          </a:xfrm>
          <a:prstGeom prst="rect">
            <a:avLst/>
          </a:prstGeom>
        </p:spPr>
        <p:txBody>
          <a:bodyPr vert="horz" lIns="91440" tIns="45720" rIns="91440" bIns="45720" rtlCol="0">
            <a:normAutofit fontScale="77500" lnSpcReduction="20000"/>
          </a:bodyPr>
          <a:lstStyle>
            <a:lvl1pPr marL="182880" indent="-182880" algn="l" defTabSz="914400" rtl="0" eaLnBrk="1" latinLnBrk="0" hangingPunct="1">
              <a:lnSpc>
                <a:spcPct val="95000"/>
              </a:lnSpc>
              <a:spcBef>
                <a:spcPts val="1400"/>
              </a:spcBef>
              <a:spcAft>
                <a:spcPts val="200"/>
              </a:spcAft>
              <a:buClr>
                <a:schemeClr val="accent1"/>
              </a:buClr>
              <a:buSzPct val="80000"/>
              <a:buFont typeface="Arial" pitchFamily="34" charset="0"/>
              <a:buChar char="•"/>
              <a:defRPr sz="2000" kern="1200" spc="1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73152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0584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28016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6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9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2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5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/>
              <a:t> Thumb</a:t>
            </a:r>
          </a:p>
          <a:p>
            <a:pPr lvl="1"/>
            <a:r>
              <a:rPr lang="en-US" dirty="0"/>
              <a:t>Flexion</a:t>
            </a:r>
          </a:p>
          <a:p>
            <a:pPr lvl="1"/>
            <a:r>
              <a:rPr lang="en-US" dirty="0"/>
              <a:t>Extension (40-50º combined) </a:t>
            </a:r>
            <a:endParaRPr lang="en-US" dirty="0">
              <a:latin typeface="Wingdings" charset="2"/>
            </a:endParaRPr>
          </a:p>
          <a:p>
            <a:pPr lvl="1"/>
            <a:r>
              <a:rPr lang="en-US" dirty="0"/>
              <a:t>Abduction and Adduction (80º combined) </a:t>
            </a:r>
            <a:endParaRPr lang="en-US" dirty="0">
              <a:latin typeface="Wingdings" charset="2"/>
            </a:endParaRPr>
          </a:p>
          <a:p>
            <a:pPr lvl="1"/>
            <a:r>
              <a:rPr lang="en-US" dirty="0"/>
              <a:t>Opposition </a:t>
            </a:r>
          </a:p>
          <a:p>
            <a:r>
              <a:rPr lang="en-US" dirty="0"/>
              <a:t>Proximal and Distal Interphalangeal Joint</a:t>
            </a:r>
          </a:p>
          <a:p>
            <a:pPr lvl="1"/>
            <a:r>
              <a:rPr lang="en-US" dirty="0"/>
              <a:t>Flexion</a:t>
            </a:r>
          </a:p>
          <a:p>
            <a:pPr lvl="1"/>
            <a:r>
              <a:rPr lang="en-US" dirty="0"/>
              <a:t>Extension </a:t>
            </a:r>
          </a:p>
          <a:p>
            <a:pPr marL="457200" lvl="2">
              <a:lnSpc>
                <a:spcPct val="95000"/>
              </a:lnSpc>
              <a:spcBef>
                <a:spcPts val="1400"/>
              </a:spcBef>
              <a:spcAft>
                <a:spcPts val="200"/>
              </a:spcAft>
              <a:buSzPct val="80000"/>
              <a:buFont typeface="Arial" pitchFamily="34" charset="0"/>
              <a:buChar char="•"/>
            </a:pPr>
            <a:endParaRPr lang="en-US" dirty="0">
              <a:latin typeface="Wingdings" charset="2"/>
            </a:endParaRPr>
          </a:p>
        </p:txBody>
      </p:sp>
    </p:spTree>
    <p:extLst>
      <p:ext uri="{BB962C8B-B14F-4D97-AF65-F5344CB8AC3E}">
        <p14:creationId xmlns:p14="http://schemas.microsoft.com/office/powerpoint/2010/main" val="191048600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46404" y="836712"/>
            <a:ext cx="1969412" cy="614968"/>
          </a:xfrm>
        </p:spPr>
        <p:txBody>
          <a:bodyPr>
            <a:normAutofit fontScale="90000"/>
          </a:bodyPr>
          <a:lstStyle/>
          <a:p>
            <a:r>
              <a:rPr lang="en-US" dirty="0"/>
              <a:t>PROM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56176" y="5829212"/>
            <a:ext cx="2059708" cy="885353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  <p:sp>
        <p:nvSpPr>
          <p:cNvPr id="10" name="Content Placeholder 2"/>
          <p:cNvSpPr txBox="1">
            <a:spLocks/>
          </p:cNvSpPr>
          <p:nvPr/>
        </p:nvSpPr>
        <p:spPr>
          <a:xfrm>
            <a:off x="946404" y="1700808"/>
            <a:ext cx="3409572" cy="3816424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10000"/>
          </a:bodyPr>
          <a:lstStyle>
            <a:lvl1pPr marL="182880" indent="-182880" algn="l" defTabSz="914400" rtl="0" eaLnBrk="1" latinLnBrk="0" hangingPunct="1">
              <a:lnSpc>
                <a:spcPct val="95000"/>
              </a:lnSpc>
              <a:spcBef>
                <a:spcPts val="1400"/>
              </a:spcBef>
              <a:spcAft>
                <a:spcPts val="200"/>
              </a:spcAft>
              <a:buClr>
                <a:schemeClr val="accent1"/>
              </a:buClr>
              <a:buSzPct val="80000"/>
              <a:buFont typeface="Arial" pitchFamily="34" charset="0"/>
              <a:buChar char="•"/>
              <a:defRPr sz="2000" kern="1200" spc="1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73152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0584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28016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6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9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2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5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dirty="0"/>
              <a:t> Radiocarpal Joint</a:t>
            </a:r>
          </a:p>
          <a:p>
            <a:pPr lvl="1">
              <a:lnSpc>
                <a:spcPct val="120000"/>
              </a:lnSpc>
            </a:pPr>
            <a:r>
              <a:rPr lang="en-US" dirty="0"/>
              <a:t>Flexion 85º</a:t>
            </a:r>
          </a:p>
          <a:p>
            <a:pPr lvl="1">
              <a:lnSpc>
                <a:spcPct val="120000"/>
              </a:lnSpc>
            </a:pPr>
            <a:r>
              <a:rPr lang="en-US" dirty="0"/>
              <a:t>Extension 85º</a:t>
            </a:r>
          </a:p>
          <a:p>
            <a:pPr lvl="1">
              <a:lnSpc>
                <a:spcPct val="120000"/>
              </a:lnSpc>
            </a:pPr>
            <a:r>
              <a:rPr lang="en-US" dirty="0"/>
              <a:t>Radial deviation 15º</a:t>
            </a:r>
          </a:p>
          <a:p>
            <a:pPr lvl="1">
              <a:lnSpc>
                <a:spcPct val="120000"/>
              </a:lnSpc>
            </a:pPr>
            <a:r>
              <a:rPr lang="en-US" dirty="0"/>
              <a:t>Ulnar deviation 40-45º</a:t>
            </a:r>
          </a:p>
          <a:p>
            <a:pPr>
              <a:lnSpc>
                <a:spcPct val="120000"/>
              </a:lnSpc>
            </a:pPr>
            <a:r>
              <a:rPr lang="en-US" dirty="0"/>
              <a:t>Metacarpophalangeal Joint </a:t>
            </a:r>
            <a:endParaRPr lang="en-US" dirty="0">
              <a:latin typeface="Wingdings" charset="2"/>
            </a:endParaRPr>
          </a:p>
          <a:p>
            <a:pPr lvl="1">
              <a:lnSpc>
                <a:spcPct val="120000"/>
              </a:lnSpc>
            </a:pPr>
            <a:r>
              <a:rPr lang="en-US" dirty="0"/>
              <a:t>Flexion 90º</a:t>
            </a:r>
          </a:p>
          <a:p>
            <a:pPr lvl="1">
              <a:lnSpc>
                <a:spcPct val="120000"/>
              </a:lnSpc>
            </a:pPr>
            <a:r>
              <a:rPr lang="en-US" dirty="0"/>
              <a:t>Extension up to 90º</a:t>
            </a:r>
          </a:p>
          <a:p>
            <a:pPr lvl="1">
              <a:lnSpc>
                <a:spcPct val="120000"/>
              </a:lnSpc>
            </a:pPr>
            <a:r>
              <a:rPr lang="en-US" dirty="0"/>
              <a:t>Abduction 30º</a:t>
            </a:r>
          </a:p>
          <a:p>
            <a:pPr lvl="1">
              <a:lnSpc>
                <a:spcPct val="120000"/>
              </a:lnSpc>
            </a:pPr>
            <a:r>
              <a:rPr lang="en-US" dirty="0"/>
              <a:t>Medial Rotation</a:t>
            </a:r>
          </a:p>
          <a:p>
            <a:pPr lvl="1">
              <a:lnSpc>
                <a:spcPct val="120000"/>
              </a:lnSpc>
            </a:pPr>
            <a:r>
              <a:rPr lang="en-US" dirty="0"/>
              <a:t> Lateral Rotation </a:t>
            </a:r>
          </a:p>
        </p:txBody>
      </p:sp>
      <p:sp>
        <p:nvSpPr>
          <p:cNvPr id="8" name="Content Placeholder 2"/>
          <p:cNvSpPr txBox="1">
            <a:spLocks/>
          </p:cNvSpPr>
          <p:nvPr/>
        </p:nvSpPr>
        <p:spPr>
          <a:xfrm>
            <a:off x="4355976" y="1700808"/>
            <a:ext cx="3409572" cy="381642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182880" indent="-182880" algn="l" defTabSz="914400" rtl="0" eaLnBrk="1" latinLnBrk="0" hangingPunct="1">
              <a:lnSpc>
                <a:spcPct val="95000"/>
              </a:lnSpc>
              <a:spcBef>
                <a:spcPts val="1400"/>
              </a:spcBef>
              <a:spcAft>
                <a:spcPts val="200"/>
              </a:spcAft>
              <a:buClr>
                <a:schemeClr val="accent1"/>
              </a:buClr>
              <a:buSzPct val="80000"/>
              <a:buFont typeface="Arial" pitchFamily="34" charset="0"/>
              <a:buChar char="•"/>
              <a:defRPr sz="2000" kern="1200" spc="1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73152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0584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28016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6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9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2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5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/>
              <a:t>Thumb</a:t>
            </a:r>
          </a:p>
          <a:p>
            <a:pPr lvl="1"/>
            <a:r>
              <a:rPr lang="en-US" dirty="0"/>
              <a:t>Flexion</a:t>
            </a:r>
          </a:p>
          <a:p>
            <a:pPr lvl="1"/>
            <a:r>
              <a:rPr lang="en-US" dirty="0"/>
              <a:t>Extension (40-50º combined) </a:t>
            </a:r>
            <a:endParaRPr lang="en-US" dirty="0">
              <a:latin typeface="Wingdings" charset="2"/>
            </a:endParaRPr>
          </a:p>
          <a:p>
            <a:pPr lvl="1"/>
            <a:r>
              <a:rPr lang="en-US" dirty="0"/>
              <a:t>Abduction and Adduction (80º combined) </a:t>
            </a:r>
            <a:endParaRPr lang="en-US" dirty="0">
              <a:latin typeface="Wingdings" charset="2"/>
            </a:endParaRPr>
          </a:p>
          <a:p>
            <a:pPr lvl="1"/>
            <a:r>
              <a:rPr lang="en-US" dirty="0"/>
              <a:t>Opposition </a:t>
            </a:r>
          </a:p>
          <a:p>
            <a:r>
              <a:rPr lang="en-US" dirty="0"/>
              <a:t>Proximal and Distal Interphalangeal Joint </a:t>
            </a:r>
          </a:p>
          <a:p>
            <a:pPr lvl="1"/>
            <a:r>
              <a:rPr lang="en-US" dirty="0"/>
              <a:t>Flexion</a:t>
            </a:r>
          </a:p>
          <a:p>
            <a:pPr lvl="1"/>
            <a:r>
              <a:rPr lang="en-US" dirty="0"/>
              <a:t>Extension </a:t>
            </a:r>
          </a:p>
        </p:txBody>
      </p:sp>
    </p:spTree>
    <p:extLst>
      <p:ext uri="{BB962C8B-B14F-4D97-AF65-F5344CB8AC3E}">
        <p14:creationId xmlns:p14="http://schemas.microsoft.com/office/powerpoint/2010/main" val="30946210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27860" y="1377132"/>
            <a:ext cx="3666109" cy="4032448"/>
          </a:xfrm>
        </p:spPr>
        <p:txBody>
          <a:bodyPr>
            <a:normAutofit lnSpcReduction="10000"/>
          </a:bodyPr>
          <a:lstStyle/>
          <a:p>
            <a:r>
              <a:rPr lang="en-US" dirty="0"/>
              <a:t>Flexor Carpi </a:t>
            </a:r>
            <a:r>
              <a:rPr lang="en-US" dirty="0" err="1"/>
              <a:t>Ulnaris</a:t>
            </a:r>
            <a:r>
              <a:rPr lang="en-US" dirty="0"/>
              <a:t> </a:t>
            </a:r>
          </a:p>
          <a:p>
            <a:r>
              <a:rPr lang="en-US" dirty="0"/>
              <a:t>O: medial epicondyle </a:t>
            </a:r>
            <a:r>
              <a:rPr lang="en-US" dirty="0" err="1"/>
              <a:t>humerus</a:t>
            </a:r>
            <a:r>
              <a:rPr lang="en-US" dirty="0"/>
              <a:t> (CFO), medial border olecranon, upper 2/3rds posterior border or ulna via aponeurosis </a:t>
            </a:r>
          </a:p>
          <a:p>
            <a:r>
              <a:rPr lang="en-US" dirty="0"/>
              <a:t>I: Pisiform and via ligaments to hook of Hamate and 5th Metacarpal </a:t>
            </a:r>
          </a:p>
          <a:p>
            <a:r>
              <a:rPr lang="en-US" dirty="0"/>
              <a:t>A: Wrist Flexion and Ulnar Deviation </a:t>
            </a:r>
          </a:p>
          <a:p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56176" y="5829212"/>
            <a:ext cx="2059708" cy="885353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7860" y="548680"/>
            <a:ext cx="3904180" cy="614968"/>
          </a:xfrm>
        </p:spPr>
        <p:txBody>
          <a:bodyPr>
            <a:normAutofit fontScale="90000"/>
          </a:bodyPr>
          <a:lstStyle/>
          <a:p>
            <a:r>
              <a:rPr lang="en-US"/>
              <a:t>Wrist MMTs</a:t>
            </a:r>
            <a:endParaRPr lang="en-US" dirty="0"/>
          </a:p>
        </p:txBody>
      </p:sp>
      <p:pic>
        <p:nvPicPr>
          <p:cNvPr id="11" name="Picture 10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09345" y="404664"/>
            <a:ext cx="3094326" cy="50049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8141916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90" y="1372944"/>
            <a:ext cx="3666109" cy="4032448"/>
          </a:xfrm>
        </p:spPr>
        <p:txBody>
          <a:bodyPr>
            <a:normAutofit/>
          </a:bodyPr>
          <a:lstStyle/>
          <a:p>
            <a:r>
              <a:rPr lang="en-US" dirty="0"/>
              <a:t>Flexor Carpi </a:t>
            </a:r>
            <a:r>
              <a:rPr lang="en-US" dirty="0" err="1"/>
              <a:t>Radialis</a:t>
            </a:r>
            <a:endParaRPr lang="en-US" dirty="0"/>
          </a:p>
          <a:p>
            <a:r>
              <a:rPr lang="en-US" dirty="0"/>
              <a:t>O: Medial epicondyle of </a:t>
            </a:r>
            <a:r>
              <a:rPr lang="en-US" dirty="0" err="1"/>
              <a:t>humerus</a:t>
            </a:r>
            <a:r>
              <a:rPr lang="en-US" dirty="0"/>
              <a:t> (CFO)</a:t>
            </a:r>
          </a:p>
          <a:p>
            <a:r>
              <a:rPr lang="en-US" dirty="0"/>
              <a:t>I: palmer surface on bases of 2nd and 3rd metacarpals</a:t>
            </a:r>
          </a:p>
          <a:p>
            <a:r>
              <a:rPr lang="en-US" dirty="0"/>
              <a:t>A: Wrist Flexion and Radial Deviation </a:t>
            </a:r>
          </a:p>
          <a:p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56176" y="5829212"/>
            <a:ext cx="2059708" cy="885353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90" y="404664"/>
            <a:ext cx="4480244" cy="614968"/>
          </a:xfrm>
        </p:spPr>
        <p:txBody>
          <a:bodyPr>
            <a:normAutofit fontScale="90000"/>
          </a:bodyPr>
          <a:lstStyle/>
          <a:p>
            <a:r>
              <a:rPr lang="en-US"/>
              <a:t>Wrist MMTs</a:t>
            </a:r>
            <a:endParaRPr 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85653" y="527520"/>
            <a:ext cx="3918925" cy="50871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222771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90" y="1372944"/>
            <a:ext cx="3666109" cy="4032448"/>
          </a:xfrm>
        </p:spPr>
        <p:txBody>
          <a:bodyPr>
            <a:normAutofit/>
          </a:bodyPr>
          <a:lstStyle/>
          <a:p>
            <a:r>
              <a:rPr lang="en-US" dirty="0"/>
              <a:t>Palmaris Longus</a:t>
            </a:r>
          </a:p>
          <a:p>
            <a:r>
              <a:rPr lang="en-US" dirty="0"/>
              <a:t>Vestigial muscle</a:t>
            </a:r>
          </a:p>
          <a:p>
            <a:r>
              <a:rPr lang="en-US" dirty="0"/>
              <a:t>Lies beneath FCU and FCR</a:t>
            </a:r>
          </a:p>
          <a:p>
            <a:r>
              <a:rPr lang="en-US" dirty="0"/>
              <a:t>O: medial epicondyle </a:t>
            </a:r>
            <a:r>
              <a:rPr lang="en-US" dirty="0" err="1"/>
              <a:t>humerus</a:t>
            </a:r>
            <a:r>
              <a:rPr lang="en-US" dirty="0"/>
              <a:t> </a:t>
            </a:r>
            <a:endParaRPr lang="en-US" dirty="0">
              <a:latin typeface="Wingdings" charset="2"/>
            </a:endParaRPr>
          </a:p>
          <a:p>
            <a:r>
              <a:rPr lang="en-US" dirty="0"/>
              <a:t>I: flexor retinaculum</a:t>
            </a:r>
          </a:p>
          <a:p>
            <a:r>
              <a:rPr lang="en-US" dirty="0"/>
              <a:t>A: weak flexor of wrist </a:t>
            </a:r>
          </a:p>
          <a:p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56176" y="5829212"/>
            <a:ext cx="2059708" cy="885353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90" y="404664"/>
            <a:ext cx="4480244" cy="614968"/>
          </a:xfrm>
        </p:spPr>
        <p:txBody>
          <a:bodyPr>
            <a:normAutofit fontScale="90000"/>
          </a:bodyPr>
          <a:lstStyle/>
          <a:p>
            <a:r>
              <a:rPr lang="en-US"/>
              <a:t>Wrist MMTs</a:t>
            </a:r>
            <a:endParaRPr lang="en-US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94599" y="260648"/>
            <a:ext cx="3787900" cy="52802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223134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90" y="1372944"/>
            <a:ext cx="3666109" cy="4032448"/>
          </a:xfrm>
        </p:spPr>
        <p:txBody>
          <a:bodyPr>
            <a:normAutofit fontScale="77500" lnSpcReduction="20000"/>
          </a:bodyPr>
          <a:lstStyle/>
          <a:p>
            <a:r>
              <a:rPr lang="en-US" dirty="0"/>
              <a:t>Flexor </a:t>
            </a:r>
            <a:r>
              <a:rPr lang="en-US" dirty="0" err="1"/>
              <a:t>Digitorum</a:t>
            </a:r>
            <a:r>
              <a:rPr lang="en-US" dirty="0"/>
              <a:t> </a:t>
            </a:r>
            <a:r>
              <a:rPr lang="en-US" dirty="0" err="1"/>
              <a:t>Profundus</a:t>
            </a:r>
            <a:r>
              <a:rPr lang="en-US" dirty="0"/>
              <a:t> (DIP) </a:t>
            </a:r>
          </a:p>
          <a:p>
            <a:r>
              <a:rPr lang="en-US" dirty="0"/>
              <a:t>O: medial side of </a:t>
            </a:r>
            <a:r>
              <a:rPr lang="en-US" b="1" dirty="0"/>
              <a:t>coronoid process </a:t>
            </a:r>
            <a:r>
              <a:rPr lang="en-US" dirty="0"/>
              <a:t>and upper 3/4 </a:t>
            </a:r>
            <a:r>
              <a:rPr lang="en-US" b="1" dirty="0"/>
              <a:t>anterior and medial surface of ulna</a:t>
            </a:r>
            <a:r>
              <a:rPr lang="en-US" dirty="0"/>
              <a:t>, middle 1/3 of the interosseous membrane, posterior border or ulna via aponeurosis </a:t>
            </a:r>
          </a:p>
          <a:p>
            <a:r>
              <a:rPr lang="en-US" dirty="0"/>
              <a:t>I: palmar surface of the base of the </a:t>
            </a:r>
            <a:r>
              <a:rPr lang="en-US" b="1" dirty="0"/>
              <a:t>distal phalanx </a:t>
            </a:r>
            <a:r>
              <a:rPr lang="en-US" dirty="0"/>
              <a:t>of ALL fingers </a:t>
            </a:r>
          </a:p>
          <a:p>
            <a:r>
              <a:rPr lang="en-US" dirty="0"/>
              <a:t>A: flexes in order:</a:t>
            </a:r>
          </a:p>
          <a:p>
            <a:pPr lvl="1"/>
            <a:r>
              <a:rPr lang="en-US" b="1" dirty="0"/>
              <a:t>DIP </a:t>
            </a:r>
            <a:endParaRPr lang="en-US" dirty="0"/>
          </a:p>
          <a:p>
            <a:pPr lvl="1"/>
            <a:r>
              <a:rPr lang="en-US" dirty="0"/>
              <a:t>PIP</a:t>
            </a:r>
          </a:p>
          <a:p>
            <a:pPr lvl="1"/>
            <a:r>
              <a:rPr lang="en-US" dirty="0"/>
              <a:t>MCP</a:t>
            </a:r>
          </a:p>
          <a:p>
            <a:pPr lvl="1"/>
            <a:r>
              <a:rPr lang="en-US" dirty="0"/>
              <a:t>Radiocarpal joint </a:t>
            </a:r>
          </a:p>
          <a:p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56176" y="5829212"/>
            <a:ext cx="2059708" cy="885353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90" y="404664"/>
            <a:ext cx="4480244" cy="614968"/>
          </a:xfrm>
        </p:spPr>
        <p:txBody>
          <a:bodyPr>
            <a:normAutofit fontScale="90000"/>
          </a:bodyPr>
          <a:lstStyle/>
          <a:p>
            <a:r>
              <a:rPr lang="en-US"/>
              <a:t>Wrist MMTs</a:t>
            </a:r>
            <a:endParaRPr 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0" y="188640"/>
            <a:ext cx="2736304" cy="53961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917016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90" y="1372944"/>
            <a:ext cx="3666109" cy="4032448"/>
          </a:xfrm>
        </p:spPr>
        <p:txBody>
          <a:bodyPr>
            <a:normAutofit fontScale="85000" lnSpcReduction="10000"/>
          </a:bodyPr>
          <a:lstStyle/>
          <a:p>
            <a:r>
              <a:rPr lang="en-US" dirty="0"/>
              <a:t>Flexor </a:t>
            </a:r>
            <a:r>
              <a:rPr lang="en-US" dirty="0" err="1"/>
              <a:t>Digitorum</a:t>
            </a:r>
            <a:r>
              <a:rPr lang="en-US" dirty="0"/>
              <a:t> </a:t>
            </a:r>
            <a:r>
              <a:rPr lang="en-US" dirty="0" err="1"/>
              <a:t>Superficialis</a:t>
            </a:r>
            <a:r>
              <a:rPr lang="en-US" dirty="0"/>
              <a:t> (PIP) </a:t>
            </a:r>
          </a:p>
          <a:p>
            <a:r>
              <a:rPr lang="en-US" dirty="0"/>
              <a:t>O: medial epicondyle of </a:t>
            </a:r>
            <a:r>
              <a:rPr lang="en-US" dirty="0" err="1"/>
              <a:t>humerus</a:t>
            </a:r>
            <a:r>
              <a:rPr lang="en-US" dirty="0"/>
              <a:t> via </a:t>
            </a:r>
            <a:r>
              <a:rPr lang="en-US" b="1" dirty="0"/>
              <a:t>CFO</a:t>
            </a:r>
            <a:r>
              <a:rPr lang="en-US" dirty="0"/>
              <a:t>, ulnar collateral ligament, medial part of </a:t>
            </a:r>
            <a:r>
              <a:rPr lang="en-US" b="1" dirty="0"/>
              <a:t>coronoid process</a:t>
            </a:r>
            <a:r>
              <a:rPr lang="en-US" dirty="0"/>
              <a:t>, upper 2/3rds border of </a:t>
            </a:r>
            <a:r>
              <a:rPr lang="en-US" b="1" dirty="0"/>
              <a:t>radius </a:t>
            </a:r>
            <a:endParaRPr lang="en-US" dirty="0"/>
          </a:p>
          <a:p>
            <a:r>
              <a:rPr lang="en-US" dirty="0"/>
              <a:t>I: palmer surface of the base of </a:t>
            </a:r>
            <a:r>
              <a:rPr lang="en-US" b="1" dirty="0"/>
              <a:t>middle phalanx </a:t>
            </a:r>
            <a:r>
              <a:rPr lang="en-US" dirty="0"/>
              <a:t>of ALL fingers. </a:t>
            </a:r>
          </a:p>
          <a:p>
            <a:r>
              <a:rPr lang="en-US" dirty="0"/>
              <a:t>A: Flexes in order: </a:t>
            </a:r>
            <a:endParaRPr lang="en-US" dirty="0">
              <a:latin typeface="Wingdings" charset="2"/>
            </a:endParaRPr>
          </a:p>
          <a:p>
            <a:pPr lvl="1"/>
            <a:r>
              <a:rPr lang="en-US" b="1" dirty="0"/>
              <a:t>PIP </a:t>
            </a:r>
            <a:endParaRPr lang="en-US" dirty="0"/>
          </a:p>
          <a:p>
            <a:pPr lvl="1"/>
            <a:r>
              <a:rPr lang="en-US" dirty="0"/>
              <a:t>MCP</a:t>
            </a:r>
          </a:p>
          <a:p>
            <a:pPr lvl="1"/>
            <a:r>
              <a:rPr lang="en-US" dirty="0"/>
              <a:t>Radiocarpal joint </a:t>
            </a:r>
          </a:p>
          <a:p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56176" y="5829212"/>
            <a:ext cx="2059708" cy="885353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90" y="404664"/>
            <a:ext cx="4480244" cy="614968"/>
          </a:xfrm>
        </p:spPr>
        <p:txBody>
          <a:bodyPr>
            <a:normAutofit fontScale="90000"/>
          </a:bodyPr>
          <a:lstStyle/>
          <a:p>
            <a:r>
              <a:rPr lang="en-US"/>
              <a:t>Wrist MMTs</a:t>
            </a:r>
            <a:endParaRPr lang="en-US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31510" y="404664"/>
            <a:ext cx="2836834" cy="48861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855163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90" y="1372944"/>
            <a:ext cx="3666109" cy="4032448"/>
          </a:xfrm>
        </p:spPr>
        <p:txBody>
          <a:bodyPr>
            <a:normAutofit/>
          </a:bodyPr>
          <a:lstStyle/>
          <a:p>
            <a:r>
              <a:rPr lang="en-US" dirty="0"/>
              <a:t>Flexor </a:t>
            </a:r>
            <a:r>
              <a:rPr lang="en-US" dirty="0" err="1"/>
              <a:t>Pollicis</a:t>
            </a:r>
            <a:r>
              <a:rPr lang="en-US" dirty="0"/>
              <a:t> Longus </a:t>
            </a:r>
          </a:p>
          <a:p>
            <a:r>
              <a:rPr lang="en-US" dirty="0"/>
              <a:t>O: anterior surface of </a:t>
            </a:r>
            <a:r>
              <a:rPr lang="en-US" b="1" dirty="0"/>
              <a:t>radius </a:t>
            </a:r>
            <a:r>
              <a:rPr lang="en-US" dirty="0"/>
              <a:t>between radial tuberosity and pronator Quadratus and adjacent </a:t>
            </a:r>
            <a:r>
              <a:rPr lang="en-US" dirty="0" err="1"/>
              <a:t>Interosseus</a:t>
            </a:r>
            <a:r>
              <a:rPr lang="en-US" dirty="0"/>
              <a:t> membrane </a:t>
            </a:r>
          </a:p>
          <a:p>
            <a:r>
              <a:rPr lang="en-US" dirty="0"/>
              <a:t>I: palmar surface of the base of the </a:t>
            </a:r>
            <a:r>
              <a:rPr lang="en-US" b="1" dirty="0"/>
              <a:t>distal phalanx </a:t>
            </a:r>
            <a:r>
              <a:rPr lang="en-US" dirty="0"/>
              <a:t>of thumb </a:t>
            </a:r>
          </a:p>
          <a:p>
            <a:r>
              <a:rPr lang="en-US" dirty="0"/>
              <a:t>A; ONLY flexor of the distal phalanx of the thumb </a:t>
            </a:r>
          </a:p>
          <a:p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56176" y="5829212"/>
            <a:ext cx="2059708" cy="885353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90" y="404664"/>
            <a:ext cx="4480244" cy="614968"/>
          </a:xfrm>
        </p:spPr>
        <p:txBody>
          <a:bodyPr>
            <a:normAutofit fontScale="90000"/>
          </a:bodyPr>
          <a:lstStyle/>
          <a:p>
            <a:r>
              <a:rPr lang="en-US" dirty="0"/>
              <a:t>Hand MMTs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4008" y="214292"/>
            <a:ext cx="3221393" cy="51911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5987334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90" y="1372944"/>
            <a:ext cx="3666109" cy="4648344"/>
          </a:xfrm>
        </p:spPr>
        <p:txBody>
          <a:bodyPr>
            <a:normAutofit fontScale="92500" lnSpcReduction="20000"/>
          </a:bodyPr>
          <a:lstStyle/>
          <a:p>
            <a:r>
              <a:rPr lang="en-US" dirty="0"/>
              <a:t>Extensor Carpi </a:t>
            </a:r>
            <a:r>
              <a:rPr lang="en-US" dirty="0" err="1"/>
              <a:t>Radialis</a:t>
            </a:r>
            <a:r>
              <a:rPr lang="en-US" dirty="0"/>
              <a:t> Longus</a:t>
            </a:r>
          </a:p>
          <a:p>
            <a:r>
              <a:rPr lang="en-US" dirty="0"/>
              <a:t>O: lower 1/3rd lateral supracondylar ridge of </a:t>
            </a:r>
            <a:r>
              <a:rPr lang="en-US" b="1" dirty="0" err="1"/>
              <a:t>humerus</a:t>
            </a:r>
            <a:r>
              <a:rPr lang="en-US" b="1" dirty="0"/>
              <a:t> </a:t>
            </a:r>
            <a:endParaRPr lang="en-US" dirty="0">
              <a:latin typeface="Wingdings" charset="2"/>
            </a:endParaRPr>
          </a:p>
          <a:p>
            <a:r>
              <a:rPr lang="en-US" dirty="0"/>
              <a:t>I: posterior surface of </a:t>
            </a:r>
            <a:r>
              <a:rPr lang="en-US" b="1" dirty="0"/>
              <a:t>base 2nd metacarpal </a:t>
            </a:r>
            <a:endParaRPr lang="en-US" dirty="0"/>
          </a:p>
          <a:p>
            <a:r>
              <a:rPr lang="en-US" dirty="0"/>
              <a:t>Extensor Carpi </a:t>
            </a:r>
            <a:r>
              <a:rPr lang="en-US" dirty="0" err="1"/>
              <a:t>Radialis</a:t>
            </a:r>
            <a:r>
              <a:rPr lang="en-US" dirty="0"/>
              <a:t> Brevis</a:t>
            </a:r>
          </a:p>
          <a:p>
            <a:r>
              <a:rPr lang="en-US" dirty="0"/>
              <a:t>O: </a:t>
            </a:r>
            <a:r>
              <a:rPr lang="en-US" b="1" dirty="0"/>
              <a:t>lateral epicondyle of </a:t>
            </a:r>
            <a:r>
              <a:rPr lang="en-US" b="1" dirty="0" err="1"/>
              <a:t>humerus</a:t>
            </a:r>
            <a:r>
              <a:rPr lang="en-US" b="1" dirty="0"/>
              <a:t> (CEO)</a:t>
            </a:r>
          </a:p>
          <a:p>
            <a:r>
              <a:rPr lang="en-US" dirty="0"/>
              <a:t>I: posterior surface of </a:t>
            </a:r>
            <a:r>
              <a:rPr lang="en-US" b="1" dirty="0"/>
              <a:t>base of 3rd metacarpal </a:t>
            </a:r>
            <a:endParaRPr lang="en-US" dirty="0"/>
          </a:p>
          <a:p>
            <a:r>
              <a:rPr lang="en-US" dirty="0"/>
              <a:t>A: Extension and radial deviation of wrist </a:t>
            </a:r>
          </a:p>
          <a:p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56176" y="5829212"/>
            <a:ext cx="2059708" cy="885353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90" y="404664"/>
            <a:ext cx="4480244" cy="614968"/>
          </a:xfrm>
        </p:spPr>
        <p:txBody>
          <a:bodyPr>
            <a:normAutofit fontScale="90000"/>
          </a:bodyPr>
          <a:lstStyle/>
          <a:p>
            <a:r>
              <a:rPr lang="en-US" dirty="0"/>
              <a:t>Hand MMTs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8024" y="31013"/>
            <a:ext cx="3302433" cy="55652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141618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90" y="1372944"/>
            <a:ext cx="3666109" cy="4648344"/>
          </a:xfrm>
        </p:spPr>
        <p:txBody>
          <a:bodyPr>
            <a:normAutofit/>
          </a:bodyPr>
          <a:lstStyle/>
          <a:p>
            <a:r>
              <a:rPr lang="en-US" dirty="0"/>
              <a:t>Extensor Carpi </a:t>
            </a:r>
            <a:r>
              <a:rPr lang="en-US" dirty="0" err="1"/>
              <a:t>Ulnaris</a:t>
            </a:r>
            <a:br>
              <a:rPr lang="en-US" dirty="0"/>
            </a:br>
            <a:endParaRPr lang="en-US" dirty="0">
              <a:latin typeface="Wingdings" charset="2"/>
            </a:endParaRPr>
          </a:p>
          <a:p>
            <a:r>
              <a:rPr lang="en-US" dirty="0"/>
              <a:t>O: lateral epicondyle of </a:t>
            </a:r>
            <a:r>
              <a:rPr lang="en-US" dirty="0" err="1"/>
              <a:t>humerus</a:t>
            </a:r>
            <a:r>
              <a:rPr lang="en-US" dirty="0"/>
              <a:t> via </a:t>
            </a:r>
            <a:r>
              <a:rPr lang="en-US" b="1" dirty="0"/>
              <a:t>CEO </a:t>
            </a:r>
            <a:endParaRPr lang="en-US" dirty="0">
              <a:latin typeface="Wingdings" charset="2"/>
            </a:endParaRPr>
          </a:p>
          <a:p>
            <a:r>
              <a:rPr lang="en-US" dirty="0"/>
              <a:t>I: medial side base of </a:t>
            </a:r>
            <a:r>
              <a:rPr lang="en-US" b="1" dirty="0"/>
              <a:t>5th metacarpal</a:t>
            </a:r>
            <a:br>
              <a:rPr lang="en-US" b="1" dirty="0"/>
            </a:br>
            <a:endParaRPr lang="en-US" dirty="0">
              <a:latin typeface="Wingdings" charset="2"/>
            </a:endParaRPr>
          </a:p>
          <a:p>
            <a:r>
              <a:rPr lang="en-US" dirty="0"/>
              <a:t>A: extension and ulnar deviation of wrist </a:t>
            </a:r>
          </a:p>
          <a:p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56176" y="5829212"/>
            <a:ext cx="2059708" cy="885353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90" y="404664"/>
            <a:ext cx="4480244" cy="614968"/>
          </a:xfrm>
        </p:spPr>
        <p:txBody>
          <a:bodyPr>
            <a:normAutofit fontScale="90000"/>
          </a:bodyPr>
          <a:lstStyle/>
          <a:p>
            <a:r>
              <a:rPr lang="en-US" dirty="0"/>
              <a:t>Hand MMTs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8024" y="31013"/>
            <a:ext cx="3302433" cy="55652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2475078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90" y="1372944"/>
            <a:ext cx="3666109" cy="4648344"/>
          </a:xfrm>
        </p:spPr>
        <p:txBody>
          <a:bodyPr>
            <a:normAutofit/>
          </a:bodyPr>
          <a:lstStyle/>
          <a:p>
            <a:r>
              <a:rPr lang="en-US" dirty="0"/>
              <a:t>Extensor </a:t>
            </a:r>
            <a:r>
              <a:rPr lang="en-US" dirty="0" err="1"/>
              <a:t>Digitorum</a:t>
            </a:r>
            <a:endParaRPr lang="en-US" dirty="0"/>
          </a:p>
          <a:p>
            <a:r>
              <a:rPr lang="en-US" dirty="0"/>
              <a:t>O: </a:t>
            </a:r>
            <a:r>
              <a:rPr lang="en-US" b="1" dirty="0"/>
              <a:t>lateral epicondyle </a:t>
            </a:r>
            <a:r>
              <a:rPr lang="en-US" b="1" dirty="0" err="1"/>
              <a:t>humerus</a:t>
            </a:r>
            <a:endParaRPr lang="en-US" b="1" dirty="0"/>
          </a:p>
          <a:p>
            <a:r>
              <a:rPr lang="en-US" dirty="0"/>
              <a:t>I: via dorsal expansion to base of posterior surface of </a:t>
            </a:r>
            <a:r>
              <a:rPr lang="en-US" b="1" dirty="0"/>
              <a:t>middle and distal phalanges </a:t>
            </a:r>
            <a:r>
              <a:rPr lang="en-US" dirty="0"/>
              <a:t>of fingers </a:t>
            </a:r>
          </a:p>
          <a:p>
            <a:r>
              <a:rPr lang="en-US" dirty="0"/>
              <a:t>A: extend in turn the: </a:t>
            </a:r>
            <a:endParaRPr lang="en-US" dirty="0">
              <a:latin typeface="Wingdings" charset="2"/>
            </a:endParaRPr>
          </a:p>
          <a:p>
            <a:pPr lvl="1"/>
            <a:r>
              <a:rPr lang="en-US" dirty="0"/>
              <a:t>DIP </a:t>
            </a:r>
          </a:p>
          <a:p>
            <a:pPr lvl="1"/>
            <a:r>
              <a:rPr lang="en-US" dirty="0"/>
              <a:t>PIP</a:t>
            </a:r>
          </a:p>
          <a:p>
            <a:pPr lvl="1"/>
            <a:r>
              <a:rPr lang="en-US" dirty="0"/>
              <a:t>MCP</a:t>
            </a:r>
          </a:p>
          <a:p>
            <a:pPr lvl="1"/>
            <a:r>
              <a:rPr lang="en-US" dirty="0"/>
              <a:t>Radiocarpal joint </a:t>
            </a:r>
          </a:p>
          <a:p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56176" y="5829212"/>
            <a:ext cx="2059708" cy="885353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90" y="404664"/>
            <a:ext cx="4480244" cy="614968"/>
          </a:xfrm>
        </p:spPr>
        <p:txBody>
          <a:bodyPr>
            <a:normAutofit fontScale="90000"/>
          </a:bodyPr>
          <a:lstStyle/>
          <a:p>
            <a:r>
              <a:rPr lang="en-US" dirty="0"/>
              <a:t>Hand MMTs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8024" y="31013"/>
            <a:ext cx="3302433" cy="55652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0461806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90" y="1372944"/>
            <a:ext cx="3666109" cy="4648344"/>
          </a:xfrm>
        </p:spPr>
        <p:txBody>
          <a:bodyPr>
            <a:normAutofit/>
          </a:bodyPr>
          <a:lstStyle/>
          <a:p>
            <a:r>
              <a:rPr lang="en-US" dirty="0"/>
              <a:t>Extensor </a:t>
            </a:r>
            <a:r>
              <a:rPr lang="en-US" dirty="0" err="1"/>
              <a:t>Indicis</a:t>
            </a:r>
            <a:r>
              <a:rPr lang="en-US" dirty="0"/>
              <a:t> </a:t>
            </a:r>
          </a:p>
          <a:p>
            <a:r>
              <a:rPr lang="en-US" dirty="0"/>
              <a:t>O: lower part of posterior surface of </a:t>
            </a:r>
            <a:r>
              <a:rPr lang="en-US" b="1" dirty="0"/>
              <a:t>ulna </a:t>
            </a:r>
            <a:r>
              <a:rPr lang="en-US" dirty="0"/>
              <a:t>and adjacent interosseous membrane </a:t>
            </a:r>
          </a:p>
          <a:p>
            <a:r>
              <a:rPr lang="en-US" dirty="0"/>
              <a:t>I: </a:t>
            </a:r>
            <a:r>
              <a:rPr lang="en-US" b="1" dirty="0"/>
              <a:t>dorsal digital expansion </a:t>
            </a:r>
            <a:r>
              <a:rPr lang="en-US" dirty="0"/>
              <a:t>(MCP) </a:t>
            </a:r>
            <a:endParaRPr lang="en-US" dirty="0">
              <a:latin typeface="Wingdings" charset="2"/>
            </a:endParaRPr>
          </a:p>
          <a:p>
            <a:r>
              <a:rPr lang="en-US" dirty="0"/>
              <a:t>A: extends </a:t>
            </a:r>
            <a:r>
              <a:rPr lang="en-US" b="1" dirty="0"/>
              <a:t>index </a:t>
            </a:r>
            <a:r>
              <a:rPr lang="en-US" dirty="0"/>
              <a:t>finger </a:t>
            </a:r>
          </a:p>
          <a:p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56176" y="5829212"/>
            <a:ext cx="2059708" cy="885353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90" y="404664"/>
            <a:ext cx="4480244" cy="614968"/>
          </a:xfrm>
        </p:spPr>
        <p:txBody>
          <a:bodyPr>
            <a:normAutofit fontScale="90000"/>
          </a:bodyPr>
          <a:lstStyle/>
          <a:p>
            <a:r>
              <a:rPr lang="en-US" dirty="0"/>
              <a:t>Hand MMTs</a:t>
            </a: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98853" y="404664"/>
            <a:ext cx="3514646" cy="52379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6141778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90" y="1372944"/>
            <a:ext cx="3666109" cy="4648344"/>
          </a:xfrm>
        </p:spPr>
        <p:txBody>
          <a:bodyPr>
            <a:normAutofit/>
          </a:bodyPr>
          <a:lstStyle/>
          <a:p>
            <a:r>
              <a:rPr lang="en-US" dirty="0"/>
              <a:t>Extensor </a:t>
            </a:r>
            <a:r>
              <a:rPr lang="en-US" dirty="0" err="1"/>
              <a:t>Digiti</a:t>
            </a:r>
            <a:r>
              <a:rPr lang="en-US" dirty="0"/>
              <a:t> </a:t>
            </a:r>
            <a:r>
              <a:rPr lang="en-US" dirty="0" err="1"/>
              <a:t>Minimi</a:t>
            </a:r>
            <a:endParaRPr lang="en-US" dirty="0"/>
          </a:p>
          <a:p>
            <a:r>
              <a:rPr lang="en-US" dirty="0"/>
              <a:t>O: lateral epicondyle of </a:t>
            </a:r>
            <a:r>
              <a:rPr lang="en-US" dirty="0" err="1"/>
              <a:t>humerus</a:t>
            </a:r>
            <a:r>
              <a:rPr lang="en-US" dirty="0"/>
              <a:t> via </a:t>
            </a:r>
            <a:r>
              <a:rPr lang="en-US" b="1" dirty="0"/>
              <a:t>CEO</a:t>
            </a:r>
          </a:p>
          <a:p>
            <a:r>
              <a:rPr lang="en-US" dirty="0"/>
              <a:t>I: </a:t>
            </a:r>
            <a:r>
              <a:rPr lang="en-US" b="1" dirty="0"/>
              <a:t>dorsal digital expansion </a:t>
            </a:r>
            <a:r>
              <a:rPr lang="en-US" dirty="0"/>
              <a:t>of little finger (MCP) </a:t>
            </a:r>
            <a:endParaRPr lang="en-US" dirty="0">
              <a:latin typeface="Wingdings" charset="2"/>
            </a:endParaRPr>
          </a:p>
          <a:p>
            <a:r>
              <a:rPr lang="en-US" dirty="0"/>
              <a:t>A: extends </a:t>
            </a:r>
            <a:r>
              <a:rPr lang="en-US" b="1" dirty="0"/>
              <a:t>little finger </a:t>
            </a:r>
            <a:endParaRPr lang="en-US" dirty="0"/>
          </a:p>
          <a:p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56176" y="5829212"/>
            <a:ext cx="2059708" cy="885353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90" y="404664"/>
            <a:ext cx="4480244" cy="614968"/>
          </a:xfrm>
        </p:spPr>
        <p:txBody>
          <a:bodyPr>
            <a:normAutofit fontScale="90000"/>
          </a:bodyPr>
          <a:lstStyle/>
          <a:p>
            <a:r>
              <a:rPr lang="en-US" dirty="0"/>
              <a:t>Hand MMTs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4008" y="380781"/>
            <a:ext cx="3096344" cy="53754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8662854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90" y="1372944"/>
            <a:ext cx="3666109" cy="4648344"/>
          </a:xfrm>
        </p:spPr>
        <p:txBody>
          <a:bodyPr>
            <a:normAutofit/>
          </a:bodyPr>
          <a:lstStyle/>
          <a:p>
            <a:r>
              <a:rPr lang="en-US" dirty="0"/>
              <a:t>Extensor </a:t>
            </a:r>
            <a:r>
              <a:rPr lang="en-US" dirty="0" err="1"/>
              <a:t>Pollicis</a:t>
            </a:r>
            <a:r>
              <a:rPr lang="en-US" dirty="0"/>
              <a:t> Longus </a:t>
            </a:r>
          </a:p>
          <a:p>
            <a:r>
              <a:rPr lang="en-US" dirty="0"/>
              <a:t>O: middle 1/3rd posterior surface of the </a:t>
            </a:r>
            <a:r>
              <a:rPr lang="en-US" b="1" dirty="0"/>
              <a:t>ulna </a:t>
            </a:r>
            <a:r>
              <a:rPr lang="en-US" dirty="0"/>
              <a:t>and adjacent interosseous membrane </a:t>
            </a:r>
          </a:p>
          <a:p>
            <a:r>
              <a:rPr lang="en-US" dirty="0"/>
              <a:t>I: dorsal surface of the base of the </a:t>
            </a:r>
            <a:r>
              <a:rPr lang="en-US" b="1" dirty="0"/>
              <a:t>distal phalanx </a:t>
            </a:r>
            <a:r>
              <a:rPr lang="en-US" dirty="0"/>
              <a:t>of thumb </a:t>
            </a:r>
          </a:p>
          <a:p>
            <a:r>
              <a:rPr lang="en-US" dirty="0"/>
              <a:t>A: Extends ALL joints of the thumb and extends and abducts the wrist </a:t>
            </a:r>
          </a:p>
          <a:p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56176" y="5829212"/>
            <a:ext cx="2059708" cy="885353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90" y="404664"/>
            <a:ext cx="4480244" cy="614968"/>
          </a:xfrm>
        </p:spPr>
        <p:txBody>
          <a:bodyPr>
            <a:normAutofit fontScale="90000"/>
          </a:bodyPr>
          <a:lstStyle/>
          <a:p>
            <a:r>
              <a:rPr lang="en-US" dirty="0"/>
              <a:t>Hand MMTs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49555" y="663264"/>
            <a:ext cx="3466329" cy="51659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93277715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90" y="1372944"/>
            <a:ext cx="3666109" cy="4648344"/>
          </a:xfrm>
        </p:spPr>
        <p:txBody>
          <a:bodyPr>
            <a:normAutofit lnSpcReduction="10000"/>
          </a:bodyPr>
          <a:lstStyle/>
          <a:p>
            <a:r>
              <a:rPr lang="en-US" dirty="0"/>
              <a:t>Extensor </a:t>
            </a:r>
            <a:r>
              <a:rPr lang="en-US" dirty="0" err="1"/>
              <a:t>Pollicis</a:t>
            </a:r>
            <a:r>
              <a:rPr lang="en-US" dirty="0"/>
              <a:t> Brevis </a:t>
            </a:r>
          </a:p>
          <a:p>
            <a:r>
              <a:rPr lang="en-US" dirty="0"/>
              <a:t>O: middle 1/3rd posterior surface of </a:t>
            </a:r>
            <a:r>
              <a:rPr lang="en-US" b="1" dirty="0"/>
              <a:t>radius </a:t>
            </a:r>
            <a:r>
              <a:rPr lang="en-US" dirty="0"/>
              <a:t>and adjacent interosseous membrane </a:t>
            </a:r>
          </a:p>
          <a:p>
            <a:r>
              <a:rPr lang="en-US" dirty="0"/>
              <a:t>I: dorsal surface of the base of the </a:t>
            </a:r>
            <a:r>
              <a:rPr lang="en-US" b="1" dirty="0"/>
              <a:t>proximal phalanx </a:t>
            </a:r>
            <a:r>
              <a:rPr lang="en-US" dirty="0"/>
              <a:t>of the thumb </a:t>
            </a:r>
          </a:p>
          <a:p>
            <a:r>
              <a:rPr lang="en-US" dirty="0"/>
              <a:t>A: extends carpometacarpal and metacarpophalangeal joint of thumb. </a:t>
            </a:r>
          </a:p>
          <a:p>
            <a:r>
              <a:rPr lang="en-US" dirty="0"/>
              <a:t>Also assists with wrist extension and abduction </a:t>
            </a:r>
          </a:p>
          <a:p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56176" y="5829212"/>
            <a:ext cx="2059708" cy="885353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90" y="404664"/>
            <a:ext cx="4480244" cy="614968"/>
          </a:xfrm>
        </p:spPr>
        <p:txBody>
          <a:bodyPr>
            <a:normAutofit fontScale="90000"/>
          </a:bodyPr>
          <a:lstStyle/>
          <a:p>
            <a:r>
              <a:rPr lang="en-US" dirty="0"/>
              <a:t>Hand MMTs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49555" y="663264"/>
            <a:ext cx="3466329" cy="51659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87534948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90" y="1372944"/>
            <a:ext cx="3666109" cy="4648344"/>
          </a:xfrm>
        </p:spPr>
        <p:txBody>
          <a:bodyPr>
            <a:normAutofit/>
          </a:bodyPr>
          <a:lstStyle/>
          <a:p>
            <a:r>
              <a:rPr lang="en-US" dirty="0"/>
              <a:t>Abductor </a:t>
            </a:r>
            <a:r>
              <a:rPr lang="en-US" dirty="0" err="1"/>
              <a:t>Pollicis</a:t>
            </a:r>
            <a:r>
              <a:rPr lang="en-US" dirty="0"/>
              <a:t> Longus </a:t>
            </a:r>
          </a:p>
          <a:p>
            <a:r>
              <a:rPr lang="en-US" dirty="0"/>
              <a:t>O: middle part of the posterior surfaces of </a:t>
            </a:r>
            <a:r>
              <a:rPr lang="en-US" b="1" dirty="0"/>
              <a:t>ulna </a:t>
            </a:r>
            <a:r>
              <a:rPr lang="en-US" dirty="0"/>
              <a:t>and </a:t>
            </a:r>
            <a:r>
              <a:rPr lang="en-US" b="1" dirty="0"/>
              <a:t>radius </a:t>
            </a:r>
            <a:r>
              <a:rPr lang="en-US" dirty="0"/>
              <a:t>and adjacent interosseous membrane </a:t>
            </a:r>
          </a:p>
          <a:p>
            <a:r>
              <a:rPr lang="en-US" dirty="0"/>
              <a:t>I: radial side at the base of the </a:t>
            </a:r>
            <a:r>
              <a:rPr lang="en-US" b="1" dirty="0"/>
              <a:t>thumb metacarpal </a:t>
            </a:r>
            <a:endParaRPr lang="en-US" dirty="0">
              <a:latin typeface="Wingdings" charset="2"/>
            </a:endParaRPr>
          </a:p>
          <a:p>
            <a:r>
              <a:rPr lang="en-US" dirty="0"/>
              <a:t>A: abducts the thumb </a:t>
            </a:r>
          </a:p>
          <a:p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56176" y="5829212"/>
            <a:ext cx="2059708" cy="885353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90" y="404664"/>
            <a:ext cx="4480244" cy="614968"/>
          </a:xfrm>
        </p:spPr>
        <p:txBody>
          <a:bodyPr>
            <a:normAutofit fontScale="90000"/>
          </a:bodyPr>
          <a:lstStyle/>
          <a:p>
            <a:r>
              <a:rPr lang="en-US" dirty="0"/>
              <a:t>Hand MMTs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49555" y="663264"/>
            <a:ext cx="3466329" cy="51659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30924044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91" y="1372944"/>
            <a:ext cx="3026206" cy="3424208"/>
          </a:xfrm>
        </p:spPr>
        <p:txBody>
          <a:bodyPr>
            <a:normAutofit fontScale="92500" lnSpcReduction="20000"/>
          </a:bodyPr>
          <a:lstStyle/>
          <a:p>
            <a:r>
              <a:rPr lang="en-US" dirty="0"/>
              <a:t>Palmar </a:t>
            </a:r>
            <a:r>
              <a:rPr lang="en-US" dirty="0" err="1"/>
              <a:t>Interossei</a:t>
            </a:r>
            <a:r>
              <a:rPr lang="en-US" dirty="0"/>
              <a:t> </a:t>
            </a:r>
            <a:endParaRPr lang="en-US" dirty="0">
              <a:latin typeface="Wingdings" charset="2"/>
            </a:endParaRPr>
          </a:p>
          <a:p>
            <a:r>
              <a:rPr lang="en-US" dirty="0"/>
              <a:t>O: each muscle arises from </a:t>
            </a:r>
            <a:r>
              <a:rPr lang="en-US" dirty="0">
                <a:latin typeface="+mj-lt"/>
              </a:rPr>
              <a:t>the shaft</a:t>
            </a:r>
            <a:r>
              <a:rPr lang="en-US" dirty="0"/>
              <a:t> of the metacarpal </a:t>
            </a:r>
          </a:p>
          <a:p>
            <a:r>
              <a:rPr lang="en-US" dirty="0"/>
              <a:t>I: dorsal digit expansion and base of proximal phalanx of same finger </a:t>
            </a:r>
          </a:p>
          <a:p>
            <a:r>
              <a:rPr lang="en-US" dirty="0"/>
              <a:t>A: adduct ALL fingers except middle finger </a:t>
            </a:r>
          </a:p>
          <a:p>
            <a:r>
              <a:rPr lang="en-US" dirty="0"/>
              <a:t>PAD </a:t>
            </a:r>
          </a:p>
          <a:p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56176" y="5829212"/>
            <a:ext cx="2059708" cy="885353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90" y="404664"/>
            <a:ext cx="4480244" cy="614968"/>
          </a:xfrm>
        </p:spPr>
        <p:txBody>
          <a:bodyPr>
            <a:normAutofit fontScale="90000"/>
          </a:bodyPr>
          <a:lstStyle/>
          <a:p>
            <a:r>
              <a:rPr lang="en-US" dirty="0"/>
              <a:t>Hand MMTs</a:t>
            </a:r>
          </a:p>
        </p:txBody>
      </p:sp>
      <p:sp>
        <p:nvSpPr>
          <p:cNvPr id="6" name="Content Placeholder 2"/>
          <p:cNvSpPr txBox="1">
            <a:spLocks/>
          </p:cNvSpPr>
          <p:nvPr/>
        </p:nvSpPr>
        <p:spPr>
          <a:xfrm>
            <a:off x="4275799" y="1372944"/>
            <a:ext cx="3320537" cy="3424208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20000"/>
          </a:bodyPr>
          <a:lstStyle>
            <a:lvl1pPr marL="182880" indent="-182880" algn="l" defTabSz="914400" rtl="0" eaLnBrk="1" latinLnBrk="0" hangingPunct="1">
              <a:lnSpc>
                <a:spcPct val="95000"/>
              </a:lnSpc>
              <a:spcBef>
                <a:spcPts val="1400"/>
              </a:spcBef>
              <a:spcAft>
                <a:spcPts val="200"/>
              </a:spcAft>
              <a:buClr>
                <a:schemeClr val="accent1"/>
              </a:buClr>
              <a:buSzPct val="80000"/>
              <a:buFont typeface="Arial" pitchFamily="34" charset="0"/>
              <a:buChar char="•"/>
              <a:defRPr sz="2000" kern="1200" spc="1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73152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0584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28016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6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9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2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5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/>
            <a:r>
              <a:rPr lang="en-US" dirty="0"/>
              <a:t>Dorsal </a:t>
            </a:r>
            <a:r>
              <a:rPr lang="en-US" dirty="0" err="1"/>
              <a:t>Interossei</a:t>
            </a:r>
            <a:r>
              <a:rPr lang="en-US" dirty="0"/>
              <a:t> </a:t>
            </a:r>
            <a:endParaRPr lang="en-US" dirty="0">
              <a:latin typeface="Wingdings" charset="2"/>
            </a:endParaRPr>
          </a:p>
          <a:p>
            <a:r>
              <a:rPr lang="en-US" dirty="0"/>
              <a:t>O: </a:t>
            </a:r>
            <a:r>
              <a:rPr lang="en-US" dirty="0" err="1"/>
              <a:t>bipennate</a:t>
            </a:r>
            <a:r>
              <a:rPr lang="en-US" dirty="0"/>
              <a:t> muscles. Attach to side of adjacent metacarpals</a:t>
            </a:r>
          </a:p>
          <a:p>
            <a:r>
              <a:rPr lang="en-US" dirty="0"/>
              <a:t>I: dorsal digit expansion and proximal phalanx of appropriate finger </a:t>
            </a:r>
          </a:p>
          <a:p>
            <a:r>
              <a:rPr lang="en-US" dirty="0"/>
              <a:t>A: abduct the INDEX, MIDDLE and RING fingers</a:t>
            </a:r>
            <a:br>
              <a:rPr lang="en-US" dirty="0"/>
            </a:br>
            <a:r>
              <a:rPr lang="en-US" dirty="0"/>
              <a:t>DAB </a:t>
            </a:r>
          </a:p>
          <a:p>
            <a:pPr fontAlgn="auto"/>
            <a:endParaRPr lang="en-US" dirty="0"/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06236" y="4509120"/>
            <a:ext cx="3773876" cy="18655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48132616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15485" y="500620"/>
            <a:ext cx="3600399" cy="4728580"/>
          </a:xfrm>
        </p:spPr>
        <p:txBody>
          <a:bodyPr>
            <a:normAutofit/>
          </a:bodyPr>
          <a:lstStyle/>
          <a:p>
            <a:r>
              <a:rPr lang="en-US" dirty="0" err="1"/>
              <a:t>Lumbricals</a:t>
            </a:r>
            <a:endParaRPr lang="en-US" dirty="0"/>
          </a:p>
          <a:p>
            <a:r>
              <a:rPr lang="en-US" dirty="0"/>
              <a:t>O: lateral side of flexor </a:t>
            </a:r>
            <a:r>
              <a:rPr lang="en-US" dirty="0" err="1"/>
              <a:t>digitorum</a:t>
            </a:r>
            <a:r>
              <a:rPr lang="en-US" dirty="0"/>
              <a:t> </a:t>
            </a:r>
            <a:r>
              <a:rPr lang="en-US" dirty="0" err="1"/>
              <a:t>profundus</a:t>
            </a:r>
            <a:r>
              <a:rPr lang="en-US" dirty="0"/>
              <a:t> tendon</a:t>
            </a:r>
          </a:p>
          <a:p>
            <a:r>
              <a:rPr lang="en-US" dirty="0"/>
              <a:t>I: lateral edge of dorsal extension digital expansion of the same finger</a:t>
            </a:r>
          </a:p>
          <a:p>
            <a:r>
              <a:rPr lang="en-US" dirty="0"/>
              <a:t>A: flex MCP joint AND extend DIP and PIP of all fingers </a:t>
            </a:r>
          </a:p>
          <a:p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56176" y="5829212"/>
            <a:ext cx="2059708" cy="885353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90" y="404664"/>
            <a:ext cx="4480244" cy="614968"/>
          </a:xfrm>
        </p:spPr>
        <p:txBody>
          <a:bodyPr>
            <a:normAutofit fontScale="90000"/>
          </a:bodyPr>
          <a:lstStyle/>
          <a:p>
            <a:r>
              <a:rPr lang="en-US" dirty="0"/>
              <a:t>Hand MMTs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8863" y="1235717"/>
            <a:ext cx="4291957" cy="47855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563797"/>
      </p:ext>
    </p:extLst>
  </p:cSld>
  <p:clrMapOvr>
    <a:masterClrMapping/>
  </p:clrMapOvr>
</p:sld>
</file>

<file path=ppt/theme/theme1.xml><?xml version="1.0" encoding="utf-8"?>
<a:theme xmlns:a="http://schemas.openxmlformats.org/drawingml/2006/main" name="View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View">
      <a:majorFont>
        <a:latin typeface="Century Schoolbook" panose="020406040505050203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Schoolbook" panose="020406040505050203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View">
      <a:fillStyleLst>
        <a:solidFill>
          <a:schemeClr val="phClr"/>
        </a:solidFill>
        <a:solidFill>
          <a:schemeClr val="phClr">
            <a:tint val="60000"/>
            <a:satMod val="120000"/>
          </a:schemeClr>
        </a:solidFill>
        <a:solidFill>
          <a:schemeClr val="phClr">
            <a:shade val="75000"/>
            <a:satMod val="13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3970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95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5240" dir="5400000" algn="tl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9525" prstMaterial="flat">
            <a:bevelT w="0" h="0" prst="coolSlant"/>
            <a:contourClr>
              <a:schemeClr val="phClr">
                <a:shade val="35000"/>
                <a:satMod val="130000"/>
              </a:schemeClr>
            </a:contourClr>
          </a:sp3d>
        </a:effectStyle>
        <a:effectStyle>
          <a:effectLst>
            <a:outerShdw blurRad="76200" dist="25400" dir="5400000" algn="tl" rotWithShape="0">
              <a:srgbClr val="000000">
                <a:alpha val="5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19050" prstMaterial="flat">
            <a:bevelT w="0" h="0" prst="coolSlant"/>
            <a:contourClr>
              <a:schemeClr val="phClr">
                <a:shade val="25000"/>
                <a:satMod val="14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4000"/>
                <a:shade val="98000"/>
                <a:satMod val="130000"/>
                <a:lumMod val="102000"/>
              </a:schemeClr>
            </a:gs>
            <a:gs pos="100000">
              <a:schemeClr val="phClr">
                <a:tint val="98000"/>
                <a:shade val="78000"/>
                <a:satMod val="140000"/>
              </a:schemeClr>
            </a:gs>
          </a:gsLst>
          <a:path path="circle">
            <a:fillToRect l="100000" t="10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iew" id="{BA0EB5A6-F2D4-4F82-977B-64ADEE4A2A69}" vid="{23C5FE65-18CC-4A65-9EBC-B05E331504EC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View</Template>
  <TotalTime>0</TotalTime>
  <Words>873</Words>
  <Application>Microsoft Office PowerPoint</Application>
  <PresentationFormat>On-screen Show (4:3)</PresentationFormat>
  <Paragraphs>167</Paragraphs>
  <Slides>28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28</vt:i4>
      </vt:variant>
    </vt:vector>
  </HeadingPairs>
  <TitlesOfParts>
    <vt:vector size="34" baseType="lpstr">
      <vt:lpstr>Arial</vt:lpstr>
      <vt:lpstr>Calibri</vt:lpstr>
      <vt:lpstr>Century Schoolbook</vt:lpstr>
      <vt:lpstr>Wingdings</vt:lpstr>
      <vt:lpstr>Wingdings 2</vt:lpstr>
      <vt:lpstr>View</vt:lpstr>
      <vt:lpstr>Introduction to Clinical Skills Practical – Hand and Wrist Osteology ROM MMTs</vt:lpstr>
      <vt:lpstr>Recap Elbow  </vt:lpstr>
      <vt:lpstr>Radiocarpal Joint</vt:lpstr>
      <vt:lpstr>Radiocarpal Joint</vt:lpstr>
      <vt:lpstr>Carpal Bones</vt:lpstr>
      <vt:lpstr>Carpal Bones - Proximal Row</vt:lpstr>
      <vt:lpstr>Carpal Bones - Distal Row</vt:lpstr>
      <vt:lpstr>Metacarpalphanageal Joint</vt:lpstr>
      <vt:lpstr>Proximal and Distal Interphalangeal Joint</vt:lpstr>
      <vt:lpstr>First MetaCarpalPhalangeal Joint</vt:lpstr>
      <vt:lpstr>AROM</vt:lpstr>
      <vt:lpstr>PROM</vt:lpstr>
      <vt:lpstr>Wrist MMTs</vt:lpstr>
      <vt:lpstr>Wrist MMTs</vt:lpstr>
      <vt:lpstr>Wrist MMTs</vt:lpstr>
      <vt:lpstr>Wrist MMTs</vt:lpstr>
      <vt:lpstr>Wrist MMTs</vt:lpstr>
      <vt:lpstr>Hand MMTs</vt:lpstr>
      <vt:lpstr>Hand MMTs</vt:lpstr>
      <vt:lpstr>Hand MMTs</vt:lpstr>
      <vt:lpstr>Hand MMTs</vt:lpstr>
      <vt:lpstr>Hand MMTs</vt:lpstr>
      <vt:lpstr>Hand MMTs</vt:lpstr>
      <vt:lpstr>Hand MMTs</vt:lpstr>
      <vt:lpstr>Hand MMTs</vt:lpstr>
      <vt:lpstr>Hand MMTs</vt:lpstr>
      <vt:lpstr>Hand MMTs</vt:lpstr>
      <vt:lpstr>Hand MMTs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Human Anatomy &amp; Physiology – Overview</dc:title>
  <dc:creator>Daniel Martin</dc:creator>
  <cp:lastModifiedBy>Daniel Martin</cp:lastModifiedBy>
  <cp:revision>96</cp:revision>
  <cp:lastPrinted>2016-10-24T07:25:31Z</cp:lastPrinted>
  <dcterms:created xsi:type="dcterms:W3CDTF">2016-09-15T12:23:08Z</dcterms:created>
  <dcterms:modified xsi:type="dcterms:W3CDTF">2022-01-24T11:23:53Z</dcterms:modified>
</cp:coreProperties>
</file>