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64" r:id="rId2"/>
    <p:sldId id="383" r:id="rId3"/>
    <p:sldId id="380" r:id="rId4"/>
    <p:sldId id="365" r:id="rId5"/>
    <p:sldId id="381" r:id="rId6"/>
    <p:sldId id="378" r:id="rId7"/>
    <p:sldId id="384" r:id="rId8"/>
    <p:sldId id="385" r:id="rId9"/>
    <p:sldId id="379" r:id="rId10"/>
    <p:sldId id="38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778CA4-1537-1372-D520-529E4509C92B}" v="1095" dt="2025-11-10T02:57:06.1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 varScale="1">
        <p:scale>
          <a:sx n="54" d="100"/>
          <a:sy n="54" d="100"/>
        </p:scale>
        <p:origin x="68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hy Munoz Marin" userId="a81359d9dc11cf08" providerId="LiveId" clId="{BEF1D2F0-B598-494D-AC26-6F4F3171812D}"/>
    <pc:docChg chg="modSld">
      <pc:chgData name="Anahy Munoz Marin" userId="a81359d9dc11cf08" providerId="LiveId" clId="{BEF1D2F0-B598-494D-AC26-6F4F3171812D}" dt="2025-11-10T03:13:21.375" v="1" actId="20577"/>
      <pc:docMkLst>
        <pc:docMk/>
      </pc:docMkLst>
      <pc:sldChg chg="modSp mod">
        <pc:chgData name="Anahy Munoz Marin" userId="a81359d9dc11cf08" providerId="LiveId" clId="{BEF1D2F0-B598-494D-AC26-6F4F3171812D}" dt="2025-11-10T03:13:21.375" v="1" actId="20577"/>
        <pc:sldMkLst>
          <pc:docMk/>
          <pc:sldMk cId="0" sldId="379"/>
        </pc:sldMkLst>
        <pc:spChg chg="mod">
          <ac:chgData name="Anahy Munoz Marin" userId="a81359d9dc11cf08" providerId="LiveId" clId="{BEF1D2F0-B598-494D-AC26-6F4F3171812D}" dt="2025-11-10T03:13:21.375" v="1" actId="20577"/>
          <ac:spMkLst>
            <pc:docMk/>
            <pc:sldMk cId="0" sldId="379"/>
            <ac:spMk id="12291" creationId="{DA8DF68F-34C4-285F-B4A1-B6E08AE08A8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llsforcare.org.uk/" TargetMode="External"/><Relationship Id="rId2" Type="http://schemas.openxmlformats.org/officeDocument/2006/relationships/hyperlink" Target="https://www.gov.uk/government/organisations/department-of-health-and-social-car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10/11/2025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 sz="2800" dirty="0"/>
              <a:t>Module Title: </a:t>
            </a:r>
            <a:r>
              <a:rPr lang="en-GB" altLang="en-US" sz="2800" b="1" i="1" dirty="0"/>
              <a:t>Professional Career Development within H&amp;SC</a:t>
            </a:r>
          </a:p>
          <a:p>
            <a:r>
              <a:rPr lang="en-GB" altLang="en-US" sz="2800" u="sng" dirty="0"/>
              <a:t>Module Number</a:t>
            </a:r>
            <a:r>
              <a:rPr lang="en-GB" altLang="en-US" sz="2800" dirty="0"/>
              <a:t>: </a:t>
            </a:r>
            <a:r>
              <a:rPr lang="en-GB" altLang="en-US" sz="2800" b="1" i="1" dirty="0"/>
              <a:t>LCHS 4009 (LON)</a:t>
            </a:r>
          </a:p>
          <a:p>
            <a:r>
              <a:rPr lang="en-GB" altLang="en-US" sz="2800" u="sng" dirty="0"/>
              <a:t>Assignment No</a:t>
            </a:r>
            <a:r>
              <a:rPr lang="en-GB" altLang="en-US" sz="2800" b="1" i="1" dirty="0"/>
              <a:t>:     ASSIGNMENT 1</a:t>
            </a:r>
          </a:p>
          <a:p>
            <a:r>
              <a:rPr lang="en-GB" altLang="en-US" sz="2800" u="sng" dirty="0"/>
              <a:t>Student Name</a:t>
            </a:r>
            <a:r>
              <a:rPr lang="en-GB" altLang="en-US" sz="2800" b="1" i="1" dirty="0"/>
              <a:t>: Lisbeth Anahi Munoz Marin</a:t>
            </a:r>
          </a:p>
          <a:p>
            <a:r>
              <a:rPr lang="en-GB" altLang="en-US" sz="2800" u="sng" dirty="0"/>
              <a:t>Student ID:</a:t>
            </a:r>
            <a:r>
              <a:rPr lang="en-GB" altLang="en-US" sz="2800" dirty="0"/>
              <a:t> 2425286</a:t>
            </a:r>
            <a:endParaRPr lang="en-GB" altLang="en-US" sz="2800" b="1" i="1" dirty="0"/>
          </a:p>
          <a:p>
            <a:r>
              <a:rPr lang="en-GB" altLang="en-US" sz="2800" u="sng" dirty="0"/>
              <a:t>Lecturer’s Name</a:t>
            </a:r>
            <a:r>
              <a:rPr lang="en-GB" altLang="en-US" sz="2800" b="1" i="1" dirty="0"/>
              <a:t>: Dr Pascal </a:t>
            </a:r>
            <a:r>
              <a:rPr lang="en-GB" altLang="en-US" sz="2800" b="1" i="1" err="1"/>
              <a:t>Navelle</a:t>
            </a:r>
            <a:endParaRPr lang="en-GB" altLang="en-US" sz="2800" b="1" i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GB" sz="2800" dirty="0">
                <a:latin typeface="Myriad Pro"/>
                <a:cs typeface="Arial"/>
              </a:rPr>
              <a:t>I confirm that I have not used any form of AI in my assignment. I confirm I have copies of my drafts, notes, and other resources I have used to prepare my assignment.</a:t>
            </a:r>
            <a:endParaRPr lang="en-US" sz="2800" dirty="0">
              <a:latin typeface="Myriad Pro"/>
            </a:endParaRP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437CAAEC-4CD3-D3A1-CC31-1121EF7CC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b="1" dirty="0"/>
              <a:t>Overview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5FF0828E-3873-85A7-99B1-9569FFB07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7226" y="1224149"/>
            <a:ext cx="8229600" cy="4060825"/>
          </a:xfrm>
        </p:spPr>
        <p:txBody>
          <a:bodyPr/>
          <a:lstStyle/>
          <a:p>
            <a:pPr marL="514350" indent="-514350">
              <a:buAutoNum type="arabicPeriod"/>
              <a:defRPr/>
            </a:pPr>
            <a:r>
              <a:rPr lang="en-GB" altLang="en-US" sz="2800" dirty="0"/>
              <a:t>Introduction</a:t>
            </a:r>
            <a:endParaRPr lang="en-US" sz="2800"/>
          </a:p>
          <a:p>
            <a:pPr marL="514350" indent="-514350">
              <a:buAutoNum type="arabicPeriod"/>
              <a:defRPr/>
            </a:pPr>
            <a:r>
              <a:rPr lang="en-GB" altLang="en-US" sz="2800" dirty="0"/>
              <a:t>Swot Analysis </a:t>
            </a:r>
          </a:p>
          <a:p>
            <a:pPr marL="514350" indent="-514350">
              <a:buAutoNum type="arabicPeriod"/>
              <a:defRPr/>
            </a:pPr>
            <a:r>
              <a:rPr lang="en-GB" altLang="en-US" sz="2800" dirty="0"/>
              <a:t>My Swot's description</a:t>
            </a:r>
          </a:p>
          <a:p>
            <a:pPr marL="514350" indent="-514350">
              <a:buAutoNum type="arabicPeriod"/>
              <a:defRPr/>
            </a:pPr>
            <a:r>
              <a:rPr lang="en-GB" altLang="en-US" sz="2800" dirty="0"/>
              <a:t>Examples</a:t>
            </a:r>
          </a:p>
          <a:p>
            <a:pPr marL="514350" indent="-514350">
              <a:buAutoNum type="arabicPeriod"/>
              <a:defRPr/>
            </a:pPr>
            <a:r>
              <a:rPr lang="en-GB" altLang="en-US" sz="2800" dirty="0"/>
              <a:t>Opportunities</a:t>
            </a:r>
          </a:p>
          <a:p>
            <a:pPr marL="514350" indent="-514350">
              <a:buAutoNum type="arabicPeriod"/>
              <a:defRPr/>
            </a:pPr>
            <a:r>
              <a:rPr lang="en-GB" altLang="en-US" sz="2800" dirty="0"/>
              <a:t>Conclusion </a:t>
            </a:r>
          </a:p>
          <a:p>
            <a:pPr marL="514350" indent="-514350">
              <a:buAutoNum type="arabicPeriod"/>
              <a:defRPr/>
            </a:pPr>
            <a:r>
              <a:rPr lang="en-GB" altLang="en-US" sz="2800" dirty="0"/>
              <a:t>References </a:t>
            </a:r>
          </a:p>
          <a:p>
            <a:pPr>
              <a:buAutoNum type="arabicPeriod"/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534C0-F26B-E03E-B6DE-F41139592B5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 smtClean="0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7173" name="Slide Number Placeholder 4">
            <a:extLst>
              <a:ext uri="{FF2B5EF4-FFF2-40B4-BE49-F238E27FC236}">
                <a16:creationId xmlns:a16="http://schemas.microsoft.com/office/drawing/2014/main" id="{BF6032E4-8687-CDA8-6A56-B310EB9F7A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F62C13-3DF8-4B55-9E1B-D07C54478AE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FF99867-3357-4233-5905-8EE9CCE8E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sz="3600" b="1" dirty="0"/>
              <a:t>Introduction</a:t>
            </a:r>
            <a:endParaRPr lang="en-US" altLang="en-US" sz="3600" b="1" i="1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3B14B-BF33-2508-AD1A-B195373A47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10/11/2025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8196" name="Slide Number Placeholder 4">
            <a:extLst>
              <a:ext uri="{FF2B5EF4-FFF2-40B4-BE49-F238E27FC236}">
                <a16:creationId xmlns:a16="http://schemas.microsoft.com/office/drawing/2014/main" id="{886431FF-65F4-96D9-3AC1-A1CF78A656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ED4D28C-0A3F-4416-BB82-3A291C9C4B3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7D47917-3C8A-D3F7-6E1D-4C05B4122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041" y="1055477"/>
            <a:ext cx="10752648" cy="4174099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en-GB" sz="2800" b="1" dirty="0"/>
              <a:t>About myself:</a:t>
            </a:r>
          </a:p>
          <a:p>
            <a:pPr marL="457200" indent="-457200" algn="just">
              <a:defRPr/>
            </a:pPr>
            <a:r>
              <a:rPr lang="en-GB" sz="2800" dirty="0"/>
              <a:t>Naturally cheerful and motivated to make a positive impact on others.</a:t>
            </a:r>
          </a:p>
          <a:p>
            <a:pPr marL="0" indent="0" algn="just">
              <a:buNone/>
              <a:defRPr/>
            </a:pPr>
            <a:r>
              <a:rPr lang="en-GB" sz="2800" b="1" dirty="0"/>
              <a:t>Why I choose this course?</a:t>
            </a:r>
          </a:p>
          <a:p>
            <a:pPr marL="457200" indent="-457200" algn="just">
              <a:defRPr/>
            </a:pPr>
            <a:r>
              <a:rPr lang="en-GB" sz="2800" dirty="0"/>
              <a:t>To gain the certification to work as a Children's Social Worker.</a:t>
            </a:r>
          </a:p>
          <a:p>
            <a:pPr marL="0" indent="0" algn="just">
              <a:buNone/>
              <a:defRPr/>
            </a:pPr>
            <a:r>
              <a:rPr lang="en-GB" sz="2800" b="1" dirty="0"/>
              <a:t>Careers aspirations</a:t>
            </a:r>
          </a:p>
          <a:p>
            <a:pPr marL="457200" indent="-457200" algn="just">
              <a:defRPr/>
            </a:pPr>
            <a:r>
              <a:rPr lang="en-GB" sz="2800" dirty="0"/>
              <a:t>Be able to help vulnerable children and the families to find a better future.</a:t>
            </a:r>
          </a:p>
          <a:p>
            <a:pPr marL="457200" indent="-457200" algn="just">
              <a:defRPr/>
            </a:pPr>
            <a:r>
              <a:rPr lang="en-GB" sz="2800" dirty="0"/>
              <a:t>Build a women's and kid's shelter.</a:t>
            </a:r>
          </a:p>
          <a:p>
            <a:pPr marL="0" indent="0" algn="just">
              <a:buNone/>
              <a:defRPr/>
            </a:pPr>
            <a:endParaRPr lang="en-GB" dirty="0"/>
          </a:p>
          <a:p>
            <a:pPr marL="0" indent="0" algn="ctr">
              <a:buNone/>
              <a:defRPr/>
            </a:pPr>
            <a:endParaRPr lang="en-GB" dirty="0"/>
          </a:p>
          <a:p>
            <a:pPr marL="0" indent="0">
              <a:buNone/>
              <a:defRPr/>
            </a:pPr>
            <a:endParaRPr lang="en-GB" b="1" dirty="0"/>
          </a:p>
          <a:p>
            <a:pPr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299"/>
            <a:ext cx="10972800" cy="1159330"/>
          </a:xfrm>
        </p:spPr>
        <p:txBody>
          <a:bodyPr/>
          <a:lstStyle/>
          <a:p>
            <a:r>
              <a:rPr lang="en-GB" sz="3600" b="1" dirty="0"/>
              <a:t>What is a SWOT Analysis and why is it important to your personal and professional development?</a:t>
            </a:r>
            <a:endParaRPr lang="en-GB" altLang="en-US" sz="3600" b="1" i="1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1048" y="2025870"/>
            <a:ext cx="8875986" cy="2010102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10/11/2025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2D0034-A6BD-AD3D-9856-A1C1A1D0EFDB}"/>
              </a:ext>
            </a:extLst>
          </p:cNvPr>
          <p:cNvSpPr txBox="1">
            <a:spLocks/>
          </p:cNvSpPr>
          <p:nvPr/>
        </p:nvSpPr>
        <p:spPr bwMode="auto">
          <a:xfrm>
            <a:off x="609599" y="1412875"/>
            <a:ext cx="10787743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2800" b="1" dirty="0"/>
              <a:t>SWOT Analysis:</a:t>
            </a:r>
          </a:p>
          <a:p>
            <a:pPr>
              <a:defRPr/>
            </a:pPr>
            <a:r>
              <a:rPr lang="en-GB" sz="2800" dirty="0"/>
              <a:t>Strengths, Weaknesses, Opportunities and Threats</a:t>
            </a:r>
          </a:p>
          <a:p>
            <a:pPr>
              <a:defRPr/>
            </a:pPr>
            <a:r>
              <a:rPr lang="en-GB" sz="2800" dirty="0"/>
              <a:t>Identify internal qualities and external factors</a:t>
            </a:r>
          </a:p>
          <a:p>
            <a:pPr>
              <a:defRPr/>
            </a:pPr>
            <a:r>
              <a:rPr lang="en-GB" sz="2800" dirty="0"/>
              <a:t>To improve service delivery</a:t>
            </a:r>
          </a:p>
          <a:p>
            <a:pPr marL="0" indent="0">
              <a:buNone/>
              <a:defRPr/>
            </a:pPr>
            <a:r>
              <a:rPr lang="en-GB" sz="2800" b="1" dirty="0"/>
              <a:t> Professional development:</a:t>
            </a:r>
          </a:p>
          <a:p>
            <a:pPr>
              <a:defRPr/>
            </a:pPr>
            <a:r>
              <a:rPr lang="en-GB" sz="2800" dirty="0"/>
              <a:t>Encourages self-awareness</a:t>
            </a:r>
          </a:p>
          <a:p>
            <a:pPr>
              <a:defRPr/>
            </a:pPr>
            <a:r>
              <a:rPr lang="en-GB" sz="2800" dirty="0"/>
              <a:t>Strategic plan for growth</a:t>
            </a:r>
          </a:p>
          <a:p>
            <a:pPr>
              <a:defRPr/>
            </a:pPr>
            <a:r>
              <a:rPr lang="en-GB" sz="2800" dirty="0"/>
              <a:t>Supports goal-setting                                            </a:t>
            </a:r>
            <a:r>
              <a:rPr lang="en-GB" sz="2000" dirty="0"/>
              <a:t>(Skills for Care, 2023)</a:t>
            </a:r>
            <a:endParaRPr lang="en-GB" dirty="0"/>
          </a:p>
          <a:p>
            <a:pPr>
              <a:defRPr/>
            </a:pPr>
            <a:endParaRPr lang="en-GB" sz="2800" dirty="0"/>
          </a:p>
          <a:p>
            <a:pPr marL="0" indent="0">
              <a:buNone/>
              <a:defRPr/>
            </a:pPr>
            <a:endParaRPr lang="en-GB" sz="2800" b="1" dirty="0"/>
          </a:p>
          <a:p>
            <a:pPr marL="0" indent="0">
              <a:buNone/>
              <a:defRPr/>
            </a:pPr>
            <a:endParaRPr lang="en-GB" sz="2800" b="1" dirty="0"/>
          </a:p>
          <a:p>
            <a:pPr marL="0" indent="0">
              <a:buNone/>
              <a:defRPr/>
            </a:pPr>
            <a:endParaRPr lang="en-GB" sz="2800" dirty="0"/>
          </a:p>
          <a:p>
            <a:pPr>
              <a:defRPr/>
            </a:pPr>
            <a:endParaRPr lang="en-GB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10/11/2025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6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107" y="310897"/>
            <a:ext cx="11554541" cy="859535"/>
          </a:xfrm>
        </p:spPr>
        <p:txBody>
          <a:bodyPr/>
          <a:lstStyle/>
          <a:p>
            <a:r>
              <a:rPr lang="en-GB" sz="3600" b="1" dirty="0"/>
              <a:t>Describe your own Strengths, Weaknesses, Opportunities, and Threats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E6D86FC-4A3E-6173-D8D8-FD370BDE3508}"/>
              </a:ext>
            </a:extLst>
          </p:cNvPr>
          <p:cNvCxnSpPr>
            <a:cxnSpLocks/>
          </p:cNvCxnSpPr>
          <p:nvPr/>
        </p:nvCxnSpPr>
        <p:spPr>
          <a:xfrm>
            <a:off x="1062182" y="3364992"/>
            <a:ext cx="9892330" cy="0"/>
          </a:xfrm>
          <a:prstGeom prst="line">
            <a:avLst/>
          </a:prstGeom>
          <a:effectLst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ED0A35B-0378-4A23-6E8E-0B01671357FF}"/>
              </a:ext>
            </a:extLst>
          </p:cNvPr>
          <p:cNvSpPr txBox="1"/>
          <p:nvPr/>
        </p:nvSpPr>
        <p:spPr>
          <a:xfrm>
            <a:off x="334433" y="1349829"/>
            <a:ext cx="5445879" cy="18832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4BACC6"/>
            </a:solidFill>
          </a:ln>
        </p:spPr>
        <p:txBody>
          <a:bodyPr wrap="square" lIns="91440" tIns="45720" rIns="91440" bIns="45720" rtlCol="0" anchor="t">
            <a:noAutofit/>
          </a:bodyPr>
          <a:lstStyle/>
          <a:p>
            <a:r>
              <a:rPr lang="en-GB" sz="2000" b="1" dirty="0"/>
              <a:t>STRENGTHS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Strong empathy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Respectful of different cultures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Organised and multi-task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Teamwork and collaborative person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Curios and eager to learn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0538F9-C306-0F3E-28E1-89A72A735427}"/>
              </a:ext>
            </a:extLst>
          </p:cNvPr>
          <p:cNvSpPr txBox="1"/>
          <p:nvPr/>
        </p:nvSpPr>
        <p:spPr>
          <a:xfrm>
            <a:off x="6411689" y="1326064"/>
            <a:ext cx="5246910" cy="188329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noAutofit/>
          </a:bodyPr>
          <a:lstStyle/>
          <a:p>
            <a:r>
              <a:rPr lang="en-GB" sz="2000" b="1" dirty="0"/>
              <a:t>WEAKNESSES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Shyness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Limited knowledge of the field 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Time management 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Over-empathy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9BE14E-9AAE-B0FA-CAEF-F687324E6BA7}"/>
              </a:ext>
            </a:extLst>
          </p:cNvPr>
          <p:cNvSpPr txBox="1"/>
          <p:nvPr/>
        </p:nvSpPr>
        <p:spPr>
          <a:xfrm>
            <a:off x="334441" y="3512092"/>
            <a:ext cx="5445871" cy="190787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noAutofit/>
          </a:bodyPr>
          <a:lstStyle/>
          <a:p>
            <a:r>
              <a:rPr lang="en-GB" sz="2000" b="1" dirty="0"/>
              <a:t>OPPORTUNITIES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Training and qualifications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Work placement and volunteering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Networking 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High demand for Social Workers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Access to mentorship programmes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E4A104-A4EE-B803-A9E6-7110FFC0A54D}"/>
              </a:ext>
            </a:extLst>
          </p:cNvPr>
          <p:cNvSpPr txBox="1"/>
          <p:nvPr/>
        </p:nvSpPr>
        <p:spPr>
          <a:xfrm>
            <a:off x="6411689" y="3509395"/>
            <a:ext cx="5197748" cy="1899683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noAutofit/>
          </a:bodyPr>
          <a:lstStyle/>
          <a:p>
            <a:r>
              <a:rPr lang="en-GB" sz="2000" b="1" dirty="0"/>
              <a:t>THREATS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High workload and staff shortage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Risk of burnout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Competition for positions and training placements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Change of legislation or policies</a:t>
            </a:r>
          </a:p>
          <a:p>
            <a:pPr marL="285750" indent="-285750">
              <a:buFont typeface="Arial"/>
              <a:buChar char="•"/>
            </a:pPr>
            <a:endParaRPr lang="en-GB" sz="200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FCFDF46-9465-2CDC-F3D1-9C91B323CB0E}"/>
              </a:ext>
            </a:extLst>
          </p:cNvPr>
          <p:cNvCxnSpPr>
            <a:cxnSpLocks/>
          </p:cNvCxnSpPr>
          <p:nvPr/>
        </p:nvCxnSpPr>
        <p:spPr>
          <a:xfrm flipV="1">
            <a:off x="6096000" y="1349828"/>
            <a:ext cx="0" cy="4077857"/>
          </a:xfrm>
          <a:prstGeom prst="line">
            <a:avLst/>
          </a:prstGeom>
          <a:effectLst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3" y="372961"/>
            <a:ext cx="11833121" cy="1143000"/>
          </a:xfrm>
        </p:spPr>
        <p:txBody>
          <a:bodyPr/>
          <a:lstStyle/>
          <a:p>
            <a:r>
              <a:rPr lang="en-GB" sz="3600" b="1" dirty="0"/>
              <a:t>Using examples: Explain how you could leverage your strengths to overcome your weaknesses and minimise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890" y="1837814"/>
            <a:ext cx="10972800" cy="3917032"/>
          </a:xfrm>
        </p:spPr>
        <p:txBody>
          <a:bodyPr/>
          <a:lstStyle/>
          <a:p>
            <a:r>
              <a:rPr lang="en-GB" sz="2800" dirty="0"/>
              <a:t>Use empathy and communication skills </a:t>
            </a:r>
          </a:p>
          <a:p>
            <a:r>
              <a:rPr lang="en-GB" sz="2800" dirty="0"/>
              <a:t>Apply organisational skills </a:t>
            </a:r>
          </a:p>
          <a:p>
            <a:r>
              <a:rPr lang="en-GB" sz="2800" dirty="0"/>
              <a:t>Balance empathy with professional boundaries</a:t>
            </a:r>
          </a:p>
          <a:p>
            <a:r>
              <a:rPr lang="en-GB" sz="2800" dirty="0"/>
              <a:t>Rely on teamwork and collaboration</a:t>
            </a:r>
          </a:p>
          <a:p>
            <a:r>
              <a:rPr lang="en-GB" sz="2800" dirty="0"/>
              <a:t>Practise continuous learning</a:t>
            </a:r>
          </a:p>
          <a:p>
            <a:r>
              <a:rPr lang="en-GB" sz="2800" dirty="0"/>
              <a:t>Use reflective practice</a:t>
            </a:r>
          </a:p>
          <a:p>
            <a:pPr marL="0" indent="0">
              <a:buNone/>
            </a:pPr>
            <a:r>
              <a:rPr lang="en-GB" dirty="0"/>
              <a:t>                                              </a:t>
            </a:r>
            <a:r>
              <a:rPr lang="en-GB" sz="2000" dirty="0"/>
              <a:t>(Department of Health and Social Care, 2022)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1668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What opportunities are available to you, and how do you utilise them with your strengths?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Engage in CPD training and professional courses</a:t>
            </a:r>
          </a:p>
          <a:p>
            <a:r>
              <a:rPr lang="en-GB" sz="2800" dirty="0"/>
              <a:t>Use curiosity and motivation to learn</a:t>
            </a:r>
          </a:p>
          <a:p>
            <a:r>
              <a:rPr lang="en-GB" sz="2800" dirty="0"/>
              <a:t>Apply empathy and cultural awareness</a:t>
            </a:r>
          </a:p>
          <a:p>
            <a:r>
              <a:rPr lang="en-GB" sz="2800" dirty="0"/>
              <a:t>Use teamwork and communication strengths</a:t>
            </a:r>
          </a:p>
          <a:p>
            <a:r>
              <a:rPr lang="en-GB" sz="2800" dirty="0"/>
              <a:t>Seek mentorship and supervision</a:t>
            </a:r>
          </a:p>
          <a:p>
            <a:r>
              <a:rPr lang="en-GB" sz="2800" dirty="0"/>
              <a:t>Combine organisation and planning skills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           </a:t>
            </a:r>
          </a:p>
          <a:p>
            <a:pPr marL="0" indent="0">
              <a:buNone/>
            </a:pPr>
            <a:r>
              <a:rPr lang="en-GB" sz="2000" dirty="0"/>
              <a:t>                                              (Department of Health and Social Care, 2022) (Skills for Care, 2023)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10/11/2025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28600"/>
            <a:ext cx="8229600" cy="1143000"/>
          </a:xfrm>
        </p:spPr>
        <p:txBody>
          <a:bodyPr/>
          <a:lstStyle/>
          <a:p>
            <a:r>
              <a:rPr lang="en-GB" altLang="en-US" sz="3600" b="1" dirty="0"/>
              <a:t>Conclusion</a:t>
            </a:r>
            <a:endParaRPr lang="en-GB" altLang="en-US" sz="3600" b="1" i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2332" y="1499559"/>
            <a:ext cx="9681713" cy="3858854"/>
          </a:xfrm>
        </p:spPr>
        <p:txBody>
          <a:bodyPr/>
          <a:lstStyle/>
          <a:p>
            <a:pPr algn="just"/>
            <a:r>
              <a:rPr lang="en-GB" altLang="en-US" sz="2800" dirty="0"/>
              <a:t>Use empathy and teamwork skills to build confidence and lead effectively.</a:t>
            </a:r>
            <a:endParaRPr lang="en-US" sz="2800" dirty="0"/>
          </a:p>
          <a:p>
            <a:pPr algn="just"/>
            <a:r>
              <a:rPr lang="en-GB" altLang="en-US" sz="2800" dirty="0"/>
              <a:t>Improve knowledge of UK legislation through training and CPD courses.</a:t>
            </a:r>
          </a:p>
          <a:p>
            <a:pPr algn="just"/>
            <a:r>
              <a:rPr lang="en-GB" altLang="en-US" sz="2800" dirty="0"/>
              <a:t>Use organisational skills to improve time management.</a:t>
            </a:r>
          </a:p>
          <a:p>
            <a:pPr algn="just"/>
            <a:r>
              <a:rPr lang="en-GB" altLang="en-US" sz="2800" dirty="0"/>
              <a:t>Use learning opportunities to progress towards becoming </a:t>
            </a:r>
            <a:r>
              <a:rPr lang="en-GB" altLang="en-US" sz="2800"/>
              <a:t>a certified </a:t>
            </a:r>
            <a:r>
              <a:rPr lang="en-GB" altLang="en-US" sz="2800" dirty="0"/>
              <a:t>Social Worker.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10/11/2025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b="1" dirty="0">
                <a:solidFill>
                  <a:srgbClr val="000000"/>
                </a:solidFill>
              </a:rPr>
              <a:t>Reference List</a:t>
            </a:r>
            <a:endParaRPr lang="en-GB" altLang="en-US" sz="3600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119" y="1714911"/>
            <a:ext cx="11105252" cy="1848266"/>
          </a:xfrm>
        </p:spPr>
        <p:txBody>
          <a:bodyPr/>
          <a:lstStyle/>
          <a:p>
            <a:pPr algn="just">
              <a:buNone/>
            </a:pPr>
            <a:r>
              <a:rPr lang="en-US" sz="2800" b="1" dirty="0">
                <a:latin typeface="Myriad Pro"/>
              </a:rPr>
              <a:t>Department of Health and Social Care (2022) </a:t>
            </a:r>
            <a:r>
              <a:rPr lang="en-US" sz="2800" i="1" dirty="0">
                <a:latin typeface="Myriad Pro"/>
              </a:rPr>
              <a:t>Health and Care Worker Strategy: Skills and Development in the UK.</a:t>
            </a:r>
            <a:r>
              <a:rPr lang="en-US" sz="2800" dirty="0">
                <a:latin typeface="Myriad Pro"/>
              </a:rPr>
              <a:t> London: GOV.UK. Available at: </a:t>
            </a:r>
            <a:r>
              <a:rPr lang="en-US" sz="2800" u="sng" dirty="0">
                <a:latin typeface="Myriad Pro"/>
                <a:hlinkClick r:id="rId2"/>
              </a:rPr>
              <a:t>https://www.gov.uk/government/organisations/department-of-health-and-social-care</a:t>
            </a:r>
            <a:r>
              <a:rPr lang="en-US" sz="2800" dirty="0">
                <a:latin typeface="Myriad Pro"/>
              </a:rPr>
              <a:t> (Accessed: 07 November 2025).</a:t>
            </a:r>
            <a:endParaRPr lang="en-US" sz="2800"/>
          </a:p>
          <a:p>
            <a:pPr algn="just">
              <a:buNone/>
            </a:pPr>
            <a:r>
              <a:rPr lang="en-US" sz="2800" b="1" dirty="0">
                <a:latin typeface="Myriad Pro"/>
              </a:rPr>
              <a:t>Skills for Care (2023)</a:t>
            </a:r>
            <a:r>
              <a:rPr lang="en-US" sz="2800" dirty="0">
                <a:latin typeface="Myriad Pro"/>
              </a:rPr>
              <a:t> </a:t>
            </a:r>
            <a:r>
              <a:rPr lang="en-US" sz="2800" i="1" dirty="0">
                <a:latin typeface="Myriad Pro"/>
              </a:rPr>
              <a:t>Developing your career in adult social care</a:t>
            </a:r>
            <a:r>
              <a:rPr lang="en-US" sz="2800" dirty="0">
                <a:latin typeface="Myriad Pro"/>
              </a:rPr>
              <a:t>. Available at: </a:t>
            </a:r>
            <a:r>
              <a:rPr lang="en-US" sz="2800" u="sng" dirty="0">
                <a:latin typeface="Myriad Pro"/>
                <a:hlinkClick r:id="rId3"/>
              </a:rPr>
              <a:t>https://www.skillsforcare.org.uk</a:t>
            </a:r>
            <a:r>
              <a:rPr lang="en-US" sz="2800" dirty="0">
                <a:latin typeface="Myriad Pro"/>
              </a:rPr>
              <a:t> (Accessed: 07 November 2025). </a:t>
            </a:r>
          </a:p>
          <a:p>
            <a:pPr marL="0" indent="0" algn="just">
              <a:buNone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10/11/2025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554</Words>
  <Application>Microsoft Office PowerPoint</Application>
  <PresentationFormat>Widescreen</PresentationFormat>
  <Paragraphs>106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Myriad Pro</vt:lpstr>
      <vt:lpstr>20140311PresentationUWTSDTemplate</vt:lpstr>
      <vt:lpstr>PowerPoint Presentation</vt:lpstr>
      <vt:lpstr>Acknowledge use of AI</vt:lpstr>
      <vt:lpstr>Overview</vt:lpstr>
      <vt:lpstr>Introduction</vt:lpstr>
      <vt:lpstr>What is a SWOT Analysis and why is it important to your personal and professional development?</vt:lpstr>
      <vt:lpstr>Describe your own Strengths, Weaknesses, Opportunities, and Threats</vt:lpstr>
      <vt:lpstr>Using examples: Explain how you could leverage your strengths to overcome your weaknesses and minimise threats</vt:lpstr>
      <vt:lpstr>What opportunities are available to you, and how do you utilise them with your strengths?</vt:lpstr>
      <vt:lpstr>Conclusion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Anahy Munoz Marin</cp:lastModifiedBy>
  <cp:revision>406</cp:revision>
  <dcterms:created xsi:type="dcterms:W3CDTF">2025-02-21T18:28:54Z</dcterms:created>
  <dcterms:modified xsi:type="dcterms:W3CDTF">2025-11-10T03:13:22Z</dcterms:modified>
</cp:coreProperties>
</file>