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48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5"/>
  </p:normalViewPr>
  <p:slideViewPr>
    <p:cSldViewPr snapToGrid="0" snapToObjects="1">
      <p:cViewPr>
        <p:scale>
          <a:sx n="100" d="100"/>
          <a:sy n="100" d="100"/>
        </p:scale>
        <p:origin x="1000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648390-7072-B24E-A7A2-EC7682528617}" type="datetimeFigureOut">
              <a:rPr lang="en-US" smtClean="0"/>
              <a:t>10/23/17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9CCC41-7CF0-8D40-8AB9-8FAA9CF2F0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85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CCC41-7CF0-8D40-8AB9-8FAA9CF2F09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363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CCC41-7CF0-8D40-8AB9-8FAA9CF2F09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687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CCC41-7CF0-8D40-8AB9-8FAA9CF2F09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9201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BBEA6-7C60-4B02-AE87-00D78D8422AF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C9CAD897-D46E-4AD2-BD9B-49DD3E640873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8624D31-43A5-475A-80CF-332C9F6DCF35}" type="datetimeFigureOut">
              <a:rPr lang="en-US" smtClean="0"/>
              <a:t>10/23/17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483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89" r:id="rId1"/>
    <p:sldLayoutId id="2147484490" r:id="rId2"/>
    <p:sldLayoutId id="2147484491" r:id="rId3"/>
    <p:sldLayoutId id="2147484492" r:id="rId4"/>
    <p:sldLayoutId id="2147484493" r:id="rId5"/>
    <p:sldLayoutId id="2147484494" r:id="rId6"/>
    <p:sldLayoutId id="2147484495" r:id="rId7"/>
    <p:sldLayoutId id="2147484496" r:id="rId8"/>
    <p:sldLayoutId id="2147484497" r:id="rId9"/>
    <p:sldLayoutId id="2147484498" r:id="rId10"/>
    <p:sldLayoutId id="2147484499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4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0026" y="1265735"/>
            <a:ext cx="10569038" cy="2852737"/>
          </a:xfrm>
        </p:spPr>
        <p:txBody>
          <a:bodyPr>
            <a:noAutofit/>
          </a:bodyPr>
          <a:lstStyle/>
          <a:p>
            <a:r>
              <a:rPr lang="en-US" sz="5400" dirty="0" smtClean="0">
                <a:latin typeface="Arial" charset="0"/>
                <a:ea typeface="Arial" charset="0"/>
                <a:cs typeface="Arial" charset="0"/>
              </a:rPr>
              <a:t>EAEC6001 – The Reflective Adult</a:t>
            </a:r>
            <a:endParaRPr lang="en-US" sz="5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Caitlin Jones</a:t>
            </a:r>
          </a:p>
          <a:p>
            <a:r>
              <a:rPr lang="en-US" sz="3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  1500793</a:t>
            </a:r>
            <a:endParaRPr lang="en-US" sz="3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09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/>
          <p:cNvSpPr>
            <a:spLocks noGrp="1"/>
          </p:cNvSpPr>
          <p:nvPr>
            <p:ph type="title"/>
          </p:nvPr>
        </p:nvSpPr>
        <p:spPr>
          <a:xfrm>
            <a:off x="2231136" y="252172"/>
            <a:ext cx="7729728" cy="1188720"/>
          </a:xfrm>
        </p:spPr>
        <p:txBody>
          <a:bodyPr>
            <a:normAutofit/>
          </a:bodyPr>
          <a:lstStyle/>
          <a:p>
            <a:r>
              <a:rPr lang="en-US" dirty="0" smtClean="0"/>
              <a:t>This presentation will discuss: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0471" y="702366"/>
            <a:ext cx="10891098" cy="59596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200" u="sng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The benefits of reflection/critical reflection.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How it can be used to develop personal and professional development.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Providing the best service for children and families.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Reflecting on a previous activity carried out with children.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Gibbs reflective cycle.</a:t>
            </a:r>
            <a:endParaRPr lang="en-US" sz="24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83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31136" y="252172"/>
            <a:ext cx="7729728" cy="1188720"/>
          </a:xfrm>
        </p:spPr>
        <p:txBody>
          <a:bodyPr/>
          <a:lstStyle/>
          <a:p>
            <a:r>
              <a:rPr lang="en-US" dirty="0" smtClean="0"/>
              <a:t>Reflection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513" y="1781299"/>
            <a:ext cx="11340935" cy="4880757"/>
          </a:xfrm>
        </p:spPr>
        <p:txBody>
          <a:bodyPr>
            <a:noAutofit/>
          </a:bodyPr>
          <a:lstStyle/>
          <a:p>
            <a:pPr algn="just"/>
            <a:r>
              <a:rPr lang="en-US" sz="2100" b="1" u="sng" dirty="0" smtClean="0">
                <a:latin typeface="Arial" charset="0"/>
                <a:ea typeface="Arial" charset="0"/>
                <a:cs typeface="Arial" charset="0"/>
              </a:rPr>
              <a:t>Reflection </a:t>
            </a:r>
            <a:r>
              <a:rPr lang="en-US" sz="2100" smtClean="0">
                <a:latin typeface="Arial" charset="0"/>
                <a:ea typeface="Arial" charset="0"/>
                <a:cs typeface="Arial" charset="0"/>
              </a:rPr>
              <a:t>- </a:t>
            </a:r>
            <a:r>
              <a:rPr lang="en-US" sz="2100" smtClean="0">
                <a:latin typeface="Arial" charset="0"/>
                <a:ea typeface="Arial" charset="0"/>
                <a:cs typeface="Arial" charset="0"/>
              </a:rPr>
              <a:t>process </a:t>
            </a:r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that encourages professionals to learn through experiences in their lives (Johns, 2009).</a:t>
            </a:r>
          </a:p>
          <a:p>
            <a:pPr algn="just"/>
            <a:endParaRPr lang="en-US" sz="800" b="1" u="sng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b="1" u="sng" dirty="0" smtClean="0">
                <a:latin typeface="Arial" charset="0"/>
                <a:ea typeface="Arial" charset="0"/>
                <a:cs typeface="Arial" charset="0"/>
              </a:rPr>
              <a:t>Critical reflection </a:t>
            </a:r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- questioning our ways of acting and studying this to understand our actions and learn new methods </a:t>
            </a:r>
            <a:r>
              <a:rPr lang="en-GB" sz="2100" dirty="0">
                <a:latin typeface="Arial" charset="0"/>
                <a:ea typeface="Arial" charset="0"/>
                <a:cs typeface="Arial" charset="0"/>
              </a:rPr>
              <a:t>(</a:t>
            </a:r>
            <a:r>
              <a:rPr lang="en-GB" sz="2100" dirty="0" err="1">
                <a:latin typeface="Arial" charset="0"/>
                <a:ea typeface="Arial" charset="0"/>
                <a:cs typeface="Arial" charset="0"/>
              </a:rPr>
              <a:t>Hickson</a:t>
            </a:r>
            <a:r>
              <a:rPr lang="en-GB" sz="2100" dirty="0">
                <a:latin typeface="Arial" charset="0"/>
                <a:ea typeface="Arial" charset="0"/>
                <a:cs typeface="Arial" charset="0"/>
              </a:rPr>
              <a:t> et al, </a:t>
            </a:r>
            <a:r>
              <a:rPr lang="en-GB" sz="2100" dirty="0" smtClean="0">
                <a:latin typeface="Arial" charset="0"/>
                <a:ea typeface="Arial" charset="0"/>
                <a:cs typeface="Arial" charset="0"/>
              </a:rPr>
              <a:t>2016: Ryerson </a:t>
            </a:r>
            <a:r>
              <a:rPr lang="en-GB" sz="2100" dirty="0">
                <a:latin typeface="Arial" charset="0"/>
                <a:ea typeface="Arial" charset="0"/>
                <a:cs typeface="Arial" charset="0"/>
              </a:rPr>
              <a:t>University, 2016</a:t>
            </a:r>
            <a:r>
              <a:rPr lang="en-GB" sz="2100" dirty="0" smtClean="0">
                <a:latin typeface="Arial" charset="0"/>
                <a:ea typeface="Arial" charset="0"/>
                <a:cs typeface="Arial" charset="0"/>
              </a:rPr>
              <a:t>).</a:t>
            </a:r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endParaRPr lang="en-US" sz="8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Both reflection and critical reflection support personal and professional </a:t>
            </a:r>
            <a:r>
              <a:rPr lang="en-US" sz="2100" dirty="0">
                <a:latin typeface="Arial" charset="0"/>
                <a:ea typeface="Arial" charset="0"/>
                <a:cs typeface="Arial" charset="0"/>
              </a:rPr>
              <a:t>development  (Cheng et al, 2015: Ryerson University, 2016).</a:t>
            </a:r>
            <a:endParaRPr lang="en-US" sz="21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endParaRPr lang="en-US" sz="8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Reflection encourages improvements which benefits children and families that early years professionals work with (</a:t>
            </a:r>
            <a:r>
              <a:rPr lang="en-US" sz="2100" dirty="0" err="1" smtClean="0">
                <a:latin typeface="Arial" charset="0"/>
                <a:ea typeface="Arial" charset="0"/>
                <a:cs typeface="Arial" charset="0"/>
              </a:rPr>
              <a:t>Moyles</a:t>
            </a:r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, 2010).</a:t>
            </a:r>
          </a:p>
          <a:p>
            <a:pPr algn="just"/>
            <a:endParaRPr lang="en-US" sz="8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Challenges of reflection and critical reflection (</a:t>
            </a:r>
            <a:r>
              <a:rPr lang="en-US" sz="2100" dirty="0" err="1" smtClean="0">
                <a:latin typeface="Arial" charset="0"/>
                <a:ea typeface="Arial" charset="0"/>
                <a:cs typeface="Arial" charset="0"/>
              </a:rPr>
              <a:t>Venninen</a:t>
            </a:r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, 2012: </a:t>
            </a:r>
            <a:r>
              <a:rPr lang="en-US" sz="2100" dirty="0" err="1" smtClean="0">
                <a:latin typeface="Arial" charset="0"/>
                <a:ea typeface="Arial" charset="0"/>
                <a:cs typeface="Arial" charset="0"/>
              </a:rPr>
              <a:t>Saric</a:t>
            </a:r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 and </a:t>
            </a:r>
            <a:r>
              <a:rPr lang="en-US" sz="2100" dirty="0" err="1" smtClean="0">
                <a:latin typeface="Arial" charset="0"/>
                <a:ea typeface="Arial" charset="0"/>
                <a:cs typeface="Arial" charset="0"/>
              </a:rPr>
              <a:t>Steh</a:t>
            </a:r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, 2017).</a:t>
            </a:r>
            <a:endParaRPr lang="en-US" sz="21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49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52172"/>
            <a:ext cx="7729728" cy="1188720"/>
          </a:xfrm>
        </p:spPr>
        <p:txBody>
          <a:bodyPr/>
          <a:lstStyle/>
          <a:p>
            <a:r>
              <a:rPr lang="en-US" dirty="0" smtClean="0"/>
              <a:t>Gibbs Reflective cycle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25532" y="1977244"/>
            <a:ext cx="11340935" cy="43998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There are six stages to Gibbs reflective cycle (Sicora, 2017)</a:t>
            </a:r>
          </a:p>
          <a:p>
            <a:pPr algn="just"/>
            <a:endParaRPr lang="en-US" sz="8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Aim of Gibbs cycle (Bruce, 2013)</a:t>
            </a:r>
          </a:p>
          <a:p>
            <a:pPr algn="just"/>
            <a:endParaRPr lang="en-US" sz="8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Positives of Gibbs cycle (</a:t>
            </a:r>
            <a:r>
              <a:rPr lang="en-US" sz="2100" dirty="0" err="1" smtClean="0">
                <a:latin typeface="Arial" charset="0"/>
                <a:ea typeface="Arial" charset="0"/>
                <a:cs typeface="Arial" charset="0"/>
              </a:rPr>
              <a:t>Bassot</a:t>
            </a:r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, 2016)</a:t>
            </a:r>
          </a:p>
          <a:p>
            <a:pPr algn="just"/>
            <a:endParaRPr lang="en-US" sz="8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Negatives of Gibbs cycle (Hayes et al, 2014: </a:t>
            </a:r>
            <a:r>
              <a:rPr lang="en-US" sz="2100" dirty="0" err="1" smtClean="0">
                <a:latin typeface="Arial" charset="0"/>
                <a:ea typeface="Arial" charset="0"/>
                <a:cs typeface="Arial" charset="0"/>
              </a:rPr>
              <a:t>Eikeland</a:t>
            </a:r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 and Reagan, 2015)</a:t>
            </a:r>
          </a:p>
          <a:p>
            <a:pPr marL="0" indent="0" algn="ctr">
              <a:buNone/>
            </a:pPr>
            <a:endParaRPr lang="en-US" sz="2100" dirty="0">
              <a:latin typeface="Arial" charset="0"/>
              <a:ea typeface="Arial" charset="0"/>
              <a:cs typeface="Arial" charset="0"/>
            </a:endParaRPr>
          </a:p>
          <a:p>
            <a:pPr marL="0" indent="0" algn="ctr">
              <a:buNone/>
            </a:pPr>
            <a:r>
              <a:rPr lang="en-US" sz="2800" dirty="0" smtClean="0">
                <a:latin typeface="Arial" charset="0"/>
                <a:ea typeface="Arial" charset="0"/>
                <a:cs typeface="Arial" charset="0"/>
              </a:rPr>
              <a:t>Personally felt that Gibb’s cycle was the best to use for my reflection.</a:t>
            </a:r>
            <a:endParaRPr lang="en-US" sz="28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25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1895" y="214071"/>
            <a:ext cx="7729728" cy="636829"/>
          </a:xfrm>
        </p:spPr>
        <p:txBody>
          <a:bodyPr>
            <a:normAutofit fontScale="90000"/>
          </a:bodyPr>
          <a:lstStyle/>
          <a:p>
            <a:r>
              <a:rPr lang="en-US" sz="2000" dirty="0" smtClean="0"/>
              <a:t>MY </a:t>
            </a:r>
            <a:r>
              <a:rPr lang="en-US" sz="2000" smtClean="0"/>
              <a:t>reflection – Valentines </a:t>
            </a:r>
            <a:r>
              <a:rPr lang="en-US" sz="2000" dirty="0" smtClean="0"/>
              <a:t>day Activity</a:t>
            </a:r>
            <a:endParaRPr 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757" y="1039255"/>
            <a:ext cx="5594988" cy="556474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22773" y="6414465"/>
            <a:ext cx="45957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Arial" charset="0"/>
                <a:ea typeface="Arial" charset="0"/>
                <a:cs typeface="Arial" charset="0"/>
              </a:rPr>
              <a:t>Source: University of Kent (2012).</a:t>
            </a:r>
            <a:endParaRPr lang="en-US" sz="16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20648" y="1693690"/>
            <a:ext cx="5143500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College placement portfolio.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Fine motor skills and hand-eye </a:t>
            </a:r>
            <a:r>
              <a:rPr lang="en-US" sz="20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            co-ordination.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Feelings – nervous, confident, happy.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Limited time to prepare.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Changes were need during activity.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Children enjoyed the activity.</a:t>
            </a:r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1270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52172"/>
            <a:ext cx="7729728" cy="1188720"/>
          </a:xfrm>
        </p:spPr>
        <p:txBody>
          <a:bodyPr/>
          <a:lstStyle/>
          <a:p>
            <a:r>
              <a:rPr lang="en-US" dirty="0" smtClean="0"/>
              <a:t>Photographs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99236" y="1727218"/>
            <a:ext cx="3262871" cy="43504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6194" y="2088265"/>
            <a:ext cx="2584227" cy="34456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0696" y="2271029"/>
            <a:ext cx="4350496" cy="326287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144000" y="5652655"/>
            <a:ext cx="3515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Source:  Jones (2014).</a:t>
            </a:r>
            <a:endParaRPr lang="en-US" sz="20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17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52174"/>
            <a:ext cx="7729728" cy="1188720"/>
          </a:xfrm>
        </p:spPr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25532" y="1905994"/>
            <a:ext cx="11340935" cy="43998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Discussed the benefits of using reflection/critical reflection for personal and professional development.</a:t>
            </a:r>
          </a:p>
          <a:p>
            <a:pPr algn="just"/>
            <a:endParaRPr lang="en-US" sz="9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Mentioned how this benefits children and families that professional work with.</a:t>
            </a:r>
          </a:p>
          <a:p>
            <a:pPr algn="just"/>
            <a:endParaRPr lang="en-US" sz="8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Using Gibbs reflective cycle was helpful during my reflection</a:t>
            </a:r>
          </a:p>
          <a:p>
            <a:pPr algn="just"/>
            <a:endParaRPr lang="en-US" sz="800" dirty="0" smtClean="0"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sz="2100" dirty="0" smtClean="0">
                <a:latin typeface="Arial" charset="0"/>
                <a:ea typeface="Arial" charset="0"/>
                <a:cs typeface="Arial" charset="0"/>
              </a:rPr>
              <a:t>Developed my knowledge and understanding about reflection/critical reflection which I can take away with me to use in the future and in employment.</a:t>
            </a:r>
          </a:p>
          <a:p>
            <a:pPr algn="just"/>
            <a:endParaRPr lang="en-US" sz="1400" dirty="0">
              <a:latin typeface="Arial" charset="0"/>
              <a:ea typeface="Arial" charset="0"/>
              <a:cs typeface="Arial" charset="0"/>
            </a:endParaRPr>
          </a:p>
          <a:p>
            <a:pPr marL="0" indent="0" algn="ctr">
              <a:buNone/>
            </a:pPr>
            <a:r>
              <a:rPr lang="en-US" sz="4000" dirty="0" smtClean="0">
                <a:latin typeface="Arial" charset="0"/>
                <a:ea typeface="Arial" charset="0"/>
                <a:cs typeface="Arial" charset="0"/>
              </a:rPr>
              <a:t>Thank you for listening.</a:t>
            </a:r>
            <a:endParaRPr lang="en-US" sz="40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44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52172"/>
            <a:ext cx="7729728" cy="522528"/>
          </a:xfrm>
        </p:spPr>
        <p:txBody>
          <a:bodyPr>
            <a:normAutofit fontScale="90000"/>
          </a:bodyPr>
          <a:lstStyle/>
          <a:p>
            <a:r>
              <a:rPr lang="en-US" sz="2000" dirty="0" smtClean="0"/>
              <a:t>Reference list</a:t>
            </a:r>
            <a:endParaRPr lang="en-US" sz="2000" dirty="0"/>
          </a:p>
        </p:txBody>
      </p:sp>
      <p:sp>
        <p:nvSpPr>
          <p:cNvPr id="4" name="Rectangle 3"/>
          <p:cNvSpPr/>
          <p:nvPr/>
        </p:nvSpPr>
        <p:spPr>
          <a:xfrm>
            <a:off x="152400" y="952500"/>
            <a:ext cx="12128500" cy="90293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150" dirty="0" smtClean="0">
                <a:latin typeface="Arial" charset="0"/>
                <a:ea typeface="Calibri" charset="0"/>
                <a:cs typeface="Times New Roman" charset="0"/>
              </a:rPr>
              <a:t>Aveyard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, H., Sharp, P. and </a:t>
            </a:r>
            <a:r>
              <a:rPr lang="en-US" sz="1150" dirty="0" err="1">
                <a:latin typeface="Arial" charset="0"/>
                <a:ea typeface="Calibri" charset="0"/>
                <a:cs typeface="Times New Roman" charset="0"/>
              </a:rPr>
              <a:t>Woolliams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, M. (2011) </a:t>
            </a:r>
            <a:r>
              <a:rPr lang="en-US" sz="1150" i="1" dirty="0">
                <a:latin typeface="Arial" charset="0"/>
                <a:ea typeface="Calibri" charset="0"/>
                <a:cs typeface="Times New Roman" charset="0"/>
              </a:rPr>
              <a:t>A Beginners Guide to Critical Thinking and Writing in Health and Social Care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. England: Open University Press. </a:t>
            </a:r>
            <a:endParaRPr lang="en-US" sz="1150" dirty="0" smtClean="0">
              <a:latin typeface="Arial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endParaRPr lang="en-US" sz="100" dirty="0">
              <a:latin typeface="Arial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sz="1150" dirty="0" err="1" smtClean="0">
                <a:latin typeface="Arial" charset="0"/>
                <a:ea typeface="Calibri" charset="0"/>
                <a:cs typeface="Times New Roman" charset="0"/>
              </a:rPr>
              <a:t>Bassot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, B. (2016) </a:t>
            </a:r>
            <a:r>
              <a:rPr lang="en-US" sz="1150" i="1" dirty="0">
                <a:latin typeface="Arial" charset="0"/>
                <a:ea typeface="Calibri" charset="0"/>
                <a:cs typeface="Times New Roman" charset="0"/>
              </a:rPr>
              <a:t>The Reflective Journal (2nd e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d</a:t>
            </a:r>
            <a:r>
              <a:rPr lang="en-US" sz="1150" i="1" dirty="0">
                <a:latin typeface="Arial" charset="0"/>
                <a:ea typeface="Calibri" charset="0"/>
                <a:cs typeface="Times New Roman" charset="0"/>
              </a:rPr>
              <a:t>)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. England: Macmillan Publishers Limited. 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Beckley, P. (2012) </a:t>
            </a:r>
            <a:r>
              <a:rPr lang="en-US" sz="1150" i="1" dirty="0">
                <a:latin typeface="Arial" charset="0"/>
                <a:ea typeface="Calibri" charset="0"/>
                <a:cs typeface="Times New Roman" charset="0"/>
              </a:rPr>
              <a:t>Learning in Early Childhood.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 London: SAGE Publications Ltd. 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Bolton, G. (2014)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Reflective Practice: Writing and Professional Development (4th ed)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. London: SAGE Publications Ltd</a:t>
            </a: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.</a:t>
            </a:r>
            <a:endParaRPr lang="en-US" sz="1150" dirty="0" smtClean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Bruce, L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. (2013)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Reflective Practice for Social Workers: A handbook for developing professional confidence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. England: Open University Press. 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 smtClean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Cheng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M., Barnes, G., Edwards, C., </a:t>
            </a: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Valyrakis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M. and </a:t>
            </a: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Corduneanu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R. (2015) ‘Critical Self-reflection’ </a:t>
            </a:r>
            <a:r>
              <a:rPr lang="en-GB" sz="1150" u="sng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http://</a:t>
            </a:r>
            <a:r>
              <a:rPr lang="en-GB" sz="1150" u="sng" dirty="0" err="1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www.enhancementthemes.ac.uk</a:t>
            </a:r>
            <a:r>
              <a:rPr lang="en-GB" sz="1150" u="sng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/docs/publications/transition-skills-and-strategies---</a:t>
            </a:r>
            <a:r>
              <a:rPr lang="en-GB" sz="1150" u="sng" dirty="0" err="1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critical-self-reflection.pdf?sfvrsn</a:t>
            </a:r>
            <a:r>
              <a:rPr lang="en-GB" sz="1150" u="sng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=8</a:t>
            </a:r>
            <a:r>
              <a:rPr lang="en-GB" sz="1150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 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[Accessed: 9th October 2017].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Children’s Workplace Development Council (2010) ‘</a:t>
            </a:r>
            <a:r>
              <a:rPr lang="en-US" sz="1150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The common core of skills and knowledge for the children and young people’s workforce’ Available at: </a:t>
            </a:r>
            <a:r>
              <a:rPr lang="en-US" sz="1150" u="sng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http://</a:t>
            </a:r>
            <a:r>
              <a:rPr lang="en-US" sz="1150" u="sng" dirty="0" err="1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webarchive.nationalarchives.gov.uk</a:t>
            </a:r>
            <a:r>
              <a:rPr lang="en-US" sz="1150" u="sng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/20120202142536/http://</a:t>
            </a:r>
            <a:r>
              <a:rPr lang="en-US" sz="1150" u="sng" dirty="0" err="1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www.cwdcouncil.org.uk</a:t>
            </a:r>
            <a:r>
              <a:rPr lang="en-US" sz="1150" u="sng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/common-core</a:t>
            </a:r>
            <a:r>
              <a:rPr lang="en-US" sz="1150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 [Accessed: 16th October 2017].  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Centre of Nursing Innovation (2015) ‘Learning through Critical Reflection’ 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https://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www.fons.org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/resources/documents/Creating-Caring-Cultures/Critical-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Reflection.pdf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 [Accessed: 8th October 2017</a:t>
            </a: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].</a:t>
            </a:r>
            <a:endParaRPr lang="en-US" sz="1150" dirty="0" smtClean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Daniel, G., </a:t>
            </a: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Auhl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G. and Hastings, W. (2013) ‘</a:t>
            </a:r>
            <a:r>
              <a:rPr lang="en-US" sz="1150" dirty="0">
                <a:solidFill>
                  <a:srgbClr val="1A1718"/>
                </a:solidFill>
                <a:latin typeface="Arial" charset="0"/>
                <a:ea typeface="Calibri" charset="0"/>
                <a:cs typeface="Times New Roman" charset="0"/>
              </a:rPr>
              <a:t>Collaborative feedback and reflection for professional growth: preparing first-year pre-service teachers for participation</a:t>
            </a:r>
            <a:r>
              <a:rPr lang="en-US" sz="1150" dirty="0">
                <a:solidFill>
                  <a:srgbClr val="1A1718"/>
                </a:solidFill>
                <a:latin typeface="MS Mincho" charset="-128"/>
                <a:ea typeface="Calibri" charset="0"/>
                <a:cs typeface="MS Mincho" charset="-128"/>
              </a:rPr>
              <a:t> </a:t>
            </a:r>
            <a:r>
              <a:rPr lang="en-US" sz="1150" dirty="0">
                <a:solidFill>
                  <a:srgbClr val="1A1718"/>
                </a:solidFill>
                <a:latin typeface="Arial" charset="0"/>
                <a:ea typeface="Calibri" charset="0"/>
                <a:cs typeface="Times New Roman" charset="0"/>
              </a:rPr>
              <a:t>in the community of practice’, </a:t>
            </a:r>
            <a:r>
              <a:rPr lang="en-US" sz="1150" i="1" dirty="0">
                <a:solidFill>
                  <a:srgbClr val="1A1718"/>
                </a:solidFill>
                <a:latin typeface="Arial" charset="0"/>
                <a:ea typeface="Calibri" charset="0"/>
                <a:cs typeface="Times New Roman" charset="0"/>
              </a:rPr>
              <a:t>Asia-Pacific Journal of Teacher Education</a:t>
            </a:r>
            <a:r>
              <a:rPr lang="en-US" sz="1150" dirty="0">
                <a:solidFill>
                  <a:srgbClr val="1A1718"/>
                </a:solidFill>
                <a:latin typeface="Arial" charset="0"/>
                <a:ea typeface="Calibri" charset="0"/>
                <a:cs typeface="Times New Roman" charset="0"/>
              </a:rPr>
              <a:t>, Volume 41, Issue 2, pp. 159-172.</a:t>
            </a:r>
            <a:r>
              <a:rPr lang="en-US" sz="1150" b="1" dirty="0">
                <a:solidFill>
                  <a:srgbClr val="1A1718"/>
                </a:solidFill>
                <a:latin typeface="Times" charset="0"/>
                <a:ea typeface="Calibri" charset="0"/>
                <a:cs typeface="Times" charset="0"/>
              </a:rPr>
              <a:t> </a:t>
            </a:r>
            <a:endParaRPr lang="en-US" sz="1150" b="1" dirty="0" smtClean="0">
              <a:solidFill>
                <a:srgbClr val="1A1718"/>
              </a:solidFill>
              <a:latin typeface="Times" charset="0"/>
              <a:ea typeface="Calibri" charset="0"/>
              <a:cs typeface="Times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Department for Children, Schools and Families (2009) ‘Common core of skills and knowledge’ 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http://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webarchive.nationalarchives.gov.uk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/20100202104324/http://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www.dcsf.gov.uk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everychildmatters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/strategy/deliveringservices1/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commoncore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commoncoreofskillsandknowledge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 [Accessed: 17th October 2017].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charset="0"/>
                <a:ea typeface="Calibri" charset="0"/>
                <a:cs typeface="Times New Roman" charset="0"/>
              </a:rPr>
              <a:t> </a:t>
            </a:r>
            <a:endParaRPr lang="en-US" sz="10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charset="0"/>
                <a:ea typeface="Calibri" charset="0"/>
                <a:cs typeface="Times New Roman" charset="0"/>
              </a:rPr>
              <a:t> </a:t>
            </a:r>
            <a:endParaRPr lang="en-US" sz="10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charset="0"/>
                <a:ea typeface="Calibri" charset="0"/>
                <a:cs typeface="Times New Roman" charset="0"/>
              </a:rPr>
              <a:t> </a:t>
            </a:r>
            <a:endParaRPr lang="en-US" sz="10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10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FF0000"/>
                </a:solidFill>
                <a:latin typeface="Arial" charset="0"/>
                <a:ea typeface="Times New Roman" charset="0"/>
                <a:cs typeface="Times New Roman" charset="0"/>
              </a:rPr>
              <a:t> </a:t>
            </a:r>
            <a:endParaRPr lang="en-US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FF0000"/>
                </a:solidFill>
                <a:latin typeface="Arial" charset="0"/>
                <a:ea typeface="Times New Roman" charset="0"/>
                <a:cs typeface="Times New Roman" charset="0"/>
              </a:rPr>
              <a:t> </a:t>
            </a:r>
            <a:endParaRPr lang="en-US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FF0000"/>
                </a:solidFill>
                <a:latin typeface="Arial" charset="0"/>
                <a:ea typeface="Times New Roman" charset="0"/>
                <a:cs typeface="Times New Roman" charset="0"/>
              </a:rPr>
              <a:t> </a:t>
            </a:r>
            <a:endParaRPr lang="en-US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charset="0"/>
                <a:ea typeface="Calibri" charset="0"/>
                <a:cs typeface="Times New Roman" charset="0"/>
              </a:rPr>
              <a:t> </a:t>
            </a:r>
            <a:endParaRPr lang="en-US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051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15900" y="161915"/>
            <a:ext cx="11582400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Flinders University (2007) ‘Pros and Cons of using Reflection’ 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http://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ehlt.flinders.edu.au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/education/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DLiT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/2007/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RPintheclassroom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/theory/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proandcon.htm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 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[Accessed: 15th October 2017].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Grant, A., </a:t>
            </a: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McKimm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J. and Murphy, F. (2017)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Developing Reflective Practice: A Guide for Medical Students, Doctors and Teachers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. Chichester: John Wiley &amp; Sons Ltd.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Gibbs, T., </a:t>
            </a: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Brigden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D. and </a:t>
            </a: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Hellenberg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D. (2005) ‘Encouraging reflective practice’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South African Family Practice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Volume 47, Issue 7, August, pp.5-7.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Hawkins, S. and Rogers, M. (2016) ‘Tools for Reflection: Video-Based Reflection Within a Preservice Community if Practice’, The Association for Science Teacher Education, Volume 27, Issues 4, pp. 415-437.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Hayes, C., Daly, J., Duncan, M., Gill, R. and Whitehouse, A. (2014)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Developing as a reflective early year professional: A thematic approach.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 Northwich: Critical Publishing Ltd.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Hickson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H., Lehmann, J. and Gardner, F. (2016) ‘Exploring the development of reflective capacity in young people’,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Children Australia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Volume 41, Issue 2, pp. 154-161.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Hill, M., Head, G., Lockyer, A., Reid, B. and Taylor, R. (2013)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Children’s Services: Working Together.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 Oxon: Routledge</a:t>
            </a: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.</a:t>
            </a:r>
            <a:endParaRPr lang="en-US" sz="1150" dirty="0" smtClean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5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Hughes, F. (2010)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Children, Play and Development (4th ed)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. London: Sage Publications Ltd. 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6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Husebo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S. and Reagan, S. (2015) ‘Reflective Practice and Its role in Simulation’,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Clinical Simulation in Nursing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Volume 11, Issue 8, pp. 368-375</a:t>
            </a: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GB" sz="800" dirty="0">
              <a:latin typeface="Arial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Johns, C. (2013)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Becoming a reflective practitioner (4th ed)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. Chichester: John and Wiley Sons Ltd.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Johnston, J. and </a:t>
            </a: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Nahmad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-Williams (2009)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Early Childhood Studies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. England: Pearson Education Limited. </a:t>
            </a:r>
            <a:endParaRPr lang="en-US" sz="1150" dirty="0" smtClean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Jones, C. (2014) ‘Personal Photographs’ [Digital Photographs</a:t>
            </a: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].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449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7800" y="-215900"/>
            <a:ext cx="12014200" cy="7255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 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Mann, K., Gordon, J. and MacLeod, A. (2009) ‘Reflection and reflective practice in health professions education: a systematic review’,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Advances in Health Sciences Education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Volume 14, Issue 4, pp. 595-621</a:t>
            </a: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.</a:t>
            </a:r>
            <a:endParaRPr lang="en-US" sz="1150" dirty="0" smtClean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McFarland, L. and Saunders, R. (2009) ‘Reflective Practice and Self-Evaluation in Learning Positive Guidance: Experiences of Early Childhood Practicum Students’, </a:t>
            </a:r>
            <a:r>
              <a:rPr lang="en-US" sz="1150" i="1" dirty="0">
                <a:latin typeface="Arial" charset="0"/>
                <a:ea typeface="Calibri" charset="0"/>
                <a:cs typeface="Times New Roman" charset="0"/>
              </a:rPr>
              <a:t>Early Childhood Education Journal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, Volume 36, Issue 6, pp. 505-511.</a:t>
            </a:r>
            <a:r>
              <a:rPr lang="en-US" sz="1150" dirty="0">
                <a:latin typeface="Times" charset="0"/>
                <a:ea typeface="Calibri" charset="0"/>
                <a:cs typeface="Times" charset="0"/>
              </a:rPr>
              <a:t> </a:t>
            </a:r>
            <a:endParaRPr lang="en-US" sz="100" dirty="0" smtClean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sz="1150" dirty="0" smtClean="0">
                <a:latin typeface="Arial" charset="0"/>
                <a:ea typeface="Calibri" charset="0"/>
                <a:cs typeface="Times New Roman" charset="0"/>
              </a:rPr>
              <a:t>Moon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, J. (2004). </a:t>
            </a:r>
            <a:r>
              <a:rPr lang="en-US" sz="1150" i="1" dirty="0">
                <a:latin typeface="Arial" charset="0"/>
                <a:ea typeface="Calibri" charset="0"/>
                <a:cs typeface="Times New Roman" charset="0"/>
              </a:rPr>
              <a:t>A handbook of reflective and experiential learning: Theory and practice.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 London: Routledge. </a:t>
            </a:r>
            <a:endParaRPr lang="en-US" sz="1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US" sz="1150" dirty="0" err="1">
                <a:latin typeface="Arial" charset="0"/>
                <a:ea typeface="Calibri" charset="0"/>
                <a:cs typeface="Times New Roman" charset="0"/>
              </a:rPr>
              <a:t>Moyles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, J. (2010) </a:t>
            </a:r>
            <a:r>
              <a:rPr lang="en-US" sz="1150" i="1" dirty="0">
                <a:latin typeface="Arial" charset="0"/>
                <a:ea typeface="Calibri" charset="0"/>
                <a:cs typeface="Times New Roman" charset="0"/>
              </a:rPr>
              <a:t>Thinking about play: Developing a reflective approach</a:t>
            </a:r>
            <a:r>
              <a:rPr lang="en-US" sz="1150" dirty="0">
                <a:latin typeface="Arial" charset="0"/>
                <a:ea typeface="Calibri" charset="0"/>
                <a:cs typeface="Times New Roman" charset="0"/>
              </a:rPr>
              <a:t>. England: Open University Press. 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Paige-Smith, A. and Craft, A. (2011)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Developing reflective practice in early years (2nd ed)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. England: Open University Press</a:t>
            </a: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.</a:t>
            </a:r>
            <a:endParaRPr lang="en-US" sz="1150" dirty="0" smtClean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7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Paterson, C. and </a:t>
            </a:r>
            <a:r>
              <a:rPr lang="en-GB" sz="1150" dirty="0" err="1">
                <a:latin typeface="Arial" charset="0"/>
                <a:ea typeface="Calibri" charset="0"/>
                <a:cs typeface="Times New Roman" charset="0"/>
              </a:rPr>
              <a:t>Champman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J. (2013) ‘Enhancing skills of critical reflection to evidence learning in professional practice’,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Physical Therapy in Sport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, Volume 14, Issue 3, pp. 133-138</a:t>
            </a:r>
            <a:r>
              <a:rPr lang="en-GB" sz="1150" dirty="0" smtClean="0">
                <a:latin typeface="Arial" charset="0"/>
                <a:ea typeface="Calibri" charset="0"/>
                <a:cs typeface="Times New Roman" charset="0"/>
              </a:rPr>
              <a:t>.</a:t>
            </a:r>
            <a:endParaRPr lang="en-US" sz="1150" dirty="0" smtClean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7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Pugh, G. and Duffy, B. (2014) </a:t>
            </a:r>
            <a:r>
              <a:rPr lang="en-GB" sz="1150" i="1" dirty="0">
                <a:latin typeface="Arial" charset="0"/>
                <a:ea typeface="Calibri" charset="0"/>
                <a:cs typeface="Times New Roman" charset="0"/>
              </a:rPr>
              <a:t>Contemporary Issues in the early years. (6th ed)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. London: SAGE Publications Ltd.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 </a:t>
            </a:r>
            <a:endParaRPr lang="en-GB" sz="1150" dirty="0" smtClean="0">
              <a:latin typeface="Arial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Ryerson University (2016) ‘Critical Reflection Papers’ 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http://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www.ryerson.ca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/content/dam/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studentlearningsupport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/resources/types-of-writing/Critical%20Reflection%20Papers.pdf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 [Accessed: 8th October 2017].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 fontAlgn="base">
              <a:lnSpc>
                <a:spcPct val="150000"/>
              </a:lnSpc>
              <a:spcAft>
                <a:spcPts val="600"/>
              </a:spcAft>
            </a:pPr>
            <a:r>
              <a:rPr lang="en-GB" sz="1150" dirty="0" err="1">
                <a:latin typeface="Arial" charset="0"/>
              </a:rPr>
              <a:t>Saric</a:t>
            </a:r>
            <a:r>
              <a:rPr lang="en-GB" sz="1150" dirty="0">
                <a:latin typeface="Arial" charset="0"/>
              </a:rPr>
              <a:t>, M. and </a:t>
            </a:r>
            <a:r>
              <a:rPr lang="en-GB" sz="1150" dirty="0" err="1">
                <a:latin typeface="Arial" charset="0"/>
              </a:rPr>
              <a:t>Steh</a:t>
            </a:r>
            <a:r>
              <a:rPr lang="en-GB" sz="1150" dirty="0">
                <a:latin typeface="Arial" charset="0"/>
              </a:rPr>
              <a:t>, B. (2017) ‘Critical Reflection in the Professional Development of Teachers: Challenges and Possibilities’, </a:t>
            </a:r>
            <a:r>
              <a:rPr lang="en-GB" sz="1150" i="1" dirty="0">
                <a:latin typeface="Arial" charset="0"/>
              </a:rPr>
              <a:t>C.E.P.S Journal</a:t>
            </a:r>
            <a:r>
              <a:rPr lang="en-GB" sz="1150" dirty="0">
                <a:latin typeface="Arial" charset="0"/>
              </a:rPr>
              <a:t>, Volume 7, Issue 3, September, pp. 67-85</a:t>
            </a:r>
            <a:r>
              <a:rPr lang="en-GB" sz="1150" dirty="0" smtClean="0">
                <a:latin typeface="Arial" charset="0"/>
              </a:rPr>
              <a:t>.</a:t>
            </a:r>
            <a:endParaRPr lang="en-US" sz="1150" b="1" dirty="0">
              <a:latin typeface="Times New Roman" charset="0"/>
            </a:endParaRPr>
          </a:p>
          <a:p>
            <a:pPr algn="just" fontAlgn="base">
              <a:lnSpc>
                <a:spcPct val="150000"/>
              </a:lnSpc>
              <a:spcAft>
                <a:spcPts val="600"/>
              </a:spcAft>
            </a:pPr>
            <a:r>
              <a:rPr lang="en-GB" sz="1150" dirty="0">
                <a:latin typeface="Arial" charset="0"/>
              </a:rPr>
              <a:t>Sicora, A. (2017) </a:t>
            </a:r>
            <a:r>
              <a:rPr lang="en-GB" sz="1150" i="1" dirty="0">
                <a:latin typeface="Arial" charset="0"/>
              </a:rPr>
              <a:t>Reflective Practice</a:t>
            </a:r>
            <a:r>
              <a:rPr lang="en-GB" sz="1150" dirty="0">
                <a:latin typeface="Arial" charset="0"/>
              </a:rPr>
              <a:t>. Bristol: Policy Press</a:t>
            </a:r>
            <a:r>
              <a:rPr lang="en-GB" sz="1150" dirty="0" smtClean="0">
                <a:latin typeface="Arial" charset="0"/>
              </a:rPr>
              <a:t>.</a:t>
            </a:r>
            <a:endParaRPr lang="en-US" sz="1150" b="1" dirty="0" smtClean="0">
              <a:latin typeface="Times New Roman" charset="0"/>
            </a:endParaRPr>
          </a:p>
          <a:p>
            <a:pPr algn="just" fontAlgn="base">
              <a:lnSpc>
                <a:spcPct val="150000"/>
              </a:lnSpc>
              <a:spcAft>
                <a:spcPts val="600"/>
              </a:spcAft>
            </a:pPr>
            <a:endParaRPr lang="en-US" sz="100" b="1" dirty="0">
              <a:latin typeface="Times New Roman" charset="0"/>
            </a:endParaRPr>
          </a:p>
          <a:p>
            <a:pPr algn="just" fontAlgn="base">
              <a:lnSpc>
                <a:spcPct val="150000"/>
              </a:lnSpc>
              <a:spcAft>
                <a:spcPts val="600"/>
              </a:spcAft>
            </a:pPr>
            <a:r>
              <a:rPr lang="en-GB" sz="1150" dirty="0">
                <a:latin typeface="Arial" charset="0"/>
              </a:rPr>
              <a:t>University College London (2017) ‘</a:t>
            </a:r>
            <a:r>
              <a:rPr lang="en-US" sz="1150" dirty="0">
                <a:solidFill>
                  <a:srgbClr val="333333"/>
                </a:solidFill>
                <a:latin typeface="Arial" charset="0"/>
                <a:ea typeface="Times New Roman" charset="0"/>
              </a:rPr>
              <a:t>The Effective Pre-School, Primary and Secondary Education project (EPPSE)’ </a:t>
            </a:r>
            <a:r>
              <a:rPr lang="en-US" sz="1150" u="sng" dirty="0">
                <a:latin typeface="Arial" charset="0"/>
                <a:ea typeface="Times New Roman" charset="0"/>
              </a:rPr>
              <a:t>http://</a:t>
            </a:r>
            <a:r>
              <a:rPr lang="en-US" sz="1150" u="sng" dirty="0" err="1">
                <a:latin typeface="Arial" charset="0"/>
                <a:ea typeface="Times New Roman" charset="0"/>
              </a:rPr>
              <a:t>www.ucl.ac.uk</a:t>
            </a:r>
            <a:r>
              <a:rPr lang="en-US" sz="1150" u="sng" dirty="0">
                <a:latin typeface="Arial" charset="0"/>
                <a:ea typeface="Times New Roman" charset="0"/>
              </a:rPr>
              <a:t>/</a:t>
            </a:r>
            <a:r>
              <a:rPr lang="en-US" sz="1150" u="sng" dirty="0" err="1">
                <a:latin typeface="Arial" charset="0"/>
                <a:ea typeface="Times New Roman" charset="0"/>
              </a:rPr>
              <a:t>ioe</a:t>
            </a:r>
            <a:r>
              <a:rPr lang="en-US" sz="1150" u="sng" dirty="0">
                <a:latin typeface="Arial" charset="0"/>
                <a:ea typeface="Times New Roman" charset="0"/>
              </a:rPr>
              <a:t>/research/featured-research/effective-pre-school-primary-secondary-education-project</a:t>
            </a:r>
            <a:r>
              <a:rPr lang="en-US" sz="1150" dirty="0">
                <a:solidFill>
                  <a:srgbClr val="333333"/>
                </a:solidFill>
                <a:latin typeface="Arial" charset="0"/>
                <a:ea typeface="Times New Roman" charset="0"/>
              </a:rPr>
              <a:t> [Accessed: 19th October 2017].</a:t>
            </a:r>
            <a:endParaRPr lang="en-US" sz="1150" b="1" dirty="0">
              <a:latin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University of Cumbria (2016) ‘Rolfe’s et al (2001) Reflective Model’ 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https://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my.cumbria.ac.uk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/media/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MyCumbria</a:t>
            </a:r>
            <a:r>
              <a:rPr lang="en-GB" sz="1150" u="sng" dirty="0">
                <a:latin typeface="Arial" charset="0"/>
                <a:ea typeface="Calibri" charset="0"/>
                <a:cs typeface="Times New Roman" charset="0"/>
              </a:rPr>
              <a:t>/Documents/</a:t>
            </a:r>
            <a:r>
              <a:rPr lang="en-GB" sz="1150" u="sng" dirty="0" err="1">
                <a:latin typeface="Arial" charset="0"/>
                <a:ea typeface="Calibri" charset="0"/>
                <a:cs typeface="Times New Roman" charset="0"/>
              </a:rPr>
              <a:t>ReflectiveModelRolfe.pdf</a:t>
            </a:r>
            <a:r>
              <a:rPr lang="en-GB" sz="1150" dirty="0">
                <a:latin typeface="Arial" charset="0"/>
                <a:ea typeface="Calibri" charset="0"/>
                <a:cs typeface="Times New Roman" charset="0"/>
              </a:rPr>
              <a:t> [Accessed: 22nd October 2017].</a:t>
            </a: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8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endParaRPr lang="en-US" sz="1150" dirty="0">
              <a:latin typeface="Calibri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06977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92100" y="139700"/>
            <a:ext cx="117475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Arial" charset="0"/>
                <a:ea typeface="Calibri" charset="0"/>
                <a:cs typeface="Times New Roman" charset="0"/>
              </a:rPr>
              <a:t>University of Kent (2012) ‘Gibbs Reflective Cycle’ </a:t>
            </a:r>
            <a:r>
              <a:rPr lang="en-GB" sz="1200" u="sng" dirty="0">
                <a:latin typeface="Arial" charset="0"/>
                <a:ea typeface="Calibri" charset="0"/>
                <a:cs typeface="Times New Roman" charset="0"/>
              </a:rPr>
              <a:t>https://</a:t>
            </a:r>
            <a:r>
              <a:rPr lang="en-GB" sz="1200" u="sng" dirty="0" err="1">
                <a:latin typeface="Arial" charset="0"/>
                <a:ea typeface="Calibri" charset="0"/>
                <a:cs typeface="Times New Roman" charset="0"/>
              </a:rPr>
              <a:t>www.kent.ac.uk</a:t>
            </a:r>
            <a:r>
              <a:rPr lang="en-GB" sz="1200" u="sng" dirty="0">
                <a:latin typeface="Arial" charset="0"/>
                <a:ea typeface="Calibri" charset="0"/>
                <a:cs typeface="Times New Roman" charset="0"/>
              </a:rPr>
              <a:t>/learning/PDP-and-employability/</a:t>
            </a:r>
            <a:r>
              <a:rPr lang="en-GB" sz="1200" u="sng" dirty="0" err="1">
                <a:latin typeface="Arial" charset="0"/>
                <a:ea typeface="Calibri" charset="0"/>
                <a:cs typeface="Times New Roman" charset="0"/>
              </a:rPr>
              <a:t>pdp</a:t>
            </a:r>
            <a:r>
              <a:rPr lang="en-GB" sz="1200" u="sng" dirty="0">
                <a:latin typeface="Arial" charset="0"/>
                <a:ea typeface="Calibri" charset="0"/>
                <a:cs typeface="Times New Roman" charset="0"/>
              </a:rPr>
              <a:t>/</a:t>
            </a:r>
            <a:r>
              <a:rPr lang="en-GB" sz="1200" u="sng" dirty="0" err="1">
                <a:latin typeface="Arial" charset="0"/>
                <a:ea typeface="Calibri" charset="0"/>
                <a:cs typeface="Times New Roman" charset="0"/>
              </a:rPr>
              <a:t>reflective.html</a:t>
            </a:r>
            <a:r>
              <a:rPr lang="en-GB" sz="1200" dirty="0">
                <a:latin typeface="Arial" charset="0"/>
                <a:ea typeface="Calibri" charset="0"/>
                <a:cs typeface="Times New Roman" charset="0"/>
              </a:rPr>
              <a:t> [Accessed 20th October 2017].</a:t>
            </a:r>
            <a:endParaRPr lang="en-US" sz="12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charset="0"/>
                <a:ea typeface="Calibri" charset="0"/>
                <a:cs typeface="Times New Roman" charset="0"/>
              </a:rPr>
              <a:t> </a:t>
            </a:r>
            <a:endParaRPr lang="en-US" sz="12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charset="0"/>
                <a:ea typeface="Calibri" charset="0"/>
                <a:cs typeface="Times New Roman" charset="0"/>
              </a:rPr>
              <a:t>Victoria State Government (2007) ‘A Critical Reflection Framework’ </a:t>
            </a:r>
            <a:r>
              <a:rPr lang="en-GB" sz="1200" u="sng" dirty="0">
                <a:latin typeface="Arial" charset="0"/>
                <a:ea typeface="Calibri" charset="0"/>
                <a:cs typeface="Times New Roman" charset="0"/>
              </a:rPr>
              <a:t>http://</a:t>
            </a:r>
            <a:r>
              <a:rPr lang="en-GB" sz="1200" u="sng" dirty="0" err="1">
                <a:latin typeface="Arial" charset="0"/>
                <a:ea typeface="Calibri" charset="0"/>
                <a:cs typeface="Times New Roman" charset="0"/>
              </a:rPr>
              <a:t>www.education.vic.gov.au</a:t>
            </a:r>
            <a:r>
              <a:rPr lang="en-GB" sz="1200" u="sng" dirty="0">
                <a:latin typeface="Arial" charset="0"/>
                <a:ea typeface="Calibri" charset="0"/>
                <a:cs typeface="Times New Roman" charset="0"/>
              </a:rPr>
              <a:t>/Documents/childhood/professionals/support/</a:t>
            </a:r>
            <a:r>
              <a:rPr lang="en-GB" sz="1200" u="sng" dirty="0" err="1">
                <a:latin typeface="Arial" charset="0"/>
                <a:ea typeface="Calibri" charset="0"/>
                <a:cs typeface="Times New Roman" charset="0"/>
              </a:rPr>
              <a:t>reffram.pdf</a:t>
            </a:r>
            <a:r>
              <a:rPr lang="en-GB" sz="1200" u="sng" dirty="0">
                <a:solidFill>
                  <a:srgbClr val="0563C1"/>
                </a:solidFill>
                <a:latin typeface="Arial" charset="0"/>
                <a:ea typeface="Calibri" charset="0"/>
                <a:cs typeface="Times New Roman" charset="0"/>
              </a:rPr>
              <a:t> </a:t>
            </a:r>
            <a:r>
              <a:rPr lang="en-GB" sz="1200" u="sng" dirty="0">
                <a:solidFill>
                  <a:srgbClr val="000000"/>
                </a:solidFill>
                <a:latin typeface="Arial" charset="0"/>
                <a:ea typeface="Calibri" charset="0"/>
                <a:cs typeface="Times New Roman" charset="0"/>
              </a:rPr>
              <a:t>[Accessed: 9th October 2017].</a:t>
            </a:r>
            <a:endParaRPr lang="en-US" sz="1200" dirty="0">
              <a:latin typeface="Calibri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 smtClean="0">
                <a:latin typeface="Arial" charset="0"/>
                <a:ea typeface="Calibri" charset="0"/>
                <a:cs typeface="Times New Roman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 smtClean="0">
                <a:latin typeface="Arial" charset="0"/>
                <a:ea typeface="Calibri" charset="0"/>
                <a:cs typeface="Times New Roman" charset="0"/>
              </a:rPr>
              <a:t>Venninen</a:t>
            </a:r>
            <a:r>
              <a:rPr lang="en-GB" sz="1200" dirty="0">
                <a:latin typeface="Arial" charset="0"/>
                <a:ea typeface="Calibri" charset="0"/>
                <a:cs typeface="Times New Roman" charset="0"/>
              </a:rPr>
              <a:t>, T., </a:t>
            </a:r>
            <a:r>
              <a:rPr lang="en-GB" sz="1200" dirty="0" err="1">
                <a:latin typeface="Arial" charset="0"/>
                <a:ea typeface="Calibri" charset="0"/>
                <a:cs typeface="Times New Roman" charset="0"/>
              </a:rPr>
              <a:t>Leinonen</a:t>
            </a:r>
            <a:r>
              <a:rPr lang="en-GB" sz="1200" dirty="0">
                <a:latin typeface="Arial" charset="0"/>
                <a:ea typeface="Calibri" charset="0"/>
                <a:cs typeface="Times New Roman" charset="0"/>
              </a:rPr>
              <a:t>, J., </a:t>
            </a:r>
            <a:r>
              <a:rPr lang="en-GB" sz="1200" dirty="0" err="1">
                <a:latin typeface="Arial" charset="0"/>
                <a:ea typeface="Calibri" charset="0"/>
                <a:cs typeface="Times New Roman" charset="0"/>
              </a:rPr>
              <a:t>Ojala</a:t>
            </a:r>
            <a:r>
              <a:rPr lang="en-GB" sz="1200" dirty="0">
                <a:latin typeface="Arial" charset="0"/>
                <a:ea typeface="Calibri" charset="0"/>
                <a:cs typeface="Times New Roman" charset="0"/>
              </a:rPr>
              <a:t>, M. and </a:t>
            </a:r>
            <a:r>
              <a:rPr lang="en-GB" sz="1200" dirty="0" err="1">
                <a:latin typeface="Arial" charset="0"/>
                <a:ea typeface="Calibri" charset="0"/>
                <a:cs typeface="Times New Roman" charset="0"/>
              </a:rPr>
              <a:t>LIpponen</a:t>
            </a:r>
            <a:r>
              <a:rPr lang="en-GB" sz="1200" dirty="0">
                <a:latin typeface="Arial" charset="0"/>
                <a:ea typeface="Calibri" charset="0"/>
                <a:cs typeface="Times New Roman" charset="0"/>
              </a:rPr>
              <a:t>, L. (2012) ‘Creating Conditions for Reflective Practice in Early Childhood Education’, </a:t>
            </a:r>
            <a:r>
              <a:rPr lang="en-GB" sz="1200" i="1" dirty="0">
                <a:latin typeface="Arial" charset="0"/>
                <a:ea typeface="Calibri" charset="0"/>
                <a:cs typeface="Times New Roman" charset="0"/>
              </a:rPr>
              <a:t>International Journal of Child Care and Education Policy</a:t>
            </a:r>
            <a:r>
              <a:rPr lang="en-GB" sz="1200" dirty="0">
                <a:latin typeface="Arial" charset="0"/>
                <a:ea typeface="Calibri" charset="0"/>
                <a:cs typeface="Times New Roman" charset="0"/>
              </a:rPr>
              <a:t>, Volume 6, Issue 5, May, pp. 1-15</a:t>
            </a:r>
            <a:r>
              <a:rPr lang="en-GB" sz="1200" dirty="0" smtClean="0">
                <a:latin typeface="Arial" charset="0"/>
                <a:ea typeface="Calibri" charset="0"/>
                <a:cs typeface="Times New Roman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GB" sz="1200" dirty="0">
              <a:latin typeface="Arial" charset="0"/>
              <a:ea typeface="Calibri" charset="0"/>
              <a:cs typeface="Times New Roman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latin typeface="Arial" charset="0"/>
                <a:ea typeface="Calibri" charset="0"/>
              </a:rPr>
              <a:t>White, S., Fook, J. and Gardner, F. (2006) </a:t>
            </a:r>
            <a:r>
              <a:rPr lang="en-US" sz="1200" i="1" dirty="0">
                <a:latin typeface="Arial" charset="0"/>
                <a:ea typeface="Calibri" charset="0"/>
              </a:rPr>
              <a:t>Critical reflection in health and social care</a:t>
            </a:r>
            <a:r>
              <a:rPr lang="en-US" sz="1200" dirty="0">
                <a:latin typeface="Arial" charset="0"/>
                <a:ea typeface="Calibri" charset="0"/>
              </a:rPr>
              <a:t>. Maidenhead: Open University Press. </a:t>
            </a:r>
            <a:endParaRPr lang="en-US" sz="1200" dirty="0">
              <a:latin typeface="Times New Roman" charset="0"/>
              <a:ea typeface="Calibri" charset="0"/>
            </a:endParaRPr>
          </a:p>
          <a:p>
            <a:pPr algn="just">
              <a:lnSpc>
                <a:spcPct val="150000"/>
              </a:lnSpc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94823114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1009</TotalTime>
  <Words>1000</Words>
  <Application>Microsoft Macintosh PowerPoint</Application>
  <PresentationFormat>Widescreen</PresentationFormat>
  <Paragraphs>130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Gill Sans MT</vt:lpstr>
      <vt:lpstr>MS Mincho</vt:lpstr>
      <vt:lpstr>Times</vt:lpstr>
      <vt:lpstr>Times New Roman</vt:lpstr>
      <vt:lpstr>Parcel</vt:lpstr>
      <vt:lpstr>EAEC6001 – The Reflective Adult</vt:lpstr>
      <vt:lpstr>This presentation will discuss:</vt:lpstr>
      <vt:lpstr>Reflection</vt:lpstr>
      <vt:lpstr>Gibbs Reflective cycle</vt:lpstr>
      <vt:lpstr>MY reflection – Valentines day Activity</vt:lpstr>
      <vt:lpstr>Photographs</vt:lpstr>
      <vt:lpstr>Conclusion</vt:lpstr>
      <vt:lpstr>Reference list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EAEC6001 –                       The Reflective Adult</dc:title>
  <dc:creator>Microsoft Office User</dc:creator>
  <cp:lastModifiedBy>Microsoft Office User</cp:lastModifiedBy>
  <cp:revision>39</cp:revision>
  <dcterms:created xsi:type="dcterms:W3CDTF">2017-10-06T17:21:33Z</dcterms:created>
  <dcterms:modified xsi:type="dcterms:W3CDTF">2017-10-23T19:37:09Z</dcterms:modified>
</cp:coreProperties>
</file>