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2" r:id="rId3"/>
    <p:sldId id="257" r:id="rId4"/>
    <p:sldId id="259" r:id="rId5"/>
    <p:sldId id="260" r:id="rId6"/>
    <p:sldId id="261" r:id="rId7"/>
    <p:sldId id="264" r:id="rId8"/>
    <p:sldId id="263" r:id="rId9"/>
    <p:sldId id="265" r:id="rId1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141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9375F60A-2746-4DC3-A3D6-D9EE01790FED}" type="datetimeFigureOut">
              <a:rPr lang="en-GB"/>
              <a:pPr>
                <a:defRPr/>
              </a:pPr>
              <a:t>06/10/2018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89C2F42E-3A61-4523-8863-DADAB871A6B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60633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3C32DFF6-F927-466D-993F-B11358986806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1</a:t>
            </a:fld>
            <a:endParaRPr lang="en-GB" altLang="en-US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A4372583-C3BB-4881-A617-2FBB0252C3A7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2</a:t>
            </a:fld>
            <a:endParaRPr lang="en-GB" altLang="en-US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DCFB7D6-CA3F-4C58-B184-F1177DB29D8E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3</a:t>
            </a:fld>
            <a:endParaRPr lang="en-GB" altLang="en-US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6013BEC7-92C0-4F63-BEDB-30FE5C539DFB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4</a:t>
            </a:fld>
            <a:endParaRPr lang="en-GB" altLang="en-US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CC1598A-F763-49CD-BD07-33D496FD652D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5</a:t>
            </a:fld>
            <a:endParaRPr lang="en-GB" altLang="en-US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174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3DDFDE6-3B44-4161-8742-36277B001BBC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6</a:t>
            </a:fld>
            <a:endParaRPr lang="en-GB" altLang="en-US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E38C201-C833-4358-AA49-CA9E2B4F990C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7</a:t>
            </a:fld>
            <a:endParaRPr lang="en-GB" altLang="en-US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507E572-E6FC-4521-9CCB-F606599E63C7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8</a:t>
            </a:fld>
            <a:endParaRPr lang="en-GB" altLang="en-US" smtClean="0">
              <a:latin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0DBF11-5AE8-4D48-9070-B6C363BAD56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568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20BBB8-3D25-4048-8173-28AE3BD7250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241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98E231-B137-4E3D-BB24-C63C8032667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568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E3F140-B84C-49C7-A9A6-B4131717CE3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6364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03E1AC-9FD3-4B25-8280-0AE910964B6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671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4472BA-5A4C-4BA6-99BF-1170807B3A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270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8665CF-783D-44B2-823B-48A916FF591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000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D75FAF-2CF1-451E-903A-B264960AC29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4632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D151F6-906A-47CD-A3D9-23C3C5BC452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1077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E58941-5291-4883-A7BF-7F431FCDDC2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059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6FBD10-B346-4AC3-925A-C071E5EDF27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3181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23A723-892C-4794-83BC-1CDBFB85F41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989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5990E718-C894-4131-9686-EB1AB80F62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g.behenna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SBUS6120 </a:t>
            </a:r>
            <a:br>
              <a:rPr lang="en-GB" altLang="en-US" smtClean="0"/>
            </a:br>
            <a:r>
              <a:rPr lang="en-GB" altLang="en-US" smtClean="0"/>
              <a:t>Strategic Management </a:t>
            </a:r>
            <a:br>
              <a:rPr lang="en-GB" altLang="en-US" smtClean="0"/>
            </a:br>
            <a:r>
              <a:rPr lang="en-GB" altLang="en-US" smtClean="0"/>
              <a:t>and Sustainability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hlinkClick r:id="rId3"/>
              </a:rPr>
              <a:t>g.behenna@uwtsd.ac.uk</a:t>
            </a:r>
            <a:endParaRPr lang="en-GB" altLang="en-US" smtClean="0"/>
          </a:p>
          <a:p>
            <a:pPr eaLnBrk="1" hangingPunct="1"/>
            <a:r>
              <a:rPr lang="en-GB" altLang="en-US" smtClean="0"/>
              <a:t>Glenn Behenna</a:t>
            </a:r>
          </a:p>
        </p:txBody>
      </p:sp>
      <p:sp>
        <p:nvSpPr>
          <p:cNvPr id="2052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E2343649-FF85-4E71-9D00-C66548F5F866}" type="slidenum">
              <a:rPr lang="en-GB" altLang="en-US" sz="1400" smtClean="0"/>
              <a:pPr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40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 bit about me</a:t>
            </a:r>
          </a:p>
        </p:txBody>
      </p:sp>
      <p:sp>
        <p:nvSpPr>
          <p:cNvPr id="3075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412875"/>
            <a:ext cx="4038600" cy="4895850"/>
          </a:xfrm>
        </p:spPr>
        <p:txBody>
          <a:bodyPr/>
          <a:lstStyle/>
          <a:p>
            <a:pPr eaLnBrk="1" hangingPunct="1"/>
            <a:r>
              <a:rPr lang="en-GB" altLang="en-US" sz="2400" smtClean="0"/>
              <a:t>You know me as a lecturer at UWTSD.</a:t>
            </a:r>
          </a:p>
          <a:p>
            <a:pPr eaLnBrk="1" hangingPunct="1"/>
            <a:r>
              <a:rPr lang="en-GB" altLang="en-US" sz="2400" smtClean="0"/>
              <a:t>I also consult to the UK and Welsh Governments:</a:t>
            </a:r>
          </a:p>
          <a:p>
            <a:pPr lvl="1" eaLnBrk="1" hangingPunct="1"/>
            <a:r>
              <a:rPr lang="en-GB" altLang="en-US" sz="2200" smtClean="0"/>
              <a:t>Knowledge Management</a:t>
            </a:r>
          </a:p>
          <a:p>
            <a:pPr lvl="1" eaLnBrk="1" hangingPunct="1"/>
            <a:r>
              <a:rPr lang="en-GB" altLang="en-US" sz="2200" smtClean="0"/>
              <a:t>Project Management</a:t>
            </a:r>
          </a:p>
          <a:p>
            <a:pPr lvl="1" eaLnBrk="1" hangingPunct="1"/>
            <a:r>
              <a:rPr lang="en-GB" altLang="en-US" sz="2200" smtClean="0"/>
              <a:t>Learning &amp; Development</a:t>
            </a:r>
          </a:p>
          <a:p>
            <a:pPr lvl="1" eaLnBrk="1" hangingPunct="1"/>
            <a:r>
              <a:rPr lang="en-GB" altLang="en-US" sz="2200" smtClean="0"/>
              <a:t>Leadership and Management</a:t>
            </a:r>
          </a:p>
          <a:p>
            <a:pPr lvl="1" eaLnBrk="1" hangingPunct="1"/>
            <a:r>
              <a:rPr lang="en-GB" altLang="en-US" sz="2200" smtClean="0"/>
              <a:t>Security &amp; Intelligence</a:t>
            </a:r>
          </a:p>
          <a:p>
            <a:pPr eaLnBrk="1" hangingPunct="1"/>
            <a:r>
              <a:rPr lang="en-GB" altLang="en-US" sz="2600" smtClean="0"/>
              <a:t>Other jobs before that</a:t>
            </a:r>
          </a:p>
        </p:txBody>
      </p:sp>
      <p:pic>
        <p:nvPicPr>
          <p:cNvPr id="3076" name="Picture 6" descr="PA020367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970463" y="1600200"/>
            <a:ext cx="3394075" cy="4525963"/>
          </a:xfrm>
          <a:noFill/>
        </p:spPr>
      </p:pic>
      <p:sp>
        <p:nvSpPr>
          <p:cNvPr id="3077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367D3CA0-BDC2-483A-9552-245D8CCFA3FD}" type="slidenum">
              <a:rPr lang="en-GB" altLang="en-US" sz="1400" smtClean="0"/>
              <a:pPr eaLnBrk="1" hangingPunct="1"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4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pPr eaLnBrk="1" hangingPunct="1"/>
            <a:r>
              <a:rPr lang="en-GB" altLang="en-US" smtClean="0"/>
              <a:t>What is Strategic Management?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57338"/>
            <a:ext cx="8229600" cy="4967287"/>
          </a:xfrm>
        </p:spPr>
        <p:txBody>
          <a:bodyPr/>
          <a:lstStyle/>
          <a:p>
            <a:pPr marL="514350" indent="-514350" eaLnBrk="1" hangingPunct="1">
              <a:buFontTx/>
              <a:buAutoNum type="arabicPeriod"/>
            </a:pPr>
            <a:r>
              <a:rPr lang="en-GB" altLang="en-US" sz="2800" dirty="0" smtClean="0"/>
              <a:t>Working in groups, discuss and record your views on </a:t>
            </a:r>
            <a:r>
              <a:rPr lang="en-GB" altLang="en-US" sz="2800" dirty="0" err="1" smtClean="0"/>
              <a:t>on</a:t>
            </a:r>
            <a:r>
              <a:rPr lang="en-GB" altLang="en-US" sz="2800" dirty="0" smtClean="0"/>
              <a:t> what ‘Strategic Management’ means to you.</a:t>
            </a:r>
          </a:p>
          <a:p>
            <a:pPr marL="514350" indent="-514350" eaLnBrk="1" hangingPunct="1">
              <a:buFontTx/>
              <a:buAutoNum type="arabicPeriod"/>
            </a:pPr>
            <a:r>
              <a:rPr lang="en-GB" altLang="en-US" sz="2800" dirty="0" smtClean="0"/>
              <a:t>Share your group comments with others.</a:t>
            </a:r>
          </a:p>
          <a:p>
            <a:pPr marL="514350" indent="-514350" eaLnBrk="1" hangingPunct="1">
              <a:buFontTx/>
              <a:buAutoNum type="arabicPeriod"/>
            </a:pPr>
            <a:r>
              <a:rPr lang="en-GB" altLang="en-US" sz="2800" dirty="0" smtClean="0"/>
              <a:t>Working in groups, discuss and record your views on why ‘Strategic Management’ might be important to organisations.</a:t>
            </a:r>
          </a:p>
          <a:p>
            <a:pPr marL="514350" indent="-514350" eaLnBrk="1" hangingPunct="1">
              <a:buFontTx/>
              <a:buAutoNum type="arabicPeriod"/>
            </a:pPr>
            <a:r>
              <a:rPr lang="en-GB" altLang="en-US" sz="2800" dirty="0" smtClean="0"/>
              <a:t>Share your group comments with others.</a:t>
            </a:r>
          </a:p>
          <a:p>
            <a:pPr marL="514350" indent="-514350" eaLnBrk="1" hangingPunct="1">
              <a:buFontTx/>
              <a:buAutoNum type="arabicPeriod"/>
            </a:pPr>
            <a:endParaRPr lang="en-GB" altLang="en-US" sz="2800" dirty="0" smtClean="0"/>
          </a:p>
        </p:txBody>
      </p:sp>
      <p:sp>
        <p:nvSpPr>
          <p:cNvPr id="4100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92A59E05-22D1-4EFC-AD7B-4192D641F57D}" type="slidenum">
              <a:rPr lang="en-GB" altLang="en-US" sz="1400" smtClean="0"/>
              <a:pPr eaLnBrk="1" hangingPunct="1"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4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smtClean="0"/>
              <a:t>Aspects of Strategic Management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Mission – what’s that?</a:t>
            </a:r>
          </a:p>
          <a:p>
            <a:pPr lvl="1" eaLnBrk="1" hangingPunct="1"/>
            <a:r>
              <a:rPr lang="en-GB" altLang="en-US" b="1" dirty="0" smtClean="0"/>
              <a:t>TASK</a:t>
            </a:r>
            <a:r>
              <a:rPr lang="en-GB" altLang="en-US" dirty="0" smtClean="0"/>
              <a:t>: find a mission statement by next week</a:t>
            </a:r>
          </a:p>
          <a:p>
            <a:pPr eaLnBrk="1" hangingPunct="1"/>
            <a:r>
              <a:rPr lang="en-GB" altLang="en-US" dirty="0" smtClean="0"/>
              <a:t>Vision - what’s that?</a:t>
            </a:r>
          </a:p>
          <a:p>
            <a:pPr eaLnBrk="1" hangingPunct="1"/>
            <a:r>
              <a:rPr lang="en-GB" altLang="en-US" dirty="0" smtClean="0"/>
              <a:t>Objectives – what are they?</a:t>
            </a:r>
          </a:p>
          <a:p>
            <a:pPr eaLnBrk="1" hangingPunct="1"/>
            <a:r>
              <a:rPr lang="en-GB" altLang="en-US" dirty="0" smtClean="0"/>
              <a:t>Developing Policies &amp; Plans – Why?</a:t>
            </a:r>
          </a:p>
          <a:p>
            <a:pPr lvl="1" eaLnBrk="1" hangingPunct="1"/>
            <a:r>
              <a:rPr lang="en-GB" altLang="en-US" dirty="0" smtClean="0"/>
              <a:t>Often through Projects and Programmes to achieve those objectives.</a:t>
            </a:r>
          </a:p>
          <a:p>
            <a:pPr eaLnBrk="1" hangingPunct="1"/>
            <a:endParaRPr lang="en-GB" altLang="en-US" dirty="0" smtClean="0"/>
          </a:p>
        </p:txBody>
      </p:sp>
      <p:sp>
        <p:nvSpPr>
          <p:cNvPr id="5124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6BEBDA61-159A-4D15-98C4-677AD233DBA6}" type="slidenum">
              <a:rPr lang="en-GB" altLang="en-US" sz="1400" smtClean="0"/>
              <a:pPr eaLnBrk="1" hangingPunct="1"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40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Question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Where should strategy start and why?</a:t>
            </a:r>
          </a:p>
          <a:p>
            <a:pPr lvl="1" eaLnBrk="1" hangingPunct="1">
              <a:defRPr/>
            </a:pPr>
            <a:endParaRPr lang="en-GB" altLang="en-US" dirty="0" smtClean="0"/>
          </a:p>
          <a:p>
            <a:pPr lvl="1" eaLnBrk="1" hangingPunct="1">
              <a:defRPr/>
            </a:pPr>
            <a:r>
              <a:rPr lang="en-GB" altLang="en-US" dirty="0" smtClean="0"/>
              <a:t>What do you think?</a:t>
            </a:r>
          </a:p>
          <a:p>
            <a:pPr marL="457200" lvl="1" indent="0" eaLnBrk="1" hangingPunct="1">
              <a:buFontTx/>
              <a:buNone/>
              <a:defRPr/>
            </a:pPr>
            <a:endParaRPr lang="en-GB" altLang="en-US" dirty="0" smtClean="0"/>
          </a:p>
          <a:p>
            <a:pPr lvl="1" eaLnBrk="1" hangingPunct="1">
              <a:defRPr/>
            </a:pPr>
            <a:r>
              <a:rPr lang="en-GB" altLang="en-US" dirty="0" smtClean="0"/>
              <a:t>Discuss this with the person next to you.</a:t>
            </a:r>
          </a:p>
          <a:p>
            <a:pPr marL="457200" lvl="1" indent="0" eaLnBrk="1" hangingPunct="1">
              <a:buFontTx/>
              <a:buNone/>
              <a:defRPr/>
            </a:pPr>
            <a:endParaRPr lang="en-GB" altLang="en-US" dirty="0" smtClean="0"/>
          </a:p>
          <a:p>
            <a:pPr lvl="1" eaLnBrk="1" hangingPunct="1">
              <a:defRPr/>
            </a:pPr>
            <a:r>
              <a:rPr lang="en-GB" altLang="en-US" dirty="0" smtClean="0"/>
              <a:t>Then share your ideas with me.</a:t>
            </a:r>
          </a:p>
        </p:txBody>
      </p:sp>
      <p:sp>
        <p:nvSpPr>
          <p:cNvPr id="6148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BDD8508B-3100-45A4-950C-D45416658D7C}" type="slidenum">
              <a:rPr lang="en-GB" altLang="en-US" sz="1400" smtClean="0"/>
              <a:pPr eaLnBrk="1" hangingPunct="1"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40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Suggested Answer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With your People and Stakeholders.</a:t>
            </a:r>
          </a:p>
          <a:p>
            <a:pPr eaLnBrk="1" hangingPunct="1"/>
            <a:endParaRPr lang="en-GB" altLang="en-US" sz="1200" dirty="0" smtClean="0"/>
          </a:p>
          <a:p>
            <a:pPr eaLnBrk="1" hangingPunct="1"/>
            <a:r>
              <a:rPr lang="en-GB" altLang="en-US" dirty="0" smtClean="0"/>
              <a:t>Who are stakeholders?</a:t>
            </a:r>
          </a:p>
          <a:p>
            <a:pPr eaLnBrk="1" hangingPunct="1"/>
            <a:endParaRPr lang="en-GB" altLang="en-US" sz="1200" dirty="0" smtClean="0"/>
          </a:p>
          <a:p>
            <a:pPr eaLnBrk="1" hangingPunct="1"/>
            <a:r>
              <a:rPr lang="en-GB" altLang="en-US" dirty="0" smtClean="0"/>
              <a:t>Why with your stakeholders?</a:t>
            </a:r>
          </a:p>
          <a:p>
            <a:pPr lvl="1" eaLnBrk="1" hangingPunct="1"/>
            <a:r>
              <a:rPr lang="en-GB" altLang="en-US" dirty="0" smtClean="0"/>
              <a:t>Working in groups, discuss and record your views on why strategy should start with your stakeholders please.</a:t>
            </a:r>
          </a:p>
        </p:txBody>
      </p:sp>
      <p:sp>
        <p:nvSpPr>
          <p:cNvPr id="7172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FC00FA23-5EFC-4A26-B8C1-A56EC9841411}" type="slidenum">
              <a:rPr lang="en-GB" altLang="en-US" sz="1400" smtClean="0"/>
              <a:pPr eaLnBrk="1" hangingPunct="1"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40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8913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4000" dirty="0" smtClean="0"/>
              <a:t>By Thursday 11</a:t>
            </a:r>
            <a:r>
              <a:rPr lang="en-GB" altLang="en-US" sz="4000" baseline="30000" dirty="0" smtClean="0"/>
              <a:t>th</a:t>
            </a:r>
            <a:r>
              <a:rPr lang="en-GB" altLang="en-US" sz="4000" dirty="0" smtClean="0"/>
              <a:t> </a:t>
            </a:r>
            <a:r>
              <a:rPr lang="en-GB" altLang="en-US" sz="4000" dirty="0" smtClean="0"/>
              <a:t>October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73238"/>
            <a:ext cx="8229600" cy="489585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Conduct </a:t>
            </a:r>
            <a:r>
              <a:rPr lang="en-GB" altLang="en-US" dirty="0" smtClean="0"/>
              <a:t>some research into the </a:t>
            </a:r>
            <a:r>
              <a:rPr lang="en-GB" altLang="en-US" dirty="0" smtClean="0"/>
              <a:t>following:</a:t>
            </a:r>
            <a:endParaRPr lang="en-GB" altLang="en-US" dirty="0" smtClean="0"/>
          </a:p>
          <a:p>
            <a:pPr eaLnBrk="1" hangingPunct="1">
              <a:buFontTx/>
              <a:buNone/>
            </a:pPr>
            <a:endParaRPr lang="en-GB" altLang="en-US" sz="1200" dirty="0" smtClean="0"/>
          </a:p>
          <a:p>
            <a:pPr eaLnBrk="1" hangingPunct="1"/>
            <a:r>
              <a:rPr lang="en-GB" altLang="en-US" dirty="0" smtClean="0"/>
              <a:t>What are some of the major influences on strategic management today?</a:t>
            </a:r>
          </a:p>
          <a:p>
            <a:pPr eaLnBrk="1" hangingPunct="1"/>
            <a:endParaRPr lang="en-GB" altLang="en-US" sz="1200" dirty="0" smtClean="0"/>
          </a:p>
          <a:p>
            <a:pPr eaLnBrk="1" hangingPunct="1"/>
            <a:r>
              <a:rPr lang="en-GB" altLang="en-US" dirty="0" smtClean="0"/>
              <a:t>Share your views with </a:t>
            </a:r>
            <a:r>
              <a:rPr lang="en-GB" altLang="en-US" dirty="0" smtClean="0"/>
              <a:t>the class </a:t>
            </a:r>
            <a:r>
              <a:rPr lang="en-GB" altLang="en-US" dirty="0" smtClean="0"/>
              <a:t>on Thursday 11</a:t>
            </a:r>
            <a:r>
              <a:rPr lang="en-GB" altLang="en-US" baseline="30000" dirty="0" smtClean="0"/>
              <a:t>th</a:t>
            </a:r>
            <a:r>
              <a:rPr lang="en-GB" altLang="en-US" dirty="0" smtClean="0"/>
              <a:t> </a:t>
            </a:r>
            <a:r>
              <a:rPr lang="en-GB" altLang="en-US" dirty="0" smtClean="0"/>
              <a:t>October (prepare a few notes which might help you).</a:t>
            </a:r>
          </a:p>
        </p:txBody>
      </p:sp>
      <p:sp>
        <p:nvSpPr>
          <p:cNvPr id="8196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7BCC72E9-7D8B-413A-8296-FB65D8FBDA99}" type="slidenum">
              <a:rPr lang="en-GB" altLang="en-US" sz="1400" smtClean="0"/>
              <a:pPr eaLnBrk="1" hangingPunct="1"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40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31788"/>
            <a:ext cx="8229600" cy="1512887"/>
          </a:xfrm>
        </p:spPr>
        <p:txBody>
          <a:bodyPr/>
          <a:lstStyle/>
          <a:p>
            <a:pPr eaLnBrk="1" hangingPunct="1"/>
            <a:r>
              <a:rPr lang="en-GB" altLang="en-US" sz="3600" smtClean="0"/>
              <a:t>Assessment by 1 Assignment</a:t>
            </a:r>
            <a:br>
              <a:rPr lang="en-GB" altLang="en-US" sz="3600" smtClean="0"/>
            </a:br>
            <a:r>
              <a:rPr lang="en-GB" altLang="en-US" sz="3600" smtClean="0"/>
              <a:t>and 1 Exam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187575"/>
            <a:ext cx="8229600" cy="3689350"/>
          </a:xfrm>
        </p:spPr>
        <p:txBody>
          <a:bodyPr/>
          <a:lstStyle/>
          <a:p>
            <a:pPr eaLnBrk="1" hangingPunct="1"/>
            <a:r>
              <a:rPr lang="en-US" altLang="en-US" sz="2800" dirty="0" smtClean="0"/>
              <a:t>First assignment is due on or before </a:t>
            </a:r>
            <a:r>
              <a:rPr lang="en-US" altLang="en-US" sz="2800" dirty="0" smtClean="0"/>
              <a:t>Friday 23</a:t>
            </a:r>
            <a:r>
              <a:rPr lang="en-US" altLang="en-US" sz="2800" baseline="30000" dirty="0" smtClean="0"/>
              <a:t>rd</a:t>
            </a:r>
            <a:r>
              <a:rPr lang="en-US" altLang="en-US" sz="2800" dirty="0" smtClean="0"/>
              <a:t> November 2018.</a:t>
            </a:r>
            <a:endParaRPr lang="en-US" altLang="en-US" sz="2800" dirty="0" smtClean="0"/>
          </a:p>
          <a:p>
            <a:pPr eaLnBrk="1" hangingPunct="1"/>
            <a:endParaRPr lang="en-US" altLang="en-US" sz="1200" dirty="0" smtClean="0"/>
          </a:p>
          <a:p>
            <a:pPr eaLnBrk="1" hangingPunct="1"/>
            <a:r>
              <a:rPr lang="en-US" altLang="en-US" sz="2800" dirty="0" smtClean="0"/>
              <a:t>Your second assessment, is by an exam :        </a:t>
            </a:r>
            <a:r>
              <a:rPr lang="en-US" altLang="en-US" sz="2400" dirty="0" smtClean="0"/>
              <a:t>You will be informed by Registry the time, day and location of the exam (likely mid January).</a:t>
            </a:r>
          </a:p>
          <a:p>
            <a:pPr eaLnBrk="1" hangingPunct="1"/>
            <a:endParaRPr lang="en-US" altLang="en-US" sz="1200" dirty="0" smtClean="0"/>
          </a:p>
          <a:p>
            <a:pPr eaLnBrk="1" hangingPunct="1"/>
            <a:r>
              <a:rPr lang="en-US" altLang="en-US" sz="2800" dirty="0" smtClean="0"/>
              <a:t>See the module handbook for further information please, which is available on Moodle.</a:t>
            </a:r>
          </a:p>
        </p:txBody>
      </p:sp>
      <p:sp>
        <p:nvSpPr>
          <p:cNvPr id="9220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46B71355-B676-4E6C-AC82-B320026C41E5}" type="slidenum">
              <a:rPr lang="en-GB" altLang="en-US" sz="1400" smtClean="0"/>
              <a:pPr eaLnBrk="1" hangingPunct="1"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40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en-GB" altLang="en-US" sz="4000" dirty="0" smtClean="0"/>
              <a:t>Your Tasks by </a:t>
            </a:r>
            <a:r>
              <a:rPr lang="en-GB" altLang="en-US" sz="4000" dirty="0" smtClean="0"/>
              <a:t>Thursday</a:t>
            </a:r>
            <a:r>
              <a:rPr lang="en-GB" altLang="en-US" sz="4000" dirty="0" smtClean="0"/>
              <a:t/>
            </a:r>
            <a:br>
              <a:rPr lang="en-GB" altLang="en-US" sz="4000" dirty="0" smtClean="0"/>
            </a:br>
            <a:r>
              <a:rPr lang="en-GB" altLang="en-US" sz="4000" dirty="0" smtClean="0"/>
              <a:t>11</a:t>
            </a:r>
            <a:r>
              <a:rPr lang="en-GB" altLang="en-US" sz="4000" baseline="30000" dirty="0" smtClean="0"/>
              <a:t>th</a:t>
            </a:r>
            <a:r>
              <a:rPr lang="en-GB" altLang="en-US" sz="4000" dirty="0" smtClean="0"/>
              <a:t> October</a:t>
            </a:r>
            <a:endParaRPr lang="en-GB" altLang="en-US" sz="4000" dirty="0" smtClean="0"/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468313" y="1917502"/>
            <a:ext cx="8229600" cy="4751858"/>
          </a:xfrm>
        </p:spPr>
        <p:txBody>
          <a:bodyPr/>
          <a:lstStyle/>
          <a:p>
            <a:pPr marL="514350" indent="-514350">
              <a:buFontTx/>
              <a:buAutoNum type="arabicPeriod"/>
            </a:pPr>
            <a:r>
              <a:rPr lang="en-US" altLang="en-US" sz="2800" dirty="0" smtClean="0"/>
              <a:t>Find a mission statement and discuss it in class on </a:t>
            </a:r>
            <a:r>
              <a:rPr lang="en-US" altLang="en-US" sz="2800" dirty="0" smtClean="0"/>
              <a:t>Thursday 11</a:t>
            </a:r>
            <a:r>
              <a:rPr lang="en-US" altLang="en-US" sz="2800" baseline="30000" dirty="0" smtClean="0"/>
              <a:t>th</a:t>
            </a:r>
            <a:r>
              <a:rPr lang="en-US" altLang="en-US" sz="2800" dirty="0" smtClean="0"/>
              <a:t> </a:t>
            </a:r>
            <a:r>
              <a:rPr lang="en-US" altLang="en-US" sz="2800" dirty="0" smtClean="0"/>
              <a:t>October..</a:t>
            </a:r>
          </a:p>
          <a:p>
            <a:pPr marL="514350" indent="-514350">
              <a:buFontTx/>
              <a:buAutoNum type="arabicPeriod"/>
            </a:pPr>
            <a:endParaRPr lang="en-GB" altLang="en-US" sz="1200" dirty="0" smtClean="0"/>
          </a:p>
          <a:p>
            <a:pPr marL="514350" indent="-514350">
              <a:buFontTx/>
              <a:buAutoNum type="arabicPeriod"/>
            </a:pPr>
            <a:r>
              <a:rPr lang="en-GB" altLang="en-US" sz="2800" dirty="0" smtClean="0"/>
              <a:t>Conduct </a:t>
            </a:r>
            <a:r>
              <a:rPr lang="en-GB" altLang="en-US" sz="2800" dirty="0" smtClean="0"/>
              <a:t>some research into the </a:t>
            </a:r>
            <a:r>
              <a:rPr lang="en-GB" altLang="en-US" sz="2800" dirty="0" smtClean="0"/>
              <a:t>following:</a:t>
            </a:r>
            <a:endParaRPr lang="en-GB" altLang="en-US" sz="2800" dirty="0" smtClean="0"/>
          </a:p>
          <a:p>
            <a:pPr marL="514350" indent="-514350" eaLnBrk="1" hangingPunct="1">
              <a:buFontTx/>
              <a:buNone/>
            </a:pPr>
            <a:endParaRPr lang="en-GB" altLang="en-US" sz="1200" dirty="0" smtClean="0"/>
          </a:p>
          <a:p>
            <a:pPr lvl="1" eaLnBrk="1" hangingPunct="1"/>
            <a:r>
              <a:rPr lang="en-GB" altLang="en-US" sz="2600" dirty="0" smtClean="0"/>
              <a:t>What are some of the major influences on strategic management today?</a:t>
            </a:r>
          </a:p>
          <a:p>
            <a:pPr marL="514350" indent="-514350" eaLnBrk="1" hangingPunct="1"/>
            <a:endParaRPr lang="en-GB" altLang="en-US" sz="1200" dirty="0" smtClean="0"/>
          </a:p>
          <a:p>
            <a:pPr lvl="1" eaLnBrk="1" hangingPunct="1"/>
            <a:r>
              <a:rPr lang="en-GB" altLang="en-US" sz="2600" dirty="0" smtClean="0"/>
              <a:t>Share your </a:t>
            </a:r>
            <a:r>
              <a:rPr lang="en-GB" altLang="en-US" sz="2600" dirty="0" smtClean="0"/>
              <a:t>views </a:t>
            </a:r>
            <a:r>
              <a:rPr lang="en-GB" altLang="en-US" sz="2600" dirty="0" smtClean="0"/>
              <a:t>with the </a:t>
            </a:r>
            <a:r>
              <a:rPr lang="en-GB" altLang="en-US" sz="2600" dirty="0" smtClean="0"/>
              <a:t>class on </a:t>
            </a:r>
            <a:r>
              <a:rPr lang="en-GB" altLang="en-US" sz="2600" dirty="0" smtClean="0"/>
              <a:t>Thursday 11</a:t>
            </a:r>
            <a:r>
              <a:rPr lang="en-GB" altLang="en-US" sz="2600" baseline="30000" dirty="0" smtClean="0"/>
              <a:t>th</a:t>
            </a:r>
            <a:r>
              <a:rPr lang="en-GB" altLang="en-US" sz="2600" dirty="0" smtClean="0"/>
              <a:t> </a:t>
            </a:r>
            <a:r>
              <a:rPr lang="en-GB" altLang="en-US" sz="2600" dirty="0" smtClean="0"/>
              <a:t>October (prepare a few notes which might help you).</a:t>
            </a:r>
            <a:endParaRPr lang="en-US" altLang="en-US" dirty="0" smtClean="0"/>
          </a:p>
          <a:p>
            <a:pPr marL="514350" indent="-514350"/>
            <a:endParaRPr lang="en-GB" altLang="en-US" dirty="0" smtClean="0"/>
          </a:p>
        </p:txBody>
      </p:sp>
      <p:sp>
        <p:nvSpPr>
          <p:cNvPr id="10244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BE857EE9-4D37-4415-B6FD-91B7FABE7911}" type="slidenum">
              <a:rPr lang="en-GB" altLang="en-US" sz="1400" smtClean="0"/>
              <a:pPr eaLnBrk="1" hangingPunct="1"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4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392</Words>
  <Application>Microsoft Office PowerPoint</Application>
  <PresentationFormat>On-screen Show (4:3)</PresentationFormat>
  <Paragraphs>76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Default Design</vt:lpstr>
      <vt:lpstr>SBUS6120  Strategic Management  and Sustainability</vt:lpstr>
      <vt:lpstr>A bit about me</vt:lpstr>
      <vt:lpstr>What is Strategic Management?</vt:lpstr>
      <vt:lpstr>Aspects of Strategic Management</vt:lpstr>
      <vt:lpstr>Question</vt:lpstr>
      <vt:lpstr>Suggested Answer</vt:lpstr>
      <vt:lpstr>By Thursday 11th October</vt:lpstr>
      <vt:lpstr>Assessment by 1 Assignment and 1 Exam</vt:lpstr>
      <vt:lpstr>Your Tasks by Thursday 11th October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SBUS6001  Strategic Management</dc:title>
  <dc:creator>clientadmin</dc:creator>
  <cp:lastModifiedBy>UWTSD</cp:lastModifiedBy>
  <cp:revision>22</cp:revision>
  <dcterms:created xsi:type="dcterms:W3CDTF">2013-10-01T10:49:03Z</dcterms:created>
  <dcterms:modified xsi:type="dcterms:W3CDTF">2018-10-06T14:27:00Z</dcterms:modified>
</cp:coreProperties>
</file>