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9" r:id="rId1"/>
    <p:sldMasterId id="2147483650" r:id="rId2"/>
    <p:sldMasterId id="2147483651" r:id="rId3"/>
  </p:sldMasterIdLst>
  <p:notesMasterIdLst>
    <p:notesMasterId r:id="rId23"/>
  </p:notesMasterIdLst>
  <p:sldIdLst>
    <p:sldId id="621" r:id="rId4"/>
    <p:sldId id="309" r:id="rId5"/>
    <p:sldId id="660" r:id="rId6"/>
    <p:sldId id="641" r:id="rId7"/>
    <p:sldId id="662" r:id="rId8"/>
    <p:sldId id="339" r:id="rId9"/>
    <p:sldId id="330" r:id="rId10"/>
    <p:sldId id="331" r:id="rId11"/>
    <p:sldId id="644" r:id="rId12"/>
    <p:sldId id="332" r:id="rId13"/>
    <p:sldId id="333" r:id="rId14"/>
    <p:sldId id="656" r:id="rId15"/>
    <p:sldId id="334" r:id="rId16"/>
    <p:sldId id="663" r:id="rId17"/>
    <p:sldId id="336" r:id="rId18"/>
    <p:sldId id="646" r:id="rId19"/>
    <p:sldId id="658" r:id="rId20"/>
    <p:sldId id="647" r:id="rId21"/>
    <p:sldId id="661" r:id="rId2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DDC0ED-A7FC-D0D8-81B9-75437245D137}" v="113" dt="2025-07-02T14:25:27.124"/>
    <p1510:client id="{EDA11835-28AD-3F78-47EE-80B7409B861A}" v="191" dt="2025-07-02T14:52:40.5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6"/>
  </p:normalViewPr>
  <p:slideViewPr>
    <p:cSldViewPr snapToGrid="0">
      <p:cViewPr varScale="1">
        <p:scale>
          <a:sx n="106" d="100"/>
          <a:sy n="106" d="100"/>
        </p:scale>
        <p:origin x="1764" y="11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EDA11835-28AD-3F78-47EE-80B7409B861A}"/>
    <pc:docChg chg="addSld delSld modSld">
      <pc:chgData name="Naomi Doerge" userId="S::n.doerge@uwtsd.ac.uk::c2ba5b26-9392-4f76-82ca-966719aba79f" providerId="AD" clId="Web-{EDA11835-28AD-3F78-47EE-80B7409B861A}" dt="2025-07-02T14:52:40.586" v="184"/>
      <pc:docMkLst>
        <pc:docMk/>
      </pc:docMkLst>
      <pc:sldChg chg="del">
        <pc:chgData name="Naomi Doerge" userId="S::n.doerge@uwtsd.ac.uk::c2ba5b26-9392-4f76-82ca-966719aba79f" providerId="AD" clId="Web-{EDA11835-28AD-3F78-47EE-80B7409B861A}" dt="2025-07-02T14:52:27.788" v="181"/>
        <pc:sldMkLst>
          <pc:docMk/>
          <pc:sldMk cId="2044246632" sldId="335"/>
        </pc:sldMkLst>
      </pc:sldChg>
      <pc:sldChg chg="del">
        <pc:chgData name="Naomi Doerge" userId="S::n.doerge@uwtsd.ac.uk::c2ba5b26-9392-4f76-82ca-966719aba79f" providerId="AD" clId="Web-{EDA11835-28AD-3F78-47EE-80B7409B861A}" dt="2025-07-02T14:52:33.054" v="182"/>
        <pc:sldMkLst>
          <pc:docMk/>
          <pc:sldMk cId="1766876608" sldId="643"/>
        </pc:sldMkLst>
      </pc:sldChg>
      <pc:sldChg chg="del">
        <pc:chgData name="Naomi Doerge" userId="S::n.doerge@uwtsd.ac.uk::c2ba5b26-9392-4f76-82ca-966719aba79f" providerId="AD" clId="Web-{EDA11835-28AD-3F78-47EE-80B7409B861A}" dt="2025-07-02T14:52:24.788" v="180"/>
        <pc:sldMkLst>
          <pc:docMk/>
          <pc:sldMk cId="1071728732" sldId="645"/>
        </pc:sldMkLst>
      </pc:sldChg>
      <pc:sldChg chg="modSp">
        <pc:chgData name="Naomi Doerge" userId="S::n.doerge@uwtsd.ac.uk::c2ba5b26-9392-4f76-82ca-966719aba79f" providerId="AD" clId="Web-{EDA11835-28AD-3F78-47EE-80B7409B861A}" dt="2025-07-02T14:46:27.558" v="9"/>
        <pc:sldMkLst>
          <pc:docMk/>
          <pc:sldMk cId="762191629" sldId="646"/>
        </pc:sldMkLst>
        <pc:spChg chg="mod">
          <ac:chgData name="Naomi Doerge" userId="S::n.doerge@uwtsd.ac.uk::c2ba5b26-9392-4f76-82ca-966719aba79f" providerId="AD" clId="Web-{EDA11835-28AD-3F78-47EE-80B7409B861A}" dt="2025-07-02T14:46:17.854" v="7" actId="1076"/>
          <ac:spMkLst>
            <pc:docMk/>
            <pc:sldMk cId="762191629" sldId="646"/>
            <ac:spMk id="2" creationId="{38151FC7-7470-AB20-0B2D-5107DFC10928}"/>
          </ac:spMkLst>
        </pc:spChg>
        <pc:spChg chg="mod">
          <ac:chgData name="Naomi Doerge" userId="S::n.doerge@uwtsd.ac.uk::c2ba5b26-9392-4f76-82ca-966719aba79f" providerId="AD" clId="Web-{EDA11835-28AD-3F78-47EE-80B7409B861A}" dt="2025-07-02T14:46:27.558" v="9"/>
          <ac:spMkLst>
            <pc:docMk/>
            <pc:sldMk cId="762191629" sldId="646"/>
            <ac:spMk id="3" creationId="{2DCC971A-88F7-CEDC-ED69-B865A4FEE6FD}"/>
          </ac:spMkLst>
        </pc:spChg>
      </pc:sldChg>
      <pc:sldChg chg="modSp">
        <pc:chgData name="Naomi Doerge" userId="S::n.doerge@uwtsd.ac.uk::c2ba5b26-9392-4f76-82ca-966719aba79f" providerId="AD" clId="Web-{EDA11835-28AD-3F78-47EE-80B7409B861A}" dt="2025-07-02T14:51:48.459" v="151" actId="20577"/>
        <pc:sldMkLst>
          <pc:docMk/>
          <pc:sldMk cId="2729475027" sldId="647"/>
        </pc:sldMkLst>
        <pc:spChg chg="mod">
          <ac:chgData name="Naomi Doerge" userId="S::n.doerge@uwtsd.ac.uk::c2ba5b26-9392-4f76-82ca-966719aba79f" providerId="AD" clId="Web-{EDA11835-28AD-3F78-47EE-80B7409B861A}" dt="2025-07-02T14:50:15.112" v="129" actId="1076"/>
          <ac:spMkLst>
            <pc:docMk/>
            <pc:sldMk cId="2729475027" sldId="647"/>
            <ac:spMk id="2" creationId="{338F30DD-4092-0D90-DCDA-4EA55091E1B4}"/>
          </ac:spMkLst>
        </pc:spChg>
        <pc:spChg chg="mod">
          <ac:chgData name="Naomi Doerge" userId="S::n.doerge@uwtsd.ac.uk::c2ba5b26-9392-4f76-82ca-966719aba79f" providerId="AD" clId="Web-{EDA11835-28AD-3F78-47EE-80B7409B861A}" dt="2025-07-02T14:51:48.459" v="151" actId="20577"/>
          <ac:spMkLst>
            <pc:docMk/>
            <pc:sldMk cId="2729475027" sldId="647"/>
            <ac:spMk id="3" creationId="{BDBF39D8-BC00-0CD1-51E9-B184DDDC6FF8}"/>
          </ac:spMkLst>
        </pc:spChg>
      </pc:sldChg>
      <pc:sldChg chg="del">
        <pc:chgData name="Naomi Doerge" userId="S::n.doerge@uwtsd.ac.uk::c2ba5b26-9392-4f76-82ca-966719aba79f" providerId="AD" clId="Web-{EDA11835-28AD-3F78-47EE-80B7409B861A}" dt="2025-07-02T14:52:35.914" v="183"/>
        <pc:sldMkLst>
          <pc:docMk/>
          <pc:sldMk cId="1324731662" sldId="657"/>
        </pc:sldMkLst>
      </pc:sldChg>
      <pc:sldChg chg="modSp">
        <pc:chgData name="Naomi Doerge" userId="S::n.doerge@uwtsd.ac.uk::c2ba5b26-9392-4f76-82ca-966719aba79f" providerId="AD" clId="Web-{EDA11835-28AD-3F78-47EE-80B7409B861A}" dt="2025-07-02T14:46:37.824" v="12" actId="20577"/>
        <pc:sldMkLst>
          <pc:docMk/>
          <pc:sldMk cId="4029729618" sldId="658"/>
        </pc:sldMkLst>
        <pc:spChg chg="mod">
          <ac:chgData name="Naomi Doerge" userId="S::n.doerge@uwtsd.ac.uk::c2ba5b26-9392-4f76-82ca-966719aba79f" providerId="AD" clId="Web-{EDA11835-28AD-3F78-47EE-80B7409B861A}" dt="2025-07-02T14:46:35.089" v="10" actId="20577"/>
          <ac:spMkLst>
            <pc:docMk/>
            <pc:sldMk cId="4029729618" sldId="658"/>
            <ac:spMk id="2" creationId="{7F3C8180-D0B5-0034-CC4F-F20286DFB448}"/>
          </ac:spMkLst>
        </pc:spChg>
        <pc:spChg chg="mod">
          <ac:chgData name="Naomi Doerge" userId="S::n.doerge@uwtsd.ac.uk::c2ba5b26-9392-4f76-82ca-966719aba79f" providerId="AD" clId="Web-{EDA11835-28AD-3F78-47EE-80B7409B861A}" dt="2025-07-02T14:46:37.824" v="12" actId="20577"/>
          <ac:spMkLst>
            <pc:docMk/>
            <pc:sldMk cId="4029729618" sldId="658"/>
            <ac:spMk id="3" creationId="{1473C20F-AD98-1FC1-1655-70DC0B48A28C}"/>
          </ac:spMkLst>
        </pc:spChg>
      </pc:sldChg>
      <pc:sldChg chg="addSp delSp modSp del">
        <pc:chgData name="Naomi Doerge" userId="S::n.doerge@uwtsd.ac.uk::c2ba5b26-9392-4f76-82ca-966719aba79f" providerId="AD" clId="Web-{EDA11835-28AD-3F78-47EE-80B7409B861A}" dt="2025-07-02T14:52:40.586" v="184"/>
        <pc:sldMkLst>
          <pc:docMk/>
          <pc:sldMk cId="3858614758" sldId="659"/>
        </pc:sldMkLst>
        <pc:spChg chg="add del mod">
          <ac:chgData name="Naomi Doerge" userId="S::n.doerge@uwtsd.ac.uk::c2ba5b26-9392-4f76-82ca-966719aba79f" providerId="AD" clId="Web-{EDA11835-28AD-3F78-47EE-80B7409B861A}" dt="2025-07-02T14:46:48.933" v="16" actId="20577"/>
          <ac:spMkLst>
            <pc:docMk/>
            <pc:sldMk cId="3858614758" sldId="659"/>
            <ac:spMk id="2" creationId="{AE866670-4306-5CF5-A8EB-79720736C178}"/>
          </ac:spMkLst>
        </pc:spChg>
        <pc:spChg chg="add del mod">
          <ac:chgData name="Naomi Doerge" userId="S::n.doerge@uwtsd.ac.uk::c2ba5b26-9392-4f76-82ca-966719aba79f" providerId="AD" clId="Web-{EDA11835-28AD-3F78-47EE-80B7409B861A}" dt="2025-07-02T14:46:44.808" v="14"/>
          <ac:spMkLst>
            <pc:docMk/>
            <pc:sldMk cId="3858614758" sldId="659"/>
            <ac:spMk id="6" creationId="{BAF5E1BF-7835-5FC4-6C09-61FAF4DED72D}"/>
          </ac:spMkLst>
        </pc:spChg>
      </pc:sldChg>
      <pc:sldChg chg="modSp">
        <pc:chgData name="Naomi Doerge" userId="S::n.doerge@uwtsd.ac.uk::c2ba5b26-9392-4f76-82ca-966719aba79f" providerId="AD" clId="Web-{EDA11835-28AD-3F78-47EE-80B7409B861A}" dt="2025-07-02T14:52:08.991" v="179"/>
        <pc:sldMkLst>
          <pc:docMk/>
          <pc:sldMk cId="788406959" sldId="661"/>
        </pc:sldMkLst>
        <pc:spChg chg="mod">
          <ac:chgData name="Naomi Doerge" userId="S::n.doerge@uwtsd.ac.uk::c2ba5b26-9392-4f76-82ca-966719aba79f" providerId="AD" clId="Web-{EDA11835-28AD-3F78-47EE-80B7409B861A}" dt="2025-07-02T14:52:08.991" v="179"/>
          <ac:spMkLst>
            <pc:docMk/>
            <pc:sldMk cId="788406959" sldId="661"/>
            <ac:spMk id="3" creationId="{CB551E06-63AD-A906-E27B-990C4C7B7FB9}"/>
          </ac:spMkLst>
        </pc:spChg>
      </pc:sldChg>
      <pc:sldChg chg="add">
        <pc:chgData name="Naomi Doerge" userId="S::n.doerge@uwtsd.ac.uk::c2ba5b26-9392-4f76-82ca-966719aba79f" providerId="AD" clId="Web-{EDA11835-28AD-3F78-47EE-80B7409B861A}" dt="2025-07-02T14:44:28.772" v="0"/>
        <pc:sldMkLst>
          <pc:docMk/>
          <pc:sldMk cId="1736826623" sldId="663"/>
        </pc:sldMkLst>
      </pc:sldChg>
    </pc:docChg>
  </pc:docChgLst>
  <pc:docChgLst>
    <pc:chgData name="Naomi Doerge" userId="S::n.doerge@uwtsd.ac.uk::c2ba5b26-9392-4f76-82ca-966719aba79f" providerId="AD" clId="Web-{75DDC0ED-A7FC-D0D8-81B9-75437245D137}"/>
    <pc:docChg chg="modSld">
      <pc:chgData name="Naomi Doerge" userId="S::n.doerge@uwtsd.ac.uk::c2ba5b26-9392-4f76-82ca-966719aba79f" providerId="AD" clId="Web-{75DDC0ED-A7FC-D0D8-81B9-75437245D137}" dt="2025-07-02T14:25:27.124" v="106" actId="20577"/>
      <pc:docMkLst>
        <pc:docMk/>
      </pc:docMkLst>
      <pc:sldChg chg="modSp">
        <pc:chgData name="Naomi Doerge" userId="S::n.doerge@uwtsd.ac.uk::c2ba5b26-9392-4f76-82ca-966719aba79f" providerId="AD" clId="Web-{75DDC0ED-A7FC-D0D8-81B9-75437245D137}" dt="2025-07-02T14:01:58.839" v="70"/>
        <pc:sldMkLst>
          <pc:docMk/>
          <pc:sldMk cId="1348253571" sldId="331"/>
        </pc:sldMkLst>
        <pc:spChg chg="mod">
          <ac:chgData name="Naomi Doerge" userId="S::n.doerge@uwtsd.ac.uk::c2ba5b26-9392-4f76-82ca-966719aba79f" providerId="AD" clId="Web-{75DDC0ED-A7FC-D0D8-81B9-75437245D137}" dt="2025-07-02T14:01:58.839" v="70"/>
          <ac:spMkLst>
            <pc:docMk/>
            <pc:sldMk cId="1348253571" sldId="331"/>
            <ac:spMk id="7" creationId="{1A8F2DB8-1FE6-413A-56F7-F1B0EB848127}"/>
          </ac:spMkLst>
        </pc:spChg>
      </pc:sldChg>
      <pc:sldChg chg="modSp">
        <pc:chgData name="Naomi Doerge" userId="S::n.doerge@uwtsd.ac.uk::c2ba5b26-9392-4f76-82ca-966719aba79f" providerId="AD" clId="Web-{75DDC0ED-A7FC-D0D8-81B9-75437245D137}" dt="2025-07-02T14:23:03.121" v="89" actId="20577"/>
        <pc:sldMkLst>
          <pc:docMk/>
          <pc:sldMk cId="1535618121" sldId="333"/>
        </pc:sldMkLst>
        <pc:spChg chg="mod">
          <ac:chgData name="Naomi Doerge" userId="S::n.doerge@uwtsd.ac.uk::c2ba5b26-9392-4f76-82ca-966719aba79f" providerId="AD" clId="Web-{75DDC0ED-A7FC-D0D8-81B9-75437245D137}" dt="2025-07-02T14:23:03.121" v="89" actId="20577"/>
          <ac:spMkLst>
            <pc:docMk/>
            <pc:sldMk cId="1535618121" sldId="333"/>
            <ac:spMk id="3" creationId="{0509886F-C9CC-488B-8E74-4DC6512E7FCF}"/>
          </ac:spMkLst>
        </pc:spChg>
      </pc:sldChg>
      <pc:sldChg chg="modSp">
        <pc:chgData name="Naomi Doerge" userId="S::n.doerge@uwtsd.ac.uk::c2ba5b26-9392-4f76-82ca-966719aba79f" providerId="AD" clId="Web-{75DDC0ED-A7FC-D0D8-81B9-75437245D137}" dt="2025-07-02T13:58:31.318" v="35" actId="20577"/>
        <pc:sldMkLst>
          <pc:docMk/>
          <pc:sldMk cId="3397313719" sldId="339"/>
        </pc:sldMkLst>
        <pc:spChg chg="mod">
          <ac:chgData name="Naomi Doerge" userId="S::n.doerge@uwtsd.ac.uk::c2ba5b26-9392-4f76-82ca-966719aba79f" providerId="AD" clId="Web-{75DDC0ED-A7FC-D0D8-81B9-75437245D137}" dt="2025-07-02T13:58:31.318" v="35" actId="20577"/>
          <ac:spMkLst>
            <pc:docMk/>
            <pc:sldMk cId="3397313719" sldId="339"/>
            <ac:spMk id="4" creationId="{444E4EEE-D512-6004-9FAE-93C945A4ED6F}"/>
          </ac:spMkLst>
        </pc:spChg>
      </pc:sldChg>
      <pc:sldChg chg="modSp">
        <pc:chgData name="Naomi Doerge" userId="S::n.doerge@uwtsd.ac.uk::c2ba5b26-9392-4f76-82ca-966719aba79f" providerId="AD" clId="Web-{75DDC0ED-A7FC-D0D8-81B9-75437245D137}" dt="2025-07-02T14:11:35.759" v="81" actId="20577"/>
        <pc:sldMkLst>
          <pc:docMk/>
          <pc:sldMk cId="1766876608" sldId="643"/>
        </pc:sldMkLst>
        <pc:spChg chg="mod">
          <ac:chgData name="Naomi Doerge" userId="S::n.doerge@uwtsd.ac.uk::c2ba5b26-9392-4f76-82ca-966719aba79f" providerId="AD" clId="Web-{75DDC0ED-A7FC-D0D8-81B9-75437245D137}" dt="2025-07-02T14:11:35.759" v="81" actId="20577"/>
          <ac:spMkLst>
            <pc:docMk/>
            <pc:sldMk cId="1766876608" sldId="643"/>
            <ac:spMk id="4" creationId="{4AC7AA39-9981-86AB-3228-716D55CD23CF}"/>
          </ac:spMkLst>
        </pc:spChg>
      </pc:sldChg>
      <pc:sldChg chg="modSp">
        <pc:chgData name="Naomi Doerge" userId="S::n.doerge@uwtsd.ac.uk::c2ba5b26-9392-4f76-82ca-966719aba79f" providerId="AD" clId="Web-{75DDC0ED-A7FC-D0D8-81B9-75437245D137}" dt="2025-07-02T14:25:27.124" v="106" actId="20577"/>
        <pc:sldMkLst>
          <pc:docMk/>
          <pc:sldMk cId="1324731662" sldId="657"/>
        </pc:sldMkLst>
        <pc:spChg chg="mod">
          <ac:chgData name="Naomi Doerge" userId="S::n.doerge@uwtsd.ac.uk::c2ba5b26-9392-4f76-82ca-966719aba79f" providerId="AD" clId="Web-{75DDC0ED-A7FC-D0D8-81B9-75437245D137}" dt="2025-07-02T14:25:27.124" v="106" actId="20577"/>
          <ac:spMkLst>
            <pc:docMk/>
            <pc:sldMk cId="1324731662" sldId="657"/>
            <ac:spMk id="3" creationId="{12E4DC9A-089F-71B1-E6FD-357821A1A516}"/>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36CEE7-EA18-4D52-AEC9-8F271FDD1B69}" type="doc">
      <dgm:prSet loTypeId="urn:microsoft.com/office/officeart/2018/2/layout/IconVerticalSolidList" loCatId="icon" qsTypeId="urn:microsoft.com/office/officeart/2005/8/quickstyle/simple3" qsCatId="simple" csTypeId="urn:microsoft.com/office/officeart/2005/8/colors/accent1_2" csCatId="accent1" phldr="1"/>
      <dgm:spPr/>
      <dgm:t>
        <a:bodyPr/>
        <a:lstStyle/>
        <a:p>
          <a:endParaRPr lang="en-US"/>
        </a:p>
      </dgm:t>
    </dgm:pt>
    <dgm:pt modelId="{8586050F-F81E-47F9-9C96-D5D95AC55E47}">
      <dgm:prSet/>
      <dgm:spPr/>
      <dgm:t>
        <a:bodyPr/>
        <a:lstStyle/>
        <a:p>
          <a:pPr>
            <a:lnSpc>
              <a:spcPct val="100000"/>
            </a:lnSpc>
          </a:pPr>
          <a:r>
            <a:rPr lang="en-GB" b="0" i="0"/>
            <a:t>When writing in an academic style, it can be useful to use a structure for individual body paragraphs. </a:t>
          </a:r>
          <a:endParaRPr lang="en-US"/>
        </a:p>
      </dgm:t>
    </dgm:pt>
    <dgm:pt modelId="{534A8BB9-605E-428D-9CBA-6B26D3093798}" type="parTrans" cxnId="{BE19F8DB-24B4-4BF9-823B-5BC4E53D92A6}">
      <dgm:prSet/>
      <dgm:spPr/>
      <dgm:t>
        <a:bodyPr/>
        <a:lstStyle/>
        <a:p>
          <a:endParaRPr lang="en-US"/>
        </a:p>
      </dgm:t>
    </dgm:pt>
    <dgm:pt modelId="{A60641BF-4B1E-4455-8D55-9C6D32CBE8C7}" type="sibTrans" cxnId="{BE19F8DB-24B4-4BF9-823B-5BC4E53D92A6}">
      <dgm:prSet/>
      <dgm:spPr/>
      <dgm:t>
        <a:bodyPr/>
        <a:lstStyle/>
        <a:p>
          <a:endParaRPr lang="en-US"/>
        </a:p>
      </dgm:t>
    </dgm:pt>
    <dgm:pt modelId="{1B436031-D22A-4D4B-82E6-BEB3065553A9}">
      <dgm:prSet/>
      <dgm:spPr/>
      <dgm:t>
        <a:bodyPr/>
        <a:lstStyle/>
        <a:p>
          <a:pPr>
            <a:lnSpc>
              <a:spcPct val="100000"/>
            </a:lnSpc>
          </a:pPr>
          <a:r>
            <a:rPr lang="en-GB" b="0" i="0"/>
            <a:t>The </a:t>
          </a:r>
          <a:r>
            <a:rPr lang="en-GB" b="1" i="0" u="sng"/>
            <a:t>TEEL</a:t>
          </a:r>
          <a:r>
            <a:rPr lang="en-GB" b="0" i="0"/>
            <a:t> structure is a structure that can help you to organise your ideas effectively</a:t>
          </a:r>
          <a:endParaRPr lang="en-US"/>
        </a:p>
      </dgm:t>
    </dgm:pt>
    <dgm:pt modelId="{BF71A53A-8B41-416A-B08C-4947419F51FF}" type="parTrans" cxnId="{9A8C1DEA-26C8-4AF6-9B1F-E8D6F630FDDE}">
      <dgm:prSet/>
      <dgm:spPr/>
      <dgm:t>
        <a:bodyPr/>
        <a:lstStyle/>
        <a:p>
          <a:endParaRPr lang="en-US"/>
        </a:p>
      </dgm:t>
    </dgm:pt>
    <dgm:pt modelId="{18837AAC-026A-4ED1-946C-99FD9CAC3A57}" type="sibTrans" cxnId="{9A8C1DEA-26C8-4AF6-9B1F-E8D6F630FDDE}">
      <dgm:prSet/>
      <dgm:spPr/>
      <dgm:t>
        <a:bodyPr/>
        <a:lstStyle/>
        <a:p>
          <a:endParaRPr lang="en-US"/>
        </a:p>
      </dgm:t>
    </dgm:pt>
    <dgm:pt modelId="{16DF0981-59AE-44EF-A406-5CDA86AEE7D9}">
      <dgm:prSet/>
      <dgm:spPr/>
      <dgm:t>
        <a:bodyPr/>
        <a:lstStyle/>
        <a:p>
          <a:pPr>
            <a:lnSpc>
              <a:spcPct val="100000"/>
            </a:lnSpc>
          </a:pPr>
          <a:r>
            <a:rPr lang="en-GB" b="0" i="0"/>
            <a:t>Unlike the structure for a whole report, the </a:t>
          </a:r>
          <a:r>
            <a:rPr lang="en-GB" b="1" i="0" u="sng"/>
            <a:t>TEEL</a:t>
          </a:r>
          <a:r>
            <a:rPr lang="en-GB" b="0" i="0"/>
            <a:t> structure should be repeated for each main body paragraph.</a:t>
          </a:r>
          <a:endParaRPr lang="en-US"/>
        </a:p>
      </dgm:t>
    </dgm:pt>
    <dgm:pt modelId="{9F118771-DC95-4AA5-84E8-EE907937CDF6}" type="parTrans" cxnId="{C2D885C3-423C-49D3-9247-758F429D476B}">
      <dgm:prSet/>
      <dgm:spPr/>
      <dgm:t>
        <a:bodyPr/>
        <a:lstStyle/>
        <a:p>
          <a:endParaRPr lang="en-US"/>
        </a:p>
      </dgm:t>
    </dgm:pt>
    <dgm:pt modelId="{FA281107-A421-4FC8-A078-7C3A62E53E42}" type="sibTrans" cxnId="{C2D885C3-423C-49D3-9247-758F429D476B}">
      <dgm:prSet/>
      <dgm:spPr/>
      <dgm:t>
        <a:bodyPr/>
        <a:lstStyle/>
        <a:p>
          <a:endParaRPr lang="en-US"/>
        </a:p>
      </dgm:t>
    </dgm:pt>
    <dgm:pt modelId="{343334F0-570C-4A02-BB44-40C7A9BE93D4}" type="pres">
      <dgm:prSet presAssocID="{5536CEE7-EA18-4D52-AEC9-8F271FDD1B69}" presName="root" presStyleCnt="0">
        <dgm:presLayoutVars>
          <dgm:dir/>
          <dgm:resizeHandles val="exact"/>
        </dgm:presLayoutVars>
      </dgm:prSet>
      <dgm:spPr/>
    </dgm:pt>
    <dgm:pt modelId="{61F1E306-1FEB-475A-B865-C0EF1F82BC10}" type="pres">
      <dgm:prSet presAssocID="{8586050F-F81E-47F9-9C96-D5D95AC55E47}" presName="compNode" presStyleCnt="0"/>
      <dgm:spPr/>
    </dgm:pt>
    <dgm:pt modelId="{D68F71C3-3F54-4601-9249-E4F8DEE06BCE}" type="pres">
      <dgm:prSet presAssocID="{8586050F-F81E-47F9-9C96-D5D95AC55E47}" presName="bgRect" presStyleLbl="bgShp" presStyleIdx="0" presStyleCnt="3" custLinFactNeighborY="-43"/>
      <dgm:spPr/>
    </dgm:pt>
    <dgm:pt modelId="{EC53370A-F7C2-498D-A6A9-D8B8A4D05C9B}" type="pres">
      <dgm:prSet presAssocID="{8586050F-F81E-47F9-9C96-D5D95AC55E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4AC6EF0B-1BA6-40C7-BEDC-9B8B115DEBD8}" type="pres">
      <dgm:prSet presAssocID="{8586050F-F81E-47F9-9C96-D5D95AC55E47}" presName="spaceRect" presStyleCnt="0"/>
      <dgm:spPr/>
    </dgm:pt>
    <dgm:pt modelId="{E11E3715-921D-404A-86D8-2B9D96F54145}" type="pres">
      <dgm:prSet presAssocID="{8586050F-F81E-47F9-9C96-D5D95AC55E47}" presName="parTx" presStyleLbl="revTx" presStyleIdx="0" presStyleCnt="3">
        <dgm:presLayoutVars>
          <dgm:chMax val="0"/>
          <dgm:chPref val="0"/>
        </dgm:presLayoutVars>
      </dgm:prSet>
      <dgm:spPr/>
    </dgm:pt>
    <dgm:pt modelId="{674DA07E-8CB5-4ECB-927E-429F1AA42872}" type="pres">
      <dgm:prSet presAssocID="{A60641BF-4B1E-4455-8D55-9C6D32CBE8C7}" presName="sibTrans" presStyleCnt="0"/>
      <dgm:spPr/>
    </dgm:pt>
    <dgm:pt modelId="{1D3BC7D3-CD7F-4941-BBBA-6BEC066C320E}" type="pres">
      <dgm:prSet presAssocID="{1B436031-D22A-4D4B-82E6-BEB3065553A9}" presName="compNode" presStyleCnt="0"/>
      <dgm:spPr/>
    </dgm:pt>
    <dgm:pt modelId="{6095975B-FA0A-4931-9C34-CFC3F1B2878B}" type="pres">
      <dgm:prSet presAssocID="{1B436031-D22A-4D4B-82E6-BEB3065553A9}" presName="bgRect" presStyleLbl="bgShp" presStyleIdx="1" presStyleCnt="3"/>
      <dgm:spPr/>
    </dgm:pt>
    <dgm:pt modelId="{68CDE596-DB6A-4B49-81B8-475956EB4284}" type="pres">
      <dgm:prSet presAssocID="{1B436031-D22A-4D4B-82E6-BEB3065553A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02EFBE70-5260-4CF1-BE3A-B5353CEFBD5E}" type="pres">
      <dgm:prSet presAssocID="{1B436031-D22A-4D4B-82E6-BEB3065553A9}" presName="spaceRect" presStyleCnt="0"/>
      <dgm:spPr/>
    </dgm:pt>
    <dgm:pt modelId="{260A5FA7-3060-4D7A-BA83-6944C3EBB6C4}" type="pres">
      <dgm:prSet presAssocID="{1B436031-D22A-4D4B-82E6-BEB3065553A9}" presName="parTx" presStyleLbl="revTx" presStyleIdx="1" presStyleCnt="3">
        <dgm:presLayoutVars>
          <dgm:chMax val="0"/>
          <dgm:chPref val="0"/>
        </dgm:presLayoutVars>
      </dgm:prSet>
      <dgm:spPr/>
    </dgm:pt>
    <dgm:pt modelId="{930943D6-0EAE-4C7B-B171-4AE709AAC938}" type="pres">
      <dgm:prSet presAssocID="{18837AAC-026A-4ED1-946C-99FD9CAC3A57}" presName="sibTrans" presStyleCnt="0"/>
      <dgm:spPr/>
    </dgm:pt>
    <dgm:pt modelId="{AEB3CB02-F503-4AC3-B682-42C62CA758A0}" type="pres">
      <dgm:prSet presAssocID="{16DF0981-59AE-44EF-A406-5CDA86AEE7D9}" presName="compNode" presStyleCnt="0"/>
      <dgm:spPr/>
    </dgm:pt>
    <dgm:pt modelId="{7AA754FA-016E-46BD-B77E-62E9376D2178}" type="pres">
      <dgm:prSet presAssocID="{16DF0981-59AE-44EF-A406-5CDA86AEE7D9}" presName="bgRect" presStyleLbl="bgShp" presStyleIdx="2" presStyleCnt="3"/>
      <dgm:spPr/>
    </dgm:pt>
    <dgm:pt modelId="{12BF2E7A-EE6C-43A6-B1AC-BF7267C9F25B}" type="pres">
      <dgm:prSet presAssocID="{16DF0981-59AE-44EF-A406-5CDA86AEE7D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otes"/>
        </a:ext>
      </dgm:extLst>
    </dgm:pt>
    <dgm:pt modelId="{36ED31AE-4349-425F-B5A2-343FDCD9E25D}" type="pres">
      <dgm:prSet presAssocID="{16DF0981-59AE-44EF-A406-5CDA86AEE7D9}" presName="spaceRect" presStyleCnt="0"/>
      <dgm:spPr/>
    </dgm:pt>
    <dgm:pt modelId="{751AA424-01F5-4090-AD0D-F341B35DC8CA}" type="pres">
      <dgm:prSet presAssocID="{16DF0981-59AE-44EF-A406-5CDA86AEE7D9}" presName="parTx" presStyleLbl="revTx" presStyleIdx="2" presStyleCnt="3">
        <dgm:presLayoutVars>
          <dgm:chMax val="0"/>
          <dgm:chPref val="0"/>
        </dgm:presLayoutVars>
      </dgm:prSet>
      <dgm:spPr/>
    </dgm:pt>
  </dgm:ptLst>
  <dgm:cxnLst>
    <dgm:cxn modelId="{7570102A-09CC-4BB6-9152-F10392D589BF}" type="presOf" srcId="{16DF0981-59AE-44EF-A406-5CDA86AEE7D9}" destId="{751AA424-01F5-4090-AD0D-F341B35DC8CA}" srcOrd="0" destOrd="0" presId="urn:microsoft.com/office/officeart/2018/2/layout/IconVerticalSolidList"/>
    <dgm:cxn modelId="{F448DC7A-A922-4A63-944C-1B0396E73E18}" type="presOf" srcId="{8586050F-F81E-47F9-9C96-D5D95AC55E47}" destId="{E11E3715-921D-404A-86D8-2B9D96F54145}" srcOrd="0" destOrd="0" presId="urn:microsoft.com/office/officeart/2018/2/layout/IconVerticalSolidList"/>
    <dgm:cxn modelId="{B5AD92A5-4762-48DC-B196-A096E7D9DFEC}" type="presOf" srcId="{5536CEE7-EA18-4D52-AEC9-8F271FDD1B69}" destId="{343334F0-570C-4A02-BB44-40C7A9BE93D4}" srcOrd="0" destOrd="0" presId="urn:microsoft.com/office/officeart/2018/2/layout/IconVerticalSolidList"/>
    <dgm:cxn modelId="{C2D885C3-423C-49D3-9247-758F429D476B}" srcId="{5536CEE7-EA18-4D52-AEC9-8F271FDD1B69}" destId="{16DF0981-59AE-44EF-A406-5CDA86AEE7D9}" srcOrd="2" destOrd="0" parTransId="{9F118771-DC95-4AA5-84E8-EE907937CDF6}" sibTransId="{FA281107-A421-4FC8-A078-7C3A62E53E42}"/>
    <dgm:cxn modelId="{BE19F8DB-24B4-4BF9-823B-5BC4E53D92A6}" srcId="{5536CEE7-EA18-4D52-AEC9-8F271FDD1B69}" destId="{8586050F-F81E-47F9-9C96-D5D95AC55E47}" srcOrd="0" destOrd="0" parTransId="{534A8BB9-605E-428D-9CBA-6B26D3093798}" sibTransId="{A60641BF-4B1E-4455-8D55-9C6D32CBE8C7}"/>
    <dgm:cxn modelId="{9A8C1DEA-26C8-4AF6-9B1F-E8D6F630FDDE}" srcId="{5536CEE7-EA18-4D52-AEC9-8F271FDD1B69}" destId="{1B436031-D22A-4D4B-82E6-BEB3065553A9}" srcOrd="1" destOrd="0" parTransId="{BF71A53A-8B41-416A-B08C-4947419F51FF}" sibTransId="{18837AAC-026A-4ED1-946C-99FD9CAC3A57}"/>
    <dgm:cxn modelId="{BFC13DEB-BBA3-4DBA-80D0-FA10BB8B86BA}" type="presOf" srcId="{1B436031-D22A-4D4B-82E6-BEB3065553A9}" destId="{260A5FA7-3060-4D7A-BA83-6944C3EBB6C4}" srcOrd="0" destOrd="0" presId="urn:microsoft.com/office/officeart/2018/2/layout/IconVerticalSolidList"/>
    <dgm:cxn modelId="{2F829047-6983-4379-9D03-BDF070758991}" type="presParOf" srcId="{343334F0-570C-4A02-BB44-40C7A9BE93D4}" destId="{61F1E306-1FEB-475A-B865-C0EF1F82BC10}" srcOrd="0" destOrd="0" presId="urn:microsoft.com/office/officeart/2018/2/layout/IconVerticalSolidList"/>
    <dgm:cxn modelId="{EC08C419-2DD3-4635-9524-427F20016902}" type="presParOf" srcId="{61F1E306-1FEB-475A-B865-C0EF1F82BC10}" destId="{D68F71C3-3F54-4601-9249-E4F8DEE06BCE}" srcOrd="0" destOrd="0" presId="urn:microsoft.com/office/officeart/2018/2/layout/IconVerticalSolidList"/>
    <dgm:cxn modelId="{D01025C1-5CB6-46D5-8356-03D8D3552D0A}" type="presParOf" srcId="{61F1E306-1FEB-475A-B865-C0EF1F82BC10}" destId="{EC53370A-F7C2-498D-A6A9-D8B8A4D05C9B}" srcOrd="1" destOrd="0" presId="urn:microsoft.com/office/officeart/2018/2/layout/IconVerticalSolidList"/>
    <dgm:cxn modelId="{50FC97DC-345F-417F-A218-0D946DF39D6A}" type="presParOf" srcId="{61F1E306-1FEB-475A-B865-C0EF1F82BC10}" destId="{4AC6EF0B-1BA6-40C7-BEDC-9B8B115DEBD8}" srcOrd="2" destOrd="0" presId="urn:microsoft.com/office/officeart/2018/2/layout/IconVerticalSolidList"/>
    <dgm:cxn modelId="{653AEB1D-8C5E-4323-AE88-B277A926F3A6}" type="presParOf" srcId="{61F1E306-1FEB-475A-B865-C0EF1F82BC10}" destId="{E11E3715-921D-404A-86D8-2B9D96F54145}" srcOrd="3" destOrd="0" presId="urn:microsoft.com/office/officeart/2018/2/layout/IconVerticalSolidList"/>
    <dgm:cxn modelId="{6C0AD9F3-3B47-491C-8E17-4E7BFF5BC5F3}" type="presParOf" srcId="{343334F0-570C-4A02-BB44-40C7A9BE93D4}" destId="{674DA07E-8CB5-4ECB-927E-429F1AA42872}" srcOrd="1" destOrd="0" presId="urn:microsoft.com/office/officeart/2018/2/layout/IconVerticalSolidList"/>
    <dgm:cxn modelId="{B8FE0C1D-6211-4287-AA80-D3344908506C}" type="presParOf" srcId="{343334F0-570C-4A02-BB44-40C7A9BE93D4}" destId="{1D3BC7D3-CD7F-4941-BBBA-6BEC066C320E}" srcOrd="2" destOrd="0" presId="urn:microsoft.com/office/officeart/2018/2/layout/IconVerticalSolidList"/>
    <dgm:cxn modelId="{C31A058A-CA1B-4563-BFEB-62EB99060767}" type="presParOf" srcId="{1D3BC7D3-CD7F-4941-BBBA-6BEC066C320E}" destId="{6095975B-FA0A-4931-9C34-CFC3F1B2878B}" srcOrd="0" destOrd="0" presId="urn:microsoft.com/office/officeart/2018/2/layout/IconVerticalSolidList"/>
    <dgm:cxn modelId="{B2EEA6BA-E287-4E0B-ADD4-5F65CD4F3E20}" type="presParOf" srcId="{1D3BC7D3-CD7F-4941-BBBA-6BEC066C320E}" destId="{68CDE596-DB6A-4B49-81B8-475956EB4284}" srcOrd="1" destOrd="0" presId="urn:microsoft.com/office/officeart/2018/2/layout/IconVerticalSolidList"/>
    <dgm:cxn modelId="{C04CB2D8-E9A6-45AC-97F8-EAC19E04720F}" type="presParOf" srcId="{1D3BC7D3-CD7F-4941-BBBA-6BEC066C320E}" destId="{02EFBE70-5260-4CF1-BE3A-B5353CEFBD5E}" srcOrd="2" destOrd="0" presId="urn:microsoft.com/office/officeart/2018/2/layout/IconVerticalSolidList"/>
    <dgm:cxn modelId="{6A219E05-010E-440C-A1A1-8ACDD3400D22}" type="presParOf" srcId="{1D3BC7D3-CD7F-4941-BBBA-6BEC066C320E}" destId="{260A5FA7-3060-4D7A-BA83-6944C3EBB6C4}" srcOrd="3" destOrd="0" presId="urn:microsoft.com/office/officeart/2018/2/layout/IconVerticalSolidList"/>
    <dgm:cxn modelId="{81BA9A86-49DF-4C80-A665-02FF0211EAA3}" type="presParOf" srcId="{343334F0-570C-4A02-BB44-40C7A9BE93D4}" destId="{930943D6-0EAE-4C7B-B171-4AE709AAC938}" srcOrd="3" destOrd="0" presId="urn:microsoft.com/office/officeart/2018/2/layout/IconVerticalSolidList"/>
    <dgm:cxn modelId="{D9AD0987-1E7A-4986-877C-2C8DA6ABDD42}" type="presParOf" srcId="{343334F0-570C-4A02-BB44-40C7A9BE93D4}" destId="{AEB3CB02-F503-4AC3-B682-42C62CA758A0}" srcOrd="4" destOrd="0" presId="urn:microsoft.com/office/officeart/2018/2/layout/IconVerticalSolidList"/>
    <dgm:cxn modelId="{6892FF52-59B4-488D-97A7-FC05FF205875}" type="presParOf" srcId="{AEB3CB02-F503-4AC3-B682-42C62CA758A0}" destId="{7AA754FA-016E-46BD-B77E-62E9376D2178}" srcOrd="0" destOrd="0" presId="urn:microsoft.com/office/officeart/2018/2/layout/IconVerticalSolidList"/>
    <dgm:cxn modelId="{D85A92D0-B955-4D2A-BD19-769FC6431E36}" type="presParOf" srcId="{AEB3CB02-F503-4AC3-B682-42C62CA758A0}" destId="{12BF2E7A-EE6C-43A6-B1AC-BF7267C9F25B}" srcOrd="1" destOrd="0" presId="urn:microsoft.com/office/officeart/2018/2/layout/IconVerticalSolidList"/>
    <dgm:cxn modelId="{C4E13FAF-AA6D-4283-BFCC-5003A826BA57}" type="presParOf" srcId="{AEB3CB02-F503-4AC3-B682-42C62CA758A0}" destId="{36ED31AE-4349-425F-B5A2-343FDCD9E25D}" srcOrd="2" destOrd="0" presId="urn:microsoft.com/office/officeart/2018/2/layout/IconVerticalSolidList"/>
    <dgm:cxn modelId="{AC77335E-5AC4-40E9-BD1C-BE4B91DBECEA}" type="presParOf" srcId="{AEB3CB02-F503-4AC3-B682-42C62CA758A0}" destId="{751AA424-01F5-4090-AD0D-F341B35DC8C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F71C3-3F54-4601-9249-E4F8DEE06BCE}">
      <dsp:nvSpPr>
        <dsp:cNvPr id="0" name=""/>
        <dsp:cNvSpPr/>
      </dsp:nvSpPr>
      <dsp:spPr>
        <a:xfrm>
          <a:off x="0" y="0"/>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C53370A-F7C2-498D-A6A9-D8B8A4D05C9B}">
      <dsp:nvSpPr>
        <dsp:cNvPr id="0" name=""/>
        <dsp:cNvSpPr/>
      </dsp:nvSpPr>
      <dsp:spPr>
        <a:xfrm>
          <a:off x="341791" y="254707"/>
          <a:ext cx="621439" cy="6214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11E3715-921D-404A-86D8-2B9D96F54145}">
      <dsp:nvSpPr>
        <dsp:cNvPr id="0" name=""/>
        <dsp:cNvSpPr/>
      </dsp:nvSpPr>
      <dsp:spPr>
        <a:xfrm>
          <a:off x="1305022" y="482"/>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a:t>When writing in an academic style, it can be useful to use a structure for individual body paragraphs. </a:t>
          </a:r>
          <a:endParaRPr lang="en-US" sz="2000" kern="1200"/>
        </a:p>
      </dsp:txBody>
      <dsp:txXfrm>
        <a:off x="1305022" y="482"/>
        <a:ext cx="6924577" cy="1129889"/>
      </dsp:txXfrm>
    </dsp:sp>
    <dsp:sp modelId="{6095975B-FA0A-4931-9C34-CFC3F1B2878B}">
      <dsp:nvSpPr>
        <dsp:cNvPr id="0" name=""/>
        <dsp:cNvSpPr/>
      </dsp:nvSpPr>
      <dsp:spPr>
        <a:xfrm>
          <a:off x="0" y="1412844"/>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8CDE596-DB6A-4B49-81B8-475956EB4284}">
      <dsp:nvSpPr>
        <dsp:cNvPr id="0" name=""/>
        <dsp:cNvSpPr/>
      </dsp:nvSpPr>
      <dsp:spPr>
        <a:xfrm>
          <a:off x="341791" y="1667069"/>
          <a:ext cx="621439" cy="6214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60A5FA7-3060-4D7A-BA83-6944C3EBB6C4}">
      <dsp:nvSpPr>
        <dsp:cNvPr id="0" name=""/>
        <dsp:cNvSpPr/>
      </dsp:nvSpPr>
      <dsp:spPr>
        <a:xfrm>
          <a:off x="1305022" y="1412844"/>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a:t>The </a:t>
          </a:r>
          <a:r>
            <a:rPr lang="en-GB" sz="2000" b="1" i="0" u="sng" kern="1200"/>
            <a:t>TEEL</a:t>
          </a:r>
          <a:r>
            <a:rPr lang="en-GB" sz="2000" b="0" i="0" kern="1200"/>
            <a:t> structure is a structure that can help you to organise your ideas effectively</a:t>
          </a:r>
          <a:endParaRPr lang="en-US" sz="2000" kern="1200"/>
        </a:p>
      </dsp:txBody>
      <dsp:txXfrm>
        <a:off x="1305022" y="1412844"/>
        <a:ext cx="6924577" cy="1129889"/>
      </dsp:txXfrm>
    </dsp:sp>
    <dsp:sp modelId="{7AA754FA-016E-46BD-B77E-62E9376D2178}">
      <dsp:nvSpPr>
        <dsp:cNvPr id="0" name=""/>
        <dsp:cNvSpPr/>
      </dsp:nvSpPr>
      <dsp:spPr>
        <a:xfrm>
          <a:off x="0" y="2825205"/>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2BF2E7A-EE6C-43A6-B1AC-BF7267C9F25B}">
      <dsp:nvSpPr>
        <dsp:cNvPr id="0" name=""/>
        <dsp:cNvSpPr/>
      </dsp:nvSpPr>
      <dsp:spPr>
        <a:xfrm>
          <a:off x="341791" y="3079430"/>
          <a:ext cx="621439" cy="6214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51AA424-01F5-4090-AD0D-F341B35DC8CA}">
      <dsp:nvSpPr>
        <dsp:cNvPr id="0" name=""/>
        <dsp:cNvSpPr/>
      </dsp:nvSpPr>
      <dsp:spPr>
        <a:xfrm>
          <a:off x="1305022" y="2825205"/>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a:t>Unlike the structure for a whole report, the </a:t>
          </a:r>
          <a:r>
            <a:rPr lang="en-GB" sz="2000" b="1" i="0" u="sng" kern="1200"/>
            <a:t>TEEL</a:t>
          </a:r>
          <a:r>
            <a:rPr lang="en-GB" sz="2000" b="0" i="0" kern="1200"/>
            <a:t> structure should be repeated for each main body paragraph.</a:t>
          </a:r>
          <a:endParaRPr lang="en-US" sz="2000" kern="1200"/>
        </a:p>
      </dsp:txBody>
      <dsp:txXfrm>
        <a:off x="1305022" y="2825205"/>
        <a:ext cx="6924577" cy="11298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02/07/2025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Abbreviations and symbols here before note taking practice?</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2685712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566261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02/07/2025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02/07/2025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02/07/2025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02/07/2025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02/07/2025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02/07/2025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02/07/2025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02/07/2025</a:t>
            </a:fld>
            <a:endParaRPr lang="en-GB"/>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02/07/2025</a:t>
            </a:fld>
            <a:endParaRPr lang="en-GB"/>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02/07/2025</a:t>
            </a:fld>
            <a:endParaRPr lang="en-GB"/>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02/07/2025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02/07/2025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02/07/2025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02/07/2025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02/07/2025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02/07/2025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02/07/2025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02/07/2025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02/07/2025</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02/07/2025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2235200"/>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a:solidFill>
                  <a:schemeClr val="bg1"/>
                </a:solidFill>
                <a:effectLst>
                  <a:outerShdw blurRad="38100" dist="38100" dir="2700000" algn="tl">
                    <a:srgbClr val="000000">
                      <a:alpha val="43137"/>
                    </a:srgbClr>
                  </a:outerShdw>
                </a:effectLst>
              </a:rPr>
            </a:br>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Academic and Employability Skills </a:t>
            </a:r>
            <a:br>
              <a:rPr lang="en-GB" b="1">
                <a:solidFill>
                  <a:schemeClr val="bg1"/>
                </a:solidFill>
                <a:effectLst>
                  <a:outerShdw blurRad="38100" dist="38100" dir="2700000" algn="tl">
                    <a:srgbClr val="000000">
                      <a:alpha val="43137"/>
                    </a:srgbClr>
                  </a:outerShdw>
                </a:effectLst>
              </a:rPr>
            </a:br>
            <a:endParaRPr lang="en-GB"/>
          </a:p>
        </p:txBody>
      </p:sp>
      <p:sp>
        <p:nvSpPr>
          <p:cNvPr id="4" name="Subtitle 3"/>
          <p:cNvSpPr>
            <a:spLocks noGrp="1"/>
          </p:cNvSpPr>
          <p:nvPr>
            <p:ph type="subTitle" idx="1"/>
          </p:nvPr>
        </p:nvSpPr>
        <p:spPr>
          <a:xfrm>
            <a:off x="881063" y="4077072"/>
            <a:ext cx="7488832" cy="1655762"/>
          </a:xfrm>
        </p:spPr>
        <p:txBody>
          <a:bodyPr/>
          <a:lstStyle/>
          <a:p>
            <a:pPr eaLnBrk="1" hangingPunct="1"/>
            <a:endParaRPr lang="en-GB" altLang="en-US" sz="3200">
              <a:effectLst>
                <a:outerShdw blurRad="38100" dist="38100" dir="2700000" algn="tl">
                  <a:srgbClr val="000000">
                    <a:alpha val="43137"/>
                  </a:srgbClr>
                </a:outerShdw>
              </a:effectLst>
            </a:endParaRPr>
          </a:p>
          <a:p>
            <a:pPr eaLnBrk="1" hangingPunct="1"/>
            <a:r>
              <a:rPr lang="en-GB" altLang="en-US" sz="3200" b="1">
                <a:solidFill>
                  <a:srgbClr val="FFFF00"/>
                </a:solidFill>
                <a:effectLst>
                  <a:outerShdw blurRad="38100" dist="38100" dir="2700000" algn="tl">
                    <a:srgbClr val="000000">
                      <a:alpha val="43137"/>
                    </a:srgbClr>
                  </a:outerShdw>
                </a:effectLst>
              </a:rPr>
              <a:t>Paragraphs</a:t>
            </a:r>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02/07/2025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457200" y="0"/>
            <a:ext cx="8229600" cy="1143000"/>
          </a:xfrm>
        </p:spPr>
        <p:txBody>
          <a:bodyPr>
            <a:noAutofit/>
          </a:bodyPr>
          <a:lstStyle/>
          <a:p>
            <a:r>
              <a:rPr lang="en-GB" sz="3600" b="1"/>
              <a:t>Aims</a:t>
            </a:r>
          </a:p>
        </p:txBody>
      </p:sp>
      <p:sp>
        <p:nvSpPr>
          <p:cNvPr id="3" name="TextBox 2">
            <a:extLst>
              <a:ext uri="{FF2B5EF4-FFF2-40B4-BE49-F238E27FC236}">
                <a16:creationId xmlns:a16="http://schemas.microsoft.com/office/drawing/2014/main" id="{1DCCE1A5-E3F3-01C6-7EB4-7B50899047B7}"/>
              </a:ext>
            </a:extLst>
          </p:cNvPr>
          <p:cNvSpPr txBox="1"/>
          <p:nvPr/>
        </p:nvSpPr>
        <p:spPr>
          <a:xfrm>
            <a:off x="460992" y="889843"/>
            <a:ext cx="7931224" cy="5078313"/>
          </a:xfrm>
          <a:prstGeom prst="rect">
            <a:avLst/>
          </a:prstGeom>
          <a:noFill/>
        </p:spPr>
        <p:txBody>
          <a:bodyPr wrap="square" rtlCol="0">
            <a:spAutoFit/>
          </a:bodyPr>
          <a:lstStyle/>
          <a:p>
            <a:pPr marL="571500" indent="-571500">
              <a:buFont typeface="Arial" panose="020B0604020202020204" pitchFamily="34" charset="0"/>
              <a:buChar char="•"/>
            </a:pPr>
            <a:r>
              <a:rPr lang="en-GB" sz="3600"/>
              <a:t>To be able to structure a paragraph</a:t>
            </a:r>
          </a:p>
          <a:p>
            <a:pPr marL="571500" indent="-571500">
              <a:buFont typeface="Arial" panose="020B0604020202020204" pitchFamily="34" charset="0"/>
              <a:buChar char="•"/>
            </a:pPr>
            <a:r>
              <a:rPr lang="en-GB" sz="3600"/>
              <a:t>To recognise a topic sentence</a:t>
            </a:r>
          </a:p>
          <a:p>
            <a:pPr marL="571500" indent="-571500">
              <a:buFont typeface="Arial" panose="020B0604020202020204" pitchFamily="34" charset="0"/>
              <a:buChar char="•"/>
            </a:pPr>
            <a:r>
              <a:rPr lang="en-GB" sz="3600"/>
              <a:t>To be able to write a strong topic sentence</a:t>
            </a:r>
          </a:p>
          <a:p>
            <a:pPr marL="571500" indent="-571500">
              <a:buFont typeface="Arial" panose="020B0604020202020204" pitchFamily="34" charset="0"/>
              <a:buChar char="•"/>
            </a:pPr>
            <a:r>
              <a:rPr lang="en-GB" sz="3600"/>
              <a:t>To be able to recognise and use linking language to increase coherence and cohesion in your own writing</a:t>
            </a:r>
          </a:p>
          <a:p>
            <a:pPr marL="571500" indent="-571500">
              <a:buFont typeface="Arial" panose="020B0604020202020204" pitchFamily="34" charset="0"/>
              <a:buChar char="•"/>
            </a:pPr>
            <a:endParaRPr lang="en-GB" sz="3600"/>
          </a:p>
        </p:txBody>
      </p:sp>
    </p:spTree>
    <p:extLst>
      <p:ext uri="{BB962C8B-B14F-4D97-AF65-F5344CB8AC3E}">
        <p14:creationId xmlns:p14="http://schemas.microsoft.com/office/powerpoint/2010/main" val="4054752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F2F6E-4BD4-B870-B097-A1C86CAA13BE}"/>
              </a:ext>
            </a:extLst>
          </p:cNvPr>
          <p:cNvSpPr>
            <a:spLocks noGrp="1"/>
          </p:cNvSpPr>
          <p:nvPr>
            <p:ph type="title"/>
          </p:nvPr>
        </p:nvSpPr>
        <p:spPr>
          <a:xfrm>
            <a:off x="457200" y="30893"/>
            <a:ext cx="8229600" cy="1143000"/>
          </a:xfrm>
        </p:spPr>
        <p:txBody>
          <a:bodyPr/>
          <a:lstStyle/>
          <a:p>
            <a:r>
              <a:rPr lang="en-US" dirty="0"/>
              <a:t>Your turn</a:t>
            </a:r>
          </a:p>
        </p:txBody>
      </p:sp>
      <p:sp>
        <p:nvSpPr>
          <p:cNvPr id="3" name="Content Placeholder 2">
            <a:extLst>
              <a:ext uri="{FF2B5EF4-FFF2-40B4-BE49-F238E27FC236}">
                <a16:creationId xmlns:a16="http://schemas.microsoft.com/office/drawing/2014/main" id="{5E170B4E-7026-EF44-EC46-E741FDEBEFF3}"/>
              </a:ext>
            </a:extLst>
          </p:cNvPr>
          <p:cNvSpPr>
            <a:spLocks noGrp="1"/>
          </p:cNvSpPr>
          <p:nvPr>
            <p:ph idx="1"/>
          </p:nvPr>
        </p:nvSpPr>
        <p:spPr>
          <a:xfrm>
            <a:off x="457200" y="1027176"/>
            <a:ext cx="8229600" cy="3916363"/>
          </a:xfrm>
        </p:spPr>
        <p:txBody>
          <a:bodyPr/>
          <a:lstStyle/>
          <a:p>
            <a:r>
              <a:rPr lang="en-US" dirty="0"/>
              <a:t>Take 10 minutes to write a paragraph about the importance of a healthy work/life balance while at university OR at work (not both!). Do not use your phones or the internet to look up ideas-just use your own!</a:t>
            </a:r>
          </a:p>
        </p:txBody>
      </p:sp>
      <p:sp>
        <p:nvSpPr>
          <p:cNvPr id="4" name="Date Placeholder 3">
            <a:extLst>
              <a:ext uri="{FF2B5EF4-FFF2-40B4-BE49-F238E27FC236}">
                <a16:creationId xmlns:a16="http://schemas.microsoft.com/office/drawing/2014/main" id="{441E890F-E9C2-5694-C384-EC721AACE162}"/>
              </a:ext>
            </a:extLst>
          </p:cNvPr>
          <p:cNvSpPr>
            <a:spLocks noGrp="1"/>
          </p:cNvSpPr>
          <p:nvPr>
            <p:ph type="dt" sz="half" idx="10"/>
          </p:nvPr>
        </p:nvSpPr>
        <p:spPr/>
        <p:txBody>
          <a:bodyPr/>
          <a:lstStyle/>
          <a:p>
            <a:pPr>
              <a:defRPr/>
            </a:pPr>
            <a:fld id="{CDF502AA-C8CB-4132-B592-CA60B7C38ACE}" type="datetime1">
              <a:rPr lang="en-GB"/>
              <a:pPr>
                <a:defRPr/>
              </a:pPr>
              <a:t>02/07/2025</a:t>
            </a:fld>
            <a:endParaRPr lang="en-GB"/>
          </a:p>
        </p:txBody>
      </p:sp>
    </p:spTree>
    <p:extLst>
      <p:ext uri="{BB962C8B-B14F-4D97-AF65-F5344CB8AC3E}">
        <p14:creationId xmlns:p14="http://schemas.microsoft.com/office/powerpoint/2010/main" val="2167091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6F58-8980-4796-8EBA-81F4B377E2D7}"/>
              </a:ext>
            </a:extLst>
          </p:cNvPr>
          <p:cNvSpPr>
            <a:spLocks noGrp="1"/>
          </p:cNvSpPr>
          <p:nvPr>
            <p:ph type="title"/>
          </p:nvPr>
        </p:nvSpPr>
        <p:spPr>
          <a:xfrm>
            <a:off x="457200" y="260648"/>
            <a:ext cx="8229600" cy="796950"/>
          </a:xfrm>
        </p:spPr>
        <p:txBody>
          <a:bodyPr/>
          <a:lstStyle/>
          <a:p>
            <a:r>
              <a:rPr lang="en-GB" sz="4000" b="1"/>
              <a:t>Paragraphs</a:t>
            </a:r>
          </a:p>
        </p:txBody>
      </p:sp>
      <p:sp>
        <p:nvSpPr>
          <p:cNvPr id="3" name="TextBox 2">
            <a:extLst>
              <a:ext uri="{FF2B5EF4-FFF2-40B4-BE49-F238E27FC236}">
                <a16:creationId xmlns:a16="http://schemas.microsoft.com/office/drawing/2014/main" id="{F21FDEF3-6DBD-A5F3-8F91-162A4D863426}"/>
              </a:ext>
            </a:extLst>
          </p:cNvPr>
          <p:cNvSpPr txBox="1"/>
          <p:nvPr/>
        </p:nvSpPr>
        <p:spPr>
          <a:xfrm>
            <a:off x="451056" y="1556792"/>
            <a:ext cx="8173533" cy="3785652"/>
          </a:xfrm>
          <a:prstGeom prst="rect">
            <a:avLst/>
          </a:prstGeom>
          <a:noFill/>
        </p:spPr>
        <p:txBody>
          <a:bodyPr wrap="square" rtlCol="0">
            <a:spAutoFit/>
          </a:bodyPr>
          <a:lstStyle/>
          <a:p>
            <a:r>
              <a:rPr lang="en-GB" sz="2400" i="1" dirty="0"/>
              <a:t>Discuss:</a:t>
            </a:r>
          </a:p>
          <a:p>
            <a:endParaRPr lang="en-GB" sz="2400" i="1" dirty="0"/>
          </a:p>
          <a:p>
            <a:pPr marL="285750" indent="-285750">
              <a:buFont typeface="Arial" panose="020B0604020202020204" pitchFamily="34" charset="0"/>
              <a:buChar char="•"/>
            </a:pPr>
            <a:r>
              <a:rPr lang="en-GB" sz="2400" dirty="0"/>
              <a:t>How confident are you with writing paragraphs?</a:t>
            </a:r>
          </a:p>
          <a:p>
            <a:endParaRPr lang="en-GB" sz="2400" dirty="0"/>
          </a:p>
          <a:p>
            <a:pPr marL="285750" indent="-285750">
              <a:buFont typeface="Arial" panose="020B0604020202020204" pitchFamily="34" charset="0"/>
              <a:buChar char="•"/>
            </a:pPr>
            <a:r>
              <a:rPr lang="en-GB" sz="2400" dirty="0"/>
              <a:t>How do you usually decide when to end/start a paragraph?</a:t>
            </a:r>
          </a:p>
          <a:p>
            <a:endParaRPr lang="en-GB" sz="2400" dirty="0"/>
          </a:p>
          <a:p>
            <a:pPr marL="285750" indent="-285750">
              <a:buFont typeface="Arial" panose="020B0604020202020204" pitchFamily="34" charset="0"/>
              <a:buChar char="•"/>
            </a:pPr>
            <a:r>
              <a:rPr lang="en-GB" sz="2400" dirty="0"/>
              <a:t>Do you know any tips or tricks for how to structure a paragraph when writing?</a:t>
            </a:r>
          </a:p>
          <a:p>
            <a:endParaRPr lang="en-GB" sz="2400" dirty="0"/>
          </a:p>
        </p:txBody>
      </p:sp>
    </p:spTree>
    <p:extLst>
      <p:ext uri="{BB962C8B-B14F-4D97-AF65-F5344CB8AC3E}">
        <p14:creationId xmlns:p14="http://schemas.microsoft.com/office/powerpoint/2010/main" val="3561069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37127-22FB-20B5-7B27-BE1D62DA9681}"/>
              </a:ext>
            </a:extLst>
          </p:cNvPr>
          <p:cNvSpPr>
            <a:spLocks noGrp="1"/>
          </p:cNvSpPr>
          <p:nvPr>
            <p:ph type="title"/>
          </p:nvPr>
        </p:nvSpPr>
        <p:spPr/>
        <p:txBody>
          <a:bodyPr/>
          <a:lstStyle/>
          <a:p>
            <a:r>
              <a:rPr lang="en-US" b="1" dirty="0"/>
              <a:t>A note!</a:t>
            </a:r>
          </a:p>
        </p:txBody>
      </p:sp>
      <p:sp>
        <p:nvSpPr>
          <p:cNvPr id="3" name="Content Placeholder 2">
            <a:extLst>
              <a:ext uri="{FF2B5EF4-FFF2-40B4-BE49-F238E27FC236}">
                <a16:creationId xmlns:a16="http://schemas.microsoft.com/office/drawing/2014/main" id="{E919C2B2-BDBC-4F45-02D2-75FD202A4854}"/>
              </a:ext>
            </a:extLst>
          </p:cNvPr>
          <p:cNvSpPr>
            <a:spLocks noGrp="1"/>
          </p:cNvSpPr>
          <p:nvPr>
            <p:ph idx="1"/>
          </p:nvPr>
        </p:nvSpPr>
        <p:spPr>
          <a:xfrm>
            <a:off x="457200" y="1271016"/>
            <a:ext cx="8229600" cy="3916363"/>
          </a:xfrm>
        </p:spPr>
        <p:txBody>
          <a:bodyPr/>
          <a:lstStyle/>
          <a:p>
            <a:r>
              <a:rPr lang="en-US" sz="2800" dirty="0"/>
              <a:t>When we discuss paragraph writing for reports, we are mainly discussing the paragraphs which appear </a:t>
            </a:r>
            <a:r>
              <a:rPr lang="en-US" sz="2800" b="1" dirty="0"/>
              <a:t>between</a:t>
            </a:r>
            <a:r>
              <a:rPr lang="en-US" sz="2800" dirty="0"/>
              <a:t> the introduction and conclusion in the main body of your report.</a:t>
            </a:r>
          </a:p>
          <a:p>
            <a:pPr marL="0" indent="0">
              <a:buNone/>
            </a:pPr>
            <a:endParaRPr lang="en-US" sz="2800" dirty="0"/>
          </a:p>
          <a:p>
            <a:r>
              <a:rPr lang="en-US" sz="2800" dirty="0"/>
              <a:t>Introductions and conclusions follow a </a:t>
            </a:r>
            <a:r>
              <a:rPr lang="en-US" sz="2800" b="1" dirty="0"/>
              <a:t>different structure </a:t>
            </a:r>
            <a:r>
              <a:rPr lang="en-US" sz="2800" dirty="0"/>
              <a:t>to main body paragraphs, but we will learn about that in a few weeks!</a:t>
            </a:r>
          </a:p>
        </p:txBody>
      </p:sp>
      <p:sp>
        <p:nvSpPr>
          <p:cNvPr id="4" name="Date Placeholder 3">
            <a:extLst>
              <a:ext uri="{FF2B5EF4-FFF2-40B4-BE49-F238E27FC236}">
                <a16:creationId xmlns:a16="http://schemas.microsoft.com/office/drawing/2014/main" id="{9BB0F493-8E63-3365-8B85-7612EBECC70D}"/>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2037553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DBAB4-4C1D-A2CE-9088-D784EF423E6E}"/>
              </a:ext>
            </a:extLst>
          </p:cNvPr>
          <p:cNvSpPr>
            <a:spLocks noGrp="1"/>
          </p:cNvSpPr>
          <p:nvPr>
            <p:ph type="title"/>
          </p:nvPr>
        </p:nvSpPr>
        <p:spPr>
          <a:xfrm>
            <a:off x="348162" y="-16843"/>
            <a:ext cx="8229600" cy="796950"/>
          </a:xfrm>
        </p:spPr>
        <p:txBody>
          <a:bodyPr/>
          <a:lstStyle/>
          <a:p>
            <a:r>
              <a:rPr lang="en-GB" sz="4000" b="1"/>
              <a:t>Paragraphs</a:t>
            </a:r>
          </a:p>
        </p:txBody>
      </p:sp>
      <p:sp>
        <p:nvSpPr>
          <p:cNvPr id="4" name="TextBox 3">
            <a:extLst>
              <a:ext uri="{FF2B5EF4-FFF2-40B4-BE49-F238E27FC236}">
                <a16:creationId xmlns:a16="http://schemas.microsoft.com/office/drawing/2014/main" id="{444E4EEE-D512-6004-9FAE-93C945A4ED6F}"/>
              </a:ext>
            </a:extLst>
          </p:cNvPr>
          <p:cNvSpPr txBox="1"/>
          <p:nvPr/>
        </p:nvSpPr>
        <p:spPr>
          <a:xfrm>
            <a:off x="346085" y="785143"/>
            <a:ext cx="8445203" cy="5109091"/>
          </a:xfrm>
          <a:prstGeom prst="rect">
            <a:avLst/>
          </a:prstGeom>
          <a:noFill/>
        </p:spPr>
        <p:txBody>
          <a:bodyPr wrap="square" lIns="91440" tIns="45720" rIns="91440" bIns="45720" rtlCol="0" anchor="t">
            <a:spAutoFit/>
          </a:bodyPr>
          <a:lstStyle/>
          <a:p>
            <a:r>
              <a:rPr lang="en-GB" sz="2400" dirty="0">
                <a:latin typeface="Arial"/>
                <a:cs typeface="Arial"/>
              </a:rPr>
              <a:t>Each body paragraph should:</a:t>
            </a:r>
            <a:endParaRPr lang="en-US" sz="2400" dirty="0">
              <a:latin typeface="Arial"/>
              <a:cs typeface="Arial"/>
            </a:endParaRPr>
          </a:p>
          <a:p>
            <a:endParaRPr lang="en-GB" sz="800" dirty="0">
              <a:latin typeface="Arial"/>
              <a:cs typeface="Arial"/>
            </a:endParaRPr>
          </a:p>
          <a:p>
            <a:pPr>
              <a:buFont typeface="Arial" panose="020B0604020202020204" pitchFamily="34" charset="0"/>
              <a:buChar char="•"/>
            </a:pPr>
            <a:r>
              <a:rPr lang="en-GB" sz="2400" b="1" dirty="0">
                <a:latin typeface="Arial"/>
                <a:cs typeface="Arial"/>
              </a:rPr>
              <a:t>Start with a topic sentence</a:t>
            </a:r>
            <a:r>
              <a:rPr lang="en-GB" sz="2400" dirty="0">
                <a:latin typeface="Arial"/>
                <a:cs typeface="Arial"/>
              </a:rPr>
              <a:t> that clearly introduces the paragraph’s main idea</a:t>
            </a:r>
            <a:endParaRPr lang="en-GB" sz="2400" dirty="0"/>
          </a:p>
          <a:p>
            <a:endParaRPr lang="en-GB" sz="800" dirty="0">
              <a:latin typeface="Arial"/>
              <a:cs typeface="Arial"/>
            </a:endParaRPr>
          </a:p>
          <a:p>
            <a:pPr>
              <a:buFont typeface="Arial" panose="020B0604020202020204" pitchFamily="34" charset="0"/>
              <a:buChar char="•"/>
            </a:pPr>
            <a:r>
              <a:rPr lang="en-GB" sz="2400" b="1" dirty="0">
                <a:latin typeface="Arial"/>
                <a:cs typeface="Arial"/>
              </a:rPr>
              <a:t>Focus on one theme only</a:t>
            </a:r>
            <a:r>
              <a:rPr lang="en-GB" sz="2400" dirty="0">
                <a:latin typeface="Arial"/>
                <a:cs typeface="Arial"/>
              </a:rPr>
              <a:t> to maintain clarity and coherence</a:t>
            </a:r>
            <a:endParaRPr lang="en-GB" sz="2400" dirty="0"/>
          </a:p>
          <a:p>
            <a:endParaRPr lang="en-GB" sz="800" dirty="0">
              <a:latin typeface="Arial"/>
              <a:cs typeface="Arial"/>
            </a:endParaRPr>
          </a:p>
          <a:p>
            <a:pPr>
              <a:buFont typeface="Arial" panose="020B0604020202020204" pitchFamily="34" charset="0"/>
              <a:buChar char="•"/>
            </a:pPr>
            <a:r>
              <a:rPr lang="en-GB" sz="2400" b="1" dirty="0">
                <a:latin typeface="Arial"/>
                <a:cs typeface="Arial"/>
              </a:rPr>
              <a:t>Link directly to your report topic or thesis statement</a:t>
            </a:r>
            <a:r>
              <a:rPr lang="en-GB" sz="2400" dirty="0">
                <a:latin typeface="Arial"/>
                <a:cs typeface="Arial"/>
              </a:rPr>
              <a:t> to stay on topic</a:t>
            </a:r>
            <a:endParaRPr lang="en-GB" sz="2400" dirty="0"/>
          </a:p>
          <a:p>
            <a:endParaRPr lang="en-GB" sz="800" dirty="0">
              <a:latin typeface="Arial"/>
              <a:cs typeface="Arial"/>
            </a:endParaRPr>
          </a:p>
          <a:p>
            <a:pPr>
              <a:buFont typeface="Arial" panose="020B0604020202020204" pitchFamily="34" charset="0"/>
              <a:buChar char="•"/>
            </a:pPr>
            <a:r>
              <a:rPr lang="en-GB" sz="2400" b="1" dirty="0">
                <a:latin typeface="Arial"/>
                <a:cs typeface="Arial"/>
              </a:rPr>
              <a:t>Include supporting evidence</a:t>
            </a:r>
            <a:r>
              <a:rPr lang="en-GB" sz="2400" dirty="0">
                <a:latin typeface="Arial"/>
                <a:cs typeface="Arial"/>
              </a:rPr>
              <a:t> (e.g., examples, data, citations) to back up your claims</a:t>
            </a:r>
            <a:endParaRPr lang="en-GB" sz="2400" dirty="0"/>
          </a:p>
          <a:p>
            <a:pPr>
              <a:buFont typeface="Arial" panose="020B0604020202020204" pitchFamily="34" charset="0"/>
              <a:buChar char="•"/>
            </a:pPr>
            <a:endParaRPr lang="en-GB" sz="800" dirty="0">
              <a:latin typeface="Arial"/>
              <a:cs typeface="Arial"/>
            </a:endParaRPr>
          </a:p>
          <a:p>
            <a:pPr>
              <a:buFont typeface="Arial" panose="020B0604020202020204" pitchFamily="34" charset="0"/>
              <a:buChar char="•"/>
            </a:pPr>
            <a:r>
              <a:rPr lang="en-GB" sz="2400" b="1" dirty="0">
                <a:latin typeface="Arial"/>
                <a:cs typeface="Arial"/>
              </a:rPr>
              <a:t>Use linking and signposting words</a:t>
            </a:r>
            <a:r>
              <a:rPr lang="en-GB" sz="2400" dirty="0">
                <a:latin typeface="Arial"/>
                <a:cs typeface="Arial"/>
              </a:rPr>
              <a:t> to guide the reader through your argument</a:t>
            </a:r>
            <a:endParaRPr lang="en-GB" sz="2400" dirty="0"/>
          </a:p>
          <a:p>
            <a:pPr marL="285750" indent="-285750">
              <a:buFont typeface="Arial" panose="020B0604020202020204" pitchFamily="34" charset="0"/>
              <a:buChar char="•"/>
            </a:pPr>
            <a:endParaRPr lang="en-GB" sz="2200" dirty="0"/>
          </a:p>
        </p:txBody>
      </p:sp>
    </p:spTree>
    <p:extLst>
      <p:ext uri="{BB962C8B-B14F-4D97-AF65-F5344CB8AC3E}">
        <p14:creationId xmlns:p14="http://schemas.microsoft.com/office/powerpoint/2010/main" val="3397313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E8795-E404-4D2B-8A75-BBE4A0EEC9CF}"/>
              </a:ext>
            </a:extLst>
          </p:cNvPr>
          <p:cNvSpPr>
            <a:spLocks noGrp="1"/>
          </p:cNvSpPr>
          <p:nvPr>
            <p:ph type="title"/>
          </p:nvPr>
        </p:nvSpPr>
        <p:spPr/>
        <p:txBody>
          <a:bodyPr>
            <a:normAutofit fontScale="90000"/>
          </a:bodyPr>
          <a:lstStyle/>
          <a:p>
            <a:r>
              <a:rPr lang="en-GB" sz="4000" b="1"/>
              <a:t>Paragraphs: A Suggested Structure</a:t>
            </a:r>
          </a:p>
        </p:txBody>
      </p:sp>
      <p:graphicFrame>
        <p:nvGraphicFramePr>
          <p:cNvPr id="5" name="Content Placeholder 2">
            <a:extLst>
              <a:ext uri="{FF2B5EF4-FFF2-40B4-BE49-F238E27FC236}">
                <a16:creationId xmlns:a16="http://schemas.microsoft.com/office/drawing/2014/main" id="{BC89420A-11D5-4372-38CA-C587A3ABAB92}"/>
              </a:ext>
            </a:extLst>
          </p:cNvPr>
          <p:cNvGraphicFramePr>
            <a:graphicFrameLocks noGrp="1"/>
          </p:cNvGraphicFramePr>
          <p:nvPr>
            <p:ph idx="1"/>
            <p:extLst>
              <p:ext uri="{D42A27DB-BD31-4B8C-83A1-F6EECF244321}">
                <p14:modId xmlns:p14="http://schemas.microsoft.com/office/powerpoint/2010/main" val="2321218557"/>
              </p:ext>
            </p:extLst>
          </p:nvPr>
        </p:nvGraphicFramePr>
        <p:xfrm>
          <a:off x="457200" y="1196752"/>
          <a:ext cx="8229600" cy="39555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375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a:t>TEEL</a:t>
            </a:r>
          </a:p>
        </p:txBody>
      </p:sp>
      <p:sp>
        <p:nvSpPr>
          <p:cNvPr id="7" name="Content Placeholder 6">
            <a:extLst>
              <a:ext uri="{FF2B5EF4-FFF2-40B4-BE49-F238E27FC236}">
                <a16:creationId xmlns:a16="http://schemas.microsoft.com/office/drawing/2014/main" id="{1A8F2DB8-1FE6-413A-56F7-F1B0EB848127}"/>
              </a:ext>
            </a:extLst>
          </p:cNvPr>
          <p:cNvSpPr>
            <a:spLocks noGrp="1"/>
          </p:cNvSpPr>
          <p:nvPr>
            <p:ph idx="1"/>
          </p:nvPr>
        </p:nvSpPr>
        <p:spPr>
          <a:xfrm>
            <a:off x="395536" y="662684"/>
            <a:ext cx="8352928" cy="5068280"/>
          </a:xfrm>
        </p:spPr>
        <p:txBody>
          <a:bodyPr/>
          <a:lstStyle/>
          <a:p>
            <a:pPr marL="0" indent="0" algn="just">
              <a:buNone/>
            </a:pPr>
            <a:r>
              <a:rPr lang="en-GB" b="1" dirty="0">
                <a:solidFill>
                  <a:schemeClr val="tx2">
                    <a:lumMod val="60000"/>
                    <a:lumOff val="40000"/>
                  </a:schemeClr>
                </a:solidFill>
                <a:ea typeface="+mn-lt"/>
                <a:cs typeface="+mn-lt"/>
              </a:rPr>
              <a:t>T: Topic Sentence</a:t>
            </a:r>
            <a:r>
              <a:rPr lang="en-GB" sz="2400" dirty="0">
                <a:ea typeface="+mn-lt"/>
                <a:cs typeface="+mn-lt"/>
              </a:rPr>
              <a:t>. This is the first sentence. It gives the reader with a clear understanding of what the paragraph will be about.</a:t>
            </a:r>
            <a:endParaRPr lang="en-US" sz="2400">
              <a:ea typeface="+mn-lt"/>
              <a:cs typeface="+mn-lt"/>
            </a:endParaRPr>
          </a:p>
          <a:p>
            <a:pPr marL="0" indent="0" algn="just">
              <a:buNone/>
            </a:pPr>
            <a:r>
              <a:rPr lang="en-GB" b="1" dirty="0">
                <a:solidFill>
                  <a:srgbClr val="558ED5"/>
                </a:solidFill>
                <a:ea typeface="+mn-lt"/>
                <a:cs typeface="+mn-lt"/>
              </a:rPr>
              <a:t>E</a:t>
            </a:r>
            <a:r>
              <a:rPr kumimoji="0" lang="en-GB" b="1" i="0" u="none" strike="noStrike" kern="1200" cap="none" spc="0" normalizeH="0" baseline="0" noProof="0" dirty="0">
                <a:ln>
                  <a:noFill/>
                </a:ln>
                <a:solidFill>
                  <a:srgbClr val="558ED5"/>
                </a:solidFill>
                <a:effectLst/>
                <a:uLnTx/>
                <a:uFillTx/>
                <a:ea typeface="+mn-lt"/>
                <a:cs typeface="+mn-lt"/>
              </a:rPr>
              <a:t>:</a:t>
            </a:r>
            <a:r>
              <a:rPr lang="en-GB" b="1" dirty="0">
                <a:solidFill>
                  <a:srgbClr val="558ED5"/>
                </a:solidFill>
                <a:ea typeface="+mn-lt"/>
                <a:cs typeface="+mn-lt"/>
              </a:rPr>
              <a:t> </a:t>
            </a:r>
            <a:r>
              <a:rPr lang="en-GB" b="1" dirty="0">
                <a:solidFill>
                  <a:schemeClr val="tx2">
                    <a:lumMod val="60000"/>
                    <a:lumOff val="40000"/>
                  </a:schemeClr>
                </a:solidFill>
                <a:ea typeface="+mn-lt"/>
                <a:cs typeface="+mn-lt"/>
              </a:rPr>
              <a:t>Explanation</a:t>
            </a:r>
            <a:r>
              <a:rPr lang="en-GB" sz="2400" b="1" dirty="0">
                <a:solidFill>
                  <a:schemeClr val="tx2">
                    <a:lumMod val="60000"/>
                    <a:lumOff val="40000"/>
                  </a:schemeClr>
                </a:solidFill>
                <a:ea typeface="+mn-lt"/>
                <a:cs typeface="+mn-lt"/>
              </a:rPr>
              <a:t>.</a:t>
            </a:r>
            <a:r>
              <a:rPr lang="en-GB" sz="2400" dirty="0">
                <a:ea typeface="+mn-lt"/>
                <a:cs typeface="+mn-lt"/>
              </a:rPr>
              <a:t> Explain your </a:t>
            </a:r>
            <a:r>
              <a:rPr kumimoji="0" lang="en-GB" sz="2400" i="0" u="none" strike="noStrike" kern="1200" cap="none" spc="0" normalizeH="0" baseline="0" noProof="0" dirty="0">
                <a:ln>
                  <a:noFill/>
                </a:ln>
                <a:effectLst/>
                <a:uLnTx/>
                <a:uFillTx/>
                <a:ea typeface="+mn-lt"/>
                <a:cs typeface="+mn-lt"/>
              </a:rPr>
              <a:t>main idea</a:t>
            </a:r>
            <a:r>
              <a:rPr lang="en-GB" sz="2400" dirty="0">
                <a:ea typeface="+mn-lt"/>
                <a:cs typeface="+mn-lt"/>
              </a:rPr>
              <a:t> in more detail</a:t>
            </a:r>
            <a:r>
              <a:rPr kumimoji="0" lang="en-GB" sz="2400" i="0" u="none" strike="noStrike" kern="1200" cap="none" spc="0" normalizeH="0" baseline="0" noProof="0" dirty="0">
                <a:ln>
                  <a:noFill/>
                </a:ln>
                <a:effectLst/>
                <a:uLnTx/>
                <a:uFillTx/>
                <a:ea typeface="+mn-lt"/>
                <a:cs typeface="+mn-lt"/>
              </a:rPr>
              <a:t>. </a:t>
            </a:r>
            <a:r>
              <a:rPr lang="en-GB" sz="2400" dirty="0">
                <a:ea typeface="+mn-lt"/>
                <a:cs typeface="+mn-lt"/>
              </a:rPr>
              <a:t>Help the reader understand </a:t>
            </a:r>
            <a:r>
              <a:rPr kumimoji="0" lang="en-GB" sz="2400" i="0" u="none" strike="noStrike" kern="1200" cap="none" spc="0" normalizeH="0" baseline="0" noProof="0" dirty="0">
                <a:ln>
                  <a:noFill/>
                </a:ln>
                <a:effectLst/>
                <a:uLnTx/>
                <a:uFillTx/>
                <a:ea typeface="+mn-lt"/>
                <a:cs typeface="+mn-lt"/>
              </a:rPr>
              <a:t>your point.</a:t>
            </a:r>
            <a:endParaRPr lang="en-GB" sz="2400" dirty="0">
              <a:ea typeface="+mn-lt"/>
              <a:cs typeface="+mn-lt"/>
            </a:endParaRPr>
          </a:p>
          <a:p>
            <a:pPr marL="0" indent="0" algn="just">
              <a:buNone/>
            </a:pPr>
            <a:r>
              <a:rPr lang="en-GB" b="1" dirty="0">
                <a:solidFill>
                  <a:srgbClr val="558ED5"/>
                </a:solidFill>
                <a:ea typeface="+mn-lt"/>
                <a:cs typeface="+mn-lt"/>
              </a:rPr>
              <a:t>E: </a:t>
            </a:r>
            <a:r>
              <a:rPr kumimoji="0" lang="en-GB" b="1" i="0" u="none" strike="noStrike" kern="1200" cap="none" spc="0" normalizeH="0" baseline="0" noProof="0" dirty="0">
                <a:ln>
                  <a:noFill/>
                </a:ln>
                <a:solidFill>
                  <a:schemeClr val="tx2">
                    <a:lumMod val="60000"/>
                    <a:lumOff val="40000"/>
                  </a:schemeClr>
                </a:solidFill>
                <a:effectLst/>
                <a:uLnTx/>
                <a:uFillTx/>
                <a:ea typeface="+mn-lt"/>
                <a:cs typeface="+mn-lt"/>
              </a:rPr>
              <a:t>Evidence/Examples</a:t>
            </a:r>
            <a:r>
              <a:rPr lang="en-GB" b="1" dirty="0">
                <a:solidFill>
                  <a:schemeClr val="tx2">
                    <a:lumMod val="60000"/>
                    <a:lumOff val="40000"/>
                  </a:schemeClr>
                </a:solidFill>
                <a:ea typeface="+mn-lt"/>
                <a:cs typeface="+mn-lt"/>
              </a:rPr>
              <a:t>.</a:t>
            </a:r>
            <a:r>
              <a:rPr lang="en-GB" sz="2400" b="1" dirty="0">
                <a:ea typeface="+mn-lt"/>
                <a:cs typeface="+mn-lt"/>
              </a:rPr>
              <a:t> </a:t>
            </a:r>
            <a:r>
              <a:rPr lang="en-GB" sz="2400" dirty="0">
                <a:ea typeface="+mn-lt"/>
                <a:cs typeface="+mn-lt"/>
              </a:rPr>
              <a:t>Give examples or evidence </a:t>
            </a:r>
            <a:r>
              <a:rPr lang="en-GB" sz="2400" i="0" dirty="0">
                <a:effectLst/>
                <a:ea typeface="+mn-lt"/>
                <a:cs typeface="+mn-lt"/>
              </a:rPr>
              <a:t>to support </a:t>
            </a:r>
            <a:r>
              <a:rPr lang="en-GB" sz="2400" dirty="0">
                <a:ea typeface="+mn-lt"/>
                <a:cs typeface="+mn-lt"/>
              </a:rPr>
              <a:t>your idea</a:t>
            </a:r>
            <a:r>
              <a:rPr lang="en-GB" sz="2400" i="0" dirty="0">
                <a:effectLst/>
                <a:ea typeface="+mn-lt"/>
                <a:cs typeface="+mn-lt"/>
              </a:rPr>
              <a:t>. This could </a:t>
            </a:r>
            <a:r>
              <a:rPr lang="en-GB" sz="2400" dirty="0">
                <a:ea typeface="+mn-lt"/>
                <a:cs typeface="+mn-lt"/>
              </a:rPr>
              <a:t>be a quote</a:t>
            </a:r>
            <a:r>
              <a:rPr lang="en-GB" sz="2400" i="0" dirty="0">
                <a:effectLst/>
                <a:ea typeface="+mn-lt"/>
                <a:cs typeface="+mn-lt"/>
              </a:rPr>
              <a:t>, </a:t>
            </a:r>
            <a:r>
              <a:rPr lang="en-GB" sz="2400" dirty="0">
                <a:ea typeface="+mn-lt"/>
                <a:cs typeface="+mn-lt"/>
              </a:rPr>
              <a:t>fact</a:t>
            </a:r>
            <a:r>
              <a:rPr lang="en-GB" sz="2400" i="0" dirty="0">
                <a:effectLst/>
                <a:ea typeface="+mn-lt"/>
                <a:cs typeface="+mn-lt"/>
              </a:rPr>
              <a:t>, or </a:t>
            </a:r>
            <a:r>
              <a:rPr lang="en-GB" sz="2400" dirty="0">
                <a:ea typeface="+mn-lt"/>
                <a:cs typeface="+mn-lt"/>
              </a:rPr>
              <a:t>something you’ve seen or read</a:t>
            </a:r>
            <a:r>
              <a:rPr lang="en-GB" sz="2400" i="0" dirty="0">
                <a:effectLst/>
                <a:ea typeface="+mn-lt"/>
                <a:cs typeface="+mn-lt"/>
              </a:rPr>
              <a:t>.</a:t>
            </a:r>
            <a:endParaRPr lang="en-GB" sz="2400" dirty="0">
              <a:ea typeface="+mn-lt"/>
              <a:cs typeface="+mn-lt"/>
            </a:endParaRPr>
          </a:p>
          <a:p>
            <a:pPr marL="0" indent="0" algn="just">
              <a:buNone/>
            </a:pPr>
            <a:r>
              <a:rPr kumimoji="0" lang="en-GB" b="1" u="none" strike="noStrike" kern="1200" cap="none" spc="0" normalizeH="0" baseline="0" noProof="0" dirty="0">
                <a:ln>
                  <a:noFill/>
                </a:ln>
                <a:solidFill>
                  <a:schemeClr val="tx2">
                    <a:lumMod val="60000"/>
                    <a:lumOff val="40000"/>
                  </a:schemeClr>
                </a:solidFill>
                <a:uLnTx/>
                <a:uFillTx/>
                <a:ea typeface="+mn-lt"/>
                <a:cs typeface="+mn-lt"/>
              </a:rPr>
              <a:t>L:</a:t>
            </a:r>
            <a:r>
              <a:rPr lang="en-GB" b="1" dirty="0">
                <a:solidFill>
                  <a:schemeClr val="tx2">
                    <a:lumMod val="60000"/>
                    <a:lumOff val="40000"/>
                  </a:schemeClr>
                </a:solidFill>
                <a:ea typeface="+mn-lt"/>
                <a:cs typeface="+mn-lt"/>
              </a:rPr>
              <a:t> Link. </a:t>
            </a:r>
            <a:r>
              <a:rPr lang="en-GB" sz="2400" dirty="0">
                <a:ea typeface="+mn-lt"/>
                <a:cs typeface="+mn-lt"/>
              </a:rPr>
              <a:t>Finish by linking </a:t>
            </a:r>
            <a:r>
              <a:rPr kumimoji="0" lang="en-GB" sz="2400" u="none" strike="noStrike" kern="1200" cap="none" spc="0" normalizeH="0" baseline="0" noProof="0" dirty="0">
                <a:ln>
                  <a:noFill/>
                </a:ln>
                <a:uLnTx/>
                <a:uFillTx/>
                <a:ea typeface="+mn-lt"/>
                <a:cs typeface="+mn-lt"/>
              </a:rPr>
              <a:t>back to </a:t>
            </a:r>
            <a:r>
              <a:rPr lang="en-GB" sz="2400" dirty="0">
                <a:ea typeface="+mn-lt"/>
                <a:cs typeface="+mn-lt"/>
              </a:rPr>
              <a:t>your main idea or </a:t>
            </a:r>
            <a:r>
              <a:rPr kumimoji="0" lang="en-GB" sz="2400" u="none" strike="noStrike" kern="1200" cap="none" spc="0" normalizeH="0" baseline="0" noProof="0" dirty="0">
                <a:ln>
                  <a:noFill/>
                </a:ln>
                <a:uLnTx/>
                <a:uFillTx/>
                <a:ea typeface="+mn-lt"/>
                <a:cs typeface="+mn-lt"/>
              </a:rPr>
              <a:t>the </a:t>
            </a:r>
            <a:r>
              <a:rPr lang="en-GB" sz="2400" dirty="0">
                <a:ea typeface="+mn-lt"/>
                <a:cs typeface="+mn-lt"/>
              </a:rPr>
              <a:t>question. Show how everything </a:t>
            </a:r>
            <a:r>
              <a:rPr kumimoji="0" lang="en-GB" sz="2400" u="none" strike="noStrike" kern="1200" cap="none" spc="0" normalizeH="0" baseline="0" noProof="0" dirty="0">
                <a:ln>
                  <a:noFill/>
                </a:ln>
                <a:uLnTx/>
                <a:uFillTx/>
                <a:ea typeface="+mn-lt"/>
                <a:cs typeface="+mn-lt"/>
              </a:rPr>
              <a:t>in the paragraph</a:t>
            </a:r>
            <a:r>
              <a:rPr lang="en-GB" sz="2400" dirty="0">
                <a:ea typeface="+mn-lt"/>
                <a:cs typeface="+mn-lt"/>
              </a:rPr>
              <a:t> fits together. It ties everything </a:t>
            </a:r>
            <a:r>
              <a:rPr kumimoji="0" lang="en-GB" sz="2400" u="none" strike="noStrike" kern="1200" cap="none" spc="0" normalizeH="0" baseline="0" noProof="0" dirty="0">
                <a:ln>
                  <a:noFill/>
                </a:ln>
                <a:uLnTx/>
                <a:uFillTx/>
                <a:ea typeface="+mn-lt"/>
                <a:cs typeface="+mn-lt"/>
              </a:rPr>
              <a:t>together</a:t>
            </a:r>
            <a:r>
              <a:rPr lang="en-GB" sz="2400" dirty="0">
                <a:ea typeface="+mn-lt"/>
                <a:cs typeface="+mn-lt"/>
              </a:rPr>
              <a:t> neatly</a:t>
            </a:r>
            <a:r>
              <a:rPr kumimoji="0" lang="en-GB" sz="2400" u="none" strike="noStrike" kern="1200" cap="none" spc="0" normalizeH="0" baseline="0" noProof="0" dirty="0">
                <a:ln>
                  <a:noFill/>
                </a:ln>
                <a:uLnTx/>
                <a:uFillTx/>
                <a:ea typeface="+mn-lt"/>
                <a:cs typeface="+mn-lt"/>
              </a:rPr>
              <a:t>.</a:t>
            </a:r>
            <a:endParaRPr lang="en-GB" sz="2400" dirty="0">
              <a:ea typeface="+mn-lt"/>
              <a:cs typeface="+mn-lt"/>
            </a:endParaRPr>
          </a:p>
          <a:p>
            <a:pPr marL="0" indent="0" algn="just">
              <a:buNone/>
            </a:pPr>
            <a:endParaRPr lang="en-GB" sz="1800" b="1" dirty="0">
              <a:solidFill>
                <a:schemeClr val="tx2">
                  <a:lumMod val="60000"/>
                  <a:lumOff val="40000"/>
                </a:schemeClr>
              </a:solidFill>
              <a:ea typeface="+mn-lt"/>
              <a:cs typeface="+mn-lt"/>
            </a:endParaRPr>
          </a:p>
          <a:p>
            <a:pPr marL="0" indent="0" algn="just">
              <a:buNone/>
            </a:pPr>
            <a:endParaRPr lang="en-GB" sz="1800" b="1" u="none" strike="noStrike" kern="1200" cap="none" spc="0" normalizeH="0" baseline="0" noProof="0" dirty="0">
              <a:ln>
                <a:noFill/>
              </a:ln>
              <a:solidFill>
                <a:schemeClr val="tx2">
                  <a:lumMod val="60000"/>
                  <a:lumOff val="40000"/>
                </a:schemeClr>
              </a:solidFill>
              <a:uLnTx/>
              <a:uFillTx/>
            </a:endParaRPr>
          </a:p>
          <a:p>
            <a:pPr marL="0" indent="0" algn="just">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lgn="just">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lgn="just">
              <a:buNone/>
            </a:pPr>
            <a:endParaRPr kumimoji="0" lang="en-GB" sz="1800" b="1" i="0" u="none" strike="noStrike" kern="1200" cap="none" spc="0" normalizeH="0" baseline="0" noProof="0" dirty="0">
              <a:ln>
                <a:noFill/>
              </a:ln>
              <a:solidFill>
                <a:schemeClr val="tx2">
                  <a:lumMod val="60000"/>
                  <a:lumOff val="40000"/>
                </a:schemeClr>
              </a:solidFill>
              <a:effectLst/>
              <a:uLnTx/>
              <a:uFillTx/>
            </a:endParaRPr>
          </a:p>
          <a:p>
            <a:pPr marL="0" indent="0" algn="just">
              <a:buNone/>
            </a:pPr>
            <a:endParaRPr lang="en-GB" sz="1800" b="1" dirty="0">
              <a:solidFill>
                <a:schemeClr val="tx2">
                  <a:lumMod val="60000"/>
                  <a:lumOff val="40000"/>
                </a:schemeClr>
              </a:solidFill>
            </a:endParaRPr>
          </a:p>
        </p:txBody>
      </p:sp>
    </p:spTree>
    <p:extLst>
      <p:ext uri="{BB962C8B-B14F-4D97-AF65-F5344CB8AC3E}">
        <p14:creationId xmlns:p14="http://schemas.microsoft.com/office/powerpoint/2010/main" val="134825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A1CCE-F66F-E742-477B-1F1F6A781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C71C57-77F8-D469-29B3-50AD28F39ADE}"/>
              </a:ext>
            </a:extLst>
          </p:cNvPr>
          <p:cNvSpPr>
            <a:spLocks noGrp="1"/>
          </p:cNvSpPr>
          <p:nvPr>
            <p:ph type="title"/>
          </p:nvPr>
        </p:nvSpPr>
        <p:spPr/>
        <p:txBody>
          <a:bodyPr>
            <a:noAutofit/>
          </a:bodyPr>
          <a:lstStyle/>
          <a:p>
            <a:r>
              <a:rPr lang="en-GB" sz="3600" b="1">
                <a:solidFill>
                  <a:srgbClr val="173AFF"/>
                </a:solidFill>
              </a:rPr>
              <a:t>Activity 1</a:t>
            </a:r>
            <a:br>
              <a:rPr lang="en-GB" sz="3600" b="1">
                <a:solidFill>
                  <a:srgbClr val="173AFF"/>
                </a:solidFill>
              </a:rPr>
            </a:br>
            <a:endParaRPr lang="en-GB" sz="3600" b="1">
              <a:solidFill>
                <a:srgbClr val="173AFF"/>
              </a:solidFill>
            </a:endParaRPr>
          </a:p>
        </p:txBody>
      </p:sp>
      <p:sp>
        <p:nvSpPr>
          <p:cNvPr id="3" name="Content Placeholder 2">
            <a:extLst>
              <a:ext uri="{FF2B5EF4-FFF2-40B4-BE49-F238E27FC236}">
                <a16:creationId xmlns:a16="http://schemas.microsoft.com/office/drawing/2014/main" id="{06F0EEFC-ADFF-DB5D-A2C8-C2261CD5FA67}"/>
              </a:ext>
            </a:extLst>
          </p:cNvPr>
          <p:cNvSpPr>
            <a:spLocks noGrp="1"/>
          </p:cNvSpPr>
          <p:nvPr>
            <p:ph idx="1"/>
          </p:nvPr>
        </p:nvSpPr>
        <p:spPr>
          <a:xfrm>
            <a:off x="443814" y="980729"/>
            <a:ext cx="8435280" cy="1584176"/>
          </a:xfrm>
        </p:spPr>
        <p:txBody>
          <a:bodyPr/>
          <a:lstStyle/>
          <a:p>
            <a:pPr marL="0" indent="0">
              <a:buNone/>
            </a:pPr>
            <a:r>
              <a:rPr lang="en-GB" sz="1800">
                <a:effectLst/>
                <a:ea typeface="Calibri" panose="020F0502020204030204" pitchFamily="34" charset="0"/>
                <a:cs typeface="Times New Roman" panose="02020603050405020304" pitchFamily="18" charset="0"/>
              </a:rPr>
              <a:t>Go to the worksheet and read the paragraph in Activity 1</a:t>
            </a:r>
          </a:p>
          <a:p>
            <a:pPr marL="0" indent="0">
              <a:buNone/>
            </a:pPr>
            <a:endParaRPr lang="en-GB" sz="800">
              <a:ea typeface="Calibri" panose="020F0502020204030204" pitchFamily="34" charset="0"/>
              <a:cs typeface="Times New Roman" panose="02020603050405020304" pitchFamily="18" charset="0"/>
            </a:endParaRPr>
          </a:p>
          <a:p>
            <a:pPr marL="0" indent="0">
              <a:buNone/>
            </a:pPr>
            <a:r>
              <a:rPr lang="en-GB" sz="1800">
                <a:ea typeface="Calibri" panose="020F0502020204030204" pitchFamily="34" charset="0"/>
                <a:cs typeface="Times New Roman" panose="02020603050405020304" pitchFamily="18" charset="0"/>
              </a:rPr>
              <a:t>After you read, discuss which part of each paragraph fits each part of TEEL with a partner. Label or highlight or colour the font to reflect each different part of the paragraph.</a:t>
            </a:r>
          </a:p>
          <a:p>
            <a:pPr marL="0" indent="0">
              <a:buNone/>
            </a:pPr>
            <a:r>
              <a:rPr lang="en-GB" sz="1600" b="1">
                <a:solidFill>
                  <a:schemeClr val="tx2">
                    <a:lumMod val="60000"/>
                    <a:lumOff val="40000"/>
                  </a:schemeClr>
                </a:solidFill>
                <a:ea typeface="Calibri" panose="020F0502020204030204" pitchFamily="34" charset="0"/>
                <a:cs typeface="Times New Roman" panose="02020603050405020304" pitchFamily="18" charset="0"/>
              </a:rPr>
              <a:t>Topic Sentence	</a:t>
            </a:r>
            <a:r>
              <a:rPr lang="en-GB" sz="1600" b="1">
                <a:solidFill>
                  <a:srgbClr val="7030A0"/>
                </a:solidFill>
                <a:ea typeface="Calibri" panose="020F0502020204030204" pitchFamily="34" charset="0"/>
                <a:cs typeface="Times New Roman" panose="02020603050405020304" pitchFamily="18" charset="0"/>
              </a:rPr>
              <a:t>Explanation	</a:t>
            </a:r>
            <a:r>
              <a:rPr lang="en-GB" sz="1600" b="1">
                <a:solidFill>
                  <a:srgbClr val="FF9900"/>
                </a:solidFill>
                <a:ea typeface="Calibri" panose="020F0502020204030204" pitchFamily="34" charset="0"/>
                <a:cs typeface="Times New Roman" panose="02020603050405020304" pitchFamily="18" charset="0"/>
              </a:rPr>
              <a:t>Evidence		</a:t>
            </a:r>
            <a:r>
              <a:rPr lang="en-GB" sz="1600" b="1">
                <a:solidFill>
                  <a:srgbClr val="00B050"/>
                </a:solidFill>
                <a:ea typeface="Calibri" panose="020F0502020204030204" pitchFamily="34" charset="0"/>
                <a:cs typeface="Times New Roman" panose="02020603050405020304" pitchFamily="18" charset="0"/>
              </a:rPr>
              <a:t>Linking Sentence</a:t>
            </a:r>
            <a:endParaRPr lang="en-GB" sz="1600" b="1">
              <a:solidFill>
                <a:srgbClr val="00B050"/>
              </a:solidFill>
              <a:effectLst/>
              <a:ea typeface="Calibri" panose="020F0502020204030204" pitchFamily="34" charset="0"/>
              <a:cs typeface="Times New Roman" panose="02020603050405020304" pitchFamily="18" charset="0"/>
            </a:endParaRPr>
          </a:p>
        </p:txBody>
      </p:sp>
      <p:sp>
        <p:nvSpPr>
          <p:cNvPr id="5" name="Text Box 2">
            <a:extLst>
              <a:ext uri="{FF2B5EF4-FFF2-40B4-BE49-F238E27FC236}">
                <a16:creationId xmlns:a16="http://schemas.microsoft.com/office/drawing/2014/main" id="{406321AC-510E-E509-FDA3-D23D1EC5E720}"/>
              </a:ext>
            </a:extLst>
          </p:cNvPr>
          <p:cNvSpPr txBox="1">
            <a:spLocks noChangeArrowheads="1"/>
          </p:cNvSpPr>
          <p:nvPr/>
        </p:nvSpPr>
        <p:spPr bwMode="auto">
          <a:xfrm>
            <a:off x="443813" y="2708920"/>
            <a:ext cx="8435281" cy="295232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sz="2000" kern="100">
                <a:effectLst/>
                <a:latin typeface="Calibri" panose="020F0502020204030204" pitchFamily="34" charset="0"/>
                <a:ea typeface="DengXian" panose="02010600030101010101" pitchFamily="2" charset="-122"/>
                <a:cs typeface="Arial" panose="020B0604020202020204" pitchFamily="34" charset="0"/>
              </a:rPr>
              <a:t>Academic style is the way of writing used in educational settings, like schools and universities. In academic writing, it's important to follow certain rules and conventions to communicate ideas effectively. This includes using formal language, providing evidence to support arguments, and citing sources properly. For example, academic papers often use third-person perspective and avoid contractions like "don't" or "can't." Additionally, they include citations for any information or ideas taken from other sources to avoid plagiarism. Therefore, understanding and using academic style is essential for students to succeed in their studies and communicate their ideas clearly and professionally.</a:t>
            </a:r>
          </a:p>
        </p:txBody>
      </p:sp>
    </p:spTree>
    <p:extLst>
      <p:ext uri="{BB962C8B-B14F-4D97-AF65-F5344CB8AC3E}">
        <p14:creationId xmlns:p14="http://schemas.microsoft.com/office/powerpoint/2010/main" val="128074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61348-CC6E-4480-8B3B-7C8CC123794A}"/>
              </a:ext>
            </a:extLst>
          </p:cNvPr>
          <p:cNvSpPr>
            <a:spLocks noGrp="1"/>
          </p:cNvSpPr>
          <p:nvPr>
            <p:ph type="title"/>
          </p:nvPr>
        </p:nvSpPr>
        <p:spPr/>
        <p:txBody>
          <a:bodyPr>
            <a:noAutofit/>
          </a:bodyPr>
          <a:lstStyle/>
          <a:p>
            <a:r>
              <a:rPr lang="en-GB" sz="3600" b="1">
                <a:solidFill>
                  <a:srgbClr val="173AFF"/>
                </a:solidFill>
              </a:rPr>
              <a:t>Activity 2</a:t>
            </a:r>
            <a:br>
              <a:rPr lang="en-GB" sz="3600" b="1">
                <a:solidFill>
                  <a:srgbClr val="173AFF"/>
                </a:solidFill>
              </a:rPr>
            </a:br>
            <a:endParaRPr lang="en-GB" sz="3600" b="1">
              <a:solidFill>
                <a:srgbClr val="173AFF"/>
              </a:solidFill>
            </a:endParaRPr>
          </a:p>
        </p:txBody>
      </p:sp>
      <p:sp>
        <p:nvSpPr>
          <p:cNvPr id="3" name="Content Placeholder 2">
            <a:extLst>
              <a:ext uri="{FF2B5EF4-FFF2-40B4-BE49-F238E27FC236}">
                <a16:creationId xmlns:a16="http://schemas.microsoft.com/office/drawing/2014/main" id="{4742A326-4A77-41DB-984D-248162318FAF}"/>
              </a:ext>
            </a:extLst>
          </p:cNvPr>
          <p:cNvSpPr>
            <a:spLocks noGrp="1"/>
          </p:cNvSpPr>
          <p:nvPr>
            <p:ph idx="1"/>
          </p:nvPr>
        </p:nvSpPr>
        <p:spPr>
          <a:xfrm>
            <a:off x="359024" y="980728"/>
            <a:ext cx="8784976" cy="3916363"/>
          </a:xfrm>
        </p:spPr>
        <p:txBody>
          <a:bodyPr/>
          <a:lstStyle/>
          <a:p>
            <a:pPr marL="0" indent="0">
              <a:buNone/>
            </a:pPr>
            <a:r>
              <a:rPr lang="en-GB" sz="2000">
                <a:effectLst/>
                <a:ea typeface="Calibri" panose="020F0502020204030204" pitchFamily="34" charset="0"/>
                <a:cs typeface="Times New Roman" panose="02020603050405020304" pitchFamily="18" charset="0"/>
              </a:rPr>
              <a:t>Go to the worksheet and read both paragraphs</a:t>
            </a:r>
          </a:p>
          <a:p>
            <a:pPr marL="0" indent="0">
              <a:buNone/>
            </a:pPr>
            <a:endParaRPr lang="en-GB" sz="2000">
              <a:ea typeface="Calibri" panose="020F0502020204030204" pitchFamily="34" charset="0"/>
              <a:cs typeface="Times New Roman" panose="02020603050405020304" pitchFamily="18" charset="0"/>
            </a:endParaRPr>
          </a:p>
          <a:p>
            <a:pPr marL="0" indent="0">
              <a:buNone/>
            </a:pPr>
            <a:r>
              <a:rPr lang="en-GB" sz="2000">
                <a:ea typeface="Calibri" panose="020F0502020204030204" pitchFamily="34" charset="0"/>
                <a:cs typeface="Times New Roman" panose="02020603050405020304" pitchFamily="18" charset="0"/>
              </a:rPr>
              <a:t>After you read, discuss which paragraph is the better example of TEEL. Write down at least 3 reasons why you believe the paragraph is better with examples from the text.</a:t>
            </a:r>
            <a:endParaRPr lang="en-GB" sz="2000">
              <a:effectLst/>
              <a:ea typeface="Calibri" panose="020F0502020204030204" pitchFamily="34" charset="0"/>
              <a:cs typeface="Times New Roman" panose="02020603050405020304" pitchFamily="18" charset="0"/>
            </a:endParaRPr>
          </a:p>
          <a:p>
            <a:endParaRPr lang="en-GB" sz="200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7442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8B39-FF74-420E-B3E4-FBE3CC2FA903}"/>
              </a:ext>
            </a:extLst>
          </p:cNvPr>
          <p:cNvSpPr>
            <a:spLocks noGrp="1"/>
          </p:cNvSpPr>
          <p:nvPr>
            <p:ph type="title"/>
          </p:nvPr>
        </p:nvSpPr>
        <p:spPr>
          <a:xfrm>
            <a:off x="742114" y="188640"/>
            <a:ext cx="7659772" cy="432048"/>
          </a:xfrm>
        </p:spPr>
        <p:txBody>
          <a:bodyPr/>
          <a:lstStyle/>
          <a:p>
            <a:r>
              <a:rPr lang="en-GB" sz="3200" b="1"/>
              <a:t>Things to Remember: Topic Sentences</a:t>
            </a:r>
          </a:p>
        </p:txBody>
      </p:sp>
      <p:sp>
        <p:nvSpPr>
          <p:cNvPr id="3" name="Content Placeholder 2">
            <a:extLst>
              <a:ext uri="{FF2B5EF4-FFF2-40B4-BE49-F238E27FC236}">
                <a16:creationId xmlns:a16="http://schemas.microsoft.com/office/drawing/2014/main" id="{0509886F-C9CC-488B-8E74-4DC6512E7FCF}"/>
              </a:ext>
            </a:extLst>
          </p:cNvPr>
          <p:cNvSpPr>
            <a:spLocks noGrp="1"/>
          </p:cNvSpPr>
          <p:nvPr>
            <p:ph idx="1"/>
          </p:nvPr>
        </p:nvSpPr>
        <p:spPr>
          <a:xfrm>
            <a:off x="506666" y="764704"/>
            <a:ext cx="8130668" cy="4474150"/>
          </a:xfrm>
        </p:spPr>
        <p:txBody>
          <a:bodyPr/>
          <a:lstStyle/>
          <a:p>
            <a:pPr algn="just"/>
            <a:r>
              <a:rPr lang="en-GB" sz="2000" dirty="0"/>
              <a:t>A good topic sentence helps the reader to understand the paragraph they are about to read.  </a:t>
            </a:r>
          </a:p>
          <a:p>
            <a:pPr algn="just"/>
            <a:endParaRPr lang="en-GB" sz="800" dirty="0"/>
          </a:p>
          <a:p>
            <a:pPr algn="just"/>
            <a:r>
              <a:rPr lang="en-GB" sz="2000" dirty="0"/>
              <a:t>It is usually the first sentence of the paragraph.</a:t>
            </a:r>
          </a:p>
          <a:p>
            <a:pPr marL="0" indent="0" algn="just">
              <a:buNone/>
            </a:pPr>
            <a:endParaRPr lang="en-GB" sz="800" dirty="0"/>
          </a:p>
          <a:p>
            <a:pPr algn="just"/>
            <a:r>
              <a:rPr lang="en-GB" sz="2000" dirty="0"/>
              <a:t>A good topic sentence makes clear the </a:t>
            </a:r>
            <a:r>
              <a:rPr lang="en-GB" sz="2000" b="1" dirty="0">
                <a:solidFill>
                  <a:srgbClr val="7030A0"/>
                </a:solidFill>
              </a:rPr>
              <a:t>paragraph topic</a:t>
            </a:r>
            <a:r>
              <a:rPr lang="en-GB" sz="2000" dirty="0"/>
              <a:t>, and </a:t>
            </a:r>
            <a:r>
              <a:rPr lang="en-GB" sz="2000" b="1" dirty="0">
                <a:solidFill>
                  <a:srgbClr val="00B0F0"/>
                </a:solidFill>
              </a:rPr>
              <a:t>what you want to say about the topic</a:t>
            </a:r>
            <a:r>
              <a:rPr lang="en-GB" sz="2000" dirty="0"/>
              <a:t>. E.g. </a:t>
            </a:r>
            <a:r>
              <a:rPr lang="en-GB" sz="2000" b="1" dirty="0">
                <a:solidFill>
                  <a:srgbClr val="7030A0"/>
                </a:solidFill>
              </a:rPr>
              <a:t>Cats are better pets than dogs </a:t>
            </a:r>
            <a:r>
              <a:rPr lang="en-GB" sz="2000" dirty="0"/>
              <a:t>because </a:t>
            </a:r>
            <a:r>
              <a:rPr lang="en-GB" sz="2000" b="1" dirty="0">
                <a:solidFill>
                  <a:srgbClr val="00B0F0"/>
                </a:solidFill>
              </a:rPr>
              <a:t>they are cheaper</a:t>
            </a:r>
            <a:r>
              <a:rPr lang="en-GB" sz="2000" dirty="0"/>
              <a:t>. We now know the paragraph will explain and give examples/evidence of why and how cats are cheaper than dogs. The paragraph should not discuss anything else.</a:t>
            </a:r>
          </a:p>
          <a:p>
            <a:pPr marL="0" indent="0" algn="just">
              <a:buNone/>
            </a:pPr>
            <a:endParaRPr lang="en-GB" sz="800" dirty="0"/>
          </a:p>
          <a:p>
            <a:pPr algn="just"/>
            <a:r>
              <a:rPr lang="en-GB" sz="2000" dirty="0"/>
              <a:t>Everything in your paragraph should relate to the topic sentence. </a:t>
            </a:r>
          </a:p>
          <a:p>
            <a:pPr algn="just"/>
            <a:endParaRPr lang="en-GB" sz="800" dirty="0"/>
          </a:p>
          <a:p>
            <a:pPr algn="just"/>
            <a:r>
              <a:rPr lang="en-GB" sz="2000" dirty="0"/>
              <a:t>Students often think that simple sentences are not academic. This is not the case. </a:t>
            </a:r>
            <a:r>
              <a:rPr lang="en-GB" sz="2000" b="1" dirty="0">
                <a:solidFill>
                  <a:srgbClr val="00B050"/>
                </a:solidFill>
              </a:rPr>
              <a:t>Keep it simple and clear!</a:t>
            </a:r>
          </a:p>
        </p:txBody>
      </p:sp>
    </p:spTree>
    <p:extLst>
      <p:ext uri="{BB962C8B-B14F-4D97-AF65-F5344CB8AC3E}">
        <p14:creationId xmlns:p14="http://schemas.microsoft.com/office/powerpoint/2010/main" val="1535618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9033B-3EC1-B010-B273-9D503AEE93C3}"/>
              </a:ext>
            </a:extLst>
          </p:cNvPr>
          <p:cNvSpPr>
            <a:spLocks noGrp="1"/>
          </p:cNvSpPr>
          <p:nvPr>
            <p:ph type="title"/>
          </p:nvPr>
        </p:nvSpPr>
        <p:spPr/>
        <p:txBody>
          <a:bodyPr/>
          <a:lstStyle/>
          <a:p>
            <a:r>
              <a:rPr lang="en-US" b="1">
                <a:solidFill>
                  <a:srgbClr val="173AFF"/>
                </a:solidFill>
              </a:rPr>
              <a:t>Activity 3</a:t>
            </a:r>
          </a:p>
        </p:txBody>
      </p:sp>
      <p:sp>
        <p:nvSpPr>
          <p:cNvPr id="3" name="Content Placeholder 2">
            <a:extLst>
              <a:ext uri="{FF2B5EF4-FFF2-40B4-BE49-F238E27FC236}">
                <a16:creationId xmlns:a16="http://schemas.microsoft.com/office/drawing/2014/main" id="{45D2C1D0-04FB-8F42-9B65-2012F476D5D3}"/>
              </a:ext>
            </a:extLst>
          </p:cNvPr>
          <p:cNvSpPr>
            <a:spLocks noGrp="1"/>
          </p:cNvSpPr>
          <p:nvPr>
            <p:ph idx="1"/>
          </p:nvPr>
        </p:nvSpPr>
        <p:spPr/>
        <p:txBody>
          <a:bodyPr/>
          <a:lstStyle/>
          <a:p>
            <a:r>
              <a:rPr lang="en-US"/>
              <a:t>Go to the worksheet and complete Activity 3 with a partner</a:t>
            </a:r>
          </a:p>
        </p:txBody>
      </p:sp>
      <p:sp>
        <p:nvSpPr>
          <p:cNvPr id="4" name="Date Placeholder 3">
            <a:extLst>
              <a:ext uri="{FF2B5EF4-FFF2-40B4-BE49-F238E27FC236}">
                <a16:creationId xmlns:a16="http://schemas.microsoft.com/office/drawing/2014/main" id="{F2B6E569-7C03-CE01-0420-DACC6279DCC5}"/>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22400614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4DB6A53-9E3B-849B-6F14-32FCDECA9050}"/>
              </a:ext>
            </a:extLst>
          </p:cNvPr>
          <p:cNvSpPr txBox="1"/>
          <p:nvPr/>
        </p:nvSpPr>
        <p:spPr>
          <a:xfrm>
            <a:off x="1111190" y="116632"/>
            <a:ext cx="6876256" cy="584775"/>
          </a:xfrm>
          <a:prstGeom prst="rect">
            <a:avLst/>
          </a:prstGeom>
          <a:noFill/>
        </p:spPr>
        <p:txBody>
          <a:bodyPr wrap="square">
            <a:spAutoFit/>
          </a:bodyPr>
          <a:lstStyle/>
          <a:p>
            <a:r>
              <a:rPr lang="en-GB" sz="3200" b="1"/>
              <a:t>Things to Remember: Explanation</a:t>
            </a:r>
            <a:endParaRPr lang="en-GB" sz="3200"/>
          </a:p>
        </p:txBody>
      </p:sp>
      <p:sp>
        <p:nvSpPr>
          <p:cNvPr id="11" name="Content Placeholder 2">
            <a:extLst>
              <a:ext uri="{FF2B5EF4-FFF2-40B4-BE49-F238E27FC236}">
                <a16:creationId xmlns:a16="http://schemas.microsoft.com/office/drawing/2014/main" id="{3F399E1F-C081-08BA-A863-2F72C613085D}"/>
              </a:ext>
            </a:extLst>
          </p:cNvPr>
          <p:cNvSpPr txBox="1">
            <a:spLocks/>
          </p:cNvSpPr>
          <p:nvPr/>
        </p:nvSpPr>
        <p:spPr>
          <a:xfrm>
            <a:off x="228838" y="908720"/>
            <a:ext cx="8640960" cy="367240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sz="2800"/>
              <a:t>Writing the development part of a paragraph involves expanding on the main idea presented in the topic sentence. </a:t>
            </a:r>
          </a:p>
          <a:p>
            <a:pPr marL="0" indent="0" algn="just">
              <a:buNone/>
            </a:pPr>
            <a:endParaRPr lang="en-GB" sz="1050"/>
          </a:p>
          <a:p>
            <a:pPr algn="just"/>
            <a:r>
              <a:rPr lang="en-GB" sz="2800"/>
              <a:t>This is where you provide more context, explanation, analysis, and details to help the reader fully understand and appreciate your main point.</a:t>
            </a:r>
          </a:p>
          <a:p>
            <a:pPr marL="0" indent="0" algn="just">
              <a:buNone/>
            </a:pPr>
            <a:endParaRPr lang="en-GB" sz="1050"/>
          </a:p>
          <a:p>
            <a:pPr algn="just"/>
            <a:r>
              <a:rPr lang="en-GB" sz="2800"/>
              <a:t>Avoid trying to show off how much you know by </a:t>
            </a:r>
            <a:r>
              <a:rPr lang="en-GB" sz="2800" b="1">
                <a:solidFill>
                  <a:srgbClr val="00B050"/>
                </a:solidFill>
              </a:rPr>
              <a:t>keeping</a:t>
            </a:r>
            <a:r>
              <a:rPr lang="en-GB" sz="2800"/>
              <a:t> </a:t>
            </a:r>
            <a:r>
              <a:rPr lang="en-GB" sz="2800" b="1">
                <a:solidFill>
                  <a:srgbClr val="00B050"/>
                </a:solidFill>
              </a:rPr>
              <a:t>everything on topic</a:t>
            </a:r>
            <a:r>
              <a:rPr lang="en-GB" sz="2800"/>
              <a:t>.</a:t>
            </a:r>
          </a:p>
          <a:p>
            <a:pPr algn="just"/>
            <a:endParaRPr lang="en-GB"/>
          </a:p>
        </p:txBody>
      </p:sp>
    </p:spTree>
    <p:extLst>
      <p:ext uri="{BB962C8B-B14F-4D97-AF65-F5344CB8AC3E}">
        <p14:creationId xmlns:p14="http://schemas.microsoft.com/office/powerpoint/2010/main" val="123923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195D92-80E3-E0AA-0CBE-7ECE854991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8C0C7B-3381-D9A5-BF02-356EE3B1BC98}"/>
              </a:ext>
            </a:extLst>
          </p:cNvPr>
          <p:cNvSpPr>
            <a:spLocks noGrp="1"/>
          </p:cNvSpPr>
          <p:nvPr>
            <p:ph type="title"/>
          </p:nvPr>
        </p:nvSpPr>
        <p:spPr/>
        <p:txBody>
          <a:bodyPr/>
          <a:lstStyle/>
          <a:p>
            <a:r>
              <a:rPr lang="en-US" b="1" dirty="0">
                <a:solidFill>
                  <a:srgbClr val="173AFF"/>
                </a:solidFill>
              </a:rPr>
              <a:t>Activity 4</a:t>
            </a:r>
          </a:p>
        </p:txBody>
      </p:sp>
      <p:sp>
        <p:nvSpPr>
          <p:cNvPr id="3" name="Content Placeholder 2">
            <a:extLst>
              <a:ext uri="{FF2B5EF4-FFF2-40B4-BE49-F238E27FC236}">
                <a16:creationId xmlns:a16="http://schemas.microsoft.com/office/drawing/2014/main" id="{EA82799A-0B67-5997-AEB3-0B7CEA33FA64}"/>
              </a:ext>
            </a:extLst>
          </p:cNvPr>
          <p:cNvSpPr>
            <a:spLocks noGrp="1"/>
          </p:cNvSpPr>
          <p:nvPr>
            <p:ph idx="1"/>
          </p:nvPr>
        </p:nvSpPr>
        <p:spPr/>
        <p:txBody>
          <a:bodyPr/>
          <a:lstStyle/>
          <a:p>
            <a:r>
              <a:rPr lang="en-US" dirty="0"/>
              <a:t>Go to the worksheet and complete </a:t>
            </a:r>
            <a:r>
              <a:rPr lang="en-US" b="1" dirty="0">
                <a:solidFill>
                  <a:srgbClr val="173AFF"/>
                </a:solidFill>
              </a:rPr>
              <a:t>Activity 4</a:t>
            </a:r>
            <a:r>
              <a:rPr lang="en-US" dirty="0"/>
              <a:t> with a partner</a:t>
            </a:r>
          </a:p>
        </p:txBody>
      </p:sp>
      <p:sp>
        <p:nvSpPr>
          <p:cNvPr id="4" name="Date Placeholder 3">
            <a:extLst>
              <a:ext uri="{FF2B5EF4-FFF2-40B4-BE49-F238E27FC236}">
                <a16:creationId xmlns:a16="http://schemas.microsoft.com/office/drawing/2014/main" id="{CABBC9F3-B23F-54F6-A544-0BF0E08B6B60}"/>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1736826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19452-6D5C-4D69-A41E-6A6940B61C73}"/>
              </a:ext>
            </a:extLst>
          </p:cNvPr>
          <p:cNvSpPr>
            <a:spLocks noGrp="1"/>
          </p:cNvSpPr>
          <p:nvPr>
            <p:ph type="title"/>
          </p:nvPr>
        </p:nvSpPr>
        <p:spPr>
          <a:xfrm>
            <a:off x="457200" y="274638"/>
            <a:ext cx="8229600" cy="418058"/>
          </a:xfrm>
        </p:spPr>
        <p:txBody>
          <a:bodyPr/>
          <a:lstStyle/>
          <a:p>
            <a:r>
              <a:rPr lang="en-GB" sz="3200" b="1"/>
              <a:t>Things to Remember: Evidence</a:t>
            </a:r>
            <a:br>
              <a:rPr lang="en-GB" sz="3200" b="1"/>
            </a:br>
            <a:endParaRPr lang="en-GB" sz="3200" b="1"/>
          </a:p>
        </p:txBody>
      </p:sp>
      <p:sp>
        <p:nvSpPr>
          <p:cNvPr id="3" name="Content Placeholder 2">
            <a:extLst>
              <a:ext uri="{FF2B5EF4-FFF2-40B4-BE49-F238E27FC236}">
                <a16:creationId xmlns:a16="http://schemas.microsoft.com/office/drawing/2014/main" id="{951B14E2-E1D9-42FD-B6F1-F64D57575081}"/>
              </a:ext>
            </a:extLst>
          </p:cNvPr>
          <p:cNvSpPr>
            <a:spLocks noGrp="1"/>
          </p:cNvSpPr>
          <p:nvPr>
            <p:ph idx="1"/>
          </p:nvPr>
        </p:nvSpPr>
        <p:spPr>
          <a:xfrm>
            <a:off x="251520" y="483667"/>
            <a:ext cx="8640960" cy="3916363"/>
          </a:xfrm>
        </p:spPr>
        <p:txBody>
          <a:bodyPr/>
          <a:lstStyle/>
          <a:p>
            <a:pPr>
              <a:lnSpc>
                <a:spcPct val="107000"/>
              </a:lnSpc>
              <a:spcAft>
                <a:spcPts val="800"/>
              </a:spcAft>
            </a:pPr>
            <a:r>
              <a:rPr lang="en-GB" sz="2300"/>
              <a:t>This is where you provide evidence from sources for the arguments you’ve made in the development or provide further examples to support your ideas made in the explanation. </a:t>
            </a:r>
          </a:p>
          <a:p>
            <a:pPr>
              <a:lnSpc>
                <a:spcPct val="107000"/>
              </a:lnSpc>
              <a:spcAft>
                <a:spcPts val="800"/>
              </a:spcAft>
            </a:pPr>
            <a:r>
              <a:rPr lang="en-GB" sz="2300"/>
              <a:t>Try to avoid </a:t>
            </a:r>
            <a:r>
              <a:rPr lang="en-GB" sz="2300" b="1">
                <a:solidFill>
                  <a:srgbClr val="FF0000"/>
                </a:solidFill>
              </a:rPr>
              <a:t>using too much evidence</a:t>
            </a:r>
            <a:r>
              <a:rPr lang="en-GB" sz="2300"/>
              <a:t>. This may confuse the reader and bury the structure of the report or essay.</a:t>
            </a:r>
          </a:p>
          <a:p>
            <a:pPr>
              <a:lnSpc>
                <a:spcPct val="107000"/>
              </a:lnSpc>
              <a:spcAft>
                <a:spcPts val="800"/>
              </a:spcAft>
            </a:pPr>
            <a:r>
              <a:rPr lang="en-GB" sz="2300"/>
              <a:t>On the other hand, make sure you </a:t>
            </a:r>
            <a:r>
              <a:rPr lang="en-GB" sz="2300" b="1">
                <a:solidFill>
                  <a:srgbClr val="FF0000"/>
                </a:solidFill>
              </a:rPr>
              <a:t>avoid giving too little evidence</a:t>
            </a:r>
            <a:r>
              <a:rPr lang="en-GB" sz="2300"/>
              <a:t>. Relying on your own ideas without any research to support them can result in a low mark. </a:t>
            </a:r>
          </a:p>
          <a:p>
            <a:pPr>
              <a:lnSpc>
                <a:spcPct val="107000"/>
              </a:lnSpc>
              <a:spcAft>
                <a:spcPts val="800"/>
              </a:spcAft>
            </a:pPr>
            <a:r>
              <a:rPr lang="en-GB" sz="2300" b="1">
                <a:solidFill>
                  <a:srgbClr val="00B0F0"/>
                </a:solidFill>
              </a:rPr>
              <a:t>It is a balance between your ideas and the evidence you provide</a:t>
            </a:r>
            <a:r>
              <a:rPr lang="en-GB" sz="2300"/>
              <a:t>, and this balance will take time and practice! Try not to be too discouraged by your first attempts. </a:t>
            </a:r>
            <a:r>
              <a:rPr lang="en-GB" sz="2300" b="1">
                <a:solidFill>
                  <a:srgbClr val="00B050"/>
                </a:solidFill>
              </a:rPr>
              <a:t>It takes time to get right</a:t>
            </a:r>
            <a:r>
              <a:rPr lang="en-GB" sz="2300"/>
              <a:t>, and that’s okay!</a:t>
            </a:r>
          </a:p>
          <a:p>
            <a:pPr marL="0" indent="0">
              <a:lnSpc>
                <a:spcPct val="107000"/>
              </a:lnSpc>
              <a:spcAft>
                <a:spcPts val="800"/>
              </a:spcAft>
              <a:buNone/>
            </a:pPr>
            <a:endParaRPr lang="en-GB" sz="2400"/>
          </a:p>
        </p:txBody>
      </p:sp>
    </p:spTree>
    <p:extLst>
      <p:ext uri="{BB962C8B-B14F-4D97-AF65-F5344CB8AC3E}">
        <p14:creationId xmlns:p14="http://schemas.microsoft.com/office/powerpoint/2010/main" val="4258782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A7717D-D85D-4FB4-D264-2C45A8E0EC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151FC7-7470-AB20-0B2D-5107DFC10928}"/>
              </a:ext>
            </a:extLst>
          </p:cNvPr>
          <p:cNvSpPr>
            <a:spLocks noGrp="1"/>
          </p:cNvSpPr>
          <p:nvPr>
            <p:ph type="title"/>
          </p:nvPr>
        </p:nvSpPr>
        <p:spPr>
          <a:xfrm>
            <a:off x="107504" y="400534"/>
            <a:ext cx="9036496" cy="418058"/>
          </a:xfrm>
        </p:spPr>
        <p:txBody>
          <a:bodyPr/>
          <a:lstStyle/>
          <a:p>
            <a:r>
              <a:rPr lang="en-GB" sz="2800" b="1"/>
              <a:t>Things to Remember: Linking/Concluding Sentences</a:t>
            </a:r>
            <a:br>
              <a:rPr lang="en-GB" sz="3200" b="1"/>
            </a:br>
            <a:endParaRPr lang="en-GB" sz="3200" b="1"/>
          </a:p>
        </p:txBody>
      </p:sp>
      <p:sp>
        <p:nvSpPr>
          <p:cNvPr id="3" name="Content Placeholder 2">
            <a:extLst>
              <a:ext uri="{FF2B5EF4-FFF2-40B4-BE49-F238E27FC236}">
                <a16:creationId xmlns:a16="http://schemas.microsoft.com/office/drawing/2014/main" id="{2DCC971A-88F7-CEDC-ED69-B865A4FEE6FD}"/>
              </a:ext>
            </a:extLst>
          </p:cNvPr>
          <p:cNvSpPr>
            <a:spLocks noGrp="1"/>
          </p:cNvSpPr>
          <p:nvPr>
            <p:ph idx="1"/>
          </p:nvPr>
        </p:nvSpPr>
        <p:spPr>
          <a:xfrm>
            <a:off x="251520" y="826976"/>
            <a:ext cx="8640960" cy="3916363"/>
          </a:xfrm>
        </p:spPr>
        <p:txBody>
          <a:bodyPr/>
          <a:lstStyle/>
          <a:p>
            <a:pPr algn="just">
              <a:lnSpc>
                <a:spcPct val="107000"/>
              </a:lnSpc>
              <a:spcAft>
                <a:spcPts val="800"/>
              </a:spcAft>
            </a:pPr>
            <a:r>
              <a:rPr lang="en-GB" sz="2400" dirty="0"/>
              <a:t>Link sentences can summarise the main idea and remind the reader of the focus and purpose of each paragraph. </a:t>
            </a:r>
          </a:p>
          <a:p>
            <a:pPr algn="just"/>
            <a:r>
              <a:rPr lang="en-GB" sz="2400" dirty="0">
                <a:ea typeface="+mn-lt"/>
                <a:cs typeface="+mn-lt"/>
              </a:rPr>
              <a:t>Try not to repeat the same ideas too much. Instead, add new information or show how your ideas connect and grow.</a:t>
            </a:r>
            <a:endParaRPr lang="en-GB" sz="3600" dirty="0">
              <a:ea typeface="+mn-lt"/>
              <a:cs typeface="+mn-lt"/>
            </a:endParaRPr>
          </a:p>
          <a:p>
            <a:pPr algn="just"/>
            <a:endParaRPr lang="en-GB" sz="900" dirty="0"/>
          </a:p>
          <a:p>
            <a:pPr algn="just"/>
            <a:r>
              <a:rPr lang="en-GB" sz="2400" dirty="0">
                <a:ea typeface="+mn-lt"/>
                <a:cs typeface="+mn-lt"/>
              </a:rPr>
              <a:t>Links can sometimes help move smoothly to the next point, especially in essays without headings to separate sections.</a:t>
            </a:r>
            <a:endParaRPr lang="en-GB" sz="3600" dirty="0">
              <a:ea typeface="+mn-lt"/>
              <a:cs typeface="+mn-lt"/>
            </a:endParaRPr>
          </a:p>
          <a:p>
            <a:pPr algn="just"/>
            <a:endParaRPr lang="en-GB" sz="900" dirty="0"/>
          </a:p>
          <a:p>
            <a:pPr algn="just"/>
            <a:r>
              <a:rPr lang="en-GB" sz="2400" dirty="0">
                <a:ea typeface="+mn-lt"/>
                <a:cs typeface="+mn-lt"/>
              </a:rPr>
              <a:t>Use transition words like ‘therefore’ or ‘consequently’ to show that the paragraph is ending and to explain how your evidence supports your main idea.</a:t>
            </a:r>
            <a:endParaRPr lang="en-GB" sz="3600" dirty="0"/>
          </a:p>
          <a:p>
            <a:pPr algn="just"/>
            <a:endParaRPr lang="en-GB" sz="900" dirty="0"/>
          </a:p>
          <a:p>
            <a:pPr algn="just">
              <a:lnSpc>
                <a:spcPct val="107000"/>
              </a:lnSpc>
              <a:spcAft>
                <a:spcPts val="800"/>
              </a:spcAft>
            </a:pPr>
            <a:r>
              <a:rPr lang="en-GB" sz="2400" dirty="0">
                <a:ea typeface="+mn-lt"/>
                <a:cs typeface="+mn-lt"/>
              </a:rPr>
              <a:t>Keep your link sentences short, clear, and simple.</a:t>
            </a:r>
            <a:endParaRPr lang="en-GB" sz="3600" dirty="0"/>
          </a:p>
          <a:p>
            <a:pPr marL="0" indent="0" algn="just">
              <a:lnSpc>
                <a:spcPct val="107000"/>
              </a:lnSpc>
              <a:spcAft>
                <a:spcPts val="800"/>
              </a:spcAft>
              <a:buNone/>
            </a:pPr>
            <a:endParaRPr lang="en-GB" sz="2400"/>
          </a:p>
        </p:txBody>
      </p:sp>
    </p:spTree>
    <p:extLst>
      <p:ext uri="{BB962C8B-B14F-4D97-AF65-F5344CB8AC3E}">
        <p14:creationId xmlns:p14="http://schemas.microsoft.com/office/powerpoint/2010/main" val="762191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C8180-D0B5-0034-CC4F-F20286DFB448}"/>
              </a:ext>
            </a:extLst>
          </p:cNvPr>
          <p:cNvSpPr>
            <a:spLocks noGrp="1"/>
          </p:cNvSpPr>
          <p:nvPr>
            <p:ph type="title"/>
          </p:nvPr>
        </p:nvSpPr>
        <p:spPr/>
        <p:txBody>
          <a:bodyPr/>
          <a:lstStyle/>
          <a:p>
            <a:r>
              <a:rPr lang="en-US" b="1" dirty="0">
                <a:solidFill>
                  <a:srgbClr val="173AFF"/>
                </a:solidFill>
              </a:rPr>
              <a:t>Activity 5</a:t>
            </a:r>
          </a:p>
        </p:txBody>
      </p:sp>
      <p:sp>
        <p:nvSpPr>
          <p:cNvPr id="3" name="Content Placeholder 2">
            <a:extLst>
              <a:ext uri="{FF2B5EF4-FFF2-40B4-BE49-F238E27FC236}">
                <a16:creationId xmlns:a16="http://schemas.microsoft.com/office/drawing/2014/main" id="{1473C20F-AD98-1FC1-1655-70DC0B48A28C}"/>
              </a:ext>
            </a:extLst>
          </p:cNvPr>
          <p:cNvSpPr>
            <a:spLocks noGrp="1"/>
          </p:cNvSpPr>
          <p:nvPr>
            <p:ph idx="1"/>
          </p:nvPr>
        </p:nvSpPr>
        <p:spPr/>
        <p:txBody>
          <a:bodyPr/>
          <a:lstStyle/>
          <a:p>
            <a:r>
              <a:rPr lang="en-US" dirty="0"/>
              <a:t>Go to the worksheet and complete </a:t>
            </a:r>
            <a:r>
              <a:rPr lang="en-US" b="1" dirty="0">
                <a:solidFill>
                  <a:srgbClr val="173AFF"/>
                </a:solidFill>
              </a:rPr>
              <a:t>Activity 5</a:t>
            </a:r>
          </a:p>
        </p:txBody>
      </p:sp>
      <p:sp>
        <p:nvSpPr>
          <p:cNvPr id="4" name="Date Placeholder 3">
            <a:extLst>
              <a:ext uri="{FF2B5EF4-FFF2-40B4-BE49-F238E27FC236}">
                <a16:creationId xmlns:a16="http://schemas.microsoft.com/office/drawing/2014/main" id="{2031B2D2-90C9-7440-5728-A8393C07CECD}"/>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40297296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F30DD-4092-0D90-DCDA-4EA55091E1B4}"/>
              </a:ext>
            </a:extLst>
          </p:cNvPr>
          <p:cNvSpPr>
            <a:spLocks noGrp="1"/>
          </p:cNvSpPr>
          <p:nvPr>
            <p:ph type="title"/>
          </p:nvPr>
        </p:nvSpPr>
        <p:spPr>
          <a:xfrm>
            <a:off x="1326468" y="-2638"/>
            <a:ext cx="6491064" cy="562074"/>
          </a:xfrm>
        </p:spPr>
        <p:txBody>
          <a:bodyPr/>
          <a:lstStyle/>
          <a:p>
            <a:r>
              <a:rPr lang="en-GB" sz="3200" b="1" dirty="0"/>
              <a:t>Things to Remember: Overall</a:t>
            </a:r>
          </a:p>
        </p:txBody>
      </p:sp>
      <p:sp>
        <p:nvSpPr>
          <p:cNvPr id="3" name="Content Placeholder 2">
            <a:extLst>
              <a:ext uri="{FF2B5EF4-FFF2-40B4-BE49-F238E27FC236}">
                <a16:creationId xmlns:a16="http://schemas.microsoft.com/office/drawing/2014/main" id="{BDBF39D8-BC00-0CD1-51E9-B184DDDC6FF8}"/>
              </a:ext>
            </a:extLst>
          </p:cNvPr>
          <p:cNvSpPr>
            <a:spLocks noGrp="1"/>
          </p:cNvSpPr>
          <p:nvPr>
            <p:ph idx="1"/>
          </p:nvPr>
        </p:nvSpPr>
        <p:spPr>
          <a:xfrm>
            <a:off x="257450" y="552810"/>
            <a:ext cx="8635907" cy="3916363"/>
          </a:xfrm>
        </p:spPr>
        <p:txBody>
          <a:bodyPr/>
          <a:lstStyle/>
          <a:p>
            <a:pPr algn="just"/>
            <a:r>
              <a:rPr lang="en-GB" sz="1900" b="1" dirty="0">
                <a:solidFill>
                  <a:srgbClr val="00B050"/>
                </a:solidFill>
                <a:ea typeface="+mn-lt"/>
                <a:cs typeface="+mn-lt"/>
              </a:rPr>
              <a:t>Simple is best.</a:t>
            </a:r>
            <a:r>
              <a:rPr lang="en-GB" sz="1900" dirty="0">
                <a:solidFill>
                  <a:srgbClr val="000000"/>
                </a:solidFill>
                <a:ea typeface="+mn-lt"/>
                <a:cs typeface="+mn-lt"/>
              </a:rPr>
              <a:t> Don’t make things too complicated, especially in your first piece of writing.</a:t>
            </a:r>
          </a:p>
          <a:p>
            <a:pPr algn="just"/>
            <a:r>
              <a:rPr lang="en-GB" sz="1900" b="1" dirty="0">
                <a:solidFill>
                  <a:srgbClr val="00B050"/>
                </a:solidFill>
                <a:ea typeface="+mn-lt"/>
                <a:cs typeface="+mn-lt"/>
              </a:rPr>
              <a:t>Stick to one topic per paragraph.</a:t>
            </a:r>
            <a:r>
              <a:rPr lang="en-GB" sz="1900" dirty="0">
                <a:solidFill>
                  <a:srgbClr val="000000"/>
                </a:solidFill>
                <a:ea typeface="+mn-lt"/>
                <a:cs typeface="+mn-lt"/>
              </a:rPr>
              <a:t> For example, if your topic sentence is “Two significant skills for nurses are communication skills and organisation skills” don’t start talking about time management in the same paragraph. When you want to write about a new topic, start a new paragraph.</a:t>
            </a:r>
          </a:p>
          <a:p>
            <a:pPr algn="just"/>
            <a:r>
              <a:rPr lang="en-GB" sz="1900" dirty="0">
                <a:solidFill>
                  <a:srgbClr val="000000"/>
                </a:solidFill>
                <a:ea typeface="+mn-lt"/>
                <a:cs typeface="+mn-lt"/>
              </a:rPr>
              <a:t>In academic writing, paragraphs are usually about </a:t>
            </a:r>
            <a:r>
              <a:rPr lang="en-GB" sz="1900" b="1" dirty="0">
                <a:solidFill>
                  <a:srgbClr val="00B050"/>
                </a:solidFill>
                <a:ea typeface="+mn-lt"/>
                <a:cs typeface="+mn-lt"/>
              </a:rPr>
              <a:t>150–200 words.</a:t>
            </a:r>
            <a:r>
              <a:rPr lang="en-GB" sz="1900" dirty="0">
                <a:solidFill>
                  <a:srgbClr val="000000"/>
                </a:solidFill>
                <a:ea typeface="+mn-lt"/>
                <a:cs typeface="+mn-lt"/>
              </a:rPr>
              <a:t> This is just a rough guide, not a strict rule.</a:t>
            </a:r>
          </a:p>
          <a:p>
            <a:pPr algn="just"/>
            <a:r>
              <a:rPr lang="en-GB" sz="1900" b="1" dirty="0">
                <a:solidFill>
                  <a:srgbClr val="00B050"/>
                </a:solidFill>
                <a:ea typeface="+mn-lt"/>
                <a:cs typeface="+mn-lt"/>
              </a:rPr>
              <a:t>Give yourself enough time to revise and edit your work.</a:t>
            </a:r>
            <a:r>
              <a:rPr lang="en-GB" sz="1900" dirty="0">
                <a:solidFill>
                  <a:srgbClr val="000000"/>
                </a:solidFill>
                <a:ea typeface="+mn-lt"/>
                <a:cs typeface="+mn-lt"/>
              </a:rPr>
              <a:t> Even tutors sometimes write long or messy paragraphs in their first drafts! </a:t>
            </a:r>
            <a:r>
              <a:rPr lang="en-GB" sz="1900" b="1" dirty="0">
                <a:solidFill>
                  <a:srgbClr val="00B050"/>
                </a:solidFill>
                <a:ea typeface="+mn-lt"/>
                <a:cs typeface="+mn-lt"/>
              </a:rPr>
              <a:t>Good writing</a:t>
            </a:r>
            <a:r>
              <a:rPr lang="en-GB" sz="1900" dirty="0">
                <a:solidFill>
                  <a:srgbClr val="000000"/>
                </a:solidFill>
                <a:ea typeface="+mn-lt"/>
                <a:cs typeface="+mn-lt"/>
              </a:rPr>
              <a:t> comes from drafting and then editing carefully to improve your paragraph structure.</a:t>
            </a:r>
          </a:p>
          <a:p>
            <a:pPr algn="just"/>
            <a:r>
              <a:rPr lang="en-GB" sz="1900" b="1" dirty="0">
                <a:solidFill>
                  <a:srgbClr val="00B050"/>
                </a:solidFill>
                <a:ea typeface="+mn-lt"/>
                <a:cs typeface="+mn-lt"/>
              </a:rPr>
              <a:t>Make sure your topic sentence and linking sentence are in YOUR words</a:t>
            </a:r>
            <a:r>
              <a:rPr lang="en-GB" sz="1900" dirty="0">
                <a:solidFill>
                  <a:srgbClr val="000000"/>
                </a:solidFill>
                <a:ea typeface="+mn-lt"/>
                <a:cs typeface="+mn-lt"/>
              </a:rPr>
              <a:t> and not citations. You could also try to do this for your explanation. This is one way you can try to make sure that you have your own voice in your work and that your voice is not overpowered by your research.</a:t>
            </a:r>
            <a:endParaRPr lang="en-GB" sz="1900" dirty="0"/>
          </a:p>
          <a:p>
            <a:endParaRPr lang="en-GB" sz="1900" dirty="0"/>
          </a:p>
        </p:txBody>
      </p:sp>
      <p:sp>
        <p:nvSpPr>
          <p:cNvPr id="4" name="Date Placeholder 3">
            <a:extLst>
              <a:ext uri="{FF2B5EF4-FFF2-40B4-BE49-F238E27FC236}">
                <a16:creationId xmlns:a16="http://schemas.microsoft.com/office/drawing/2014/main" id="{A97FA8B7-AF75-2FCD-9450-9C336FE4EC91}"/>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27294750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8D36-DC1D-C4C1-D699-9E5A43CDA7C5}"/>
              </a:ext>
            </a:extLst>
          </p:cNvPr>
          <p:cNvSpPr>
            <a:spLocks noGrp="1"/>
          </p:cNvSpPr>
          <p:nvPr>
            <p:ph type="title"/>
          </p:nvPr>
        </p:nvSpPr>
        <p:spPr>
          <a:xfrm>
            <a:off x="457200" y="-107564"/>
            <a:ext cx="8229600" cy="1143000"/>
          </a:xfrm>
        </p:spPr>
        <p:txBody>
          <a:bodyPr/>
          <a:lstStyle/>
          <a:p>
            <a:r>
              <a:rPr lang="en-US"/>
              <a:t>Your Turn</a:t>
            </a:r>
          </a:p>
        </p:txBody>
      </p:sp>
      <p:sp>
        <p:nvSpPr>
          <p:cNvPr id="3" name="Content Placeholder 2">
            <a:extLst>
              <a:ext uri="{FF2B5EF4-FFF2-40B4-BE49-F238E27FC236}">
                <a16:creationId xmlns:a16="http://schemas.microsoft.com/office/drawing/2014/main" id="{CB551E06-63AD-A906-E27B-990C4C7B7FB9}"/>
              </a:ext>
            </a:extLst>
          </p:cNvPr>
          <p:cNvSpPr>
            <a:spLocks noGrp="1"/>
          </p:cNvSpPr>
          <p:nvPr>
            <p:ph idx="1"/>
          </p:nvPr>
        </p:nvSpPr>
        <p:spPr>
          <a:xfrm>
            <a:off x="457200" y="756471"/>
            <a:ext cx="8229600" cy="3916363"/>
          </a:xfrm>
        </p:spPr>
        <p:txBody>
          <a:bodyPr/>
          <a:lstStyle/>
          <a:p>
            <a:pPr marL="0" indent="0">
              <a:buNone/>
            </a:pPr>
            <a:r>
              <a:rPr lang="en-US" sz="2800" dirty="0"/>
              <a:t>Now look at the paragraph you wrote at the beginning of the class. </a:t>
            </a:r>
          </a:p>
          <a:p>
            <a:pPr marL="0" indent="0">
              <a:buNone/>
            </a:pPr>
            <a:r>
              <a:rPr lang="en-GB" sz="1600" b="1" dirty="0"/>
              <a:t>write a paragraph about the importance of a healthy work/life balance while at university OR at work (not both!). Do not use your phones or the internet to look up ideas-just use your own!</a:t>
            </a:r>
            <a:endParaRPr lang="en-US" sz="1600" b="1" dirty="0"/>
          </a:p>
          <a:p>
            <a:r>
              <a:rPr lang="en-US" sz="2400" dirty="0"/>
              <a:t>Does it follow the TEEL structure? </a:t>
            </a:r>
          </a:p>
          <a:p>
            <a:r>
              <a:rPr lang="en-US" sz="2400" dirty="0"/>
              <a:t>Do you have a strong or weak topic sentence?</a:t>
            </a:r>
          </a:p>
          <a:p>
            <a:r>
              <a:rPr lang="en-US" sz="2400" dirty="0"/>
              <a:t>Are you on topic for the full paragraph?</a:t>
            </a:r>
          </a:p>
          <a:p>
            <a:r>
              <a:rPr lang="en-US" sz="2400" dirty="0"/>
              <a:t>What examples did you provide?</a:t>
            </a:r>
          </a:p>
          <a:p>
            <a:r>
              <a:rPr lang="en-US" sz="2400" dirty="0"/>
              <a:t>Do you conclude the paragraph well?</a:t>
            </a:r>
          </a:p>
          <a:p>
            <a:pPr marL="0" indent="0">
              <a:buNone/>
            </a:pPr>
            <a:r>
              <a:rPr lang="en-US" sz="2400" dirty="0"/>
              <a:t>Take 10 minutes to edit your paragraph or rewrite it according to TEEL</a:t>
            </a:r>
          </a:p>
        </p:txBody>
      </p:sp>
      <p:sp>
        <p:nvSpPr>
          <p:cNvPr id="4" name="Date Placeholder 3">
            <a:extLst>
              <a:ext uri="{FF2B5EF4-FFF2-40B4-BE49-F238E27FC236}">
                <a16:creationId xmlns:a16="http://schemas.microsoft.com/office/drawing/2014/main" id="{C1888C3C-9E11-D954-D872-5E0CFC512836}"/>
              </a:ext>
            </a:extLst>
          </p:cNvPr>
          <p:cNvSpPr>
            <a:spLocks noGrp="1"/>
          </p:cNvSpPr>
          <p:nvPr>
            <p:ph type="dt" sz="half" idx="10"/>
          </p:nvPr>
        </p:nvSpPr>
        <p:spPr/>
        <p:txBody>
          <a:bodyPr/>
          <a:lstStyle/>
          <a:p>
            <a:pPr>
              <a:defRPr/>
            </a:pPr>
            <a:fld id="{CDF502AA-C8CB-4132-B592-CA60B7C38ACE}" type="datetime1">
              <a:rPr lang="en-GB"/>
              <a:pPr>
                <a:defRPr/>
              </a:pPr>
              <a:t>02/07/2025</a:t>
            </a:fld>
            <a:endParaRPr lang="en-GB"/>
          </a:p>
        </p:txBody>
      </p:sp>
    </p:spTree>
    <p:extLst>
      <p:ext uri="{BB962C8B-B14F-4D97-AF65-F5344CB8AC3E}">
        <p14:creationId xmlns:p14="http://schemas.microsoft.com/office/powerpoint/2010/main" val="788406959"/>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406</TotalTime>
  <Words>2270</Words>
  <Application>Microsoft Office PowerPoint</Application>
  <PresentationFormat>On-screen Show (4:3)</PresentationFormat>
  <Paragraphs>145</Paragraphs>
  <Slides>19</Slides>
  <Notes>2</Notes>
  <HiddenSlides>0</HiddenSlides>
  <MMClips>0</MMClips>
  <ScaleCrop>false</ScaleCrop>
  <HeadingPairs>
    <vt:vector size="4" baseType="variant">
      <vt:variant>
        <vt:lpstr>Theme</vt:lpstr>
      </vt:variant>
      <vt:variant>
        <vt:i4>3</vt:i4>
      </vt:variant>
      <vt:variant>
        <vt:lpstr>Slide Titles</vt:lpstr>
      </vt:variant>
      <vt:variant>
        <vt:i4>19</vt:i4>
      </vt:variant>
    </vt:vector>
  </HeadingPairs>
  <TitlesOfParts>
    <vt:vector size="22" baseType="lpstr">
      <vt:lpstr>1_20140311PresentationUWTSDTemplate</vt:lpstr>
      <vt:lpstr>20140311PresentationUWTSDTemplate</vt:lpstr>
      <vt:lpstr>2_20140311PresentationUWTSDTemplate</vt:lpstr>
      <vt:lpstr> LCHS4001  Academic and Employability Skills  </vt:lpstr>
      <vt:lpstr>Aims</vt:lpstr>
      <vt:lpstr>Your turn</vt:lpstr>
      <vt:lpstr>Paragraphs</vt:lpstr>
      <vt:lpstr>A note!</vt:lpstr>
      <vt:lpstr>Paragraphs</vt:lpstr>
      <vt:lpstr>Paragraphs: A Suggested Structure</vt:lpstr>
      <vt:lpstr>TEEL</vt:lpstr>
      <vt:lpstr>Activity 1 </vt:lpstr>
      <vt:lpstr>Activity 2 </vt:lpstr>
      <vt:lpstr>Things to Remember: Topic Sentences</vt:lpstr>
      <vt:lpstr>Activity 3</vt:lpstr>
      <vt:lpstr>PowerPoint Presentation</vt:lpstr>
      <vt:lpstr>Activity 4</vt:lpstr>
      <vt:lpstr>Things to Remember: Evidence </vt:lpstr>
      <vt:lpstr>Things to Remember: Linking/Concluding Sentences </vt:lpstr>
      <vt:lpstr>Activity 5</vt:lpstr>
      <vt:lpstr>Things to Remember: Overall</vt:lpstr>
      <vt:lpstr>Your Turn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110</cp:revision>
  <dcterms:created xsi:type="dcterms:W3CDTF">2012-10-20T16:04:33Z</dcterms:created>
  <dcterms:modified xsi:type="dcterms:W3CDTF">2025-07-02T14:52:40Z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2024-05-20T13:40:42Z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17600f9c-6b43-4a24-a45d-afcdcf5a5e78</vt:lpwstr>
  </property>
  <property fmtid="{D5CDD505-2E9C-101B-9397-08002B2CF9AE}" pid="8" name="MSIP_Label_9762d7e7-4474-4a67-9ef6-3d4dc52b0ea7_ContentBits">
    <vt:lpwstr>0</vt:lpwstr>
  </property>
</Properties>
</file>