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A9C2B16A-B1A3-4052-8F33-499DACCBE61C}" type="datetimeFigureOut">
              <a:rPr lang="en-IN" smtClean="0"/>
              <a:t>28-11-2025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D5A79D95-9AD9-41FE-916A-B48D2265B7EA}" type="slidenum">
              <a:rPr lang="en-IN" smtClean="0"/>
              <a:t>‹#›</a:t>
            </a:fld>
            <a:endParaRPr lang="en-IN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2060848"/>
            <a:ext cx="7543800" cy="1524000"/>
          </a:xfrm>
        </p:spPr>
        <p:txBody>
          <a:bodyPr>
            <a:noAutofit/>
          </a:bodyPr>
          <a:lstStyle/>
          <a:p>
            <a:pPr algn="ctr"/>
            <a:r>
              <a:rPr lang="en-IN" sz="3600" dirty="0"/>
              <a:t>BMSW4013 ACADEMIC SKILLS FOR THE DIGITAL ERA </a:t>
            </a:r>
            <a:br>
              <a:rPr lang="en-IN" sz="3600" dirty="0"/>
            </a:br>
            <a:r>
              <a:rPr lang="en-IN" sz="3600" dirty="0"/>
              <a:t>Component 3: 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en-IN" sz="2400" b="1" dirty="0"/>
              <a:t>Module leader: Scott James</a:t>
            </a:r>
            <a:endParaRPr lang="en-IN" sz="2400" dirty="0"/>
          </a:p>
          <a:p>
            <a:pPr algn="ctr"/>
            <a:r>
              <a:rPr lang="en-IN" sz="2400" b="1" dirty="0"/>
              <a:t>Student Name: Eniko Ujobolo</a:t>
            </a:r>
            <a:endParaRPr lang="en-IN" sz="2400" dirty="0"/>
          </a:p>
          <a:p>
            <a:pPr algn="ctr"/>
            <a:r>
              <a:rPr lang="en-IN" sz="2400" b="1" dirty="0"/>
              <a:t>Student ID: 2514542</a:t>
            </a:r>
            <a:endParaRPr lang="en-IN" sz="2400" dirty="0"/>
          </a:p>
          <a:p>
            <a:endParaRPr lang="en-IN" sz="2400" dirty="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3347864" y="260648"/>
            <a:ext cx="2225040" cy="92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869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of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Overview </a:t>
            </a:r>
          </a:p>
          <a:p>
            <a:r>
              <a:rPr lang="en-GB" dirty="0"/>
              <a:t>Reflection on My Research Process</a:t>
            </a:r>
          </a:p>
          <a:p>
            <a:r>
              <a:rPr lang="en-GB" dirty="0"/>
              <a:t>Key Learning and Future Improvements</a:t>
            </a: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88212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en-GB" dirty="0"/>
              <a:t>Explored the topic:</a:t>
            </a:r>
            <a:endParaRPr lang="en-IN" dirty="0"/>
          </a:p>
          <a:p>
            <a:pPr algn="just"/>
            <a:r>
              <a:rPr lang="en-GB" i="1" dirty="0"/>
              <a:t>Challenges and opportunities for students in the digital era</a:t>
            </a:r>
            <a:endParaRPr lang="en-IN" dirty="0"/>
          </a:p>
          <a:p>
            <a:pPr algn="just"/>
            <a:r>
              <a:rPr lang="en-GB" dirty="0"/>
              <a:t>Analysed issues such as digital distraction, inequality, and screen fatigue.</a:t>
            </a:r>
            <a:endParaRPr lang="en-IN" dirty="0"/>
          </a:p>
          <a:p>
            <a:pPr algn="just"/>
            <a:r>
              <a:rPr lang="en-GB" dirty="0"/>
              <a:t>Explored opportunities such as renewed flexibility, engagement and accessibility.</a:t>
            </a:r>
            <a:endParaRPr lang="en-IN" dirty="0"/>
          </a:p>
          <a:p>
            <a:pPr marL="0" indent="0" algn="just">
              <a:buNone/>
            </a:pPr>
            <a:r>
              <a:rPr lang="en-GB" dirty="0"/>
              <a:t>Main conclusion: student needs to take active strategic steps to overcome the challenges posed by the present digital era.</a:t>
            </a:r>
            <a:endParaRPr lang="en-IN" dirty="0"/>
          </a:p>
          <a:p>
            <a:pPr marL="0" indent="0" algn="just">
              <a:buNone/>
            </a:pPr>
            <a:r>
              <a:rPr lang="en-GB" dirty="0"/>
              <a:t>At a personal level, I came to understand that these findings apply to me in the same manner they apply to </a:t>
            </a:r>
            <a:r>
              <a:rPr lang="en-GB"/>
              <a:t>other students. </a:t>
            </a:r>
            <a:endParaRPr lang="en-IN" dirty="0"/>
          </a:p>
          <a:p>
            <a:pPr algn="just"/>
            <a:endParaRPr lang="en-IN" dirty="0"/>
          </a:p>
        </p:txBody>
      </p:sp>
      <p:pic>
        <p:nvPicPr>
          <p:cNvPr id="1026" name="Picture 2" descr="The Importance of Reflection in Educ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437112"/>
            <a:ext cx="360040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092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REFLECTION ON MY RESEARCH PROCESS</a:t>
            </a:r>
            <a:endParaRPr lang="en-IN" dirty="0"/>
          </a:p>
        </p:txBody>
      </p:sp>
      <p:pic>
        <p:nvPicPr>
          <p:cNvPr id="2050" name="Picture 2" descr="The Reflective User Researcher"/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770485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en-GB" dirty="0"/>
              <a:t>Research process</a:t>
            </a:r>
            <a:endParaRPr lang="en-IN" dirty="0"/>
          </a:p>
          <a:p>
            <a:pPr algn="just"/>
            <a:r>
              <a:rPr lang="en-GB" dirty="0"/>
              <a:t>Through utilising the CRAAP method, I looked for relevant sources from the chosen source, i.e. academic articles.</a:t>
            </a:r>
            <a:endParaRPr lang="en-IN" dirty="0"/>
          </a:p>
          <a:p>
            <a:pPr algn="just"/>
            <a:r>
              <a:rPr lang="en-GB" dirty="0"/>
              <a:t>Focused on openly accessible and peer-reviewed to ensure their credibility.</a:t>
            </a:r>
            <a:endParaRPr lang="en-IN" dirty="0"/>
          </a:p>
          <a:p>
            <a:pPr algn="just"/>
            <a:r>
              <a:rPr lang="en-GB" dirty="0"/>
              <a:t>The research process allowed me to understand that, sometimes, apart from peer-reviewed research, methodology plays a significant role in increasing the authenticity of the research.</a:t>
            </a:r>
            <a:endParaRPr lang="en-IN" dirty="0"/>
          </a:p>
          <a:p>
            <a:pPr marL="0" indent="0" algn="just">
              <a:buNone/>
            </a:pPr>
            <a:r>
              <a:rPr lang="en-GB" dirty="0"/>
              <a:t>Planning and writing</a:t>
            </a:r>
            <a:endParaRPr lang="en-IN" dirty="0"/>
          </a:p>
          <a:p>
            <a:pPr algn="just"/>
            <a:r>
              <a:rPr lang="en-GB" dirty="0"/>
              <a:t>The report is structured to best answer the question given.</a:t>
            </a:r>
            <a:endParaRPr lang="en-IN" dirty="0"/>
          </a:p>
          <a:p>
            <a:pPr algn="just"/>
            <a:r>
              <a:rPr lang="en-GB" dirty="0"/>
              <a:t>Identification of the objective behind the question helped a lot with report structuring.</a:t>
            </a:r>
            <a:endParaRPr lang="en-IN" dirty="0"/>
          </a:p>
          <a:p>
            <a:pPr algn="just"/>
            <a:r>
              <a:rPr lang="en-GB" dirty="0"/>
              <a:t>I faced difficulty while writing on recommended strategies, as the strategies must directly help curb the challenges listed, and since I myself was suffering from these issues. Identification of strategies posed some challenges.</a:t>
            </a:r>
          </a:p>
          <a:p>
            <a:pPr marL="0" indent="0" algn="just">
              <a:buNone/>
            </a:pPr>
            <a:r>
              <a:rPr lang="en-GB" dirty="0"/>
              <a:t>Challenges</a:t>
            </a:r>
            <a:endParaRPr lang="en-IN" dirty="0"/>
          </a:p>
          <a:p>
            <a:pPr algn="just"/>
            <a:r>
              <a:rPr lang="en-GB" dirty="0"/>
              <a:t>The major challenge faced is the organisation of the numerous literatures available into systematic themes.</a:t>
            </a:r>
            <a:endParaRPr lang="en-IN" dirty="0"/>
          </a:p>
          <a:p>
            <a:pPr algn="just"/>
            <a:r>
              <a:rPr lang="en-GB" dirty="0"/>
              <a:t>This challenge was overcome through report structuring and identification of core points from the question i.e. challenges, opportunities, and adaptation strategies.</a:t>
            </a:r>
            <a:endParaRPr lang="en-IN" dirty="0"/>
          </a:p>
          <a:p>
            <a:pPr algn="just"/>
            <a:r>
              <a:rPr lang="en-GB" dirty="0"/>
              <a:t>This report helped me reflect on my digital habits and work on strategic steps to correct them.</a:t>
            </a:r>
            <a:endParaRPr lang="en-IN" dirty="0"/>
          </a:p>
          <a:p>
            <a:pPr algn="just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11514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55892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KEY LEARNING AND FUTURE IMPROVEMENTS</a:t>
            </a:r>
            <a:br>
              <a:rPr lang="en-IN" dirty="0"/>
            </a:br>
            <a:endParaRPr lang="en-IN" dirty="0"/>
          </a:p>
        </p:txBody>
      </p:sp>
      <p:pic>
        <p:nvPicPr>
          <p:cNvPr id="3074" name="Picture 2" descr="Key Learning Points PowerPoint and Google Slides Template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583"/>
          <a:stretch/>
        </p:blipFill>
        <p:spPr bwMode="auto">
          <a:xfrm>
            <a:off x="467544" y="620688"/>
            <a:ext cx="7992888" cy="3055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What to change: Start research earlier.</a:t>
            </a:r>
            <a:endParaRPr lang="en-IN" dirty="0"/>
          </a:p>
          <a:p>
            <a:pPr algn="just"/>
            <a:r>
              <a:rPr lang="en-GB" dirty="0"/>
              <a:t>What worked: Properly analyse the research question and divide it into themes</a:t>
            </a:r>
            <a:endParaRPr lang="en-IN" dirty="0"/>
          </a:p>
          <a:p>
            <a:pPr algn="just"/>
            <a:r>
              <a:rPr lang="en-GB" dirty="0"/>
              <a:t>Actionable goal: Include more evidence in the research.</a:t>
            </a:r>
            <a:endParaRPr lang="en-IN" dirty="0"/>
          </a:p>
          <a:p>
            <a:pPr algn="just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424233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9" ma:contentTypeDescription="Create a new document." ma:contentTypeScope="" ma:versionID="9f977aa2fc4395443d74c3499dd9b3e7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eae4e5031f051e6c2de394d46eeeba96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85244C9-2BDC-488B-BFF9-DDD3E2AF92D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12328F5-C68C-40E4-9B0A-3CFF7FBE606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73E7DD-D05E-4D89-BA8C-AB71AB100A48}">
  <ds:schemaRefs>
    <ds:schemaRef ds:uri="3ef5847a-e696-4fee-a2c0-6c3f87568321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0</TotalTime>
  <Words>359</Words>
  <Application>Microsoft Office PowerPoint</Application>
  <PresentationFormat>On-screen Show (4:3)</PresentationFormat>
  <Paragraphs>32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Impact</vt:lpstr>
      <vt:lpstr>Times New Roman</vt:lpstr>
      <vt:lpstr>NewsPrint</vt:lpstr>
      <vt:lpstr>BMSW4013 ACADEMIC SKILLS FOR THE DIGITAL ERA  Component 3: Reflective Presentation</vt:lpstr>
      <vt:lpstr>Table of Content</vt:lpstr>
      <vt:lpstr>OVERVIEW</vt:lpstr>
      <vt:lpstr>REFLECTION ON MY RESEARCH PROCESS</vt:lpstr>
      <vt:lpstr>KEY LEARNING AND FUTURE IMPROVEMENTS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BMSW4013 ACADEMIC SKILLS FOR THE DIGITAL ERA  Component 3: Reflective Presentation</dc:title>
  <dc:creator>Scott James</dc:creator>
  <cp:lastModifiedBy>Scott James</cp:lastModifiedBy>
  <cp:revision>6</cp:revision>
  <dcterms:created xsi:type="dcterms:W3CDTF">2025-11-20T06:59:48Z</dcterms:created>
  <dcterms:modified xsi:type="dcterms:W3CDTF">2025-11-28T12:51:25Z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