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7EF817-DEB2-4F2C-AA89-B889A365F525}" v="1" dt="2022-11-24T08:34:03.0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22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B6CD9-0B67-47D1-9D58-1240E7CBBF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99E93A-F003-4102-BE4E-747D0550B2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55F55E-3C89-4417-BCE0-13D39A16F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0B01C-E718-4469-BCF4-EEC5255C2E79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0A0608-7259-4915-B28A-700D683BA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BF36D0-3B62-4E70-ADA2-7CFC28F51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CA9FB-B1D1-498F-AE47-CB5925550F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846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D6C66-1A88-472B-BF09-4ACD4E19E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35300-6FD1-4C76-BEB7-A984662742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FCB9B-E46F-4444-9869-F27DEAC2E3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0B01C-E718-4469-BCF4-EEC5255C2E79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961EBB-3945-4246-A76C-D19682212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7CA044-5CA6-47F9-A52E-CC2524CFE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CA9FB-B1D1-498F-AE47-CB5925550F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892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F0519-37AD-4944-8CCD-719FD73A4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5D5A1E-F87D-4668-9D49-72CD44287A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D07BDC-EED6-4903-8E81-B56D1D284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0B01C-E718-4469-BCF4-EEC5255C2E79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CB3D84-5559-4822-B570-0692C287D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76F034-EB4A-4CDC-97B0-6B39189287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CA9FB-B1D1-498F-AE47-CB5925550F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96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1FC29-12CC-4392-8842-7A545A5E5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0707E-0485-436E-8FBA-A0EB6CFEBB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E1AE5F-67FC-4F1F-848F-52615A7D8E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D5F031-30DD-4A93-BE50-423669225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0B01C-E718-4469-BCF4-EEC5255C2E79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7E39C2-0862-48A9-AC94-AD4C53E233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EFF532-3070-4BD9-8911-C0F86490B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CA9FB-B1D1-498F-AE47-CB5925550F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304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56DBD-F1C9-4B1B-BE41-1FD3A4114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086C87-A85B-491C-BEE1-4A84663A2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04FEF5-E91F-4A12-84C5-D0A369A7BB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5C837A-543A-46C3-BA74-2FE2FE6809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87359B-2592-4EF2-B0B6-14792E0D82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710011-57DA-4572-B081-80BD8C9A34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0B01C-E718-4469-BCF4-EEC5255C2E79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8351E6E-7E8A-46F5-B1CB-72E64154F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E628B6-0D5A-46FE-B7B9-18EBAA9A9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CA9FB-B1D1-498F-AE47-CB5925550F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013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73AAF-5FA6-4FAA-A1F8-4A8A692E8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EBB430-8253-470A-AF65-0BD90A682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0B01C-E718-4469-BCF4-EEC5255C2E79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5D5B9F-9F01-404B-BE13-B6866F357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D38FA2-6938-406A-9D9B-4D8C38F0E7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CA9FB-B1D1-498F-AE47-CB5925550F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836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21B43F-5640-49FE-BD52-2F51B0711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0B01C-E718-4469-BCF4-EEC5255C2E79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D334A1-33F5-4449-AD9A-90E1C40993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2DF465-91D9-48D3-9F8B-6BA69F2A8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CA9FB-B1D1-498F-AE47-CB5925550F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543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8E3CD-98D6-4224-B8A3-1D0137E80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67A2F-250F-4D24-80F0-1FDF593E4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897912-A4B7-4317-8ADF-017DDFE4EC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BF0EA4-FD8C-4C06-AF95-7E162D886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0B01C-E718-4469-BCF4-EEC5255C2E79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E2709E-9DEF-4937-8059-DA6119D41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39C8F5-9A3A-4832-8BB5-EB48828F4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CA9FB-B1D1-498F-AE47-CB5925550F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2248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7BC40-98F2-4F1A-A3A5-8BEE8C5C6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0774FC-6034-4CA3-AF11-893BDEA844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BFFC1A-BFC5-4509-9F3C-B8AE300BED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D7A303-AE1A-4663-BD59-1FD08D9D7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0B01C-E718-4469-BCF4-EEC5255C2E79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D758AD-23BD-4ADB-B42D-06D71367E1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8059B9-9AE4-4AD7-8710-ACDB617A2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CA9FB-B1D1-498F-AE47-CB5925550F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505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50E75-1BDB-4A81-A4C4-245EAEF7D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80A6AF-8922-440B-A302-61573E4A61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AD3A11-4E09-44BC-A91D-3387DEA61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0B01C-E718-4469-BCF4-EEC5255C2E79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C9467B-301D-4B5D-8C8D-75049B257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DB744C-3FFF-4217-B45E-94933636C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CA9FB-B1D1-498F-AE47-CB5925550F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977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456570B-7E01-40F3-A104-BC66168578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4368EC-9008-4AFB-9866-FDDD85EE49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FA7387-C2BA-402F-8423-2E6F884818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0B01C-E718-4469-BCF4-EEC5255C2E79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38D52E-9AD4-4336-BBAF-634418B1DC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86395D-3A29-4595-BBA0-C9C1B949D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CA9FB-B1D1-498F-AE47-CB5925550F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736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9B6BF5-9BAC-4B8A-908B-5D4254BC8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3629E4-FF09-4484-83A9-EF25A98D4B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9AFDB9-39DC-4373-81BF-C17A5A8CB4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60B01C-E718-4469-BCF4-EEC5255C2E79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CC0AB7-3D9A-43FF-9579-8F56A8FB97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835EB-98C8-43D8-9ACA-E6D0A7D45F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CA9FB-B1D1-498F-AE47-CB5925550F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373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ebwire.com/ViewPressRel.asp?aId=29683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otel bell">
            <a:extLst>
              <a:ext uri="{FF2B5EF4-FFF2-40B4-BE49-F238E27FC236}">
                <a16:creationId xmlns:a16="http://schemas.microsoft.com/office/drawing/2014/main" id="{2C1EB2BE-E05E-4B75-B06F-A6D23EBDFD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98" t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7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6BC57D-4617-4BA7-95F6-7E96A89AA3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1757994"/>
          </a:xfrm>
        </p:spPr>
        <p:txBody>
          <a:bodyPr anchor="b">
            <a:normAutofit/>
          </a:bodyPr>
          <a:lstStyle/>
          <a:p>
            <a:pPr algn="l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Employee Engagement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59DCF1-0E59-47C9-95E0-8BBC5EC7F6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en-GB" sz="2000" dirty="0">
                <a:latin typeface="Arial" pitchFamily="34" charset="0"/>
                <a:cs typeface="Arial" pitchFamily="34" charset="0"/>
              </a:rPr>
              <a:t>Operating Hotel Facilities BMIH4006</a:t>
            </a:r>
            <a:endParaRPr lang="en-GB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ro-RO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Student 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name</a:t>
            </a:r>
            <a:r>
              <a:rPr lang="ro-RO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Maria Francesca Scurtu (2117746)</a:t>
            </a:r>
          </a:p>
          <a:p>
            <a:pPr algn="l"/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Tutor</a:t>
            </a:r>
            <a:r>
              <a:rPr lang="ro-RO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Ffion C.</a:t>
            </a:r>
            <a:endParaRPr lang="en-GB" sz="20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46637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13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32" name="Title 1">
            <a:extLst>
              <a:ext uri="{FF2B5EF4-FFF2-40B4-BE49-F238E27FC236}">
                <a16:creationId xmlns:a16="http://schemas.microsoft.com/office/drawing/2014/main" id="{358F59F2-DAF1-4288-AA94-6D6B0FAF6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2" y="633046"/>
            <a:ext cx="4463623" cy="1314996"/>
          </a:xfrm>
        </p:spPr>
        <p:txBody>
          <a:bodyPr anchor="b">
            <a:norm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E</a:t>
            </a:r>
            <a:r>
              <a:rPr lang="ro-RO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mployee 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ro-RO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ngagement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3" name="Freeform: Shape 17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9C05813-2833-985A-F18C-392315B821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2252" y="2125737"/>
            <a:ext cx="4463623" cy="404446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endParaRPr lang="en-GB" sz="2600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GB" sz="2600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160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 engagement is an employee's emotional attachment to the company and its goals.</a:t>
            </a:r>
            <a:br>
              <a:rPr lang="en-GB" sz="16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17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“When people care - when they are committed - they will try their best” (Forbes) </a:t>
            </a:r>
          </a:p>
          <a:p>
            <a:pPr marL="0" indent="0">
              <a:buNone/>
            </a:pPr>
            <a:br>
              <a:rPr lang="en-GB" sz="1600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</a:br>
            <a:endParaRPr lang="en-US" sz="240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Freeform: Shape 19">
            <a:extLst>
              <a:ext uri="{FF2B5EF4-FFF2-40B4-BE49-F238E27FC236}">
                <a16:creationId xmlns:a16="http://schemas.microsoft.com/office/drawing/2014/main" id="{83C8019B-3985-409B-9B87-494B974EE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B85A4DB3-61AA-49A1-85A9-B3397CD51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2B73B505-12DA-4C21-A6C5-17AE61A292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" r="4" b="4"/>
          <a:stretch/>
        </p:blipFill>
        <p:spPr>
          <a:xfrm>
            <a:off x="7020480" y="871280"/>
            <a:ext cx="4415738" cy="4415738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</p:spPr>
      </p:pic>
      <p:grpSp>
        <p:nvGrpSpPr>
          <p:cNvPr id="26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761211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8502B-03C8-F61A-4AF2-6F2615609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291090"/>
            <a:ext cx="10515599" cy="932688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Employee Engagement Theoretical Model</a:t>
            </a:r>
          </a:p>
        </p:txBody>
      </p:sp>
      <p:sp>
        <p:nvSpPr>
          <p:cNvPr id="5" name="AutoShape 4" descr="Theoretical Framework | Download Scientific Diagram">
            <a:extLst>
              <a:ext uri="{FF2B5EF4-FFF2-40B4-BE49-F238E27FC236}">
                <a16:creationId xmlns:a16="http://schemas.microsoft.com/office/drawing/2014/main" id="{6AD3BCDC-4474-E121-34F0-D6E0AFCE2481}"/>
              </a:ext>
            </a:extLst>
          </p:cNvPr>
          <p:cNvSpPr>
            <a:spLocks noGrp="1" noChangeAspect="1" noChangeArrowheads="1"/>
          </p:cNvSpPr>
          <p:nvPr>
            <p:ph type="subTitle" idx="1"/>
          </p:nvPr>
        </p:nvSpPr>
        <p:spPr bwMode="auto">
          <a:xfrm>
            <a:off x="838199" y="1335726"/>
            <a:ext cx="10515599" cy="42062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algn="l"/>
            <a:endParaRPr lang="en-GB"/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887C7B83-9227-B815-77C2-DCFB5086CC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284151"/>
            <a:ext cx="10515599" cy="3600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1329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8AD9A0-3F09-451F-A0A4-833BC1125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2" y="633046"/>
            <a:ext cx="4463623" cy="1314996"/>
          </a:xfrm>
        </p:spPr>
        <p:txBody>
          <a:bodyPr anchor="b">
            <a:norm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employee engagement</a:t>
            </a:r>
            <a:r>
              <a:rPr lang="ro-RO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ro-RO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industry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D224BA5-8A86-AEB5-7FF9-B132B51AB1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2252" y="2125737"/>
            <a:ext cx="4463623" cy="40444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Success of the organization </a:t>
            </a:r>
          </a:p>
          <a:p>
            <a:r>
              <a:rPr lang="en-GB" dirty="0">
                <a:solidFill>
                  <a:schemeClr val="bg1"/>
                </a:solidFill>
              </a:rPr>
              <a:t>Employee productivity</a:t>
            </a:r>
          </a:p>
          <a:p>
            <a:r>
              <a:rPr lang="en-GB" dirty="0">
                <a:solidFill>
                  <a:schemeClr val="bg1"/>
                </a:solidFill>
              </a:rPr>
              <a:t>Employee retention</a:t>
            </a:r>
          </a:p>
          <a:p>
            <a:r>
              <a:rPr lang="en-GB" dirty="0">
                <a:solidFill>
                  <a:schemeClr val="bg1"/>
                </a:solidFill>
              </a:rPr>
              <a:t>Customer loyalty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3C8019B-3985-409B-9B87-494B974EE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B85A4DB3-61AA-49A1-85A9-B3397CD51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Content Placeholder 4" descr="A picture containing person, female&#10;&#10;Description automatically generated">
            <a:extLst>
              <a:ext uri="{FF2B5EF4-FFF2-40B4-BE49-F238E27FC236}">
                <a16:creationId xmlns:a16="http://schemas.microsoft.com/office/drawing/2014/main" id="{F6277C1C-9C16-4ED3-89D3-1D237E264E0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00"/>
          <a:stretch/>
        </p:blipFill>
        <p:spPr>
          <a:xfrm>
            <a:off x="7020480" y="871280"/>
            <a:ext cx="4415738" cy="4415738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</p:spPr>
      </p:pic>
      <p:grpSp>
        <p:nvGrpSpPr>
          <p:cNvPr id="26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61218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11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60C530-2204-4D1D-A391-D15A0DCD0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4" cy="1323439"/>
          </a:xfrm>
        </p:spPr>
        <p:txBody>
          <a:bodyPr anchor="t">
            <a:normAutofit/>
          </a:bodyPr>
          <a:lstStyle/>
          <a:p>
            <a:pPr algn="ctr"/>
            <a:b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Best practice for Employee Engagement</a:t>
            </a: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Content Placeholder 8">
            <a:extLst>
              <a:ext uri="{FF2B5EF4-FFF2-40B4-BE49-F238E27FC236}">
                <a16:creationId xmlns:a16="http://schemas.microsoft.com/office/drawing/2014/main" id="{9046382D-BC10-D6B7-DBB8-335B5B428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4" cy="2454300"/>
          </a:xfrm>
        </p:spPr>
        <p:txBody>
          <a:bodyPr>
            <a:normAutofit fontScale="62500" lnSpcReduction="20000"/>
          </a:bodyPr>
          <a:lstStyle/>
          <a:p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200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 best practices are guidelines that companies set to motivate their employees to perform their jobs.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Involvement and Participation </a:t>
            </a:r>
          </a:p>
          <a:p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Communication</a:t>
            </a:r>
          </a:p>
          <a:p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Recognitions and Rewards</a:t>
            </a:r>
          </a:p>
          <a:p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Career Development </a:t>
            </a:r>
          </a:p>
        </p:txBody>
      </p:sp>
      <p:grpSp>
        <p:nvGrpSpPr>
          <p:cNvPr id="35" name="Group 13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36" name="Freeform: Shape 19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37" name="Group 15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38" name="Freeform: Shape 17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5" name="Content Placeholder 4" descr="A picture containing LEGO, toy&#10;&#10;Description automatically generated">
            <a:extLst>
              <a:ext uri="{FF2B5EF4-FFF2-40B4-BE49-F238E27FC236}">
                <a16:creationId xmlns:a16="http://schemas.microsoft.com/office/drawing/2014/main" id="{2E65EA5F-F1B4-48BC-9E11-8B45169B33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1932" y="1735615"/>
            <a:ext cx="4369112" cy="2293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8858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C1B4E-9572-4B42-81A4-4334FC25D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4944152" cy="1622321"/>
          </a:xfrm>
        </p:spPr>
        <p:txBody>
          <a:bodyPr>
            <a:norm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Employee Engagement Theoretical Model</a:t>
            </a:r>
            <a:b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42CD0-F226-4661-9B2E-EF87BCC966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4944151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400" b="0" i="0" dirty="0">
              <a:effectLst/>
              <a:latin typeface="proximanova"/>
            </a:endParaRPr>
          </a:p>
          <a:p>
            <a:pPr marL="0" indent="0" algn="ctr">
              <a:buNone/>
            </a:pP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 </a:t>
            </a:r>
            <a:r>
              <a:rPr lang="en-US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Six ‘Cs’ Employee Engagement Index</a:t>
            </a:r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46F7435D-E3DB-47B1-BA61-B00ACC83A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2950" y="0"/>
            <a:ext cx="609905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3" name="Rounded Rectangle 9">
            <a:extLst>
              <a:ext uri="{FF2B5EF4-FFF2-40B4-BE49-F238E27FC236}">
                <a16:creationId xmlns:a16="http://schemas.microsoft.com/office/drawing/2014/main" id="{F263A0B5-F8C4-4116-809F-78A768EA7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582" y="557784"/>
            <a:ext cx="5130204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Employee engagement definition">
            <a:extLst>
              <a:ext uri="{FF2B5EF4-FFF2-40B4-BE49-F238E27FC236}">
                <a16:creationId xmlns:a16="http://schemas.microsoft.com/office/drawing/2014/main" id="{66995EEF-F94D-3F1A-3832-E95AEFD45C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04709" y="884461"/>
            <a:ext cx="4475531" cy="5085831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9819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7678C-0476-4895-9B5B-5FA0675D9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ro-RO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Statistics and data</a:t>
            </a:r>
            <a:endParaRPr lang="en-GB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DDD77-F282-4F06-A449-0CBE595D4E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160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With such low engagement, we should try to increase employee engagement because when employees feel motivated, they feel meaningful in the organization and actively achieve their goals.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55" name="Rectangle 2054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7ED76BA0-BFAE-D732-EFAE-6F456BEB7F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05862" y="917531"/>
            <a:ext cx="6019331" cy="501969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2512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222EA-E18D-40DC-B207-AE631FB0F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Best practice to increase employee engagement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Chart, diagram&#10;&#10;Description automatically generated">
            <a:extLst>
              <a:ext uri="{FF2B5EF4-FFF2-40B4-BE49-F238E27FC236}">
                <a16:creationId xmlns:a16="http://schemas.microsoft.com/office/drawing/2014/main" id="{701D97E4-F1B9-48D4-A759-6929A83E54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934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641685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D9D83-EC7B-4D85-9B0F-7EDD79583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ro-RO" sz="2400" b="1" i="1">
                <a:latin typeface="Arial" panose="020B0604020202020204" pitchFamily="34" charset="0"/>
                <a:cs typeface="Arial" panose="020B0604020202020204" pitchFamily="34" charset="0"/>
              </a:rPr>
              <a:t>Examples from hotel industry</a:t>
            </a:r>
            <a:endParaRPr lang="en-GB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B75CA-C02B-400C-AF48-DB75AFF7E1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8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Marriott International</a:t>
            </a:r>
          </a:p>
          <a:p>
            <a:pPr algn="l"/>
            <a:r>
              <a:rPr lang="en-GB" sz="14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Marriott annually surveys its employees worldwide to guide the </a:t>
            </a:r>
            <a:r>
              <a:rPr lang="en-GB" sz="1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well-being</a:t>
            </a:r>
            <a:r>
              <a:rPr lang="en-GB" sz="14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of the work environment, culture, and employee engagement</a:t>
            </a:r>
            <a:r>
              <a:rPr lang="en-GB" sz="1400" i="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. Around 90% of workers worldwide </a:t>
            </a:r>
            <a:r>
              <a:rPr lang="en-GB" sz="1400" dirty="0">
                <a:solidFill>
                  <a:srgbClr val="333333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filled</a:t>
            </a:r>
            <a:r>
              <a:rPr lang="en-GB" sz="1400" i="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 out the survey. In 2015, their study of full-service hotels </a:t>
            </a:r>
            <a:r>
              <a:rPr lang="en-GB" sz="1400" dirty="0">
                <a:solidFill>
                  <a:srgbClr val="333333"/>
                </a:solidFill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guided</a:t>
            </a:r>
            <a:r>
              <a:rPr lang="en-GB" sz="1400" i="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 by Marriott in the United States showed that the hotels with the highest hourly rates: had +11% higher productivity, +16% fewer guest problems, and +28 % lower income;</a:t>
            </a:r>
          </a:p>
          <a:p>
            <a:pPr marL="0" indent="0" algn="l" fontAlgn="auto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Hilton Hotel </a:t>
            </a:r>
          </a:p>
          <a:p>
            <a:pPr marL="0" indent="0" algn="l" fontAlgn="auto">
              <a:buNone/>
            </a:pPr>
            <a:r>
              <a:rPr lang="en-GB" sz="14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- Hilton University: free online training from Skillsoft,  Mobile apps for Culture Wizard, World-class hospitality education through eCornell: Hospitality-focused courses (among other topics) available at Cornell University; </a:t>
            </a:r>
            <a:r>
              <a:rPr lang="en-GB" sz="1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Hilton </a:t>
            </a:r>
            <a:r>
              <a:rPr lang="en-GB" sz="14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aiding group members </a:t>
            </a:r>
            <a:r>
              <a:rPr lang="en-GB" sz="1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en-GB" sz="14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graduate college or obtain a Postgraduate Certificate</a:t>
            </a:r>
            <a:r>
              <a:rPr lang="en-GB" sz="1400" b="1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l" fontAlgn="auto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- Catch Me at My Best, a recognition program</a:t>
            </a:r>
          </a:p>
          <a:p>
            <a:pPr marL="0" indent="0" algn="l" fontAlgn="auto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- Benefits for careers and well-being, including family support.</a:t>
            </a:r>
            <a:endParaRPr lang="en-US" sz="24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9176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B3A4E-2505-4E5A-A585-78AFDC0CD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6816" y="803325"/>
            <a:ext cx="5259707" cy="1325563"/>
          </a:xfrm>
        </p:spPr>
        <p:txBody>
          <a:bodyPr>
            <a:normAutofit fontScale="90000"/>
          </a:bodyPr>
          <a:lstStyle/>
          <a:p>
            <a:pPr algn="l"/>
            <a:br>
              <a:rPr lang="en-GB" sz="16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Gallup, engaged employees are passionate people who are committed to their work and workplace. </a:t>
            </a:r>
            <a:br>
              <a:rPr lang="en-GB" sz="16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employee engagement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</a:b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Freeform: Shape 11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Content Placeholder 4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527D0230-049B-4560-BB27-721570403E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40" r="9442" b="-1"/>
          <a:stretch/>
        </p:blipFill>
        <p:spPr>
          <a:xfrm>
            <a:off x="1" y="2"/>
            <a:ext cx="5863721" cy="4984915"/>
          </a:xfrm>
          <a:custGeom>
            <a:avLst/>
            <a:gdLst/>
            <a:ahLst/>
            <a:cxnLst/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3B304C5-D30E-0C0E-46E2-A7C3C01C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9158" y="2279018"/>
            <a:ext cx="5259714" cy="3375920"/>
          </a:xfrm>
        </p:spPr>
        <p:txBody>
          <a:bodyPr anchor="t">
            <a:normAutofit/>
          </a:bodyPr>
          <a:lstStyle/>
          <a:p>
            <a:r>
              <a:rPr lang="en-GB" sz="1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 engagement increases productivity in the workplace. </a:t>
            </a:r>
          </a:p>
          <a:p>
            <a:r>
              <a:rPr lang="en-GB" sz="1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 engagement reduces absenteeism</a:t>
            </a:r>
          </a:p>
          <a:p>
            <a:r>
              <a:rPr lang="en-GB" sz="1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Employee engagement improves workplace morale.</a:t>
            </a:r>
          </a:p>
          <a:p>
            <a:r>
              <a:rPr lang="en-GB" sz="1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Dedicated employees provide better customer service.</a:t>
            </a:r>
          </a:p>
          <a:p>
            <a:r>
              <a:rPr lang="en-GB" sz="1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Low employee engagement is causing a costly problem.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Engaged employees are more productive and productive, but most jobs in the world are disengaged, which has a very serious impact on business success. </a:t>
            </a:r>
          </a:p>
          <a:p>
            <a:br>
              <a:rPr lang="en-GB" sz="1050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</a:br>
            <a:br>
              <a:rPr lang="en-GB" sz="1050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</a:br>
            <a:endParaRPr lang="en-US" sz="14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67475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B1092-10ED-4A0B-9783-998CA6BAF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ro-RO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AB50E-D6C3-43D9-A8EE-464A336998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P. Kulkalyuenyong (2019),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Employee engagement in the hospitality industry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London.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K. Kruse </a:t>
            </a:r>
            <a:r>
              <a:rPr lang="en-GB" sz="150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(2012), </a:t>
            </a:r>
            <a:r>
              <a:rPr lang="en-GB" sz="15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Employee Engagement, available on https://www.forbes.com/sites/kevinkruse/2012/06/22/employee-engagement-what-and-why/?sh=1093e6ab7f37 accessed on 20.11.22</a:t>
            </a:r>
          </a:p>
          <a:p>
            <a:r>
              <a:rPr lang="en-GB" sz="1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J. Allen (2021),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Employee engagement research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sz="1500" strike="noStrike" dirty="0">
                <a:latin typeface="Arial" panose="020B0604020202020204" pitchFamily="34" charset="0"/>
                <a:cs typeface="Arial" panose="020B0604020202020204" pitchFamily="34" charset="0"/>
              </a:rPr>
              <a:t> available on https://employeeengagementcompany.com/employee-surveys/employee-engagement-models, accessed 21.11.22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Heartbeat by Workday (2022), </a:t>
            </a:r>
            <a:r>
              <a:rPr lang="en-GB" sz="15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Employee Engagement?</a:t>
            </a:r>
            <a:r>
              <a:rPr lang="en-GB" sz="1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available on https://heartbeat.peakon.com/data/employee-engagement/ , accessed on 20.11.22</a:t>
            </a:r>
            <a:endParaRPr lang="en-GB" sz="1500" i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Hilton (2022), </a:t>
            </a:r>
            <a:r>
              <a:rPr lang="en-GB" sz="15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 member engagement, </a:t>
            </a:r>
            <a:r>
              <a:rPr lang="en-GB" sz="1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on https://cr.hilton.com/wp-content/uploads/2020/04/Hilton-Team-Member-Engagement.pdf?fbclid=IwAR2MJMRwVAJah6nB_zehvQjbvENcGShvNa3qetyNB3AuQg0tJXnHVDFDZkM accessed on 20.11.22</a:t>
            </a:r>
          </a:p>
          <a:p>
            <a:r>
              <a:rPr lang="en-GB" sz="1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Bridger (2018), </a:t>
            </a:r>
            <a:r>
              <a:rPr lang="en-GB" sz="15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 engagement : a practical introduction</a:t>
            </a:r>
            <a:r>
              <a:rPr lang="en-GB" sz="1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(Second edition.), Kogan Page Limited</a:t>
            </a:r>
          </a:p>
          <a:p>
            <a:r>
              <a:rPr lang="en-GB" sz="1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Robertson-Smith, G., Marwick, C. (2009) </a:t>
            </a:r>
            <a:r>
              <a:rPr lang="en-GB" sz="15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 Engagement: A Review of Current Thinking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United Kingdom: Institute for Employment Studies.</a:t>
            </a:r>
          </a:p>
          <a:p>
            <a:r>
              <a:rPr lang="en-GB" sz="1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Phin (2021</a:t>
            </a:r>
            <a:r>
              <a:rPr lang="en-GB" sz="15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 Performance Management: Employee Engagement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sz="1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linkedin.com, accessed on 20.11.22</a:t>
            </a:r>
          </a:p>
          <a:p>
            <a:r>
              <a:rPr lang="en-GB" sz="1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Morgan, J. (2017), </a:t>
            </a:r>
            <a:r>
              <a:rPr lang="en-GB" sz="15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Employee Experience Advantage: How to Win the War for Talent by Giving Employees the Workspaces They Want, the Tools They Need, and a Culture They Can Celebrate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Germany, Wiley, pp 23-29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Webwire (2022), </a:t>
            </a:r>
            <a:r>
              <a:rPr lang="en-GB" sz="1500" i="1" dirty="0">
                <a:effectLst/>
                <a:latin typeface="Arial" panose="020B0604020202020204" pitchFamily="34" charset="0"/>
              </a:rPr>
              <a:t>Global Aon Survey Shows Positive Correlation Between Employee Engagement and Diversity, Equity and Inclusion Policies, </a:t>
            </a:r>
            <a:r>
              <a:rPr lang="en-GB" sz="1500" dirty="0">
                <a:effectLst/>
                <a:latin typeface="Arial" panose="020B0604020202020204" pitchFamily="34" charset="0"/>
              </a:rPr>
              <a:t>available on </a:t>
            </a:r>
            <a:r>
              <a:rPr lang="en-GB" sz="1500" dirty="0">
                <a:effectLst/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https://www.webwire.com/ViewPressRel.asp?aId=296835</a:t>
            </a:r>
            <a:r>
              <a:rPr lang="en-GB" sz="1500" dirty="0">
                <a:effectLst/>
                <a:latin typeface="Arial" panose="020B0604020202020204" pitchFamily="34" charset="0"/>
              </a:rPr>
              <a:t>, accessed on 18.11.22</a:t>
            </a:r>
            <a:endParaRPr lang="en-GB" sz="1500" i="1" dirty="0">
              <a:effectLst/>
              <a:latin typeface="Arial" panose="020B0604020202020204" pitchFamily="34" charset="0"/>
            </a:endParaRPr>
          </a:p>
          <a:p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04543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714</Words>
  <Application>Microsoft Office PowerPoint</Application>
  <PresentationFormat>Widescreen</PresentationFormat>
  <Paragraphs>64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Calibri Light</vt:lpstr>
      <vt:lpstr>proximanova</vt:lpstr>
      <vt:lpstr>roboto</vt:lpstr>
      <vt:lpstr>Office Theme</vt:lpstr>
      <vt:lpstr>Employee Engagement</vt:lpstr>
      <vt:lpstr>Introduction to Employee Engagement</vt:lpstr>
      <vt:lpstr>Employee Engagement Theoretical Model</vt:lpstr>
      <vt:lpstr>Importance of employee engagement in the hospitality industry</vt:lpstr>
      <vt:lpstr> Best practice for Employee Engagement</vt:lpstr>
      <vt:lpstr>Employee Engagement Theoretical Model </vt:lpstr>
      <vt:lpstr>Statistics and data</vt:lpstr>
      <vt:lpstr>Best practice to increase employee engagement</vt:lpstr>
      <vt:lpstr>Examples from hotel industry</vt:lpstr>
      <vt:lpstr>      According to Gallup, engaged employees are passionate people who are committed to their work and workplace.    Importance of employee engagement : </vt:lpstr>
      <vt:lpstr>Reference list</vt:lpstr>
    </vt:vector>
  </TitlesOfParts>
  <Company>Yoox Net A Porter Group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employee engagement and how to keep the employees engaged in hotel industry</dc:title>
  <dc:creator>Maria Gura</dc:creator>
  <cp:lastModifiedBy>Maria-Francesca Scurtu (2117746)</cp:lastModifiedBy>
  <cp:revision>9</cp:revision>
  <dcterms:created xsi:type="dcterms:W3CDTF">2022-11-22T11:58:33Z</dcterms:created>
  <dcterms:modified xsi:type="dcterms:W3CDTF">2022-11-27T16:45:28Z</dcterms:modified>
</cp:coreProperties>
</file>