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66" r:id="rId5"/>
    <p:sldId id="256" r:id="rId6"/>
    <p:sldId id="294" r:id="rId7"/>
    <p:sldId id="267" r:id="rId8"/>
    <p:sldId id="268" r:id="rId9"/>
    <p:sldId id="269" r:id="rId10"/>
    <p:sldId id="270" r:id="rId11"/>
    <p:sldId id="271" r:id="rId12"/>
    <p:sldId id="273" r:id="rId13"/>
    <p:sldId id="272" r:id="rId14"/>
    <p:sldId id="274" r:id="rId15"/>
    <p:sldId id="275" r:id="rId16"/>
    <p:sldId id="276" r:id="rId17"/>
    <p:sldId id="278" r:id="rId18"/>
    <p:sldId id="279" r:id="rId19"/>
    <p:sldId id="280" r:id="rId20"/>
    <p:sldId id="281" r:id="rId21"/>
    <p:sldId id="282" r:id="rId22"/>
    <p:sldId id="283" r:id="rId23"/>
    <p:sldId id="284" r:id="rId24"/>
    <p:sldId id="277" r:id="rId25"/>
    <p:sldId id="286" r:id="rId26"/>
    <p:sldId id="287" r:id="rId27"/>
    <p:sldId id="289" r:id="rId28"/>
    <p:sldId id="290" r:id="rId29"/>
    <p:sldId id="292" r:id="rId30"/>
    <p:sldId id="295" r:id="rId31"/>
    <p:sldId id="293" r:id="rId32"/>
    <p:sldId id="29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987" autoAdjust="0"/>
    <p:restoredTop sz="94660"/>
  </p:normalViewPr>
  <p:slideViewPr>
    <p:cSldViewPr snapToGrid="0">
      <p:cViewPr varScale="1">
        <p:scale>
          <a:sx n="85" d="100"/>
          <a:sy n="85" d="100"/>
        </p:scale>
        <p:origin x="726" y="84"/>
      </p:cViewPr>
      <p:guideLst/>
    </p:cSldViewPr>
  </p:slideViewPr>
  <p:notesTextViewPr>
    <p:cViewPr>
      <p:scale>
        <a:sx n="3" d="2"/>
        <a:sy n="3" d="2"/>
      </p:scale>
      <p:origin x="0" y="0"/>
    </p:cViewPr>
  </p:notesTextViewPr>
  <p:notesViewPr>
    <p:cSldViewPr snapToGrid="0">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17449A-2A5F-42DA-BB33-B71FD7184DB1}" type="datetimeFigureOut">
              <a:rPr lang="en-GB" smtClean="0"/>
              <a:t>04/10/2023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E559D8-512E-4859-999D-AD0D3372CA20}" type="slidenum">
              <a:rPr lang="en-GB" smtClean="0"/>
              <a:t>‹#›</a:t>
            </a:fld>
            <a:endParaRPr lang="en-GB" dirty="0"/>
          </a:p>
        </p:txBody>
      </p:sp>
    </p:spTree>
    <p:extLst>
      <p:ext uri="{BB962C8B-B14F-4D97-AF65-F5344CB8AC3E}">
        <p14:creationId xmlns:p14="http://schemas.microsoft.com/office/powerpoint/2010/main" val="2860965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I am Mike Davies and welcome to this presentation for the Design for Industry 4 module of a master course on Advanced Manufacturing.</a:t>
            </a:r>
          </a:p>
          <a:p>
            <a:endParaRPr lang="en-GB" dirty="0"/>
          </a:p>
          <a:p>
            <a:r>
              <a:rPr lang="en-GB" dirty="0"/>
              <a:t>This presentation is classed as assignment 1 of the module</a:t>
            </a:r>
          </a:p>
        </p:txBody>
      </p:sp>
      <p:sp>
        <p:nvSpPr>
          <p:cNvPr id="4" name="Slide Number Placeholder 3"/>
          <p:cNvSpPr>
            <a:spLocks noGrp="1"/>
          </p:cNvSpPr>
          <p:nvPr>
            <p:ph type="sldNum" sz="quarter" idx="10"/>
          </p:nvPr>
        </p:nvSpPr>
        <p:spPr/>
        <p:txBody>
          <a:bodyPr/>
          <a:lstStyle/>
          <a:p>
            <a:fld id="{48DB4D01-BE3C-4391-840C-DF7E56790E77}" type="slidenum">
              <a:rPr lang="en-GB" smtClean="0"/>
              <a:t>1</a:t>
            </a:fld>
            <a:endParaRPr lang="en-GB" dirty="0"/>
          </a:p>
        </p:txBody>
      </p:sp>
    </p:spTree>
    <p:extLst>
      <p:ext uri="{BB962C8B-B14F-4D97-AF65-F5344CB8AC3E}">
        <p14:creationId xmlns:p14="http://schemas.microsoft.com/office/powerpoint/2010/main" val="2811902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 the assignment brief this assignment covers the following areas:-</a:t>
            </a:r>
          </a:p>
          <a:p>
            <a:endParaRPr lang="en-GB" dirty="0"/>
          </a:p>
          <a:p>
            <a:pPr marL="285750" indent="-285750">
              <a:buFont typeface="Arial" panose="020B0604020202020204" pitchFamily="34" charset="0"/>
              <a:buChar char="•"/>
            </a:pPr>
            <a:r>
              <a:rPr lang="en-GB" sz="1200" b="0" i="0" u="none" strike="noStrike" baseline="0" dirty="0"/>
              <a:t>Component Selection</a:t>
            </a:r>
            <a:endParaRPr lang="en-GB" sz="1200" b="0" i="0" u="none" strike="noStrike" baseline="0" dirty="0">
              <a:solidFill>
                <a:srgbClr val="374151"/>
              </a:solidFill>
            </a:endParaRPr>
          </a:p>
          <a:p>
            <a:pPr marL="285750" indent="-285750">
              <a:buFont typeface="Arial" panose="020B0604020202020204" pitchFamily="34" charset="0"/>
              <a:buChar char="•"/>
            </a:pPr>
            <a:endParaRPr lang="en-GB" dirty="0">
              <a:solidFill>
                <a:srgbClr val="374151"/>
              </a:solidFill>
            </a:endParaRPr>
          </a:p>
          <a:p>
            <a:pPr marL="285750" indent="-285750">
              <a:buFont typeface="Arial" panose="020B0604020202020204" pitchFamily="34" charset="0"/>
              <a:buChar char="•"/>
            </a:pPr>
            <a:r>
              <a:rPr lang="en-GB" dirty="0"/>
              <a:t>Research and Understanding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Design for Additive Manufacturing (</a:t>
            </a:r>
            <a:r>
              <a:rPr lang="en-GB" dirty="0" err="1"/>
              <a:t>DfAM</a:t>
            </a:r>
            <a:r>
              <a:rPr lang="en-GB" dirty="0"/>
              <a:t>) Principles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Generative Design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Conclusion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 look to the future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Table of Figures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References</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a:t>
            </a:fld>
            <a:endParaRPr lang="en-GB" dirty="0"/>
          </a:p>
        </p:txBody>
      </p:sp>
    </p:spTree>
    <p:extLst>
      <p:ext uri="{BB962C8B-B14F-4D97-AF65-F5344CB8AC3E}">
        <p14:creationId xmlns:p14="http://schemas.microsoft.com/office/powerpoint/2010/main" val="901746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list of abbreviations used in this presentation</a:t>
            </a:r>
          </a:p>
        </p:txBody>
      </p:sp>
      <p:sp>
        <p:nvSpPr>
          <p:cNvPr id="4" name="Slide Number Placeholder 3"/>
          <p:cNvSpPr>
            <a:spLocks noGrp="1"/>
          </p:cNvSpPr>
          <p:nvPr>
            <p:ph type="sldNum" sz="quarter" idx="5"/>
          </p:nvPr>
        </p:nvSpPr>
        <p:spPr/>
        <p:txBody>
          <a:bodyPr/>
          <a:lstStyle/>
          <a:p>
            <a:fld id="{3CE559D8-512E-4859-999D-AD0D3372CA20}" type="slidenum">
              <a:rPr lang="en-GB" smtClean="0"/>
              <a:t>3</a:t>
            </a:fld>
            <a:endParaRPr lang="en-GB" dirty="0"/>
          </a:p>
        </p:txBody>
      </p:sp>
    </p:spTree>
    <p:extLst>
      <p:ext uri="{BB962C8B-B14F-4D97-AF65-F5344CB8AC3E}">
        <p14:creationId xmlns:p14="http://schemas.microsoft.com/office/powerpoint/2010/main" val="1054570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component selected was the support bracket that was attached to a wheel arch auxiliary radiator. </a:t>
            </a:r>
          </a:p>
          <a:p>
            <a:endParaRPr lang="en-GB" dirty="0"/>
          </a:p>
          <a:p>
            <a:r>
              <a:rPr lang="en-GB" dirty="0"/>
              <a:t>This bracket was  introduced as a countermeasure to a warranty issue identified in the field. </a:t>
            </a:r>
          </a:p>
          <a:p>
            <a:endParaRPr lang="en-GB" dirty="0"/>
          </a:p>
          <a:p>
            <a:r>
              <a:rPr lang="en-GB" dirty="0"/>
              <a:t>Due to initial design errors the auxiliary radiators suffered early life failure due to stress fractures</a:t>
            </a:r>
          </a:p>
          <a:p>
            <a:endParaRPr lang="en-GB" dirty="0"/>
          </a:p>
          <a:p>
            <a:r>
              <a:rPr lang="en-GB" dirty="0"/>
              <a:t>The Auxiliary Radiator bracket was designed by the customer to eliminate the vibration frequencies.</a:t>
            </a:r>
          </a:p>
          <a:p>
            <a:r>
              <a:rPr lang="en-GB" dirty="0"/>
              <a:t>This being the root cause of the field failure.</a:t>
            </a:r>
          </a:p>
          <a:p>
            <a:endParaRPr lang="en-GB" dirty="0"/>
          </a:p>
          <a:p>
            <a:r>
              <a:rPr lang="en-GB" dirty="0"/>
              <a:t>This presentation will use Generative design techniques to reduce the mass of the bracket and increase the airflow  through the radiator, which has been severally affected by the introduction of the support bracket</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4</a:t>
            </a:fld>
            <a:endParaRPr lang="en-GB" dirty="0"/>
          </a:p>
        </p:txBody>
      </p:sp>
    </p:spTree>
    <p:extLst>
      <p:ext uri="{BB962C8B-B14F-4D97-AF65-F5344CB8AC3E}">
        <p14:creationId xmlns:p14="http://schemas.microsoft.com/office/powerpoint/2010/main" val="4202695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What is generative design?</a:t>
            </a:r>
          </a:p>
          <a:p>
            <a:endParaRPr lang="en-GB" b="1" dirty="0"/>
          </a:p>
          <a:p>
            <a:r>
              <a:rPr lang="en-GB" dirty="0"/>
              <a:t>Generative design is a CAD technique that uses AI to optimize engineering designs. </a:t>
            </a:r>
          </a:p>
          <a:p>
            <a:r>
              <a:rPr lang="en-GB" dirty="0"/>
              <a:t>It produces multiple design iterations until a final version that best meets the set parameters.</a:t>
            </a:r>
          </a:p>
          <a:p>
            <a:endParaRPr lang="en-GB" dirty="0"/>
          </a:p>
          <a:p>
            <a:r>
              <a:rPr lang="en-GB" dirty="0"/>
              <a:t>Generative design can be used in all engineering and helps designers generate more ideas and greatly reduces the product development time scale.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r>
              <a:rPr lang="en-GB" sz="1400" b="1" dirty="0"/>
              <a:t>How does generative design work?</a:t>
            </a:r>
          </a:p>
          <a:p>
            <a:endParaRPr lang="en-GB" sz="1400" b="1" dirty="0"/>
          </a:p>
          <a:p>
            <a:r>
              <a:rPr lang="en-GB" dirty="0"/>
              <a:t>Traditional design begins with a model based on the designer's prior knowledge or a known draughting standard. Generative design does not require prior knowledge or a known draughting standard. </a:t>
            </a:r>
          </a:p>
          <a:p>
            <a:r>
              <a:rPr lang="en-GB" dirty="0"/>
              <a:t>The designer simply needs to define the problem in terms of parameters, and the software will generate solutions.</a:t>
            </a:r>
          </a:p>
        </p:txBody>
      </p:sp>
      <p:sp>
        <p:nvSpPr>
          <p:cNvPr id="4" name="Slide Number Placeholder 3"/>
          <p:cNvSpPr>
            <a:spLocks noGrp="1"/>
          </p:cNvSpPr>
          <p:nvPr>
            <p:ph type="sldNum" sz="quarter" idx="5"/>
          </p:nvPr>
        </p:nvSpPr>
        <p:spPr/>
        <p:txBody>
          <a:bodyPr/>
          <a:lstStyle/>
          <a:p>
            <a:fld id="{3CE559D8-512E-4859-999D-AD0D3372CA20}" type="slidenum">
              <a:rPr lang="en-GB" smtClean="0"/>
              <a:t>5</a:t>
            </a:fld>
            <a:endParaRPr lang="en-GB" dirty="0"/>
          </a:p>
        </p:txBody>
      </p:sp>
    </p:spTree>
    <p:extLst>
      <p:ext uri="{BB962C8B-B14F-4D97-AF65-F5344CB8AC3E}">
        <p14:creationId xmlns:p14="http://schemas.microsoft.com/office/powerpoint/2010/main" val="1250774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difference between generative design and topology optimization?</a:t>
            </a:r>
          </a:p>
          <a:p>
            <a:endParaRPr lang="en-GB" dirty="0"/>
          </a:p>
          <a:p>
            <a:r>
              <a:rPr lang="en-GB" dirty="0"/>
              <a:t>Some people mistaken believe that generative design is the same as topology optimization, but the two concepts are different.</a:t>
            </a:r>
          </a:p>
          <a:p>
            <a:endParaRPr lang="en-GB" dirty="0"/>
          </a:p>
          <a:p>
            <a:r>
              <a:rPr lang="en-GB" dirty="0"/>
              <a:t>Topology or shape optimization algorithms use CAD models to generate a single optimized model from specific loads and constraints inputted by the designer, while optimizing material layout according to the loads and constraints. It bypasses the limitations of pure shape optimization. (</a:t>
            </a:r>
            <a:r>
              <a:rPr lang="en-GB" dirty="0" err="1"/>
              <a:t>Massobrio</a:t>
            </a:r>
            <a:r>
              <a:rPr lang="en-GB" dirty="0"/>
              <a:t>, 2023)</a:t>
            </a:r>
          </a:p>
          <a:p>
            <a:endParaRPr lang="en-GB" dirty="0"/>
          </a:p>
          <a:p>
            <a:r>
              <a:rPr lang="en-GB" dirty="0"/>
              <a:t>Generative design doesn’t need CAD model design to start. Only a set of constraints are needed, and the software will come up with various designs. </a:t>
            </a:r>
          </a:p>
          <a:p>
            <a:r>
              <a:rPr lang="en-GB" dirty="0"/>
              <a:t>Autodesk use the tag line “Explore multiple outcomes that meet your design specifications while reducing weight and improving performance”. </a:t>
            </a:r>
          </a:p>
        </p:txBody>
      </p:sp>
      <p:sp>
        <p:nvSpPr>
          <p:cNvPr id="4" name="Slide Number Placeholder 3"/>
          <p:cNvSpPr>
            <a:spLocks noGrp="1"/>
          </p:cNvSpPr>
          <p:nvPr>
            <p:ph type="sldNum" sz="quarter" idx="5"/>
          </p:nvPr>
        </p:nvSpPr>
        <p:spPr/>
        <p:txBody>
          <a:bodyPr/>
          <a:lstStyle/>
          <a:p>
            <a:fld id="{3CE559D8-512E-4859-999D-AD0D3372CA20}" type="slidenum">
              <a:rPr lang="en-GB" smtClean="0"/>
              <a:t>6</a:t>
            </a:fld>
            <a:endParaRPr lang="en-GB" dirty="0"/>
          </a:p>
        </p:txBody>
      </p:sp>
    </p:spTree>
    <p:extLst>
      <p:ext uri="{BB962C8B-B14F-4D97-AF65-F5344CB8AC3E}">
        <p14:creationId xmlns:p14="http://schemas.microsoft.com/office/powerpoint/2010/main" val="2619558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400550"/>
            <a:ext cx="6067425" cy="4057650"/>
          </a:xfrm>
        </p:spPr>
        <p:txBody>
          <a:bodyPr/>
          <a:lstStyle/>
          <a:p>
            <a:r>
              <a:rPr lang="en-GB" b="1" kern="0" dirty="0">
                <a:latin typeface="Arial" panose="020B0604020202020204" pitchFamily="34" charset="0"/>
              </a:rPr>
              <a:t>Benefits</a:t>
            </a:r>
            <a:endParaRPr lang="en-GB" sz="1100" b="1" kern="0" dirty="0">
              <a:latin typeface="Arial" panose="020B0604020202020204" pitchFamily="34" charset="0"/>
            </a:endParaRPr>
          </a:p>
          <a:p>
            <a:r>
              <a:rPr lang="en-GB" dirty="0"/>
              <a:t>Generative design can be used to find new ways to reduce component weights using additive manufacturing. </a:t>
            </a:r>
          </a:p>
          <a:p>
            <a:endParaRPr lang="en-GB" dirty="0"/>
          </a:p>
          <a:p>
            <a:r>
              <a:rPr lang="en-GB" dirty="0"/>
              <a:t>used to explore new geometries and forms.</a:t>
            </a:r>
          </a:p>
          <a:p>
            <a:r>
              <a:rPr lang="en-GB" dirty="0"/>
              <a:t>used to create new designs with the goals of improved environmental impact, safety and weight reduction.</a:t>
            </a:r>
          </a:p>
          <a:p>
            <a:r>
              <a:rPr lang="en-GB" dirty="0"/>
              <a:t>used to create more sustainable and resilient product or architectures.</a:t>
            </a:r>
          </a:p>
          <a:p>
            <a:r>
              <a:rPr lang="en-GB" dirty="0"/>
              <a:t>used to design and manufacture products to improve performance and to lower cost.</a:t>
            </a:r>
          </a:p>
          <a:p>
            <a:endParaRPr lang="en-GB" sz="1000" kern="0" dirty="0">
              <a:solidFill>
                <a:srgbClr val="666666"/>
              </a:solidFill>
              <a:latin typeface="Arial" panose="020B0604020202020204" pitchFamily="34" charset="0"/>
            </a:endParaRPr>
          </a:p>
          <a:p>
            <a:r>
              <a:rPr lang="en-GB" b="1" kern="0" dirty="0">
                <a:latin typeface="Arial" panose="020B0604020202020204" pitchFamily="34" charset="0"/>
              </a:rPr>
              <a:t>Limitations</a:t>
            </a:r>
          </a:p>
          <a:p>
            <a:pPr>
              <a:lnSpc>
                <a:spcPts val="2005"/>
              </a:lnSpc>
            </a:pPr>
            <a:r>
              <a:rPr lang="en-GB" kern="0" dirty="0">
                <a:effectLst/>
                <a:ea typeface="Times New Roman" panose="02020603050405020304" pitchFamily="18" charset="0"/>
                <a:cs typeface="Times New Roman" panose="02020603050405020304" pitchFamily="18" charset="0"/>
              </a:rPr>
              <a:t>AI algorithms obscure bias and making it harder to detect.</a:t>
            </a:r>
          </a:p>
          <a:p>
            <a:pPr>
              <a:lnSpc>
                <a:spcPts val="2005"/>
              </a:lnSpc>
            </a:pPr>
            <a:r>
              <a:rPr lang="en-GB" kern="0" dirty="0">
                <a:ea typeface="Times New Roman" panose="02020603050405020304" pitchFamily="18" charset="0"/>
                <a:cs typeface="Times New Roman" panose="02020603050405020304" pitchFamily="18" charset="0"/>
              </a:rPr>
              <a:t>C</a:t>
            </a:r>
            <a:r>
              <a:rPr lang="en-GB" kern="0" dirty="0">
                <a:effectLst/>
                <a:ea typeface="Times New Roman" panose="02020603050405020304" pitchFamily="18" charset="0"/>
                <a:cs typeface="Times New Roman" panose="02020603050405020304" pitchFamily="18" charset="0"/>
              </a:rPr>
              <a:t>reate a large quantity of design options</a:t>
            </a:r>
            <a:r>
              <a:rPr lang="en-GB" kern="0" dirty="0">
                <a:ea typeface="Times New Roman" panose="02020603050405020304" pitchFamily="18" charset="0"/>
                <a:cs typeface="Times New Roman" panose="02020603050405020304" pitchFamily="18" charset="0"/>
              </a:rPr>
              <a:t>. m</a:t>
            </a:r>
            <a:r>
              <a:rPr lang="en-GB" kern="0" dirty="0">
                <a:effectLst/>
                <a:ea typeface="Times New Roman" panose="02020603050405020304" pitchFamily="18" charset="0"/>
                <a:cs typeface="Times New Roman" panose="02020603050405020304" pitchFamily="18" charset="0"/>
              </a:rPr>
              <a:t>aking it difficult to select the most suitable design.</a:t>
            </a:r>
            <a:endParaRPr lang="en-GB" kern="100" dirty="0">
              <a:effectLst/>
              <a:ea typeface="Calibri" panose="020F0502020204030204" pitchFamily="34" charset="0"/>
              <a:cs typeface="Times New Roman" panose="02020603050405020304" pitchFamily="18" charset="0"/>
            </a:endParaRPr>
          </a:p>
          <a:p>
            <a:pPr>
              <a:lnSpc>
                <a:spcPts val="2005"/>
              </a:lnSpc>
            </a:pPr>
            <a:r>
              <a:rPr lang="en-GB" kern="0" dirty="0">
                <a:effectLst/>
                <a:ea typeface="Times New Roman" panose="02020603050405020304" pitchFamily="18" charset="0"/>
                <a:cs typeface="Times New Roman" panose="02020603050405020304" pitchFamily="18" charset="0"/>
              </a:rPr>
              <a:t>If the design brief isn't well defined, the software will generate many design options which are not suitable.</a:t>
            </a:r>
          </a:p>
          <a:p>
            <a:pPr>
              <a:lnSpc>
                <a:spcPts val="2005"/>
              </a:lnSpc>
            </a:pPr>
            <a:r>
              <a:rPr lang="en-GB" sz="1200" kern="0" dirty="0">
                <a:effectLst/>
                <a:ea typeface="Calibri" panose="020F0502020204030204" pitchFamily="34" charset="0"/>
                <a:cs typeface="Times New Roman" panose="02020603050405020304" pitchFamily="18" charset="0"/>
              </a:rPr>
              <a:t>There is no manual intervention once process started</a:t>
            </a:r>
            <a:endParaRPr lang="en-GB" kern="0" dirty="0">
              <a:effectLst/>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7</a:t>
            </a:fld>
            <a:endParaRPr lang="en-GB" dirty="0"/>
          </a:p>
        </p:txBody>
      </p:sp>
    </p:spTree>
    <p:extLst>
      <p:ext uri="{BB962C8B-B14F-4D97-AF65-F5344CB8AC3E}">
        <p14:creationId xmlns:p14="http://schemas.microsoft.com/office/powerpoint/2010/main" val="1435589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GB" dirty="0"/>
              <a:t>The traditional Design for Manufacture principles are all aimed at the traditional manufacturing processes, such as conventional machining processes. These can be considered as subtractive manufacturing, as you are cutting or remove material to produce the geometric shapes required.</a:t>
            </a:r>
          </a:p>
          <a:p>
            <a:endParaRPr lang="en-GB" dirty="0"/>
          </a:p>
          <a:p>
            <a:r>
              <a:rPr lang="en-GB" dirty="0"/>
              <a:t>The introduction of additive manufacturing (AM), such as 3d printing is a new process where material is added to manufacture a product. These technologies offer new design possibilities in respect of saving production time, cost, while maximizing the functionality and quality of products.</a:t>
            </a:r>
          </a:p>
          <a:p>
            <a:endParaRPr lang="en-GB" dirty="0"/>
          </a:p>
          <a:p>
            <a:r>
              <a:rPr lang="en-GB" dirty="0"/>
              <a:t>Research has shown there are 4 main principles to be considered in Design for Additive Manufacture (</a:t>
            </a:r>
            <a:r>
              <a:rPr lang="en-GB" dirty="0" err="1"/>
              <a:t>DfAM</a:t>
            </a:r>
            <a:r>
              <a:rPr lang="en-GB" dirty="0"/>
              <a:t>)</a:t>
            </a:r>
          </a:p>
          <a:p>
            <a:endParaRPr lang="en-GB" dirty="0"/>
          </a:p>
          <a:p>
            <a:r>
              <a:rPr lang="en-GB" dirty="0"/>
              <a:t>1. Design for the correct type of AM process</a:t>
            </a:r>
          </a:p>
          <a:p>
            <a:endParaRPr lang="en-GB" dirty="0"/>
          </a:p>
          <a:p>
            <a:r>
              <a:rPr lang="en-GB" dirty="0"/>
              <a:t>Different AM processes: There are several different AM processes available and each process has it’s own processing characteristics. </a:t>
            </a:r>
          </a:p>
          <a:p>
            <a:endParaRPr lang="en-GB" dirty="0"/>
          </a:p>
          <a:p>
            <a:r>
              <a:rPr lang="en-GB" dirty="0"/>
              <a:t>These include the ability to produce parts at different production </a:t>
            </a:r>
          </a:p>
          <a:p>
            <a:r>
              <a:rPr lang="en-GB" dirty="0"/>
              <a:t>scales, different costs, and different geometric complexities. </a:t>
            </a:r>
          </a:p>
          <a:p>
            <a:endParaRPr lang="en-GB" dirty="0"/>
          </a:p>
          <a:p>
            <a:r>
              <a:rPr lang="en-GB" dirty="0"/>
              <a:t>There are several online guides which outline the geometric </a:t>
            </a:r>
          </a:p>
          <a:p>
            <a:r>
              <a:rPr lang="en-GB" dirty="0"/>
              <a:t>limitation of each process.</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8</a:t>
            </a:fld>
            <a:endParaRPr lang="en-GB" dirty="0"/>
          </a:p>
        </p:txBody>
      </p:sp>
    </p:spTree>
    <p:extLst>
      <p:ext uri="{BB962C8B-B14F-4D97-AF65-F5344CB8AC3E}">
        <p14:creationId xmlns:p14="http://schemas.microsoft.com/office/powerpoint/2010/main" val="31482406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 Design for minimal material usage</a:t>
            </a:r>
          </a:p>
          <a:p>
            <a:endParaRPr lang="en-GB" dirty="0"/>
          </a:p>
          <a:p>
            <a:r>
              <a:rPr lang="en-GB" dirty="0"/>
              <a:t>Minimal material usage is not only used to make  lightweight components. minimal material usage can also reduce build time and the cost of the product.</a:t>
            </a:r>
          </a:p>
          <a:p>
            <a:endParaRPr lang="en-GB" dirty="0"/>
          </a:p>
          <a:p>
            <a:r>
              <a:rPr lang="en-GB" dirty="0"/>
              <a:t>Lattice structures such as this gyroid demonstrate reduced material used in a part. Lattices can also be used to tailor the functional properties of parts to improve their overall performance.</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9</a:t>
            </a:fld>
            <a:endParaRPr lang="en-GB" dirty="0"/>
          </a:p>
        </p:txBody>
      </p:sp>
    </p:spTree>
    <p:extLst>
      <p:ext uri="{BB962C8B-B14F-4D97-AF65-F5344CB8AC3E}">
        <p14:creationId xmlns:p14="http://schemas.microsoft.com/office/powerpoint/2010/main" val="3553123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3. Design for Improved Functionality</a:t>
            </a:r>
          </a:p>
          <a:p>
            <a:endParaRPr lang="en-GB" dirty="0"/>
          </a:p>
          <a:p>
            <a:r>
              <a:rPr lang="en-GB" dirty="0"/>
              <a:t>Use of AM processes are able to achieve geometries and functionalities, which are not  available via traditional manufacturing methods. </a:t>
            </a:r>
          </a:p>
          <a:p>
            <a:endParaRPr lang="en-GB" dirty="0"/>
          </a:p>
          <a:p>
            <a:r>
              <a:rPr lang="en-GB" dirty="0"/>
              <a:t>An example is part product customisation, e.g.  internal fluid channels for heating or cooling products by adding surface texturing to components. Which make AM the only viable method to produce these parts.</a:t>
            </a:r>
          </a:p>
          <a:p>
            <a:endParaRPr lang="en-GB" dirty="0"/>
          </a:p>
          <a:p>
            <a:r>
              <a:rPr lang="en-GB" dirty="0"/>
              <a:t>Internal structures such as the helical channels within this heat exchanger, would be impossible to manufacture using any other manufacturing method.</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10</a:t>
            </a:fld>
            <a:endParaRPr lang="en-GB" dirty="0"/>
          </a:p>
        </p:txBody>
      </p:sp>
    </p:spTree>
    <p:extLst>
      <p:ext uri="{BB962C8B-B14F-4D97-AF65-F5344CB8AC3E}">
        <p14:creationId xmlns:p14="http://schemas.microsoft.com/office/powerpoint/2010/main" val="16288039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Design for Part Consolidation</a:t>
            </a:r>
          </a:p>
          <a:p>
            <a:r>
              <a:rPr lang="en-GB" dirty="0"/>
              <a:t>  </a:t>
            </a:r>
          </a:p>
          <a:p>
            <a:r>
              <a:rPr lang="en-GB" b="0" dirty="0"/>
              <a:t>One of the principal advantages of AM is the ability to consolidate assemblies into a smaller number of parts, even in some cases, a single part. </a:t>
            </a:r>
          </a:p>
          <a:p>
            <a:endParaRPr lang="en-GB" b="0" dirty="0"/>
          </a:p>
          <a:p>
            <a:r>
              <a:rPr lang="en-GB" b="0" dirty="0"/>
              <a:t>This could lead to major cost savings as it reduces the number of fixings, requires less inventory and reduces the risk on delivery or part obsolescence and ultimately reduced assembly time and costs.</a:t>
            </a:r>
          </a:p>
          <a:p>
            <a:endParaRPr lang="en-GB" dirty="0"/>
          </a:p>
          <a:p>
            <a:r>
              <a:rPr lang="en-GB" dirty="0"/>
              <a:t>There are additional issues to be considered with part consolidation such as component assembly and part maintenance requirements.</a:t>
            </a:r>
            <a:endParaRPr lang="en-GB" b="0" dirty="0"/>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11</a:t>
            </a:fld>
            <a:endParaRPr lang="en-GB" dirty="0"/>
          </a:p>
        </p:txBody>
      </p:sp>
    </p:spTree>
    <p:extLst>
      <p:ext uri="{BB962C8B-B14F-4D97-AF65-F5344CB8AC3E}">
        <p14:creationId xmlns:p14="http://schemas.microsoft.com/office/powerpoint/2010/main" val="3305624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400550"/>
            <a:ext cx="6067425" cy="3600450"/>
          </a:xfrm>
        </p:spPr>
        <p:txBody>
          <a:bodyPr/>
          <a:lstStyle/>
          <a:p>
            <a:r>
              <a:rPr lang="en-GB" sz="1400" b="1" dirty="0"/>
              <a:t>Generative Design using Fusion 360 software package.</a:t>
            </a:r>
          </a:p>
          <a:p>
            <a:endParaRPr lang="en-GB" dirty="0"/>
          </a:p>
          <a:p>
            <a:r>
              <a:rPr lang="en-GB" dirty="0"/>
              <a:t>To produce a Generative design using Fusion 360 the following steps need to be followed:-</a:t>
            </a:r>
          </a:p>
          <a:p>
            <a:endParaRPr lang="en-GB" dirty="0"/>
          </a:p>
          <a:p>
            <a:pPr marL="342900" indent="-342900">
              <a:buAutoNum type="arabicPeriod"/>
            </a:pPr>
            <a:r>
              <a:rPr lang="en-GB" dirty="0"/>
              <a:t>Draw or import the component drawing into fusion 360 and select Generative Design option</a:t>
            </a:r>
          </a:p>
          <a:p>
            <a:pPr marL="342900" indent="-342900">
              <a:buAutoNum type="arabicPeriod"/>
            </a:pPr>
            <a:r>
              <a:rPr lang="en-GB" dirty="0"/>
              <a:t>Create interface Geometry, selecting geometry to be preserved and defining obstacles</a:t>
            </a:r>
          </a:p>
          <a:p>
            <a:pPr marL="342900" indent="-342900">
              <a:buAutoNum type="arabicPeriod"/>
            </a:pPr>
            <a:r>
              <a:rPr lang="en-GB" dirty="0"/>
              <a:t>Define design criteria, such as minimum mass and safety factors </a:t>
            </a:r>
          </a:p>
          <a:p>
            <a:pPr marL="342900" indent="-342900">
              <a:buAutoNum type="arabicPeriod"/>
            </a:pPr>
            <a:r>
              <a:rPr lang="en-GB" dirty="0"/>
              <a:t>Select materials for study – note only limited material available within fusion 360</a:t>
            </a:r>
          </a:p>
          <a:p>
            <a:pPr marL="342900" indent="-342900">
              <a:buAutoNum type="arabicPeriod"/>
            </a:pPr>
            <a:r>
              <a:rPr lang="en-GB" dirty="0"/>
              <a:t>Select manufacturing processes to include in the study</a:t>
            </a:r>
          </a:p>
          <a:p>
            <a:pPr marL="342900" indent="-342900">
              <a:buAutoNum type="arabicPeriod"/>
            </a:pPr>
            <a:r>
              <a:rPr lang="en-GB" dirty="0"/>
              <a:t>Input the load case studies – entering force and direction of loads</a:t>
            </a:r>
          </a:p>
          <a:p>
            <a:pPr marL="342900" indent="-342900">
              <a:buAutoNum type="arabicPeriod"/>
            </a:pPr>
            <a:r>
              <a:rPr lang="en-GB" dirty="0"/>
              <a:t>Select generate and run study</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12</a:t>
            </a:fld>
            <a:endParaRPr lang="en-GB" dirty="0"/>
          </a:p>
        </p:txBody>
      </p:sp>
    </p:spTree>
    <p:extLst>
      <p:ext uri="{BB962C8B-B14F-4D97-AF65-F5344CB8AC3E}">
        <p14:creationId xmlns:p14="http://schemas.microsoft.com/office/powerpoint/2010/main" val="23844233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component drawing was imported as a Steps file</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13</a:t>
            </a:fld>
            <a:endParaRPr lang="en-GB" dirty="0"/>
          </a:p>
        </p:txBody>
      </p:sp>
    </p:spTree>
    <p:extLst>
      <p:ext uri="{BB962C8B-B14F-4D97-AF65-F5344CB8AC3E}">
        <p14:creationId xmlns:p14="http://schemas.microsoft.com/office/powerpoint/2010/main" val="8939840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CE559D8-512E-4859-999D-AD0D3372CA20}" type="slidenum">
              <a:rPr lang="en-GB" smtClean="0"/>
              <a:t>14</a:t>
            </a:fld>
            <a:endParaRPr lang="en-GB" dirty="0"/>
          </a:p>
        </p:txBody>
      </p:sp>
    </p:spTree>
    <p:extLst>
      <p:ext uri="{BB962C8B-B14F-4D97-AF65-F5344CB8AC3E}">
        <p14:creationId xmlns:p14="http://schemas.microsoft.com/office/powerpoint/2010/main" val="1452195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Objective set for Minimum Mass</a:t>
            </a:r>
          </a:p>
          <a:p>
            <a:endParaRPr lang="en-GB" dirty="0"/>
          </a:p>
          <a:p>
            <a:r>
              <a:rPr lang="en-GB" dirty="0"/>
              <a:t>Safety Factor set to 2</a:t>
            </a:r>
          </a:p>
        </p:txBody>
      </p:sp>
      <p:sp>
        <p:nvSpPr>
          <p:cNvPr id="4" name="Slide Number Placeholder 3"/>
          <p:cNvSpPr>
            <a:spLocks noGrp="1"/>
          </p:cNvSpPr>
          <p:nvPr>
            <p:ph type="sldNum" sz="quarter" idx="5"/>
          </p:nvPr>
        </p:nvSpPr>
        <p:spPr/>
        <p:txBody>
          <a:bodyPr/>
          <a:lstStyle/>
          <a:p>
            <a:fld id="{3CE559D8-512E-4859-999D-AD0D3372CA20}" type="slidenum">
              <a:rPr lang="en-GB" smtClean="0"/>
              <a:t>15</a:t>
            </a:fld>
            <a:endParaRPr lang="en-GB" dirty="0"/>
          </a:p>
        </p:txBody>
      </p:sp>
    </p:spTree>
    <p:extLst>
      <p:ext uri="{BB962C8B-B14F-4D97-AF65-F5344CB8AC3E}">
        <p14:creationId xmlns:p14="http://schemas.microsoft.com/office/powerpoint/2010/main" val="2348146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Various materials selected for the study as shown in screenshot</a:t>
            </a:r>
          </a:p>
        </p:txBody>
      </p:sp>
      <p:sp>
        <p:nvSpPr>
          <p:cNvPr id="4" name="Slide Number Placeholder 3"/>
          <p:cNvSpPr>
            <a:spLocks noGrp="1"/>
          </p:cNvSpPr>
          <p:nvPr>
            <p:ph type="sldNum" sz="quarter" idx="5"/>
          </p:nvPr>
        </p:nvSpPr>
        <p:spPr/>
        <p:txBody>
          <a:bodyPr/>
          <a:lstStyle/>
          <a:p>
            <a:fld id="{3CE559D8-512E-4859-999D-AD0D3372CA20}" type="slidenum">
              <a:rPr lang="en-GB" smtClean="0"/>
              <a:t>16</a:t>
            </a:fld>
            <a:endParaRPr lang="en-GB" dirty="0"/>
          </a:p>
        </p:txBody>
      </p:sp>
    </p:spTree>
    <p:extLst>
      <p:ext uri="{BB962C8B-B14F-4D97-AF65-F5344CB8AC3E}">
        <p14:creationId xmlns:p14="http://schemas.microsoft.com/office/powerpoint/2010/main" val="789250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machining methods were selected for study, but results were limited to </a:t>
            </a:r>
            <a:r>
              <a:rPr lang="en-GB" dirty="0" err="1"/>
              <a:t>additve</a:t>
            </a:r>
            <a:r>
              <a:rPr lang="en-GB" dirty="0"/>
              <a:t> manufacturing only</a:t>
            </a:r>
          </a:p>
        </p:txBody>
      </p:sp>
      <p:sp>
        <p:nvSpPr>
          <p:cNvPr id="4" name="Slide Number Placeholder 3"/>
          <p:cNvSpPr>
            <a:spLocks noGrp="1"/>
          </p:cNvSpPr>
          <p:nvPr>
            <p:ph type="sldNum" sz="quarter" idx="5"/>
          </p:nvPr>
        </p:nvSpPr>
        <p:spPr/>
        <p:txBody>
          <a:bodyPr/>
          <a:lstStyle/>
          <a:p>
            <a:fld id="{3CE559D8-512E-4859-999D-AD0D3372CA20}" type="slidenum">
              <a:rPr lang="en-GB" smtClean="0"/>
              <a:t>17</a:t>
            </a:fld>
            <a:endParaRPr lang="en-GB" dirty="0"/>
          </a:p>
        </p:txBody>
      </p:sp>
    </p:spTree>
    <p:extLst>
      <p:ext uri="{BB962C8B-B14F-4D97-AF65-F5344CB8AC3E}">
        <p14:creationId xmlns:p14="http://schemas.microsoft.com/office/powerpoint/2010/main" val="3740522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Load forces were added at the furthest point from retention points in opposite directions with a magnitude of 750N force to represent maximum vibration on the product</a:t>
            </a:r>
          </a:p>
        </p:txBody>
      </p:sp>
      <p:sp>
        <p:nvSpPr>
          <p:cNvPr id="4" name="Slide Number Placeholder 3"/>
          <p:cNvSpPr>
            <a:spLocks noGrp="1"/>
          </p:cNvSpPr>
          <p:nvPr>
            <p:ph type="sldNum" sz="quarter" idx="5"/>
          </p:nvPr>
        </p:nvSpPr>
        <p:spPr/>
        <p:txBody>
          <a:bodyPr/>
          <a:lstStyle/>
          <a:p>
            <a:fld id="{3CE559D8-512E-4859-999D-AD0D3372CA20}" type="slidenum">
              <a:rPr lang="en-GB" smtClean="0"/>
              <a:t>18</a:t>
            </a:fld>
            <a:endParaRPr lang="en-GB" dirty="0"/>
          </a:p>
        </p:txBody>
      </p:sp>
    </p:spTree>
    <p:extLst>
      <p:ext uri="{BB962C8B-B14F-4D97-AF65-F5344CB8AC3E}">
        <p14:creationId xmlns:p14="http://schemas.microsoft.com/office/powerpoint/2010/main" val="637023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shows all the iterations of the selected outcome (outcome 2 of the study)</a:t>
            </a:r>
          </a:p>
        </p:txBody>
      </p:sp>
      <p:sp>
        <p:nvSpPr>
          <p:cNvPr id="4" name="Slide Number Placeholder 3"/>
          <p:cNvSpPr>
            <a:spLocks noGrp="1"/>
          </p:cNvSpPr>
          <p:nvPr>
            <p:ph type="sldNum" sz="quarter" idx="5"/>
          </p:nvPr>
        </p:nvSpPr>
        <p:spPr/>
        <p:txBody>
          <a:bodyPr/>
          <a:lstStyle/>
          <a:p>
            <a:fld id="{3CE559D8-512E-4859-999D-AD0D3372CA20}" type="slidenum">
              <a:rPr lang="en-GB" smtClean="0"/>
              <a:t>19</a:t>
            </a:fld>
            <a:endParaRPr lang="en-GB" dirty="0"/>
          </a:p>
        </p:txBody>
      </p:sp>
    </p:spTree>
    <p:extLst>
      <p:ext uri="{BB962C8B-B14F-4D97-AF65-F5344CB8AC3E}">
        <p14:creationId xmlns:p14="http://schemas.microsoft.com/office/powerpoint/2010/main" val="30557693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of 1</a:t>
            </a:r>
            <a:r>
              <a:rPr lang="en-GB" baseline="30000" dirty="0"/>
              <a:t>st</a:t>
            </a:r>
            <a:r>
              <a:rPr lang="en-GB" dirty="0"/>
              <a:t> iteration with it’s properties</a:t>
            </a:r>
          </a:p>
        </p:txBody>
      </p:sp>
      <p:sp>
        <p:nvSpPr>
          <p:cNvPr id="4" name="Slide Number Placeholder 3"/>
          <p:cNvSpPr>
            <a:spLocks noGrp="1"/>
          </p:cNvSpPr>
          <p:nvPr>
            <p:ph type="sldNum" sz="quarter" idx="5"/>
          </p:nvPr>
        </p:nvSpPr>
        <p:spPr/>
        <p:txBody>
          <a:bodyPr/>
          <a:lstStyle/>
          <a:p>
            <a:fld id="{3CE559D8-512E-4859-999D-AD0D3372CA20}" type="slidenum">
              <a:rPr lang="en-GB" smtClean="0"/>
              <a:t>20</a:t>
            </a:fld>
            <a:endParaRPr lang="en-GB" dirty="0"/>
          </a:p>
        </p:txBody>
      </p:sp>
    </p:spTree>
    <p:extLst>
      <p:ext uri="{BB962C8B-B14F-4D97-AF65-F5344CB8AC3E}">
        <p14:creationId xmlns:p14="http://schemas.microsoft.com/office/powerpoint/2010/main" val="3280562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of 36</a:t>
            </a:r>
            <a:r>
              <a:rPr lang="en-GB" baseline="30000" dirty="0"/>
              <a:t>th</a:t>
            </a:r>
            <a:r>
              <a:rPr lang="en-GB" dirty="0"/>
              <a:t> and last iteration with it’s properties</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21</a:t>
            </a:fld>
            <a:endParaRPr lang="en-GB" dirty="0"/>
          </a:p>
        </p:txBody>
      </p:sp>
    </p:spTree>
    <p:extLst>
      <p:ext uri="{BB962C8B-B14F-4D97-AF65-F5344CB8AC3E}">
        <p14:creationId xmlns:p14="http://schemas.microsoft.com/office/powerpoint/2010/main" val="231809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of the stress reference of the final iteration</a:t>
            </a:r>
          </a:p>
        </p:txBody>
      </p:sp>
      <p:sp>
        <p:nvSpPr>
          <p:cNvPr id="4" name="Slide Number Placeholder 3"/>
          <p:cNvSpPr>
            <a:spLocks noGrp="1"/>
          </p:cNvSpPr>
          <p:nvPr>
            <p:ph type="sldNum" sz="quarter" idx="5"/>
          </p:nvPr>
        </p:nvSpPr>
        <p:spPr/>
        <p:txBody>
          <a:bodyPr/>
          <a:lstStyle/>
          <a:p>
            <a:fld id="{3CE559D8-512E-4859-999D-AD0D3372CA20}" type="slidenum">
              <a:rPr lang="en-GB" smtClean="0"/>
              <a:t>22</a:t>
            </a:fld>
            <a:endParaRPr lang="en-GB" dirty="0"/>
          </a:p>
        </p:txBody>
      </p:sp>
    </p:spTree>
    <p:extLst>
      <p:ext uri="{BB962C8B-B14F-4D97-AF65-F5344CB8AC3E}">
        <p14:creationId xmlns:p14="http://schemas.microsoft.com/office/powerpoint/2010/main" val="4178968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Graph displaying changes in Volume (mm</a:t>
            </a:r>
            <a:r>
              <a:rPr lang="en-GB" baseline="30000" dirty="0"/>
              <a:t>3</a:t>
            </a:r>
            <a:r>
              <a:rPr lang="en-GB" dirty="0"/>
              <a:t>) by iteration</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23</a:t>
            </a:fld>
            <a:endParaRPr lang="en-GB" dirty="0"/>
          </a:p>
        </p:txBody>
      </p:sp>
    </p:spTree>
    <p:extLst>
      <p:ext uri="{BB962C8B-B14F-4D97-AF65-F5344CB8AC3E}">
        <p14:creationId xmlns:p14="http://schemas.microsoft.com/office/powerpoint/2010/main" val="3519545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Graph displaying changes in mass (kg) by iteration</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24</a:t>
            </a:fld>
            <a:endParaRPr lang="en-GB" dirty="0"/>
          </a:p>
        </p:txBody>
      </p:sp>
    </p:spTree>
    <p:extLst>
      <p:ext uri="{BB962C8B-B14F-4D97-AF65-F5344CB8AC3E}">
        <p14:creationId xmlns:p14="http://schemas.microsoft.com/office/powerpoint/2010/main" val="24345910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400550"/>
            <a:ext cx="5991225" cy="4533900"/>
          </a:xfrm>
        </p:spPr>
        <p:txBody>
          <a:bodyPr/>
          <a:lstStyle/>
          <a:p>
            <a:r>
              <a:rPr lang="en-GB" sz="1400" b="1" dirty="0"/>
              <a:t>Conclusion</a:t>
            </a:r>
          </a:p>
          <a:p>
            <a:endParaRPr lang="en-GB" sz="1050" b="1" dirty="0"/>
          </a:p>
          <a:p>
            <a:pPr algn="l"/>
            <a:r>
              <a:rPr lang="en-GB" dirty="0"/>
              <a:t>The generative design for the support bracket was successful in respect of component mass &amp; volume reductions thus allowing greater airflow through the product. However, the customer specified material of  Steel (S355 MC) ; 3mm gauge is currently not available for Additive Manufacturing processes.	</a:t>
            </a:r>
          </a:p>
          <a:p>
            <a:r>
              <a:rPr lang="en-GB" dirty="0"/>
              <a:t> </a:t>
            </a:r>
            <a:endParaRPr lang="en-GB" b="1" dirty="0"/>
          </a:p>
          <a:p>
            <a:r>
              <a:rPr lang="en-GB" dirty="0"/>
              <a:t>This assignment has highlighted the importance of AI in industry 4 technologies and in particular the use of generative design, which can be classed as a maturing technology.</a:t>
            </a:r>
          </a:p>
          <a:p>
            <a:endParaRPr lang="en-GB" dirty="0"/>
          </a:p>
          <a:p>
            <a:r>
              <a:rPr lang="en-GB" dirty="0"/>
              <a:t>Generative design methods have developed  beyond the niche / novel process development stage into main stream industrial uses. </a:t>
            </a:r>
          </a:p>
          <a:p>
            <a:endParaRPr lang="en-GB" dirty="0"/>
          </a:p>
          <a:p>
            <a:pPr algn="l"/>
            <a:r>
              <a:rPr lang="en-GB" dirty="0"/>
              <a:t>The benefits of AM include rapid prototyping, which allows for quick iteration and testing of design concepts. </a:t>
            </a:r>
          </a:p>
          <a:p>
            <a:endParaRPr lang="en-GB" dirty="0"/>
          </a:p>
          <a:p>
            <a:r>
              <a:rPr lang="en-GB" dirty="0">
                <a:solidFill>
                  <a:srgbClr val="000000"/>
                </a:solidFill>
                <a:latin typeface="Calibri" panose="020F0502020204030204" pitchFamily="34" charset="0"/>
              </a:rPr>
              <a:t>Customer p</a:t>
            </a:r>
            <a:r>
              <a:rPr lang="en-GB" b="0" i="0" u="none" strike="noStrike" baseline="0" dirty="0">
                <a:solidFill>
                  <a:srgbClr val="000000"/>
                </a:solidFill>
                <a:latin typeface="Calibri" panose="020F0502020204030204" pitchFamily="34" charset="0"/>
              </a:rPr>
              <a:t>ersonalization of products, unique products with customer requested modifications can be produced as easily as the standard products at no / little cost.</a:t>
            </a:r>
          </a:p>
          <a:p>
            <a:endParaRPr lang="en-GB" b="0" i="0" u="none" strike="noStrike" baseline="0"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Material reduction</a:t>
            </a:r>
            <a:r>
              <a:rPr lang="en-GB" dirty="0">
                <a:solidFill>
                  <a:srgbClr val="000000"/>
                </a:solidFill>
                <a:latin typeface="Calibri" panose="020F0502020204030204" pitchFamily="34" charset="0"/>
              </a:rPr>
              <a:t> (</a:t>
            </a:r>
            <a:r>
              <a:rPr lang="en-GB" b="0" i="0" u="none" strike="noStrike" baseline="0" dirty="0">
                <a:solidFill>
                  <a:srgbClr val="000000"/>
                </a:solidFill>
                <a:latin typeface="Calibri" panose="020F0502020204030204" pitchFamily="34" charset="0"/>
              </a:rPr>
              <a:t>as material is only used where needed), leading to reduction in material costs and product mass reduction.</a:t>
            </a:r>
          </a:p>
          <a:p>
            <a:r>
              <a:rPr lang="en-GB" b="0" i="0" u="none" strike="noStrike" baseline="0" dirty="0">
                <a:solidFill>
                  <a:srgbClr val="000000"/>
                </a:solidFill>
                <a:latin typeface="Calibri" panose="020F0502020204030204" pitchFamily="34" charset="0"/>
              </a:rPr>
              <a:t> </a:t>
            </a:r>
          </a:p>
          <a:p>
            <a:r>
              <a:rPr lang="en-GB" dirty="0"/>
              <a:t>New geometries and product forms can be created. AM can </a:t>
            </a:r>
            <a:r>
              <a:rPr lang="en-GB" b="0" i="0" u="none" strike="noStrike" baseline="0" dirty="0">
                <a:solidFill>
                  <a:srgbClr val="000000"/>
                </a:solidFill>
                <a:latin typeface="Calibri" panose="020F0502020204030204" pitchFamily="34" charset="0"/>
              </a:rPr>
              <a:t>create structures that are impossible to achieve with traditional manufacturing, such as intricate internal lattices.</a:t>
            </a:r>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25</a:t>
            </a:fld>
            <a:endParaRPr lang="en-GB" dirty="0"/>
          </a:p>
        </p:txBody>
      </p:sp>
    </p:spTree>
    <p:extLst>
      <p:ext uri="{BB962C8B-B14F-4D97-AF65-F5344CB8AC3E}">
        <p14:creationId xmlns:p14="http://schemas.microsoft.com/office/powerpoint/2010/main" val="6294097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400550"/>
            <a:ext cx="6029325" cy="3600450"/>
          </a:xfrm>
        </p:spPr>
        <p:txBody>
          <a:bodyPr/>
          <a:lstStyle/>
          <a:p>
            <a:pPr algn="l"/>
            <a:r>
              <a:rPr lang="en-GB" dirty="0"/>
              <a:t>Drawbacks</a:t>
            </a:r>
          </a:p>
          <a:p>
            <a:pPr algn="l"/>
            <a:r>
              <a:rPr lang="en-GB"/>
              <a:t>There </a:t>
            </a:r>
            <a:r>
              <a:rPr lang="en-GB" dirty="0"/>
              <a:t>are still issues with the limited range of materials </a:t>
            </a:r>
            <a:r>
              <a:rPr lang="en-GB" b="0" i="0" u="none" strike="noStrike" baseline="0" dirty="0">
                <a:solidFill>
                  <a:srgbClr val="000000"/>
                </a:solidFill>
                <a:latin typeface="Calibri" panose="020F0502020204030204" pitchFamily="34" charset="0"/>
              </a:rPr>
              <a:t>suitable for AM, in comparison to traditional manufacturing  techniques. </a:t>
            </a:r>
          </a:p>
          <a:p>
            <a:pPr algn="l"/>
            <a:endParaRPr lang="en-GB" b="0" i="0" u="none" strike="noStrike" baseline="0"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There is also</a:t>
            </a:r>
            <a:r>
              <a:rPr lang="en-GB" b="0" i="0" u="none" strike="noStrike" baseline="0" dirty="0">
                <a:solidFill>
                  <a:srgbClr val="000000"/>
                </a:solidFill>
                <a:latin typeface="Calibri" panose="020F0502020204030204" pitchFamily="34" charset="0"/>
              </a:rPr>
              <a:t>  an issues with surface </a:t>
            </a:r>
            <a:r>
              <a:rPr lang="en-GB" dirty="0">
                <a:solidFill>
                  <a:srgbClr val="000000"/>
                </a:solidFill>
                <a:latin typeface="Calibri" panose="020F0502020204030204" pitchFamily="34" charset="0"/>
              </a:rPr>
              <a:t>f</a:t>
            </a:r>
            <a:r>
              <a:rPr lang="en-GB" b="0" i="0" u="none" strike="noStrike" baseline="0" dirty="0">
                <a:solidFill>
                  <a:srgbClr val="000000"/>
                </a:solidFill>
                <a:latin typeface="Calibri" panose="020F0502020204030204" pitchFamily="34" charset="0"/>
              </a:rPr>
              <a:t>inish on some AM processes which require additional processing to achieve the required surface finish, as some AM processes leave a ribbed or layered texture. </a:t>
            </a:r>
          </a:p>
          <a:p>
            <a:endParaRPr lang="en-GB" b="0" i="0" u="none" strike="noStrike" baseline="0"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Processing Speed tends to be slower than traditional manufacturing methods for mass production. Although AM is ideal for prototypes and limited run of highly customisable products . </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26</a:t>
            </a:fld>
            <a:endParaRPr lang="en-GB" dirty="0"/>
          </a:p>
        </p:txBody>
      </p:sp>
    </p:spTree>
    <p:extLst>
      <p:ext uri="{BB962C8B-B14F-4D97-AF65-F5344CB8AC3E}">
        <p14:creationId xmlns:p14="http://schemas.microsoft.com/office/powerpoint/2010/main" val="28502365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A look to the future</a:t>
            </a:r>
          </a:p>
          <a:p>
            <a:pPr algn="l"/>
            <a:endParaRPr lang="en-GB" dirty="0"/>
          </a:p>
          <a:p>
            <a:r>
              <a:rPr lang="en-GB" dirty="0">
                <a:solidFill>
                  <a:srgbClr val="000000"/>
                </a:solidFill>
                <a:latin typeface="Calibri" panose="020F0502020204030204" pitchFamily="34" charset="0"/>
              </a:rPr>
              <a:t>The future of generative design and the new manufacturing methods which will become available is bright.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 author believes that with the possibility of combining different additive manufacturing methods to combine different materials in the same process, and also combining additive &amp; subtractive manufacturing methods in the same process, it will open up a whole new fields of manufacturing.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 introduction of new materials such as graphene, with it’s superior properties could lead to a new industrial revolution and the introduction of usable quantum computers.</a:t>
            </a:r>
          </a:p>
          <a:p>
            <a:endParaRPr lang="en-GB"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Acknowledgement &amp; thanks to</a:t>
            </a:r>
          </a:p>
          <a:p>
            <a:endParaRPr lang="en-GB"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Andrew Killen</a:t>
            </a:r>
          </a:p>
          <a:p>
            <a:endParaRPr lang="en-GB"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For Guidance &amp; Patience shown during the teaching of this module </a:t>
            </a:r>
          </a:p>
          <a:p>
            <a:endParaRPr lang="en-GB" dirty="0"/>
          </a:p>
        </p:txBody>
      </p:sp>
      <p:sp>
        <p:nvSpPr>
          <p:cNvPr id="4" name="Slide Number Placeholder 3"/>
          <p:cNvSpPr>
            <a:spLocks noGrp="1"/>
          </p:cNvSpPr>
          <p:nvPr>
            <p:ph type="sldNum" sz="quarter" idx="5"/>
          </p:nvPr>
        </p:nvSpPr>
        <p:spPr/>
        <p:txBody>
          <a:bodyPr/>
          <a:lstStyle/>
          <a:p>
            <a:fld id="{3CE559D8-512E-4859-999D-AD0D3372CA20}" type="slidenum">
              <a:rPr lang="en-GB" smtClean="0"/>
              <a:t>27</a:t>
            </a:fld>
            <a:endParaRPr lang="en-GB" dirty="0"/>
          </a:p>
        </p:txBody>
      </p:sp>
    </p:spTree>
    <p:extLst>
      <p:ext uri="{BB962C8B-B14F-4D97-AF65-F5344CB8AC3E}">
        <p14:creationId xmlns:p14="http://schemas.microsoft.com/office/powerpoint/2010/main" val="15615368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CE559D8-512E-4859-999D-AD0D3372CA20}" type="slidenum">
              <a:rPr lang="en-GB" smtClean="0"/>
              <a:t>28</a:t>
            </a:fld>
            <a:endParaRPr lang="en-GB" dirty="0"/>
          </a:p>
        </p:txBody>
      </p:sp>
    </p:spTree>
    <p:extLst>
      <p:ext uri="{BB962C8B-B14F-4D97-AF65-F5344CB8AC3E}">
        <p14:creationId xmlns:p14="http://schemas.microsoft.com/office/powerpoint/2010/main" val="23306521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CE559D8-512E-4859-999D-AD0D3372CA20}" type="slidenum">
              <a:rPr lang="en-GB" smtClean="0"/>
              <a:t>29</a:t>
            </a:fld>
            <a:endParaRPr lang="en-GB" dirty="0"/>
          </a:p>
        </p:txBody>
      </p:sp>
    </p:spTree>
    <p:extLst>
      <p:ext uri="{BB962C8B-B14F-4D97-AF65-F5344CB8AC3E}">
        <p14:creationId xmlns:p14="http://schemas.microsoft.com/office/powerpoint/2010/main" val="472102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8157F-5DB5-F118-7D40-4691B58993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57B63B8-6647-1807-A289-3E69A56DB6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BD6EA3-8E80-ED55-F2CB-94BE67417D18}"/>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6B2A84C3-CCC1-279C-EEA2-242FD78ADC3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479A063-B477-D641-235C-0CA45C15DFD3}"/>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2403238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C6E35-58FE-0991-5E60-F640BFE8E1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84BF61-36A4-8EDF-3BEA-1BB59C3E3C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D4ACF9-923C-1A72-0FB6-9FDD4BC9C87D}"/>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ADF8821E-405F-DCD9-2DC6-BEFBEEE608F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82C4791-EAF8-DD7C-65EF-2F60E42E42D3}"/>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3778587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51F15-5558-27E1-FB9B-46655D0C36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4ECAD3-7633-8C17-1A83-77471AD36B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A01355-4E67-A060-8AFC-361CC45CF0EA}"/>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61E6F1B1-D7F1-E8B9-FA70-2FE551DAF76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E98DE2F-52ED-47E5-680C-D7C789B4296C}"/>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1301367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FB5CB-6B93-446B-86F5-2267BBF0A8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8C33CA-5DC4-E152-DDBC-FDDAE4A1EF5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F006C5-DBFE-C775-BA5A-876ACE29FB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F686BE1-22A2-6CEC-A9A8-B06516AA3062}"/>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6" name="Footer Placeholder 5">
            <a:extLst>
              <a:ext uri="{FF2B5EF4-FFF2-40B4-BE49-F238E27FC236}">
                <a16:creationId xmlns:a16="http://schemas.microsoft.com/office/drawing/2014/main" id="{014C6F1E-B2C8-9B1F-6E00-BEAC65220710}"/>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0D4087E-E6ED-49A3-ED80-749843699101}"/>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2487433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2B1C6-B679-FF0E-CB36-18D84176E9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860428-4BE8-81E6-87F9-335754735D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88CB73-E3AE-2F06-0E4F-3881C63979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3F1B67-0EB2-32C6-7841-9E8E59ACF7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97B678-3B96-7D24-3493-ACD66A2A46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15666B-7640-DC3C-D994-44CFA0888EDE}"/>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8" name="Footer Placeholder 7">
            <a:extLst>
              <a:ext uri="{FF2B5EF4-FFF2-40B4-BE49-F238E27FC236}">
                <a16:creationId xmlns:a16="http://schemas.microsoft.com/office/drawing/2014/main" id="{E783B79F-E4DB-0BBE-8DBE-7DD57677EE1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6AC064B-E562-5075-CEA3-17088D4B7B8D}"/>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2508514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F70E3-E6B5-D0CE-AB90-A6E9F8C868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CF6E1D-D23B-9943-4CBF-4B482B8A7054}"/>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4" name="Footer Placeholder 3">
            <a:extLst>
              <a:ext uri="{FF2B5EF4-FFF2-40B4-BE49-F238E27FC236}">
                <a16:creationId xmlns:a16="http://schemas.microsoft.com/office/drawing/2014/main" id="{F7811631-4499-F055-B697-C42B86497A6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AAD9B17-C345-E64C-E95D-B41674B2F526}"/>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364678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FBB7A8-4F22-B1EB-735F-2866684C9593}"/>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3" name="Footer Placeholder 2">
            <a:extLst>
              <a:ext uri="{FF2B5EF4-FFF2-40B4-BE49-F238E27FC236}">
                <a16:creationId xmlns:a16="http://schemas.microsoft.com/office/drawing/2014/main" id="{1C65BE33-E1EC-A6B3-A641-D1C4AB4E1694}"/>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FE45615E-07A3-66B1-8D14-363FFB34407A}"/>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2449272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0E3A-FBAA-2FF3-F18F-FEE5FAA4F9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3E6172-2631-13C5-3027-0E1BF60DF5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F7FACBB-2C99-2644-5145-49F1F20062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5D0098-26AD-17A3-25F7-8E8CA8CD1D66}"/>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6" name="Footer Placeholder 5">
            <a:extLst>
              <a:ext uri="{FF2B5EF4-FFF2-40B4-BE49-F238E27FC236}">
                <a16:creationId xmlns:a16="http://schemas.microsoft.com/office/drawing/2014/main" id="{3C61A498-737D-CB9D-C881-530A40467FE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C1C977F-4470-D15F-46C0-897A797DF3A9}"/>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1583865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8A6AC-0565-F38D-C638-08D7F98BAB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EB38CB-AE89-9C94-B33A-1EB378AE31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75C679C-EEEF-9E58-4618-9D3F21F54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F7C86-816A-9462-9DA5-FF5A0E54F777}"/>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6" name="Footer Placeholder 5">
            <a:extLst>
              <a:ext uri="{FF2B5EF4-FFF2-40B4-BE49-F238E27FC236}">
                <a16:creationId xmlns:a16="http://schemas.microsoft.com/office/drawing/2014/main" id="{43BC7EF7-C9F3-E13D-B31D-4851E9881B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BE26D6F-BC7C-AA14-45F7-C9AE67F30076}"/>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1672071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45BF9-5610-5BC1-E4FF-FA92EB1283D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E00D16-6153-CCD8-596F-B078A13FBF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29ECA2-28E2-BA55-5D4A-6C30CAE02B87}"/>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89144A6B-4325-C42E-7BCD-0ED42AFB6A5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1FC5620-404F-D0B7-F5A5-F9A3816842A1}"/>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3675419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4FC80D-E367-9990-EFF0-4570927665E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FB3746-2C6C-5E03-330D-E2B8448FE2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DCC740-FFF7-AC3A-1068-6472C9562A13}"/>
              </a:ext>
            </a:extLst>
          </p:cNvPr>
          <p:cNvSpPr>
            <a:spLocks noGrp="1"/>
          </p:cNvSpPr>
          <p:nvPr>
            <p:ph type="dt" sz="half" idx="10"/>
          </p:nvPr>
        </p:nvSpPr>
        <p:spPr/>
        <p:txBody>
          <a:body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5E7F5DD6-4D4F-2FEF-4006-5AE1A0DAD8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C4DCD27-2779-C389-77AE-C820FF323C24}"/>
              </a:ext>
            </a:extLst>
          </p:cNvPr>
          <p:cNvSpPr>
            <a:spLocks noGrp="1"/>
          </p:cNvSpPr>
          <p:nvPr>
            <p:ph type="sldNum" sz="quarter" idx="12"/>
          </p:nvPr>
        </p:nvSpPr>
        <p:spPr/>
        <p:txBody>
          <a:bodyPr/>
          <a:lstStyle/>
          <a:p>
            <a:fld id="{6498A36C-B956-49AD-8640-AF97F8070278}" type="slidenum">
              <a:rPr lang="en-GB" smtClean="0"/>
              <a:t>‹#›</a:t>
            </a:fld>
            <a:endParaRPr lang="en-GB" dirty="0"/>
          </a:p>
        </p:txBody>
      </p:sp>
    </p:spTree>
    <p:extLst>
      <p:ext uri="{BB962C8B-B14F-4D97-AF65-F5344CB8AC3E}">
        <p14:creationId xmlns:p14="http://schemas.microsoft.com/office/powerpoint/2010/main" val="179323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9DBA7B-06B9-27D1-CF3E-007FB49554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0934F9-4D0B-5BE9-AB7E-0F60C8365D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F0D51-4956-E8BA-CCCF-2E8248F0E6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B6817E-8F7B-450A-A91D-328BB5BA9B23}" type="datetimeFigureOut">
              <a:rPr lang="en-GB" smtClean="0"/>
              <a:t>04/10/2023</a:t>
            </a:fld>
            <a:endParaRPr lang="en-GB" dirty="0"/>
          </a:p>
        </p:txBody>
      </p:sp>
      <p:sp>
        <p:nvSpPr>
          <p:cNvPr id="5" name="Footer Placeholder 4">
            <a:extLst>
              <a:ext uri="{FF2B5EF4-FFF2-40B4-BE49-F238E27FC236}">
                <a16:creationId xmlns:a16="http://schemas.microsoft.com/office/drawing/2014/main" id="{A33C8BFB-2600-4773-317F-651372DFDB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A0835401-A5DC-E0CB-E958-5E55FF076E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8A36C-B956-49AD-8640-AF97F8070278}" type="slidenum">
              <a:rPr lang="en-GB" smtClean="0"/>
              <a:t>‹#›</a:t>
            </a:fld>
            <a:endParaRPr lang="en-GB" dirty="0"/>
          </a:p>
        </p:txBody>
      </p:sp>
    </p:spTree>
    <p:extLst>
      <p:ext uri="{BB962C8B-B14F-4D97-AF65-F5344CB8AC3E}">
        <p14:creationId xmlns:p14="http://schemas.microsoft.com/office/powerpoint/2010/main" val="2247802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ptc.com/en/products/creo/creo-view"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s://www.ptc.com/" TargetMode="External"/><Relationship Id="rId4" Type="http://schemas.openxmlformats.org/officeDocument/2006/relationships/hyperlink" Target="https://www.nafems.org/publications/resource_center/nwc21-169-b/"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ptc.com/en/products/creo/creo-view" TargetMode="External"/><Relationship Id="rId3" Type="http://schemas.openxmlformats.org/officeDocument/2006/relationships/hyperlink" Target="https://www.autodesk.co.uk/" TargetMode="External"/><Relationship Id="rId7" Type="http://schemas.openxmlformats.org/officeDocument/2006/relationships/hyperlink" Target="https://engineeringproductdesign.com/knowledge-base/generative-design/" TargetMode="Externa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hyperlink" Target="https://www.nafems.org/publications/resource_center/nwc21-169-b/" TargetMode="External"/><Relationship Id="rId5" Type="http://schemas.openxmlformats.org/officeDocument/2006/relationships/hyperlink" Target="https://www.neuralconcept.com/post/topology-optimization-vs-generative-design#:~:text=Topology%20optimization%20occurs%20in%20mature,feedback%20for%20initial%20design%20possibilities" TargetMode="External"/><Relationship Id="rId10" Type="http://schemas.openxmlformats.org/officeDocument/2006/relationships/hyperlink" Target="https://resources.sw.siemens.com/en-US/e-book-generative-design-eboo" TargetMode="External"/><Relationship Id="rId4" Type="http://schemas.openxmlformats.org/officeDocument/2006/relationships/hyperlink" Target="https://www.linkedin.com/pulse/generative-design-what-how-being-used-software-technology/" TargetMode="External"/><Relationship Id="rId9" Type="http://schemas.openxmlformats.org/officeDocument/2006/relationships/hyperlink" Target="https://www.pt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40E857-B30F-3C00-A0E0-4836BDBBEB11}"/>
              </a:ext>
            </a:extLst>
          </p:cNvPr>
          <p:cNvSpPr txBox="1"/>
          <p:nvPr/>
        </p:nvSpPr>
        <p:spPr>
          <a:xfrm>
            <a:off x="37750" y="911629"/>
            <a:ext cx="12116499" cy="5946371"/>
          </a:xfrm>
          <a:prstGeom prst="rect">
            <a:avLst/>
          </a:prstGeom>
          <a:noFill/>
        </p:spPr>
        <p:txBody>
          <a:bodyPr wrap="square">
            <a:spAutoFit/>
          </a:bodyPr>
          <a:lstStyle/>
          <a:p>
            <a:pPr algn="ctr">
              <a:lnSpc>
                <a:spcPct val="107000"/>
              </a:lnSpc>
              <a:spcAft>
                <a:spcPts val="800"/>
              </a:spcAft>
            </a:pPr>
            <a:r>
              <a:rPr lang="en-US" sz="3200" b="1" dirty="0">
                <a:ln>
                  <a:noFill/>
                </a:ln>
                <a:solidFill>
                  <a:srgbClr val="000000"/>
                </a:solidFill>
                <a:effectLst/>
                <a:uFill>
                  <a:solidFill>
                    <a:srgbClr val="000000"/>
                  </a:solidFill>
                </a:uFill>
                <a:latin typeface="Calibri" panose="020F0502020204030204" pitchFamily="34" charset="0"/>
                <a:ea typeface="Arial Unicode MS"/>
                <a:cs typeface="Arial Unicode MS"/>
              </a:rPr>
              <a:t>University of Wales Trinity Saint David</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just">
              <a:lnSpc>
                <a:spcPct val="107000"/>
              </a:lnSpc>
              <a:spcAft>
                <a:spcPts val="800"/>
              </a:spcAft>
            </a:pPr>
            <a:r>
              <a:rPr lang="en-US" dirty="0">
                <a:ln>
                  <a:noFill/>
                </a:ln>
                <a:solidFill>
                  <a:srgbClr val="000000"/>
                </a:solidFill>
                <a:effectLst/>
                <a:uFill>
                  <a:solidFill>
                    <a:srgbClr val="000000"/>
                  </a:solidFill>
                </a:uFill>
                <a:latin typeface="Calibri" panose="020F0502020204030204" pitchFamily="34" charset="0"/>
                <a:ea typeface="Arial Unicode MS"/>
                <a:cs typeface="Arial Unicode MS"/>
              </a:rPr>
              <a:t> </a:t>
            </a:r>
            <a:endParaRPr lang="en-GB" sz="1400"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it-IT" sz="2800" b="1" dirty="0">
                <a:ln>
                  <a:noFill/>
                </a:ln>
                <a:solidFill>
                  <a:srgbClr val="000000"/>
                </a:solidFill>
                <a:effectLst/>
                <a:uFill>
                  <a:solidFill>
                    <a:srgbClr val="000000"/>
                  </a:solidFill>
                </a:uFill>
                <a:latin typeface="Calibri" panose="020F0502020204030204" pitchFamily="34" charset="0"/>
                <a:ea typeface="Arial Unicode MS"/>
                <a:cs typeface="Arial Unicode MS"/>
              </a:rPr>
              <a:t>Level 7</a:t>
            </a:r>
            <a:r>
              <a:rPr lang="en-GB" sz="2800" b="1" dirty="0">
                <a:ln>
                  <a:noFill/>
                </a:ln>
                <a:solidFill>
                  <a:srgbClr val="000000"/>
                </a:solidFill>
                <a:effectLst/>
                <a:uFill>
                  <a:solidFill>
                    <a:srgbClr val="000000"/>
                  </a:solidFill>
                </a:uFill>
                <a:latin typeface="Calibri" panose="020F0502020204030204" pitchFamily="34" charset="0"/>
                <a:ea typeface="Arial Unicode MS"/>
                <a:cs typeface="Arial Unicode MS"/>
              </a:rPr>
              <a:t> Assessment</a:t>
            </a:r>
            <a:endParaRPr lang="en-GB" sz="2000"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GB" sz="2400" b="1" dirty="0">
                <a:ln>
                  <a:noFill/>
                </a:ln>
                <a:solidFill>
                  <a:srgbClr val="000000"/>
                </a:solidFill>
                <a:effectLst/>
                <a:uFill>
                  <a:solidFill>
                    <a:srgbClr val="000000"/>
                  </a:solidFill>
                </a:uFill>
                <a:latin typeface="Calibri" panose="020F0502020204030204" pitchFamily="34" charset="0"/>
                <a:ea typeface="Arial Unicode MS"/>
                <a:cs typeface="Arial Unicode MS"/>
              </a:rPr>
              <a:t>Programme</a:t>
            </a: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MSc Advanced Manufacturing (Industry 4.0)</a:t>
            </a:r>
            <a:endParaRPr lang="en-GB" sz="1000"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Module:</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Design for Industry 4.0</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Module Code:</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a:t>
            </a:r>
            <a:r>
              <a:rPr lang="en-US" sz="2000" dirty="0">
                <a:ln>
                  <a:noFill/>
                </a:ln>
                <a:solidFill>
                  <a:srgbClr val="000000"/>
                </a:solidFill>
                <a:effectLst/>
                <a:uFill>
                  <a:solidFill>
                    <a:srgbClr val="000000"/>
                  </a:solidFill>
                </a:uFill>
                <a:latin typeface="Calibri" panose="020F0502020204030204" pitchFamily="34" charset="0"/>
                <a:ea typeface="Arial Unicode MS"/>
                <a:cs typeface="Arial Unicode MS"/>
              </a:rPr>
              <a:t>ACPA7001</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Assignment Title:</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Assessment 1</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Author:</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Mike Davies </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Student Number:</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 213189</a:t>
            </a:r>
            <a:endParaRPr lang="en-GB" dirty="0">
              <a:ln>
                <a:noFill/>
              </a:ln>
              <a:solidFill>
                <a:srgbClr val="000000"/>
              </a:solidFill>
              <a:effectLst/>
              <a:uFill>
                <a:solidFill>
                  <a:srgbClr val="000000"/>
                </a:solidFill>
              </a:uFill>
              <a:latin typeface="Calibri" panose="020F0502020204030204" pitchFamily="34" charset="0"/>
              <a:ea typeface="Arial Unicode MS"/>
              <a:cs typeface="Arial Unicode MS"/>
            </a:endParaRPr>
          </a:p>
          <a:p>
            <a:pPr algn="ctr">
              <a:lnSpc>
                <a:spcPct val="107000"/>
              </a:lnSpc>
              <a:spcAft>
                <a:spcPts val="1800"/>
              </a:spcAft>
            </a:pPr>
            <a:r>
              <a:rPr lang="en-US" sz="2400" b="1" dirty="0">
                <a:ln>
                  <a:noFill/>
                </a:ln>
                <a:solidFill>
                  <a:srgbClr val="000000"/>
                </a:solidFill>
                <a:effectLst/>
                <a:uFill>
                  <a:solidFill>
                    <a:srgbClr val="000000"/>
                  </a:solidFill>
                </a:uFill>
                <a:latin typeface="Calibri" panose="020F0502020204030204" pitchFamily="34" charset="0"/>
                <a:ea typeface="Arial Unicode MS"/>
                <a:cs typeface="Arial Unicode MS"/>
              </a:rPr>
              <a:t>Submission Date: </a:t>
            </a:r>
            <a:r>
              <a:rPr lang="en-US" sz="2400" dirty="0">
                <a:ln>
                  <a:noFill/>
                </a:ln>
                <a:solidFill>
                  <a:srgbClr val="000000"/>
                </a:solidFill>
                <a:effectLst/>
                <a:uFill>
                  <a:solidFill>
                    <a:srgbClr val="000000"/>
                  </a:solidFill>
                </a:uFill>
                <a:latin typeface="Calibri" panose="020F0502020204030204" pitchFamily="34" charset="0"/>
                <a:ea typeface="Arial Unicode MS"/>
                <a:cs typeface="Arial Unicode MS"/>
              </a:rPr>
              <a:t>August 2023</a:t>
            </a:r>
            <a:endParaRPr lang="en-GB" sz="1100" dirty="0">
              <a:ln>
                <a:noFill/>
              </a:ln>
              <a:solidFill>
                <a:srgbClr val="000000"/>
              </a:solidFill>
              <a:effectLst/>
              <a:uFill>
                <a:solidFill>
                  <a:srgbClr val="000000"/>
                </a:solidFill>
              </a:uFill>
              <a:latin typeface="Calibri" panose="020F0502020204030204" pitchFamily="34" charset="0"/>
              <a:ea typeface="Arial Unicode MS"/>
              <a:cs typeface="Arial Unicode MS"/>
            </a:endParaRPr>
          </a:p>
        </p:txBody>
      </p:sp>
      <p:pic>
        <p:nvPicPr>
          <p:cNvPr id="6" name="Picture 5">
            <a:extLst>
              <a:ext uri="{FF2B5EF4-FFF2-40B4-BE49-F238E27FC236}">
                <a16:creationId xmlns:a16="http://schemas.microsoft.com/office/drawing/2014/main" id="{CAE4D67E-2440-8465-D1D5-036BC7E7C9A1}"/>
              </a:ext>
            </a:extLst>
          </p:cNvPr>
          <p:cNvPicPr>
            <a:picLocks noChangeAspect="1"/>
          </p:cNvPicPr>
          <p:nvPr/>
        </p:nvPicPr>
        <p:blipFill>
          <a:blip r:embed="rId3"/>
          <a:stretch>
            <a:fillRect/>
          </a:stretch>
        </p:blipFill>
        <p:spPr>
          <a:xfrm>
            <a:off x="3135059" y="70176"/>
            <a:ext cx="5770880" cy="795020"/>
          </a:xfrm>
          <a:prstGeom prst="rect">
            <a:avLst/>
          </a:prstGeom>
        </p:spPr>
      </p:pic>
    </p:spTree>
    <p:extLst>
      <p:ext uri="{BB962C8B-B14F-4D97-AF65-F5344CB8AC3E}">
        <p14:creationId xmlns:p14="http://schemas.microsoft.com/office/powerpoint/2010/main" val="750750390"/>
      </p:ext>
    </p:extLst>
  </p:cSld>
  <p:clrMapOvr>
    <a:masterClrMapping/>
  </p:clrMapOvr>
  <mc:AlternateContent xmlns:mc="http://schemas.openxmlformats.org/markup-compatibility/2006" xmlns:p14="http://schemas.microsoft.com/office/powerpoint/2010/main">
    <mc:Choice Requires="p14">
      <p:transition spd="slow" p14:dur="2000" advTm="5427"/>
    </mc:Choice>
    <mc:Fallback xmlns="">
      <p:transition spd="slow" advTm="542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4E6334E-FE90-4673-7588-B434A85AEA17}"/>
              </a:ext>
            </a:extLst>
          </p:cNvPr>
          <p:cNvSpPr txBox="1"/>
          <p:nvPr/>
        </p:nvSpPr>
        <p:spPr>
          <a:xfrm>
            <a:off x="287322" y="276729"/>
            <a:ext cx="11792825" cy="5909310"/>
          </a:xfrm>
          <a:prstGeom prst="rect">
            <a:avLst/>
          </a:prstGeom>
          <a:noFill/>
        </p:spPr>
        <p:txBody>
          <a:bodyPr wrap="square">
            <a:spAutoFit/>
          </a:bodyPr>
          <a:lstStyle/>
          <a:p>
            <a:r>
              <a:rPr lang="en-GB" sz="1800" dirty="0">
                <a:solidFill>
                  <a:srgbClr val="374151"/>
                </a:solidFill>
                <a:effectLst/>
                <a:ea typeface="Times New Roman" panose="02020603050405020304" pitchFamily="18" charset="0"/>
              </a:rPr>
              <a:t>This </a:t>
            </a:r>
            <a:r>
              <a:rPr lang="en-GB" dirty="0">
                <a:solidFill>
                  <a:srgbClr val="374151"/>
                </a:solidFill>
                <a:ea typeface="Times New Roman" panose="02020603050405020304" pitchFamily="18" charset="0"/>
              </a:rPr>
              <a:t>presentation</a:t>
            </a:r>
            <a:r>
              <a:rPr lang="en-GB" sz="1800" dirty="0">
                <a:solidFill>
                  <a:srgbClr val="374151"/>
                </a:solidFill>
                <a:effectLst/>
                <a:ea typeface="Times New Roman" panose="02020603050405020304" pitchFamily="18" charset="0"/>
              </a:rPr>
              <a:t> applies Design for Additive Manufacturing (DfAM) principles to optimise a complex component.</a:t>
            </a:r>
          </a:p>
          <a:p>
            <a:endParaRPr lang="en-GB" dirty="0">
              <a:solidFill>
                <a:srgbClr val="374151"/>
              </a:solidFill>
            </a:endParaRPr>
          </a:p>
          <a:p>
            <a:r>
              <a:rPr lang="en-GB" sz="1800" b="0" i="0" u="none" strike="noStrike" baseline="0" dirty="0"/>
              <a:t>The presentation has been split into the following sections-</a:t>
            </a:r>
          </a:p>
          <a:p>
            <a:endParaRPr lang="en-GB" sz="1800" b="0" i="0" u="none" strike="noStrike" baseline="0" dirty="0"/>
          </a:p>
          <a:p>
            <a:pPr marL="285750" indent="-285750">
              <a:buFont typeface="Arial" panose="020B0604020202020204" pitchFamily="34" charset="0"/>
              <a:buChar char="•"/>
            </a:pPr>
            <a:r>
              <a:rPr lang="en-GB" sz="1800" b="0" i="0" u="none" strike="noStrike" baseline="0" dirty="0"/>
              <a:t>Component Selection</a:t>
            </a:r>
            <a:endParaRPr lang="en-GB" sz="1800" b="0" i="0" u="none" strike="noStrike" baseline="0" dirty="0">
              <a:solidFill>
                <a:srgbClr val="374151"/>
              </a:solidFill>
            </a:endParaRPr>
          </a:p>
          <a:p>
            <a:pPr marL="285750" indent="-285750">
              <a:buFont typeface="Arial" panose="020B0604020202020204" pitchFamily="34" charset="0"/>
              <a:buChar char="•"/>
            </a:pPr>
            <a:endParaRPr lang="en-GB" dirty="0">
              <a:solidFill>
                <a:srgbClr val="374151"/>
              </a:solidFill>
            </a:endParaRPr>
          </a:p>
          <a:p>
            <a:pPr marL="285750" indent="-285750">
              <a:buFont typeface="Arial" panose="020B0604020202020204" pitchFamily="34" charset="0"/>
              <a:buChar char="•"/>
            </a:pPr>
            <a:r>
              <a:rPr lang="en-GB" dirty="0"/>
              <a:t>Research and Understanding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Design for Additive Manufacturing (DfAM) Principles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Generative Design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Conclusion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 look to the future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Table of Figures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References</a:t>
            </a:r>
          </a:p>
          <a:p>
            <a:endParaRPr lang="en-GB" dirty="0"/>
          </a:p>
          <a:p>
            <a:endParaRPr lang="en-GB" dirty="0"/>
          </a:p>
        </p:txBody>
      </p:sp>
    </p:spTree>
    <p:extLst>
      <p:ext uri="{BB962C8B-B14F-4D97-AF65-F5344CB8AC3E}">
        <p14:creationId xmlns:p14="http://schemas.microsoft.com/office/powerpoint/2010/main" val="1474871004"/>
      </p:ext>
    </p:extLst>
  </p:cSld>
  <p:clrMapOvr>
    <a:masterClrMapping/>
  </p:clrMapOvr>
  <mc:AlternateContent xmlns:mc="http://schemas.openxmlformats.org/markup-compatibility/2006" xmlns:p14="http://schemas.microsoft.com/office/powerpoint/2010/main">
    <mc:Choice Requires="p14">
      <p:transition spd="slow" p14:dur="2000" advTm="23137"/>
    </mc:Choice>
    <mc:Fallback xmlns="">
      <p:transition spd="slow" advTm="231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4E6334E-FE90-4673-7588-B434A85AEA17}"/>
              </a:ext>
            </a:extLst>
          </p:cNvPr>
          <p:cNvSpPr txBox="1"/>
          <p:nvPr/>
        </p:nvSpPr>
        <p:spPr>
          <a:xfrm>
            <a:off x="287322" y="276729"/>
            <a:ext cx="11792825" cy="3416320"/>
          </a:xfrm>
          <a:prstGeom prst="rect">
            <a:avLst/>
          </a:prstGeom>
          <a:noFill/>
        </p:spPr>
        <p:txBody>
          <a:bodyPr wrap="square">
            <a:spAutoFit/>
          </a:bodyPr>
          <a:lstStyle/>
          <a:p>
            <a:r>
              <a:rPr lang="en-GB" sz="1800" b="1" i="0" u="none" strike="noStrike" baseline="0" dirty="0">
                <a:solidFill>
                  <a:srgbClr val="000000"/>
                </a:solidFill>
                <a:latin typeface="Calibri" panose="020F0502020204030204" pitchFamily="34" charset="0"/>
              </a:rPr>
              <a:t>List of abbreviations </a:t>
            </a:r>
          </a:p>
          <a:p>
            <a:endParaRPr lang="en-GB" b="1" dirty="0">
              <a:solidFill>
                <a:srgbClr val="000000"/>
              </a:solidFill>
              <a:latin typeface="Calibri" panose="020F0502020204030204" pitchFamily="34" charset="0"/>
            </a:endParaRPr>
          </a:p>
          <a:p>
            <a:r>
              <a:rPr lang="en-GB" sz="1800" b="1" i="0" u="none" strike="noStrike" baseline="0" dirty="0">
                <a:solidFill>
                  <a:srgbClr val="000000"/>
                </a:solidFill>
                <a:latin typeface="Calibri" panose="020F0502020204030204" pitchFamily="34" charset="0"/>
              </a:rPr>
              <a:t>Abbreviation 	Definition </a:t>
            </a:r>
          </a:p>
          <a:p>
            <a:r>
              <a:rPr lang="en-GB" dirty="0"/>
              <a:t>DfAM	 	Design for Additive Manufacturing </a:t>
            </a:r>
          </a:p>
          <a:p>
            <a:r>
              <a:rPr lang="en-GB" sz="1800" b="0" i="0" u="none" strike="noStrike" baseline="0" dirty="0">
                <a:solidFill>
                  <a:srgbClr val="000000"/>
                </a:solidFill>
                <a:latin typeface="Calibri" panose="020F0502020204030204" pitchFamily="34" charset="0"/>
              </a:rPr>
              <a:t>CAD		Computer Aided Design</a:t>
            </a:r>
          </a:p>
          <a:p>
            <a:r>
              <a:rPr lang="en-GB" dirty="0">
                <a:solidFill>
                  <a:srgbClr val="000000"/>
                </a:solidFill>
                <a:latin typeface="Calibri" panose="020F0502020204030204" pitchFamily="34" charset="0"/>
              </a:rPr>
              <a:t>AI		Artificial Intelligence</a:t>
            </a:r>
          </a:p>
          <a:p>
            <a:r>
              <a:rPr lang="en-GB" dirty="0">
                <a:solidFill>
                  <a:srgbClr val="000000"/>
                </a:solidFill>
                <a:latin typeface="Calibri" panose="020F0502020204030204" pitchFamily="34" charset="0"/>
              </a:rPr>
              <a:t>AM		Additive Manufacturing</a:t>
            </a:r>
          </a:p>
          <a:p>
            <a:r>
              <a:rPr lang="en-GB" dirty="0">
                <a:solidFill>
                  <a:srgbClr val="000000"/>
                </a:solidFill>
                <a:latin typeface="Calibri" panose="020F0502020204030204" pitchFamily="34" charset="0"/>
              </a:rPr>
              <a:t>3d		3 Dimensional</a:t>
            </a:r>
          </a:p>
          <a:p>
            <a:r>
              <a:rPr lang="en-GB" sz="1800" b="0" i="0" u="none" strike="noStrike" baseline="0" dirty="0">
                <a:solidFill>
                  <a:srgbClr val="000000"/>
                </a:solidFill>
                <a:latin typeface="Calibri" panose="020F0502020204030204" pitchFamily="34" charset="0"/>
              </a:rPr>
              <a:t>	</a:t>
            </a:r>
          </a:p>
          <a:p>
            <a:endParaRPr lang="en-GB" dirty="0"/>
          </a:p>
          <a:p>
            <a:endParaRPr lang="en-GB" dirty="0"/>
          </a:p>
          <a:p>
            <a:endParaRPr lang="en-GB" dirty="0"/>
          </a:p>
        </p:txBody>
      </p:sp>
    </p:spTree>
    <p:extLst>
      <p:ext uri="{BB962C8B-B14F-4D97-AF65-F5344CB8AC3E}">
        <p14:creationId xmlns:p14="http://schemas.microsoft.com/office/powerpoint/2010/main" val="1735835958"/>
      </p:ext>
    </p:extLst>
  </p:cSld>
  <p:clrMapOvr>
    <a:masterClrMapping/>
  </p:clrMapOvr>
  <mc:AlternateContent xmlns:mc="http://schemas.openxmlformats.org/markup-compatibility/2006" xmlns:p14="http://schemas.microsoft.com/office/powerpoint/2010/main">
    <mc:Choice Requires="p14">
      <p:transition spd="slow" p14:dur="2000" advTm="23137"/>
    </mc:Choice>
    <mc:Fallback xmlns="">
      <p:transition spd="slow" advTm="231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144403-5C54-4BA0-A33B-E27032BDF86F}"/>
              </a:ext>
            </a:extLst>
          </p:cNvPr>
          <p:cNvSpPr txBox="1"/>
          <p:nvPr/>
        </p:nvSpPr>
        <p:spPr>
          <a:xfrm>
            <a:off x="287322" y="129516"/>
            <a:ext cx="11784435" cy="1200329"/>
          </a:xfrm>
          <a:prstGeom prst="rect">
            <a:avLst/>
          </a:prstGeom>
          <a:noFill/>
        </p:spPr>
        <p:txBody>
          <a:bodyPr wrap="square">
            <a:spAutoFit/>
          </a:bodyPr>
          <a:lstStyle/>
          <a:p>
            <a:r>
              <a:rPr lang="en-GB" sz="1800" b="0" i="0" u="none" strike="noStrike" baseline="0" dirty="0"/>
              <a:t>Component Selection</a:t>
            </a:r>
            <a:r>
              <a:rPr lang="en-GB" sz="1800" b="0" i="0" u="none" strike="noStrike" baseline="0" dirty="0">
                <a:solidFill>
                  <a:srgbClr val="374151"/>
                </a:solidFill>
              </a:rPr>
              <a:t>-</a:t>
            </a:r>
          </a:p>
          <a:p>
            <a:r>
              <a:rPr lang="en-GB" dirty="0">
                <a:solidFill>
                  <a:srgbClr val="374151"/>
                </a:solidFill>
              </a:rPr>
              <a:t>The component selected was the support bracket that was attached to a wheel arch auxiliary radiator. </a:t>
            </a:r>
          </a:p>
          <a:p>
            <a:r>
              <a:rPr lang="en-GB" dirty="0">
                <a:solidFill>
                  <a:srgbClr val="374151"/>
                </a:solidFill>
              </a:rPr>
              <a:t>This bracket was  introduced as a countermeasure to a warranty issue identified in the field. </a:t>
            </a:r>
          </a:p>
          <a:p>
            <a:r>
              <a:rPr lang="en-GB" dirty="0">
                <a:solidFill>
                  <a:srgbClr val="374151"/>
                </a:solidFill>
              </a:rPr>
              <a:t>Due to initial design errors the auxiliary radiators suffered early life failure due to stress fractures. See fig.1 &amp; 2</a:t>
            </a:r>
          </a:p>
        </p:txBody>
      </p:sp>
      <p:pic>
        <p:nvPicPr>
          <p:cNvPr id="2" name="Picture 1">
            <a:extLst>
              <a:ext uri="{FF2B5EF4-FFF2-40B4-BE49-F238E27FC236}">
                <a16:creationId xmlns:a16="http://schemas.microsoft.com/office/drawing/2014/main" id="{E31F1A50-1891-9D32-AD0A-A40D65801F6F}"/>
              </a:ext>
            </a:extLst>
          </p:cNvPr>
          <p:cNvPicPr>
            <a:picLocks noChangeAspect="1"/>
          </p:cNvPicPr>
          <p:nvPr/>
        </p:nvPicPr>
        <p:blipFill>
          <a:blip r:embed="rId3"/>
          <a:stretch>
            <a:fillRect/>
          </a:stretch>
        </p:blipFill>
        <p:spPr>
          <a:xfrm>
            <a:off x="620074" y="1461483"/>
            <a:ext cx="3165117" cy="3286446"/>
          </a:xfrm>
          <a:prstGeom prst="rect">
            <a:avLst/>
          </a:prstGeom>
        </p:spPr>
      </p:pic>
      <p:sp>
        <p:nvSpPr>
          <p:cNvPr id="4" name="TextBox 3">
            <a:extLst>
              <a:ext uri="{FF2B5EF4-FFF2-40B4-BE49-F238E27FC236}">
                <a16:creationId xmlns:a16="http://schemas.microsoft.com/office/drawing/2014/main" id="{64D16FB9-F146-D2C9-0DB0-282F2D517635}"/>
              </a:ext>
            </a:extLst>
          </p:cNvPr>
          <p:cNvSpPr txBox="1"/>
          <p:nvPr/>
        </p:nvSpPr>
        <p:spPr>
          <a:xfrm>
            <a:off x="407422" y="4563263"/>
            <a:ext cx="2707917" cy="584775"/>
          </a:xfrm>
          <a:prstGeom prst="rect">
            <a:avLst/>
          </a:prstGeom>
          <a:noFill/>
        </p:spPr>
        <p:txBody>
          <a:bodyPr wrap="square" rtlCol="0">
            <a:spAutoFit/>
          </a:bodyPr>
          <a:lstStyle/>
          <a:p>
            <a:r>
              <a:rPr lang="en-GB" dirty="0"/>
              <a:t>Original Auxiliary Radiator</a:t>
            </a:r>
          </a:p>
          <a:p>
            <a:r>
              <a:rPr lang="en-GB" sz="1400" dirty="0"/>
              <a:t>Fig. 1 Marelli (2023)</a:t>
            </a:r>
          </a:p>
        </p:txBody>
      </p:sp>
      <p:pic>
        <p:nvPicPr>
          <p:cNvPr id="5" name="Picture 4">
            <a:extLst>
              <a:ext uri="{FF2B5EF4-FFF2-40B4-BE49-F238E27FC236}">
                <a16:creationId xmlns:a16="http://schemas.microsoft.com/office/drawing/2014/main" id="{32573B35-CE56-44B8-74D2-FD852A111E61}"/>
              </a:ext>
            </a:extLst>
          </p:cNvPr>
          <p:cNvPicPr>
            <a:picLocks noChangeAspect="1"/>
          </p:cNvPicPr>
          <p:nvPr/>
        </p:nvPicPr>
        <p:blipFill>
          <a:blip r:embed="rId4"/>
          <a:stretch>
            <a:fillRect/>
          </a:stretch>
        </p:blipFill>
        <p:spPr>
          <a:xfrm rot="16200000" flipH="1" flipV="1">
            <a:off x="5732344" y="1463203"/>
            <a:ext cx="2446744" cy="3528158"/>
          </a:xfrm>
          <a:prstGeom prst="rect">
            <a:avLst/>
          </a:prstGeom>
        </p:spPr>
      </p:pic>
      <p:sp>
        <p:nvSpPr>
          <p:cNvPr id="6" name="TextBox 5">
            <a:extLst>
              <a:ext uri="{FF2B5EF4-FFF2-40B4-BE49-F238E27FC236}">
                <a16:creationId xmlns:a16="http://schemas.microsoft.com/office/drawing/2014/main" id="{34C7B8FA-E92E-98F5-B341-3B8B77D4D8F4}"/>
              </a:ext>
            </a:extLst>
          </p:cNvPr>
          <p:cNvSpPr txBox="1"/>
          <p:nvPr/>
        </p:nvSpPr>
        <p:spPr>
          <a:xfrm>
            <a:off x="4538161" y="4563263"/>
            <a:ext cx="5440921" cy="584775"/>
          </a:xfrm>
          <a:prstGeom prst="rect">
            <a:avLst/>
          </a:prstGeom>
          <a:noFill/>
        </p:spPr>
        <p:txBody>
          <a:bodyPr wrap="square" rtlCol="0">
            <a:spAutoFit/>
          </a:bodyPr>
          <a:lstStyle/>
          <a:p>
            <a:r>
              <a:rPr lang="en-GB" dirty="0"/>
              <a:t>Auxiliary Radiator with additional support bracket fitted</a:t>
            </a:r>
          </a:p>
          <a:p>
            <a:r>
              <a:rPr lang="en-GB" sz="1400" dirty="0"/>
              <a:t>Fig. 1 Marelli (2023)</a:t>
            </a:r>
          </a:p>
        </p:txBody>
      </p:sp>
      <p:sp>
        <p:nvSpPr>
          <p:cNvPr id="7" name="TextBox 6">
            <a:extLst>
              <a:ext uri="{FF2B5EF4-FFF2-40B4-BE49-F238E27FC236}">
                <a16:creationId xmlns:a16="http://schemas.microsoft.com/office/drawing/2014/main" id="{720E5C16-B2C2-9E09-AF6B-800BF29E19F4}"/>
              </a:ext>
            </a:extLst>
          </p:cNvPr>
          <p:cNvSpPr txBox="1"/>
          <p:nvPr/>
        </p:nvSpPr>
        <p:spPr>
          <a:xfrm>
            <a:off x="342386" y="5260068"/>
            <a:ext cx="11674306" cy="1477328"/>
          </a:xfrm>
          <a:prstGeom prst="rect">
            <a:avLst/>
          </a:prstGeom>
          <a:noFill/>
        </p:spPr>
        <p:txBody>
          <a:bodyPr wrap="square" rtlCol="0">
            <a:spAutoFit/>
          </a:bodyPr>
          <a:lstStyle/>
          <a:p>
            <a:r>
              <a:rPr lang="en-GB" dirty="0"/>
              <a:t>The Auxiliary Radiator bracket was designed by the customer to eliminate the vibration frequencies.</a:t>
            </a:r>
          </a:p>
          <a:p>
            <a:r>
              <a:rPr lang="en-GB" dirty="0"/>
              <a:t>This being the root cause of the field failure.</a:t>
            </a:r>
          </a:p>
          <a:p>
            <a:endParaRPr lang="en-GB" dirty="0"/>
          </a:p>
          <a:p>
            <a:r>
              <a:rPr lang="en-GB" dirty="0"/>
              <a:t>This presentation will use Generative design techniques to reduce the mass of the bracket and increase the airflow  through the radiator, which has been severally affected by the introduction of the support bracket</a:t>
            </a:r>
          </a:p>
        </p:txBody>
      </p:sp>
    </p:spTree>
    <p:extLst>
      <p:ext uri="{BB962C8B-B14F-4D97-AF65-F5344CB8AC3E}">
        <p14:creationId xmlns:p14="http://schemas.microsoft.com/office/powerpoint/2010/main" val="2787305550"/>
      </p:ext>
    </p:extLst>
  </p:cSld>
  <p:clrMapOvr>
    <a:masterClrMapping/>
  </p:clrMapOvr>
  <mc:AlternateContent xmlns:mc="http://schemas.openxmlformats.org/markup-compatibility/2006" xmlns:p14="http://schemas.microsoft.com/office/powerpoint/2010/main">
    <mc:Choice Requires="p14">
      <p:transition spd="slow" p14:dur="2000" advTm="37168"/>
    </mc:Choice>
    <mc:Fallback xmlns="">
      <p:transition spd="slow" advTm="3716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D1D1BD-9489-3A72-D20E-2A3C3F936010}"/>
              </a:ext>
            </a:extLst>
          </p:cNvPr>
          <p:cNvSpPr txBox="1"/>
          <p:nvPr/>
        </p:nvSpPr>
        <p:spPr>
          <a:xfrm>
            <a:off x="178096" y="214055"/>
            <a:ext cx="6097772" cy="400110"/>
          </a:xfrm>
          <a:prstGeom prst="rect">
            <a:avLst/>
          </a:prstGeom>
          <a:noFill/>
        </p:spPr>
        <p:txBody>
          <a:bodyPr wrap="square">
            <a:spAutoFit/>
          </a:bodyPr>
          <a:lstStyle/>
          <a:p>
            <a:r>
              <a:rPr lang="en-GB" sz="2000" b="1" dirty="0"/>
              <a:t>Research and Understanding</a:t>
            </a:r>
          </a:p>
        </p:txBody>
      </p:sp>
      <p:sp>
        <p:nvSpPr>
          <p:cNvPr id="5" name="TextBox 4">
            <a:extLst>
              <a:ext uri="{FF2B5EF4-FFF2-40B4-BE49-F238E27FC236}">
                <a16:creationId xmlns:a16="http://schemas.microsoft.com/office/drawing/2014/main" id="{F2C2E9E8-78A6-AAE9-FBFC-6084627718DA}"/>
              </a:ext>
            </a:extLst>
          </p:cNvPr>
          <p:cNvSpPr txBox="1"/>
          <p:nvPr/>
        </p:nvSpPr>
        <p:spPr>
          <a:xfrm>
            <a:off x="178096" y="742093"/>
            <a:ext cx="11642651" cy="5663089"/>
          </a:xfrm>
          <a:prstGeom prst="rect">
            <a:avLst/>
          </a:prstGeom>
          <a:noFill/>
        </p:spPr>
        <p:txBody>
          <a:bodyPr wrap="square">
            <a:spAutoFit/>
          </a:bodyPr>
          <a:lstStyle/>
          <a:p>
            <a:r>
              <a:rPr lang="en-GB" sz="2000" b="1" dirty="0"/>
              <a:t>What is generative design?</a:t>
            </a:r>
          </a:p>
          <a:p>
            <a:endParaRPr lang="en-GB" b="1" dirty="0"/>
          </a:p>
          <a:p>
            <a:r>
              <a:rPr lang="en-GB" dirty="0"/>
              <a:t>Generative design is a CAD technique that uses AI to optimize engineering designs. </a:t>
            </a:r>
          </a:p>
          <a:p>
            <a:r>
              <a:rPr lang="en-GB" dirty="0"/>
              <a:t>It produces multiple design iterations until a final version that best meets the set parameters.</a:t>
            </a:r>
          </a:p>
          <a:p>
            <a:endParaRPr lang="en-GB" dirty="0"/>
          </a:p>
          <a:p>
            <a:r>
              <a:rPr lang="en-GB" dirty="0"/>
              <a:t>Generative design can be used in all engineering and helps designers generate more ideas and greatly reduces the product development time scale.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(Magora, 2023</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p>
          <a:p>
            <a:endParaRPr lang="en-GB" dirty="0"/>
          </a:p>
          <a:p>
            <a:r>
              <a:rPr lang="en-GB" sz="2000" b="1" dirty="0"/>
              <a:t>How does generative design work?</a:t>
            </a:r>
          </a:p>
          <a:p>
            <a:endParaRPr lang="en-GB" sz="2000" b="1" dirty="0"/>
          </a:p>
          <a:p>
            <a:r>
              <a:rPr lang="en-GB" dirty="0"/>
              <a:t>Traditional design begins with a model based on the designer's prior knowledge or a known draughting standard. Generative design does not require prior knowledge or a known draughting standard. </a:t>
            </a:r>
          </a:p>
          <a:p>
            <a:r>
              <a:rPr lang="en-GB" dirty="0"/>
              <a:t>The designer simply needs to define the problem in terms of parameters, and the software will generate solutions.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(Neutral Concept, 2023)</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16467311"/>
      </p:ext>
    </p:extLst>
  </p:cSld>
  <p:clrMapOvr>
    <a:masterClrMapping/>
  </p:clrMapOvr>
  <mc:AlternateContent xmlns:mc="http://schemas.openxmlformats.org/markup-compatibility/2006" xmlns:p14="http://schemas.microsoft.com/office/powerpoint/2010/main">
    <mc:Choice Requires="p14">
      <p:transition spd="slow" p14:dur="2000" advTm="56206"/>
    </mc:Choice>
    <mc:Fallback xmlns="">
      <p:transition spd="slow" advTm="562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4CC5F0-1100-681F-2561-37304DA94C08}"/>
              </a:ext>
            </a:extLst>
          </p:cNvPr>
          <p:cNvSpPr txBox="1"/>
          <p:nvPr/>
        </p:nvSpPr>
        <p:spPr>
          <a:xfrm>
            <a:off x="308343" y="130671"/>
            <a:ext cx="11334307" cy="4170372"/>
          </a:xfrm>
          <a:prstGeom prst="rect">
            <a:avLst/>
          </a:prstGeom>
          <a:noFill/>
        </p:spPr>
        <p:txBody>
          <a:bodyPr wrap="square">
            <a:spAutoFit/>
          </a:bodyPr>
          <a:lstStyle/>
          <a:p>
            <a:r>
              <a:rPr lang="en-GB" sz="2000" b="1" dirty="0"/>
              <a:t>What is the difference between generative design and topology optimization?</a:t>
            </a:r>
          </a:p>
          <a:p>
            <a:endParaRPr lang="en-GB" b="1" dirty="0"/>
          </a:p>
          <a:p>
            <a:r>
              <a:rPr lang="en-GB" dirty="0"/>
              <a:t>Some people mistaken believe that generative design is the same as topology optimization, but the two concepts are different.</a:t>
            </a:r>
          </a:p>
          <a:p>
            <a:endParaRPr lang="en-GB" dirty="0"/>
          </a:p>
          <a:p>
            <a:r>
              <a:rPr lang="en-GB" dirty="0"/>
              <a:t>Topology or shape optimization algorithms use CAD models to generate a single optimized model from specific loads and constraints inputted by the designer, while optimizing material layout according to the loads and constraints. It bypasses the limitations of pure shape optimization. </a:t>
            </a:r>
            <a:r>
              <a:rPr lang="en-GB" sz="1400" dirty="0"/>
              <a:t>(Massobrio, 2023)</a:t>
            </a:r>
          </a:p>
          <a:p>
            <a:endParaRPr lang="en-GB" dirty="0"/>
          </a:p>
          <a:p>
            <a:r>
              <a:rPr lang="en-GB" dirty="0"/>
              <a:t>Generative design doesn’t need CAD model design to start. Only a set of constraints are needed, and the software will come up with various designs. </a:t>
            </a:r>
          </a:p>
          <a:p>
            <a:r>
              <a:rPr lang="en-GB" dirty="0"/>
              <a:t>Autodesk use the tag line “Explore multiple outcomes that meet your design specifications while reducing weight and improving performance”.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(Autodesk, 2023)</a:t>
            </a:r>
          </a:p>
          <a:p>
            <a:endParaRPr lang="en-GB" dirty="0"/>
          </a:p>
          <a:p>
            <a:endParaRPr lang="en-GB" sz="1100" dirty="0"/>
          </a:p>
        </p:txBody>
      </p:sp>
    </p:spTree>
    <p:extLst>
      <p:ext uri="{BB962C8B-B14F-4D97-AF65-F5344CB8AC3E}">
        <p14:creationId xmlns:p14="http://schemas.microsoft.com/office/powerpoint/2010/main" val="2058476175"/>
      </p:ext>
    </p:extLst>
  </p:cSld>
  <p:clrMapOvr>
    <a:masterClrMapping/>
  </p:clrMapOvr>
  <mc:AlternateContent xmlns:mc="http://schemas.openxmlformats.org/markup-compatibility/2006" xmlns:p14="http://schemas.microsoft.com/office/powerpoint/2010/main">
    <mc:Choice Requires="p14">
      <p:transition spd="slow" p14:dur="2000" advTm="74048"/>
    </mc:Choice>
    <mc:Fallback xmlns="">
      <p:transition spd="slow" advTm="7404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29A65C-7939-46F2-534D-486A772F51DE}"/>
              </a:ext>
            </a:extLst>
          </p:cNvPr>
          <p:cNvSpPr txBox="1"/>
          <p:nvPr/>
        </p:nvSpPr>
        <p:spPr>
          <a:xfrm>
            <a:off x="219075" y="144687"/>
            <a:ext cx="11600120" cy="6713313"/>
          </a:xfrm>
          <a:prstGeom prst="rect">
            <a:avLst/>
          </a:prstGeom>
          <a:noFill/>
        </p:spPr>
        <p:txBody>
          <a:bodyPr wrap="square">
            <a:spAutoFit/>
          </a:bodyPr>
          <a:lstStyle/>
          <a:p>
            <a:r>
              <a:rPr lang="en-GB" sz="2000" b="1" dirty="0"/>
              <a:t>The benefits and limitations of Generative Design </a:t>
            </a:r>
          </a:p>
          <a:p>
            <a:endParaRPr lang="en-GB" sz="1400" dirty="0"/>
          </a:p>
          <a:p>
            <a:r>
              <a:rPr lang="en-GB" b="1" kern="0" dirty="0">
                <a:latin typeface="Arial" panose="020B0604020202020204" pitchFamily="34" charset="0"/>
              </a:rPr>
              <a:t>Benefits</a:t>
            </a:r>
          </a:p>
          <a:p>
            <a:endParaRPr lang="en-GB" sz="1600" b="1" kern="0" dirty="0">
              <a:latin typeface="Arial" panose="020B0604020202020204" pitchFamily="34" charset="0"/>
            </a:endParaRPr>
          </a:p>
          <a:p>
            <a:r>
              <a:rPr lang="en-GB" dirty="0"/>
              <a:t>Generative design can be used to find new ways to reduce component weights using additive manufacturing. </a:t>
            </a:r>
          </a:p>
          <a:p>
            <a:endParaRPr lang="en-GB" sz="1400" dirty="0"/>
          </a:p>
          <a:p>
            <a:r>
              <a:rPr lang="en-GB" dirty="0"/>
              <a:t>Generative design can be used to explore new geometries and forms.</a:t>
            </a:r>
          </a:p>
          <a:p>
            <a:endParaRPr lang="en-GB" sz="1400" dirty="0"/>
          </a:p>
          <a:p>
            <a:r>
              <a:rPr lang="en-GB" dirty="0"/>
              <a:t>Generative design can be used to create new designs with the goals of improved environmental impact, safety and weight reduction.</a:t>
            </a:r>
          </a:p>
          <a:p>
            <a:endParaRPr lang="en-GB" sz="1400" dirty="0"/>
          </a:p>
          <a:p>
            <a:r>
              <a:rPr lang="en-GB" dirty="0"/>
              <a:t>Generative design can be used to create more sustainable and resilient product or architectures.</a:t>
            </a:r>
          </a:p>
          <a:p>
            <a:endParaRPr lang="en-GB" sz="1400" dirty="0"/>
          </a:p>
          <a:p>
            <a:r>
              <a:rPr lang="en-GB" dirty="0"/>
              <a:t>Generative design can be used to design and manufacture products to improve performance and to lower cost.</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(Diegel, 2019)</a:t>
            </a:r>
          </a:p>
          <a:p>
            <a:endParaRPr lang="en-GB" sz="1200" kern="0" dirty="0">
              <a:solidFill>
                <a:srgbClr val="666666"/>
              </a:solidFill>
              <a:latin typeface="Arial" panose="020B0604020202020204" pitchFamily="34" charset="0"/>
            </a:endParaRPr>
          </a:p>
          <a:p>
            <a:r>
              <a:rPr lang="en-GB" b="1" kern="0" dirty="0">
                <a:latin typeface="Arial" panose="020B0604020202020204" pitchFamily="34" charset="0"/>
              </a:rPr>
              <a:t>Limitations</a:t>
            </a:r>
          </a:p>
          <a:p>
            <a:endParaRPr lang="en-GB" b="1" kern="0" dirty="0">
              <a:latin typeface="Arial" panose="020B0604020202020204" pitchFamily="34" charset="0"/>
            </a:endParaRPr>
          </a:p>
          <a:p>
            <a:pPr>
              <a:lnSpc>
                <a:spcPts val="2005"/>
              </a:lnSpc>
            </a:pPr>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AI algorithms obscure bias and making it harder to detect.</a:t>
            </a:r>
          </a:p>
          <a:p>
            <a:pPr>
              <a:lnSpc>
                <a:spcPts val="2005"/>
              </a:lnSpc>
            </a:pPr>
            <a:endParaRPr lang="en-GB" sz="1800" kern="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ts val="2005"/>
              </a:lnSpc>
            </a:pPr>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Generative design create a large quantity of design options</a:t>
            </a:r>
            <a:r>
              <a:rPr lang="en-GB" kern="0" dirty="0">
                <a:latin typeface="Arial" panose="020B0604020202020204" pitchFamily="34" charset="0"/>
                <a:ea typeface="Times New Roman" panose="02020603050405020304" pitchFamily="18" charset="0"/>
                <a:cs typeface="Times New Roman" panose="02020603050405020304" pitchFamily="18" charset="0"/>
              </a:rPr>
              <a:t>. m</a:t>
            </a:r>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aking it difficult to select the most suitable design.</a:t>
            </a:r>
          </a:p>
          <a:p>
            <a:pPr>
              <a:lnSpc>
                <a:spcPts val="2005"/>
              </a:lnSpc>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2005"/>
              </a:lnSpc>
            </a:pPr>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If the design brief isn't well defined, the software will generate many design options which are not suitable.</a:t>
            </a:r>
          </a:p>
          <a:p>
            <a:pPr>
              <a:lnSpc>
                <a:spcPts val="2005"/>
              </a:lnSpc>
            </a:pPr>
            <a:endParaRPr lang="en-GB" kern="0" dirty="0">
              <a:latin typeface="Arial" panose="020B0604020202020204" pitchFamily="34" charset="0"/>
              <a:ea typeface="Calibri" panose="020F0502020204030204" pitchFamily="34" charset="0"/>
              <a:cs typeface="Times New Roman" panose="02020603050405020304" pitchFamily="18" charset="0"/>
            </a:endParaRPr>
          </a:p>
          <a:p>
            <a:pPr>
              <a:lnSpc>
                <a:spcPts val="2005"/>
              </a:lnSpc>
            </a:pPr>
            <a:r>
              <a:rPr lang="en-GB" sz="1800" kern="0" dirty="0">
                <a:effectLst/>
                <a:latin typeface="Arial" panose="020B0604020202020204" pitchFamily="34" charset="0"/>
                <a:ea typeface="Calibri" panose="020F0502020204030204" pitchFamily="34" charset="0"/>
                <a:cs typeface="Times New Roman" panose="02020603050405020304" pitchFamily="18" charset="0"/>
              </a:rPr>
              <a:t>There is no manual intervention once process started</a:t>
            </a:r>
          </a:p>
          <a:p>
            <a:pPr>
              <a:lnSpc>
                <a:spcPts val="2005"/>
              </a:lnSpc>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(Siemens, 2023)</a:t>
            </a:r>
            <a:endParaRPr lang="en-GB" sz="2400" dirty="0"/>
          </a:p>
        </p:txBody>
      </p:sp>
    </p:spTree>
    <p:extLst>
      <p:ext uri="{BB962C8B-B14F-4D97-AF65-F5344CB8AC3E}">
        <p14:creationId xmlns:p14="http://schemas.microsoft.com/office/powerpoint/2010/main" val="314988865"/>
      </p:ext>
    </p:extLst>
  </p:cSld>
  <p:clrMapOvr>
    <a:masterClrMapping/>
  </p:clrMapOvr>
  <mc:AlternateContent xmlns:mc="http://schemas.openxmlformats.org/markup-compatibility/2006" xmlns:p14="http://schemas.microsoft.com/office/powerpoint/2010/main">
    <mc:Choice Requires="p14">
      <p:transition spd="slow" p14:dur="2000" advTm="58899"/>
    </mc:Choice>
    <mc:Fallback xmlns="">
      <p:transition spd="slow" advTm="5889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D83B68-E81A-04E6-4751-1F28D8CBF407}"/>
              </a:ext>
            </a:extLst>
          </p:cNvPr>
          <p:cNvSpPr txBox="1"/>
          <p:nvPr/>
        </p:nvSpPr>
        <p:spPr>
          <a:xfrm>
            <a:off x="154172" y="218682"/>
            <a:ext cx="11621386" cy="400110"/>
          </a:xfrm>
          <a:prstGeom prst="rect">
            <a:avLst/>
          </a:prstGeom>
          <a:noFill/>
        </p:spPr>
        <p:txBody>
          <a:bodyPr wrap="square">
            <a:spAutoFit/>
          </a:bodyPr>
          <a:lstStyle/>
          <a:p>
            <a:r>
              <a:rPr lang="en-GB" sz="2000" b="1" dirty="0"/>
              <a:t>Design for Additive Manufacturing (DfAM) Principles</a:t>
            </a:r>
          </a:p>
        </p:txBody>
      </p:sp>
      <p:sp>
        <p:nvSpPr>
          <p:cNvPr id="4" name="TextBox 3">
            <a:extLst>
              <a:ext uri="{FF2B5EF4-FFF2-40B4-BE49-F238E27FC236}">
                <a16:creationId xmlns:a16="http://schemas.microsoft.com/office/drawing/2014/main" id="{787EDC1C-CC1A-3A18-A2CA-674A68FBF2CF}"/>
              </a:ext>
            </a:extLst>
          </p:cNvPr>
          <p:cNvSpPr txBox="1"/>
          <p:nvPr/>
        </p:nvSpPr>
        <p:spPr>
          <a:xfrm>
            <a:off x="210879" y="776177"/>
            <a:ext cx="11770242" cy="6463308"/>
          </a:xfrm>
          <a:prstGeom prst="rect">
            <a:avLst/>
          </a:prstGeom>
          <a:noFill/>
        </p:spPr>
        <p:txBody>
          <a:bodyPr wrap="square" rtlCol="0">
            <a:spAutoFit/>
          </a:bodyPr>
          <a:lstStyle/>
          <a:p>
            <a:r>
              <a:rPr lang="en-GB" dirty="0"/>
              <a:t>The traditional Design for Manufacture principles are all aimed at the traditional manufacturing processes, such as conventional machining processes. These can be considered as subtractive manufacturing, as you are cutting or remove material to produce the geometric shapes required.</a:t>
            </a:r>
          </a:p>
          <a:p>
            <a:endParaRPr lang="en-GB" dirty="0"/>
          </a:p>
          <a:p>
            <a:r>
              <a:rPr lang="en-GB" dirty="0"/>
              <a:t>The introduction of additive manufacturing (AM), such as 3d printing is a new process where material is added to manufacture a product. These technologies offer new design possibilities in respect of saving production time, cost, while maximizing the functionality and quality of products.</a:t>
            </a:r>
          </a:p>
          <a:p>
            <a:endParaRPr lang="en-GB" dirty="0"/>
          </a:p>
          <a:p>
            <a:r>
              <a:rPr lang="en-GB" dirty="0"/>
              <a:t>Research has shown there are 4 main principles to be considered in Design for Additive Manufacture (DfAM)</a:t>
            </a:r>
          </a:p>
          <a:p>
            <a:endParaRPr lang="en-GB" dirty="0"/>
          </a:p>
          <a:p>
            <a:pPr marL="342900" indent="-342900">
              <a:buAutoNum type="arabicPeriod"/>
            </a:pPr>
            <a:r>
              <a:rPr lang="en-GB" b="1" dirty="0"/>
              <a:t>Design for the correct type of AM process</a:t>
            </a:r>
          </a:p>
          <a:p>
            <a:endParaRPr lang="en-GB" dirty="0"/>
          </a:p>
          <a:p>
            <a:r>
              <a:rPr lang="en-GB" dirty="0"/>
              <a:t>Different AM processes: There are several different AM processes available and each process has it’s own processing characteristics. </a:t>
            </a:r>
          </a:p>
          <a:p>
            <a:endParaRPr lang="en-GB" dirty="0"/>
          </a:p>
          <a:p>
            <a:r>
              <a:rPr lang="en-GB" dirty="0"/>
              <a:t>These include the ability to produce parts at different production </a:t>
            </a:r>
          </a:p>
          <a:p>
            <a:r>
              <a:rPr lang="en-GB" dirty="0"/>
              <a:t>scales, different costs, and different geometric complexities. </a:t>
            </a:r>
          </a:p>
          <a:p>
            <a:endParaRPr lang="en-GB" dirty="0"/>
          </a:p>
          <a:p>
            <a:r>
              <a:rPr lang="en-GB" dirty="0"/>
              <a:t>There are several online guides which outline the geometric </a:t>
            </a:r>
          </a:p>
          <a:p>
            <a:r>
              <a:rPr lang="en-GB" dirty="0"/>
              <a:t>limitation of each process.</a:t>
            </a:r>
          </a:p>
          <a:p>
            <a:endParaRPr lang="en-GB" dirty="0"/>
          </a:p>
          <a:p>
            <a:endParaRPr lang="en-GB" dirty="0"/>
          </a:p>
          <a:p>
            <a:endParaRPr lang="en-GB" dirty="0"/>
          </a:p>
        </p:txBody>
      </p:sp>
      <p:pic>
        <p:nvPicPr>
          <p:cNvPr id="2" name="Picture 1" descr="Image of Design for Additive Manufacturing (DfAM) – Simply Explained: Is Additive Manufacturing Right for Your Product?">
            <a:extLst>
              <a:ext uri="{FF2B5EF4-FFF2-40B4-BE49-F238E27FC236}">
                <a16:creationId xmlns:a16="http://schemas.microsoft.com/office/drawing/2014/main" id="{19649BDF-302D-8E8B-F883-D2A5EDFF3F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57296" y="4682927"/>
            <a:ext cx="3765716" cy="1956391"/>
          </a:xfrm>
          <a:prstGeom prst="rect">
            <a:avLst/>
          </a:prstGeom>
          <a:noFill/>
          <a:ln>
            <a:noFill/>
          </a:ln>
        </p:spPr>
      </p:pic>
      <p:sp>
        <p:nvSpPr>
          <p:cNvPr id="6" name="TextBox 5">
            <a:extLst>
              <a:ext uri="{FF2B5EF4-FFF2-40B4-BE49-F238E27FC236}">
                <a16:creationId xmlns:a16="http://schemas.microsoft.com/office/drawing/2014/main" id="{A8D63C48-C15A-6243-4CDB-7052910E2A67}"/>
              </a:ext>
            </a:extLst>
          </p:cNvPr>
          <p:cNvSpPr txBox="1"/>
          <p:nvPr/>
        </p:nvSpPr>
        <p:spPr>
          <a:xfrm>
            <a:off x="10546612" y="6068358"/>
            <a:ext cx="1552353" cy="307777"/>
          </a:xfrm>
          <a:prstGeom prst="rect">
            <a:avLst/>
          </a:prstGeom>
          <a:noFill/>
        </p:spPr>
        <p:txBody>
          <a:bodyPr wrap="square" rtlCol="0">
            <a:spAutoFit/>
          </a:bodyPr>
          <a:lstStyle/>
          <a:p>
            <a:r>
              <a:rPr lang="en-GB" sz="1400" dirty="0"/>
              <a:t>Fig. 3 PTC (2023)</a:t>
            </a:r>
          </a:p>
        </p:txBody>
      </p:sp>
    </p:spTree>
    <p:extLst>
      <p:ext uri="{BB962C8B-B14F-4D97-AF65-F5344CB8AC3E}">
        <p14:creationId xmlns:p14="http://schemas.microsoft.com/office/powerpoint/2010/main" val="1173407873"/>
      </p:ext>
    </p:extLst>
  </p:cSld>
  <p:clrMapOvr>
    <a:masterClrMapping/>
  </p:clrMapOvr>
  <mc:AlternateContent xmlns:mc="http://schemas.openxmlformats.org/markup-compatibility/2006" xmlns:p14="http://schemas.microsoft.com/office/powerpoint/2010/main">
    <mc:Choice Requires="p14">
      <p:transition spd="slow" p14:dur="2000" advTm="92105"/>
    </mc:Choice>
    <mc:Fallback xmlns="">
      <p:transition spd="slow" advTm="921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B88B93-42F8-8BCE-6960-661E60E819BE}"/>
              </a:ext>
            </a:extLst>
          </p:cNvPr>
          <p:cNvSpPr txBox="1"/>
          <p:nvPr/>
        </p:nvSpPr>
        <p:spPr>
          <a:xfrm>
            <a:off x="260941" y="986524"/>
            <a:ext cx="11379496" cy="1200329"/>
          </a:xfrm>
          <a:prstGeom prst="rect">
            <a:avLst/>
          </a:prstGeom>
          <a:noFill/>
        </p:spPr>
        <p:txBody>
          <a:bodyPr wrap="square">
            <a:spAutoFit/>
          </a:bodyPr>
          <a:lstStyle/>
          <a:p>
            <a:r>
              <a:rPr lang="en-GB" b="1" dirty="0"/>
              <a:t>2. Design for minimal material usage</a:t>
            </a:r>
          </a:p>
          <a:p>
            <a:endParaRPr lang="en-GB" dirty="0"/>
          </a:p>
          <a:p>
            <a:r>
              <a:rPr lang="en-GB" dirty="0"/>
              <a:t>Minimal material usage is not only used to make  lightweight components. minimal material usage can also reduce build time and the cost of the product.</a:t>
            </a:r>
          </a:p>
        </p:txBody>
      </p:sp>
      <p:pic>
        <p:nvPicPr>
          <p:cNvPr id="4" name="Picture 3">
            <a:extLst>
              <a:ext uri="{FF2B5EF4-FFF2-40B4-BE49-F238E27FC236}">
                <a16:creationId xmlns:a16="http://schemas.microsoft.com/office/drawing/2014/main" id="{98A11B11-F633-7A2D-FE73-71420A9D2085}"/>
              </a:ext>
            </a:extLst>
          </p:cNvPr>
          <p:cNvPicPr>
            <a:picLocks noChangeAspect="1"/>
          </p:cNvPicPr>
          <p:nvPr/>
        </p:nvPicPr>
        <p:blipFill>
          <a:blip r:embed="rId3"/>
          <a:stretch>
            <a:fillRect/>
          </a:stretch>
        </p:blipFill>
        <p:spPr>
          <a:xfrm>
            <a:off x="260940" y="2344444"/>
            <a:ext cx="4189327" cy="2234742"/>
          </a:xfrm>
          <a:prstGeom prst="rect">
            <a:avLst/>
          </a:prstGeom>
        </p:spPr>
      </p:pic>
      <p:sp>
        <p:nvSpPr>
          <p:cNvPr id="6" name="TextBox 5">
            <a:extLst>
              <a:ext uri="{FF2B5EF4-FFF2-40B4-BE49-F238E27FC236}">
                <a16:creationId xmlns:a16="http://schemas.microsoft.com/office/drawing/2014/main" id="{D181FAA7-CCDD-E034-237A-F99301A7BFB0}"/>
              </a:ext>
            </a:extLst>
          </p:cNvPr>
          <p:cNvSpPr txBox="1"/>
          <p:nvPr/>
        </p:nvSpPr>
        <p:spPr>
          <a:xfrm>
            <a:off x="260940" y="5069426"/>
            <a:ext cx="11677207" cy="646331"/>
          </a:xfrm>
          <a:prstGeom prst="rect">
            <a:avLst/>
          </a:prstGeom>
          <a:noFill/>
        </p:spPr>
        <p:txBody>
          <a:bodyPr wrap="square">
            <a:spAutoFit/>
          </a:bodyPr>
          <a:lstStyle/>
          <a:p>
            <a:r>
              <a:rPr lang="en-GB" dirty="0"/>
              <a:t>Lattice structures such as this gyroid demonstrate reduced material used in a part. Lattices can also be used to tailor the functional properties of parts to improve their overall performance.</a:t>
            </a:r>
          </a:p>
        </p:txBody>
      </p:sp>
      <p:sp>
        <p:nvSpPr>
          <p:cNvPr id="2" name="TextBox 1">
            <a:extLst>
              <a:ext uri="{FF2B5EF4-FFF2-40B4-BE49-F238E27FC236}">
                <a16:creationId xmlns:a16="http://schemas.microsoft.com/office/drawing/2014/main" id="{FF1C3CC7-8E48-B2F1-A2EA-CCA2A1D096FC}"/>
              </a:ext>
            </a:extLst>
          </p:cNvPr>
          <p:cNvSpPr txBox="1"/>
          <p:nvPr/>
        </p:nvSpPr>
        <p:spPr>
          <a:xfrm>
            <a:off x="4027524" y="4271409"/>
            <a:ext cx="2328531" cy="307777"/>
          </a:xfrm>
          <a:prstGeom prst="rect">
            <a:avLst/>
          </a:prstGeom>
          <a:noFill/>
        </p:spPr>
        <p:txBody>
          <a:bodyPr wrap="square" rtlCol="0">
            <a:spAutoFit/>
          </a:bodyPr>
          <a:lstStyle/>
          <a:p>
            <a:r>
              <a:rPr lang="en-GB" sz="1400" dirty="0"/>
              <a:t>Fig. 4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(Nafems, 2023)</a:t>
            </a:r>
            <a:endParaRPr lang="en-GB" sz="1400" dirty="0"/>
          </a:p>
        </p:txBody>
      </p:sp>
      <p:sp>
        <p:nvSpPr>
          <p:cNvPr id="5" name="TextBox 4">
            <a:extLst>
              <a:ext uri="{FF2B5EF4-FFF2-40B4-BE49-F238E27FC236}">
                <a16:creationId xmlns:a16="http://schemas.microsoft.com/office/drawing/2014/main" id="{92C70DEA-8DDD-AC34-2B62-10ECE3DD1A24}"/>
              </a:ext>
            </a:extLst>
          </p:cNvPr>
          <p:cNvSpPr txBox="1"/>
          <p:nvPr/>
        </p:nvSpPr>
        <p:spPr>
          <a:xfrm>
            <a:off x="154172" y="218682"/>
            <a:ext cx="11621386" cy="400110"/>
          </a:xfrm>
          <a:prstGeom prst="rect">
            <a:avLst/>
          </a:prstGeom>
          <a:noFill/>
        </p:spPr>
        <p:txBody>
          <a:bodyPr wrap="square">
            <a:spAutoFit/>
          </a:bodyPr>
          <a:lstStyle/>
          <a:p>
            <a:r>
              <a:rPr lang="en-GB" sz="2000" b="1" dirty="0"/>
              <a:t>Design for Additive Manufacturing (DfAM) Principles (cont.)</a:t>
            </a:r>
          </a:p>
        </p:txBody>
      </p:sp>
    </p:spTree>
    <p:extLst>
      <p:ext uri="{BB962C8B-B14F-4D97-AF65-F5344CB8AC3E}">
        <p14:creationId xmlns:p14="http://schemas.microsoft.com/office/powerpoint/2010/main" val="753457744"/>
      </p:ext>
    </p:extLst>
  </p:cSld>
  <p:clrMapOvr>
    <a:masterClrMapping/>
  </p:clrMapOvr>
  <mc:AlternateContent xmlns:mc="http://schemas.openxmlformats.org/markup-compatibility/2006" xmlns:p14="http://schemas.microsoft.com/office/powerpoint/2010/main">
    <mc:Choice Requires="p14">
      <p:transition spd="slow" p14:dur="2000" advTm="27756"/>
    </mc:Choice>
    <mc:Fallback xmlns="">
      <p:transition spd="slow" advTm="277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7EE754-A835-812F-9428-9254812D1757}"/>
              </a:ext>
            </a:extLst>
          </p:cNvPr>
          <p:cNvSpPr txBox="1"/>
          <p:nvPr/>
        </p:nvSpPr>
        <p:spPr>
          <a:xfrm>
            <a:off x="235024" y="915749"/>
            <a:ext cx="11464556" cy="2031325"/>
          </a:xfrm>
          <a:prstGeom prst="rect">
            <a:avLst/>
          </a:prstGeom>
          <a:noFill/>
        </p:spPr>
        <p:txBody>
          <a:bodyPr wrap="square">
            <a:spAutoFit/>
          </a:bodyPr>
          <a:lstStyle/>
          <a:p>
            <a:r>
              <a:rPr lang="en-GB" b="1" dirty="0"/>
              <a:t>3. Design for Improved Functionality</a:t>
            </a:r>
          </a:p>
          <a:p>
            <a:endParaRPr lang="en-GB" dirty="0"/>
          </a:p>
          <a:p>
            <a:r>
              <a:rPr lang="en-GB" dirty="0"/>
              <a:t>Use of AM processes are able to achieve geometries and functionalities, which are not  available via traditional manufacturing methods. </a:t>
            </a:r>
          </a:p>
          <a:p>
            <a:endParaRPr lang="en-GB" dirty="0"/>
          </a:p>
          <a:p>
            <a:r>
              <a:rPr lang="en-GB" dirty="0"/>
              <a:t>An example is part product customisation, e.g.  internal fluid channels for heating or cooling products by adding surface texturing to components. Which make AM the only viable method to produce these parts.</a:t>
            </a:r>
          </a:p>
        </p:txBody>
      </p:sp>
      <p:pic>
        <p:nvPicPr>
          <p:cNvPr id="4" name="Picture 3">
            <a:extLst>
              <a:ext uri="{FF2B5EF4-FFF2-40B4-BE49-F238E27FC236}">
                <a16:creationId xmlns:a16="http://schemas.microsoft.com/office/drawing/2014/main" id="{0BF4997E-D6E7-C141-0F08-EA2F3BB768C5}"/>
              </a:ext>
            </a:extLst>
          </p:cNvPr>
          <p:cNvPicPr>
            <a:picLocks noChangeAspect="1"/>
          </p:cNvPicPr>
          <p:nvPr/>
        </p:nvPicPr>
        <p:blipFill>
          <a:blip r:embed="rId3"/>
          <a:stretch>
            <a:fillRect/>
          </a:stretch>
        </p:blipFill>
        <p:spPr>
          <a:xfrm>
            <a:off x="406854" y="3244031"/>
            <a:ext cx="4102964" cy="2188654"/>
          </a:xfrm>
          <a:prstGeom prst="rect">
            <a:avLst/>
          </a:prstGeom>
        </p:spPr>
      </p:pic>
      <p:sp>
        <p:nvSpPr>
          <p:cNvPr id="6" name="TextBox 5">
            <a:extLst>
              <a:ext uri="{FF2B5EF4-FFF2-40B4-BE49-F238E27FC236}">
                <a16:creationId xmlns:a16="http://schemas.microsoft.com/office/drawing/2014/main" id="{59718A72-B14D-E87D-95A1-2249DA1FDD85}"/>
              </a:ext>
            </a:extLst>
          </p:cNvPr>
          <p:cNvSpPr txBox="1"/>
          <p:nvPr/>
        </p:nvSpPr>
        <p:spPr>
          <a:xfrm>
            <a:off x="406854" y="5602829"/>
            <a:ext cx="11071152" cy="646331"/>
          </a:xfrm>
          <a:prstGeom prst="rect">
            <a:avLst/>
          </a:prstGeom>
          <a:noFill/>
        </p:spPr>
        <p:txBody>
          <a:bodyPr wrap="square">
            <a:spAutoFit/>
          </a:bodyPr>
          <a:lstStyle/>
          <a:p>
            <a:r>
              <a:rPr lang="en-GB" dirty="0"/>
              <a:t>Internal structures such as the helical channels within this heat exchanger, would be impossible to manufacture using any other manufacturing method.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(PTC, 2023)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4AED327-4009-D95D-A392-9C8DC531836D}"/>
              </a:ext>
            </a:extLst>
          </p:cNvPr>
          <p:cNvSpPr txBox="1"/>
          <p:nvPr/>
        </p:nvSpPr>
        <p:spPr>
          <a:xfrm>
            <a:off x="4801929" y="4799168"/>
            <a:ext cx="6097772" cy="312650"/>
          </a:xfrm>
          <a:prstGeom prst="rect">
            <a:avLst/>
          </a:prstGeom>
          <a:noFill/>
        </p:spPr>
        <p:txBody>
          <a:bodyPr wrap="square">
            <a:spAutoFit/>
          </a:bodyPr>
          <a:lstStyle/>
          <a:p>
            <a:pPr>
              <a:lnSpc>
                <a:spcPct val="107000"/>
              </a:lnSpc>
              <a:spcAft>
                <a:spcPts val="800"/>
              </a:spcAft>
            </a:pPr>
            <a:r>
              <a:rPr lang="en-GB" sz="1400" kern="100" dirty="0">
                <a:latin typeface="Calibri" panose="020F0502020204030204" pitchFamily="34" charset="0"/>
                <a:ea typeface="Calibri" panose="020F0502020204030204" pitchFamily="34" charset="0"/>
                <a:cs typeface="Times New Roman" panose="02020603050405020304" pitchFamily="18" charset="0"/>
              </a:rPr>
              <a:t>Fig.5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(PTC, 2023)</a:t>
            </a:r>
          </a:p>
        </p:txBody>
      </p:sp>
      <p:sp>
        <p:nvSpPr>
          <p:cNvPr id="2" name="TextBox 1">
            <a:extLst>
              <a:ext uri="{FF2B5EF4-FFF2-40B4-BE49-F238E27FC236}">
                <a16:creationId xmlns:a16="http://schemas.microsoft.com/office/drawing/2014/main" id="{AD3CB89C-590E-5519-B2D0-2790FDC0C43F}"/>
              </a:ext>
            </a:extLst>
          </p:cNvPr>
          <p:cNvSpPr txBox="1"/>
          <p:nvPr/>
        </p:nvSpPr>
        <p:spPr>
          <a:xfrm>
            <a:off x="154172" y="218682"/>
            <a:ext cx="11621386" cy="400110"/>
          </a:xfrm>
          <a:prstGeom prst="rect">
            <a:avLst/>
          </a:prstGeom>
          <a:noFill/>
        </p:spPr>
        <p:txBody>
          <a:bodyPr wrap="square">
            <a:spAutoFit/>
          </a:bodyPr>
          <a:lstStyle/>
          <a:p>
            <a:r>
              <a:rPr lang="en-GB" sz="2000" b="1" dirty="0"/>
              <a:t>Design for Additive Manufacturing (DfAM) Principles (cont.)</a:t>
            </a:r>
          </a:p>
        </p:txBody>
      </p:sp>
    </p:spTree>
    <p:extLst>
      <p:ext uri="{BB962C8B-B14F-4D97-AF65-F5344CB8AC3E}">
        <p14:creationId xmlns:p14="http://schemas.microsoft.com/office/powerpoint/2010/main" val="512311719"/>
      </p:ext>
    </p:extLst>
  </p:cSld>
  <p:clrMapOvr>
    <a:masterClrMapping/>
  </p:clrMapOvr>
  <mc:AlternateContent xmlns:mc="http://schemas.openxmlformats.org/markup-compatibility/2006" xmlns:p14="http://schemas.microsoft.com/office/powerpoint/2010/main">
    <mc:Choice Requires="p14">
      <p:transition spd="slow" p14:dur="2000" advTm="36510"/>
    </mc:Choice>
    <mc:Fallback xmlns="">
      <p:transition spd="slow" advTm="365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B894F4-A132-2FBC-ACDC-FB5FAE51A0EA}"/>
              </a:ext>
            </a:extLst>
          </p:cNvPr>
          <p:cNvSpPr txBox="1"/>
          <p:nvPr/>
        </p:nvSpPr>
        <p:spPr>
          <a:xfrm>
            <a:off x="209550" y="1002701"/>
            <a:ext cx="11772900" cy="3139321"/>
          </a:xfrm>
          <a:prstGeom prst="rect">
            <a:avLst/>
          </a:prstGeom>
          <a:noFill/>
        </p:spPr>
        <p:txBody>
          <a:bodyPr wrap="square">
            <a:spAutoFit/>
          </a:bodyPr>
          <a:lstStyle>
            <a:defPPr>
              <a:defRPr lang="en-US"/>
            </a:defPPr>
            <a:lvl1pPr>
              <a:defRPr b="1"/>
            </a:lvl1pPr>
          </a:lstStyle>
          <a:p>
            <a:r>
              <a:rPr lang="en-GB" dirty="0"/>
              <a:t>4. Design for Part Consolidation</a:t>
            </a:r>
          </a:p>
          <a:p>
            <a:r>
              <a:rPr lang="en-GB" dirty="0"/>
              <a:t>  </a:t>
            </a:r>
          </a:p>
          <a:p>
            <a:r>
              <a:rPr lang="en-GB" b="0" dirty="0"/>
              <a:t>One of the principal advantages of AM is the ability to consolidate assemblies into a smaller number of parts, even in some cases, a single part. </a:t>
            </a:r>
          </a:p>
          <a:p>
            <a:endParaRPr lang="en-GB" b="0" dirty="0"/>
          </a:p>
          <a:p>
            <a:r>
              <a:rPr lang="en-GB" b="0" dirty="0"/>
              <a:t>This could lead to major cost savings as it reduces the number of fixings, requires less inventory and reduces the risk on delivery or part obsolescence and ultimately reduced assembly time and costs.</a:t>
            </a:r>
          </a:p>
          <a:p>
            <a:endParaRPr lang="en-GB" b="0" dirty="0"/>
          </a:p>
          <a:p>
            <a:endParaRPr lang="en-GB" dirty="0"/>
          </a:p>
          <a:p>
            <a:endParaRPr lang="en-GB" dirty="0"/>
          </a:p>
          <a:p>
            <a:endParaRPr lang="en-GB" dirty="0"/>
          </a:p>
        </p:txBody>
      </p:sp>
      <p:pic>
        <p:nvPicPr>
          <p:cNvPr id="8" name="Picture 7" descr="Another example of an additive manufacturing application.">
            <a:extLst>
              <a:ext uri="{FF2B5EF4-FFF2-40B4-BE49-F238E27FC236}">
                <a16:creationId xmlns:a16="http://schemas.microsoft.com/office/drawing/2014/main" id="{735DC25E-CC23-ACA5-852D-BDB9D0044BA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1975" y="3228999"/>
            <a:ext cx="4023360" cy="2146300"/>
          </a:xfrm>
          <a:prstGeom prst="rect">
            <a:avLst/>
          </a:prstGeom>
          <a:noFill/>
          <a:ln>
            <a:noFill/>
          </a:ln>
        </p:spPr>
      </p:pic>
      <p:sp>
        <p:nvSpPr>
          <p:cNvPr id="10" name="TextBox 9">
            <a:extLst>
              <a:ext uri="{FF2B5EF4-FFF2-40B4-BE49-F238E27FC236}">
                <a16:creationId xmlns:a16="http://schemas.microsoft.com/office/drawing/2014/main" id="{BE39B4B9-606C-27B1-83F3-05666DE559B7}"/>
              </a:ext>
            </a:extLst>
          </p:cNvPr>
          <p:cNvSpPr txBox="1"/>
          <p:nvPr/>
        </p:nvSpPr>
        <p:spPr>
          <a:xfrm>
            <a:off x="114742" y="5375299"/>
            <a:ext cx="11867708" cy="941925"/>
          </a:xfrm>
          <a:prstGeom prst="rect">
            <a:avLst/>
          </a:prstGeom>
          <a:noFill/>
        </p:spPr>
        <p:txBody>
          <a:bodyPr wrap="square">
            <a:spAutoFit/>
          </a:bodyPr>
          <a:lstStyle/>
          <a:p>
            <a:pPr>
              <a:lnSpc>
                <a:spcPts val="1800"/>
              </a:lnSpc>
              <a:spcAft>
                <a:spcPts val="1200"/>
              </a:spcAft>
            </a:pPr>
            <a:endParaRPr lang="en-GB" dirty="0"/>
          </a:p>
          <a:p>
            <a:pPr>
              <a:lnSpc>
                <a:spcPts val="1800"/>
              </a:lnSpc>
              <a:spcAft>
                <a:spcPts val="1200"/>
              </a:spcAft>
            </a:pPr>
            <a:r>
              <a:rPr lang="en-GB" dirty="0"/>
              <a:t>There are additional issues to be considered with part consolidation such as component assembly and part maintenance requirements. (Diegel, 2019)</a:t>
            </a:r>
          </a:p>
        </p:txBody>
      </p:sp>
      <p:sp>
        <p:nvSpPr>
          <p:cNvPr id="2" name="TextBox 1">
            <a:extLst>
              <a:ext uri="{FF2B5EF4-FFF2-40B4-BE49-F238E27FC236}">
                <a16:creationId xmlns:a16="http://schemas.microsoft.com/office/drawing/2014/main" id="{52BBD123-B4F0-4830-805B-FFB5DA29877E}"/>
              </a:ext>
            </a:extLst>
          </p:cNvPr>
          <p:cNvSpPr txBox="1"/>
          <p:nvPr/>
        </p:nvSpPr>
        <p:spPr>
          <a:xfrm>
            <a:off x="4986227" y="4812340"/>
            <a:ext cx="2094614" cy="307777"/>
          </a:xfrm>
          <a:prstGeom prst="rect">
            <a:avLst/>
          </a:prstGeom>
          <a:noFill/>
        </p:spPr>
        <p:txBody>
          <a:bodyPr wrap="square" rtlCol="0">
            <a:spAutoFit/>
          </a:bodyPr>
          <a:lstStyle/>
          <a:p>
            <a:r>
              <a:rPr lang="en-GB" sz="1400" dirty="0"/>
              <a:t>Fig. 6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(Diegel, 2019)</a:t>
            </a:r>
          </a:p>
        </p:txBody>
      </p:sp>
      <p:sp>
        <p:nvSpPr>
          <p:cNvPr id="4" name="TextBox 3">
            <a:extLst>
              <a:ext uri="{FF2B5EF4-FFF2-40B4-BE49-F238E27FC236}">
                <a16:creationId xmlns:a16="http://schemas.microsoft.com/office/drawing/2014/main" id="{5CB57FA2-A9B3-E922-1FC5-CF8B1DD187A6}"/>
              </a:ext>
            </a:extLst>
          </p:cNvPr>
          <p:cNvSpPr txBox="1"/>
          <p:nvPr/>
        </p:nvSpPr>
        <p:spPr>
          <a:xfrm>
            <a:off x="154172" y="218682"/>
            <a:ext cx="11621386" cy="400110"/>
          </a:xfrm>
          <a:prstGeom prst="rect">
            <a:avLst/>
          </a:prstGeom>
          <a:noFill/>
        </p:spPr>
        <p:txBody>
          <a:bodyPr wrap="square">
            <a:spAutoFit/>
          </a:bodyPr>
          <a:lstStyle/>
          <a:p>
            <a:r>
              <a:rPr lang="en-GB" sz="2000" b="1" dirty="0"/>
              <a:t>Design for Additive Manufacturing (DfAM) Principles (cont.)</a:t>
            </a:r>
          </a:p>
        </p:txBody>
      </p:sp>
    </p:spTree>
    <p:extLst>
      <p:ext uri="{BB962C8B-B14F-4D97-AF65-F5344CB8AC3E}">
        <p14:creationId xmlns:p14="http://schemas.microsoft.com/office/powerpoint/2010/main" val="3641432393"/>
      </p:ext>
    </p:extLst>
  </p:cSld>
  <p:clrMapOvr>
    <a:masterClrMapping/>
  </p:clrMapOvr>
  <mc:AlternateContent xmlns:mc="http://schemas.openxmlformats.org/markup-compatibility/2006" xmlns:p14="http://schemas.microsoft.com/office/powerpoint/2010/main">
    <mc:Choice Requires="p14">
      <p:transition spd="slow" p14:dur="2000" advTm="27263"/>
    </mc:Choice>
    <mc:Fallback xmlns="">
      <p:transition spd="slow" advTm="272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5A7B67-5602-7615-D9B4-BC0393069AE6}"/>
              </a:ext>
            </a:extLst>
          </p:cNvPr>
          <p:cNvSpPr txBox="1"/>
          <p:nvPr/>
        </p:nvSpPr>
        <p:spPr>
          <a:xfrm>
            <a:off x="401378" y="235320"/>
            <a:ext cx="11634677" cy="3416320"/>
          </a:xfrm>
          <a:prstGeom prst="rect">
            <a:avLst/>
          </a:prstGeom>
          <a:noFill/>
        </p:spPr>
        <p:txBody>
          <a:bodyPr wrap="square">
            <a:spAutoFit/>
          </a:bodyPr>
          <a:lstStyle/>
          <a:p>
            <a:r>
              <a:rPr lang="en-GB" sz="2000" b="1" dirty="0"/>
              <a:t>Generative Design using Fusion 360 software package.</a:t>
            </a:r>
          </a:p>
          <a:p>
            <a:endParaRPr lang="en-GB" dirty="0"/>
          </a:p>
          <a:p>
            <a:r>
              <a:rPr lang="en-GB" dirty="0"/>
              <a:t>To produce a Generative design using Fusion 360 the following steps need to be followed:-</a:t>
            </a:r>
          </a:p>
          <a:p>
            <a:endParaRPr lang="en-GB" dirty="0"/>
          </a:p>
          <a:p>
            <a:pPr marL="342900" indent="-342900">
              <a:buAutoNum type="arabicPeriod"/>
            </a:pPr>
            <a:r>
              <a:rPr lang="en-GB" dirty="0"/>
              <a:t>Draw or import the component drawing into fusion 360 and select Generative Design option</a:t>
            </a:r>
          </a:p>
          <a:p>
            <a:pPr marL="342900" indent="-342900">
              <a:buAutoNum type="arabicPeriod"/>
            </a:pPr>
            <a:r>
              <a:rPr lang="en-GB" dirty="0"/>
              <a:t>Create interface Geometry, selecting geometry to be preserved and defining obstacles</a:t>
            </a:r>
          </a:p>
          <a:p>
            <a:pPr marL="342900" indent="-342900">
              <a:buAutoNum type="arabicPeriod"/>
            </a:pPr>
            <a:r>
              <a:rPr lang="en-GB" dirty="0"/>
              <a:t>Define design criteria, such as minimum mass and safety factors </a:t>
            </a:r>
          </a:p>
          <a:p>
            <a:pPr marL="342900" indent="-342900">
              <a:buAutoNum type="arabicPeriod"/>
            </a:pPr>
            <a:r>
              <a:rPr lang="en-GB" dirty="0"/>
              <a:t>Select materials for study – note only limited material available within fusion 360</a:t>
            </a:r>
          </a:p>
          <a:p>
            <a:pPr marL="342900" indent="-342900">
              <a:buAutoNum type="arabicPeriod"/>
            </a:pPr>
            <a:r>
              <a:rPr lang="en-GB" dirty="0"/>
              <a:t>Select manufacturing processes to include in the study</a:t>
            </a:r>
          </a:p>
          <a:p>
            <a:pPr marL="342900" indent="-342900">
              <a:buAutoNum type="arabicPeriod"/>
            </a:pPr>
            <a:r>
              <a:rPr lang="en-GB" dirty="0"/>
              <a:t>Input the load case studies – entering force and direction of loads</a:t>
            </a:r>
          </a:p>
          <a:p>
            <a:pPr marL="342900" indent="-342900">
              <a:buAutoNum type="arabicPeriod"/>
            </a:pPr>
            <a:r>
              <a:rPr lang="en-GB" dirty="0"/>
              <a:t>Select generate and run study</a:t>
            </a:r>
          </a:p>
          <a:p>
            <a:endParaRPr lang="en-GB" dirty="0"/>
          </a:p>
        </p:txBody>
      </p:sp>
    </p:spTree>
    <p:extLst>
      <p:ext uri="{BB962C8B-B14F-4D97-AF65-F5344CB8AC3E}">
        <p14:creationId xmlns:p14="http://schemas.microsoft.com/office/powerpoint/2010/main" val="411859591"/>
      </p:ext>
    </p:extLst>
  </p:cSld>
  <p:clrMapOvr>
    <a:masterClrMapping/>
  </p:clrMapOvr>
  <mc:AlternateContent xmlns:mc="http://schemas.openxmlformats.org/markup-compatibility/2006" xmlns:p14="http://schemas.microsoft.com/office/powerpoint/2010/main">
    <mc:Choice Requires="p14">
      <p:transition spd="slow" p14:dur="2000" advTm="40551"/>
    </mc:Choice>
    <mc:Fallback xmlns="">
      <p:transition spd="slow" advTm="405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4D44F-22D1-945F-04E9-35A7AF69F5C7}"/>
              </a:ext>
            </a:extLst>
          </p:cNvPr>
          <p:cNvSpPr txBox="1"/>
          <p:nvPr/>
        </p:nvSpPr>
        <p:spPr>
          <a:xfrm>
            <a:off x="304800" y="247586"/>
            <a:ext cx="6096000" cy="400110"/>
          </a:xfrm>
          <a:prstGeom prst="rect">
            <a:avLst/>
          </a:prstGeom>
          <a:noFill/>
        </p:spPr>
        <p:txBody>
          <a:bodyPr wrap="square">
            <a:spAutoFit/>
          </a:bodyPr>
          <a:lstStyle/>
          <a:p>
            <a:r>
              <a:rPr lang="en-GB" sz="2000" b="1" dirty="0"/>
              <a:t>Component drawing imported into Fusion 360 </a:t>
            </a:r>
          </a:p>
        </p:txBody>
      </p:sp>
      <p:pic>
        <p:nvPicPr>
          <p:cNvPr id="4" name="Picture 3">
            <a:extLst>
              <a:ext uri="{FF2B5EF4-FFF2-40B4-BE49-F238E27FC236}">
                <a16:creationId xmlns:a16="http://schemas.microsoft.com/office/drawing/2014/main" id="{CF77DFFE-5308-3766-091F-D89D69649C2F}"/>
              </a:ext>
            </a:extLst>
          </p:cNvPr>
          <p:cNvPicPr>
            <a:picLocks noChangeAspect="1"/>
          </p:cNvPicPr>
          <p:nvPr/>
        </p:nvPicPr>
        <p:blipFill rotWithShape="1">
          <a:blip r:embed="rId3"/>
          <a:srcRect l="20889" t="5685" r="-290" b="8178"/>
          <a:stretch/>
        </p:blipFill>
        <p:spPr>
          <a:xfrm>
            <a:off x="2449585" y="906012"/>
            <a:ext cx="6887362" cy="4202884"/>
          </a:xfrm>
          <a:prstGeom prst="rect">
            <a:avLst/>
          </a:prstGeom>
        </p:spPr>
      </p:pic>
      <p:sp>
        <p:nvSpPr>
          <p:cNvPr id="5" name="TextBox 4">
            <a:extLst>
              <a:ext uri="{FF2B5EF4-FFF2-40B4-BE49-F238E27FC236}">
                <a16:creationId xmlns:a16="http://schemas.microsoft.com/office/drawing/2014/main" id="{E6498629-0B64-1280-3ED6-00D1CEAD0D7A}"/>
              </a:ext>
            </a:extLst>
          </p:cNvPr>
          <p:cNvSpPr txBox="1"/>
          <p:nvPr/>
        </p:nvSpPr>
        <p:spPr>
          <a:xfrm>
            <a:off x="1554791" y="5767322"/>
            <a:ext cx="5136471" cy="369332"/>
          </a:xfrm>
          <a:prstGeom prst="rect">
            <a:avLst/>
          </a:prstGeom>
          <a:noFill/>
        </p:spPr>
        <p:txBody>
          <a:bodyPr wrap="none" rtlCol="0">
            <a:spAutoFit/>
          </a:bodyPr>
          <a:lstStyle/>
          <a:p>
            <a:r>
              <a:rPr lang="en-GB" dirty="0"/>
              <a:t>The component drawing was imported as a Steps file</a:t>
            </a:r>
          </a:p>
        </p:txBody>
      </p:sp>
      <p:sp>
        <p:nvSpPr>
          <p:cNvPr id="2" name="TextBox 1">
            <a:extLst>
              <a:ext uri="{FF2B5EF4-FFF2-40B4-BE49-F238E27FC236}">
                <a16:creationId xmlns:a16="http://schemas.microsoft.com/office/drawing/2014/main" id="{E940C750-5F12-4BAC-B6F0-A5711A118300}"/>
              </a:ext>
            </a:extLst>
          </p:cNvPr>
          <p:cNvSpPr txBox="1"/>
          <p:nvPr/>
        </p:nvSpPr>
        <p:spPr>
          <a:xfrm>
            <a:off x="2690037" y="5273749"/>
            <a:ext cx="1510350" cy="307777"/>
          </a:xfrm>
          <a:prstGeom prst="rect">
            <a:avLst/>
          </a:prstGeom>
          <a:noFill/>
        </p:spPr>
        <p:txBody>
          <a:bodyPr wrap="none" rtlCol="0">
            <a:spAutoFit/>
          </a:bodyPr>
          <a:lstStyle/>
          <a:p>
            <a:r>
              <a:rPr lang="en-GB" sz="1400" dirty="0"/>
              <a:t>Fig. 7 (Fusion 360)</a:t>
            </a:r>
          </a:p>
        </p:txBody>
      </p:sp>
    </p:spTree>
    <p:extLst>
      <p:ext uri="{BB962C8B-B14F-4D97-AF65-F5344CB8AC3E}">
        <p14:creationId xmlns:p14="http://schemas.microsoft.com/office/powerpoint/2010/main" val="1609060974"/>
      </p:ext>
    </p:extLst>
  </p:cSld>
  <p:clrMapOvr>
    <a:masterClrMapping/>
  </p:clrMapOvr>
  <mc:AlternateContent xmlns:mc="http://schemas.openxmlformats.org/markup-compatibility/2006" xmlns:p14="http://schemas.microsoft.com/office/powerpoint/2010/main">
    <mc:Choice Requires="p14">
      <p:transition spd="slow" p14:dur="2000" advTm="6727"/>
    </mc:Choice>
    <mc:Fallback xmlns="">
      <p:transition spd="slow" advTm="67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688DDB-15C3-EB39-DC42-5B9AF657C516}"/>
              </a:ext>
            </a:extLst>
          </p:cNvPr>
          <p:cNvSpPr txBox="1"/>
          <p:nvPr/>
        </p:nvSpPr>
        <p:spPr>
          <a:xfrm>
            <a:off x="171450" y="276910"/>
            <a:ext cx="10629900" cy="400110"/>
          </a:xfrm>
          <a:prstGeom prst="rect">
            <a:avLst/>
          </a:prstGeom>
          <a:noFill/>
        </p:spPr>
        <p:txBody>
          <a:bodyPr wrap="square">
            <a:spAutoFit/>
          </a:bodyPr>
          <a:lstStyle/>
          <a:p>
            <a:r>
              <a:rPr lang="en-GB" sz="2000" b="1" dirty="0"/>
              <a:t>Create interface Geometry, selecting geometry to be preserved and defining obstacles</a:t>
            </a:r>
          </a:p>
        </p:txBody>
      </p:sp>
      <p:pic>
        <p:nvPicPr>
          <p:cNvPr id="7" name="Picture 6">
            <a:extLst>
              <a:ext uri="{FF2B5EF4-FFF2-40B4-BE49-F238E27FC236}">
                <a16:creationId xmlns:a16="http://schemas.microsoft.com/office/drawing/2014/main" id="{E6F9E0A9-CDD5-53C3-4B1C-50A39416382D}"/>
              </a:ext>
            </a:extLst>
          </p:cNvPr>
          <p:cNvPicPr>
            <a:picLocks noChangeAspect="1"/>
          </p:cNvPicPr>
          <p:nvPr/>
        </p:nvPicPr>
        <p:blipFill>
          <a:blip r:embed="rId3"/>
          <a:stretch>
            <a:fillRect/>
          </a:stretch>
        </p:blipFill>
        <p:spPr>
          <a:xfrm>
            <a:off x="182252" y="1470818"/>
            <a:ext cx="3768242" cy="2535905"/>
          </a:xfrm>
          <a:prstGeom prst="rect">
            <a:avLst/>
          </a:prstGeom>
        </p:spPr>
      </p:pic>
      <p:pic>
        <p:nvPicPr>
          <p:cNvPr id="8" name="Picture 7">
            <a:extLst>
              <a:ext uri="{FF2B5EF4-FFF2-40B4-BE49-F238E27FC236}">
                <a16:creationId xmlns:a16="http://schemas.microsoft.com/office/drawing/2014/main" id="{556F5589-6EFB-CE5F-E04B-95F3F08E4C78}"/>
              </a:ext>
            </a:extLst>
          </p:cNvPr>
          <p:cNvPicPr>
            <a:picLocks noChangeAspect="1"/>
          </p:cNvPicPr>
          <p:nvPr/>
        </p:nvPicPr>
        <p:blipFill>
          <a:blip r:embed="rId4"/>
          <a:stretch>
            <a:fillRect/>
          </a:stretch>
        </p:blipFill>
        <p:spPr>
          <a:xfrm>
            <a:off x="4087227" y="1483645"/>
            <a:ext cx="3768242" cy="2561558"/>
          </a:xfrm>
          <a:prstGeom prst="rect">
            <a:avLst/>
          </a:prstGeom>
        </p:spPr>
      </p:pic>
      <p:pic>
        <p:nvPicPr>
          <p:cNvPr id="9" name="Picture 8">
            <a:extLst>
              <a:ext uri="{FF2B5EF4-FFF2-40B4-BE49-F238E27FC236}">
                <a16:creationId xmlns:a16="http://schemas.microsoft.com/office/drawing/2014/main" id="{44B44E71-B94E-B10D-78E1-3244E1631E17}"/>
              </a:ext>
            </a:extLst>
          </p:cNvPr>
          <p:cNvPicPr>
            <a:picLocks noChangeAspect="1"/>
          </p:cNvPicPr>
          <p:nvPr/>
        </p:nvPicPr>
        <p:blipFill>
          <a:blip r:embed="rId5"/>
          <a:stretch>
            <a:fillRect/>
          </a:stretch>
        </p:blipFill>
        <p:spPr>
          <a:xfrm>
            <a:off x="8128935" y="1457992"/>
            <a:ext cx="3695363" cy="2561558"/>
          </a:xfrm>
          <a:prstGeom prst="rect">
            <a:avLst/>
          </a:prstGeom>
        </p:spPr>
      </p:pic>
      <p:sp>
        <p:nvSpPr>
          <p:cNvPr id="10" name="TextBox 9">
            <a:extLst>
              <a:ext uri="{FF2B5EF4-FFF2-40B4-BE49-F238E27FC236}">
                <a16:creationId xmlns:a16="http://schemas.microsoft.com/office/drawing/2014/main" id="{EA2B77E9-A0D7-94D8-DA2A-69BB85F9D390}"/>
              </a:ext>
            </a:extLst>
          </p:cNvPr>
          <p:cNvSpPr txBox="1"/>
          <p:nvPr/>
        </p:nvSpPr>
        <p:spPr>
          <a:xfrm>
            <a:off x="4087227" y="4657725"/>
            <a:ext cx="3143250" cy="369332"/>
          </a:xfrm>
          <a:prstGeom prst="rect">
            <a:avLst/>
          </a:prstGeom>
          <a:noFill/>
        </p:spPr>
        <p:txBody>
          <a:bodyPr wrap="square" rtlCol="0">
            <a:spAutoFit/>
          </a:bodyPr>
          <a:lstStyle/>
          <a:p>
            <a:r>
              <a:rPr lang="en-GB" dirty="0"/>
              <a:t>Selected Preserved Geometry</a:t>
            </a:r>
          </a:p>
        </p:txBody>
      </p:sp>
      <p:sp>
        <p:nvSpPr>
          <p:cNvPr id="11" name="TextBox 10">
            <a:extLst>
              <a:ext uri="{FF2B5EF4-FFF2-40B4-BE49-F238E27FC236}">
                <a16:creationId xmlns:a16="http://schemas.microsoft.com/office/drawing/2014/main" id="{982F4EAC-9203-6C91-F70B-78A950791ED6}"/>
              </a:ext>
            </a:extLst>
          </p:cNvPr>
          <p:cNvSpPr txBox="1"/>
          <p:nvPr/>
        </p:nvSpPr>
        <p:spPr>
          <a:xfrm>
            <a:off x="8572500" y="4657725"/>
            <a:ext cx="3143250" cy="369332"/>
          </a:xfrm>
          <a:prstGeom prst="rect">
            <a:avLst/>
          </a:prstGeom>
          <a:noFill/>
        </p:spPr>
        <p:txBody>
          <a:bodyPr wrap="square" rtlCol="0">
            <a:spAutoFit/>
          </a:bodyPr>
          <a:lstStyle/>
          <a:p>
            <a:r>
              <a:rPr lang="en-GB" dirty="0"/>
              <a:t>Selected Starting Shape</a:t>
            </a:r>
          </a:p>
        </p:txBody>
      </p:sp>
      <p:sp>
        <p:nvSpPr>
          <p:cNvPr id="12" name="TextBox 11">
            <a:extLst>
              <a:ext uri="{FF2B5EF4-FFF2-40B4-BE49-F238E27FC236}">
                <a16:creationId xmlns:a16="http://schemas.microsoft.com/office/drawing/2014/main" id="{D286A5A6-94C9-92ED-0A3D-6F610E45B242}"/>
              </a:ext>
            </a:extLst>
          </p:cNvPr>
          <p:cNvSpPr txBox="1"/>
          <p:nvPr/>
        </p:nvSpPr>
        <p:spPr>
          <a:xfrm>
            <a:off x="476250" y="4657725"/>
            <a:ext cx="3143250" cy="369332"/>
          </a:xfrm>
          <a:prstGeom prst="rect">
            <a:avLst/>
          </a:prstGeom>
          <a:noFill/>
        </p:spPr>
        <p:txBody>
          <a:bodyPr wrap="square" rtlCol="0">
            <a:spAutoFit/>
          </a:bodyPr>
          <a:lstStyle/>
          <a:p>
            <a:r>
              <a:rPr lang="en-GB" dirty="0"/>
              <a:t>Component Geometry</a:t>
            </a:r>
          </a:p>
        </p:txBody>
      </p:sp>
      <p:sp>
        <p:nvSpPr>
          <p:cNvPr id="2" name="TextBox 1">
            <a:extLst>
              <a:ext uri="{FF2B5EF4-FFF2-40B4-BE49-F238E27FC236}">
                <a16:creationId xmlns:a16="http://schemas.microsoft.com/office/drawing/2014/main" id="{5B287DDD-2614-302A-9CB1-52A2DFC7277F}"/>
              </a:ext>
            </a:extLst>
          </p:cNvPr>
          <p:cNvSpPr txBox="1"/>
          <p:nvPr/>
        </p:nvSpPr>
        <p:spPr>
          <a:xfrm>
            <a:off x="537525" y="4045203"/>
            <a:ext cx="1510350" cy="307777"/>
          </a:xfrm>
          <a:prstGeom prst="rect">
            <a:avLst/>
          </a:prstGeom>
          <a:noFill/>
        </p:spPr>
        <p:txBody>
          <a:bodyPr wrap="none" rtlCol="0">
            <a:spAutoFit/>
          </a:bodyPr>
          <a:lstStyle/>
          <a:p>
            <a:r>
              <a:rPr lang="en-GB" sz="1400" dirty="0"/>
              <a:t>Fig. 8 (Fusion 360)</a:t>
            </a:r>
          </a:p>
        </p:txBody>
      </p:sp>
      <p:sp>
        <p:nvSpPr>
          <p:cNvPr id="3" name="TextBox 2">
            <a:extLst>
              <a:ext uri="{FF2B5EF4-FFF2-40B4-BE49-F238E27FC236}">
                <a16:creationId xmlns:a16="http://schemas.microsoft.com/office/drawing/2014/main" id="{BF280EBE-FDA9-0BFA-2B90-3E36CC349325}"/>
              </a:ext>
            </a:extLst>
          </p:cNvPr>
          <p:cNvSpPr txBox="1"/>
          <p:nvPr/>
        </p:nvSpPr>
        <p:spPr>
          <a:xfrm>
            <a:off x="4087227" y="4197575"/>
            <a:ext cx="1510350" cy="307777"/>
          </a:xfrm>
          <a:prstGeom prst="rect">
            <a:avLst/>
          </a:prstGeom>
          <a:noFill/>
        </p:spPr>
        <p:txBody>
          <a:bodyPr wrap="none" rtlCol="0">
            <a:spAutoFit/>
          </a:bodyPr>
          <a:lstStyle/>
          <a:p>
            <a:r>
              <a:rPr lang="en-GB" sz="1400" dirty="0"/>
              <a:t>Fig. 9 (Fusion 360)</a:t>
            </a:r>
          </a:p>
        </p:txBody>
      </p:sp>
      <p:sp>
        <p:nvSpPr>
          <p:cNvPr id="4" name="TextBox 3">
            <a:extLst>
              <a:ext uri="{FF2B5EF4-FFF2-40B4-BE49-F238E27FC236}">
                <a16:creationId xmlns:a16="http://schemas.microsoft.com/office/drawing/2014/main" id="{07284430-C464-9518-8D7A-56B80E698707}"/>
              </a:ext>
            </a:extLst>
          </p:cNvPr>
          <p:cNvSpPr txBox="1"/>
          <p:nvPr/>
        </p:nvSpPr>
        <p:spPr>
          <a:xfrm>
            <a:off x="8128935" y="4184749"/>
            <a:ext cx="1601721" cy="307777"/>
          </a:xfrm>
          <a:prstGeom prst="rect">
            <a:avLst/>
          </a:prstGeom>
          <a:noFill/>
        </p:spPr>
        <p:txBody>
          <a:bodyPr wrap="none" rtlCol="0">
            <a:spAutoFit/>
          </a:bodyPr>
          <a:lstStyle/>
          <a:p>
            <a:r>
              <a:rPr lang="en-GB" sz="1400" dirty="0"/>
              <a:t>Fig. 10 (Fusion 360)</a:t>
            </a:r>
          </a:p>
        </p:txBody>
      </p:sp>
    </p:spTree>
    <p:extLst>
      <p:ext uri="{BB962C8B-B14F-4D97-AF65-F5344CB8AC3E}">
        <p14:creationId xmlns:p14="http://schemas.microsoft.com/office/powerpoint/2010/main" val="1550353426"/>
      </p:ext>
    </p:extLst>
  </p:cSld>
  <p:clrMapOvr>
    <a:masterClrMapping/>
  </p:clrMapOvr>
  <mc:AlternateContent xmlns:mc="http://schemas.openxmlformats.org/markup-compatibility/2006" xmlns:p14="http://schemas.microsoft.com/office/powerpoint/2010/main">
    <mc:Choice Requires="p14">
      <p:transition spd="slow" p14:dur="2000" advTm="10135"/>
    </mc:Choice>
    <mc:Fallback xmlns="">
      <p:transition spd="slow" advTm="101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F78FED-86BE-991F-4BF8-CE64A66877DD}"/>
              </a:ext>
            </a:extLst>
          </p:cNvPr>
          <p:cNvSpPr txBox="1"/>
          <p:nvPr/>
        </p:nvSpPr>
        <p:spPr>
          <a:xfrm>
            <a:off x="238124" y="153085"/>
            <a:ext cx="7858125" cy="369332"/>
          </a:xfrm>
          <a:prstGeom prst="rect">
            <a:avLst/>
          </a:prstGeom>
          <a:noFill/>
        </p:spPr>
        <p:txBody>
          <a:bodyPr wrap="square">
            <a:spAutoFit/>
          </a:bodyPr>
          <a:lstStyle>
            <a:defPPr>
              <a:defRPr lang="en-US"/>
            </a:defPPr>
            <a:lvl1pPr>
              <a:defRPr sz="2000" b="1"/>
            </a:lvl1pPr>
          </a:lstStyle>
          <a:p>
            <a:r>
              <a:rPr lang="en-GB" dirty="0"/>
              <a:t>Define design criteria, such as minimum mass and safety factors </a:t>
            </a:r>
          </a:p>
        </p:txBody>
      </p:sp>
      <p:pic>
        <p:nvPicPr>
          <p:cNvPr id="4" name="Picture 3">
            <a:extLst>
              <a:ext uri="{FF2B5EF4-FFF2-40B4-BE49-F238E27FC236}">
                <a16:creationId xmlns:a16="http://schemas.microsoft.com/office/drawing/2014/main" id="{638B373C-3DF6-BD00-0C6B-A709D1BF6E0E}"/>
              </a:ext>
            </a:extLst>
          </p:cNvPr>
          <p:cNvPicPr>
            <a:picLocks noChangeAspect="1"/>
          </p:cNvPicPr>
          <p:nvPr/>
        </p:nvPicPr>
        <p:blipFill rotWithShape="1">
          <a:blip r:embed="rId3"/>
          <a:srcRect l="20849" t="4281" b="4220"/>
          <a:stretch/>
        </p:blipFill>
        <p:spPr>
          <a:xfrm>
            <a:off x="533399" y="807890"/>
            <a:ext cx="8724551" cy="5673108"/>
          </a:xfrm>
          <a:prstGeom prst="rect">
            <a:avLst/>
          </a:prstGeom>
        </p:spPr>
      </p:pic>
      <p:sp>
        <p:nvSpPr>
          <p:cNvPr id="5" name="TextBox 4">
            <a:extLst>
              <a:ext uri="{FF2B5EF4-FFF2-40B4-BE49-F238E27FC236}">
                <a16:creationId xmlns:a16="http://schemas.microsoft.com/office/drawing/2014/main" id="{5A5C5BDF-18DF-813D-0867-99BEAB451E98}"/>
              </a:ext>
            </a:extLst>
          </p:cNvPr>
          <p:cNvSpPr txBox="1"/>
          <p:nvPr/>
        </p:nvSpPr>
        <p:spPr>
          <a:xfrm>
            <a:off x="9388941" y="2799253"/>
            <a:ext cx="2357306" cy="369332"/>
          </a:xfrm>
          <a:prstGeom prst="rect">
            <a:avLst/>
          </a:prstGeom>
          <a:noFill/>
        </p:spPr>
        <p:txBody>
          <a:bodyPr wrap="square" rtlCol="0">
            <a:spAutoFit/>
          </a:bodyPr>
          <a:lstStyle/>
          <a:p>
            <a:r>
              <a:rPr lang="en-GB" dirty="0"/>
              <a:t>Safety Factor set to 2</a:t>
            </a:r>
          </a:p>
        </p:txBody>
      </p:sp>
      <p:sp>
        <p:nvSpPr>
          <p:cNvPr id="6" name="TextBox 5">
            <a:extLst>
              <a:ext uri="{FF2B5EF4-FFF2-40B4-BE49-F238E27FC236}">
                <a16:creationId xmlns:a16="http://schemas.microsoft.com/office/drawing/2014/main" id="{57AB016C-1030-7F99-346B-DABE34CB76EB}"/>
              </a:ext>
            </a:extLst>
          </p:cNvPr>
          <p:cNvSpPr txBox="1"/>
          <p:nvPr/>
        </p:nvSpPr>
        <p:spPr>
          <a:xfrm>
            <a:off x="9257950" y="2255366"/>
            <a:ext cx="3229325" cy="369332"/>
          </a:xfrm>
          <a:prstGeom prst="rect">
            <a:avLst/>
          </a:prstGeom>
          <a:noFill/>
        </p:spPr>
        <p:txBody>
          <a:bodyPr wrap="square" rtlCol="0">
            <a:spAutoFit/>
          </a:bodyPr>
          <a:lstStyle/>
          <a:p>
            <a:r>
              <a:rPr lang="en-GB" dirty="0"/>
              <a:t>Objective set to minimum Mass</a:t>
            </a:r>
          </a:p>
        </p:txBody>
      </p:sp>
      <p:sp>
        <p:nvSpPr>
          <p:cNvPr id="2" name="TextBox 1">
            <a:extLst>
              <a:ext uri="{FF2B5EF4-FFF2-40B4-BE49-F238E27FC236}">
                <a16:creationId xmlns:a16="http://schemas.microsoft.com/office/drawing/2014/main" id="{4FE6B342-E288-3B13-841C-BC7FE94AFCFB}"/>
              </a:ext>
            </a:extLst>
          </p:cNvPr>
          <p:cNvSpPr txBox="1"/>
          <p:nvPr/>
        </p:nvSpPr>
        <p:spPr>
          <a:xfrm>
            <a:off x="3091638" y="6397138"/>
            <a:ext cx="1601721" cy="307777"/>
          </a:xfrm>
          <a:prstGeom prst="rect">
            <a:avLst/>
          </a:prstGeom>
          <a:noFill/>
        </p:spPr>
        <p:txBody>
          <a:bodyPr wrap="none" rtlCol="0">
            <a:spAutoFit/>
          </a:bodyPr>
          <a:lstStyle/>
          <a:p>
            <a:r>
              <a:rPr lang="en-GB" sz="1400" dirty="0"/>
              <a:t>Fig. 11 (Fusion 360)</a:t>
            </a:r>
          </a:p>
        </p:txBody>
      </p:sp>
    </p:spTree>
    <p:extLst>
      <p:ext uri="{BB962C8B-B14F-4D97-AF65-F5344CB8AC3E}">
        <p14:creationId xmlns:p14="http://schemas.microsoft.com/office/powerpoint/2010/main" val="1422433643"/>
      </p:ext>
    </p:extLst>
  </p:cSld>
  <p:clrMapOvr>
    <a:masterClrMapping/>
  </p:clrMapOvr>
  <mc:AlternateContent xmlns:mc="http://schemas.openxmlformats.org/markup-compatibility/2006" xmlns:p14="http://schemas.microsoft.com/office/powerpoint/2010/main">
    <mc:Choice Requires="p14">
      <p:transition spd="slow" p14:dur="2000" advTm="5814"/>
    </mc:Choice>
    <mc:Fallback xmlns="">
      <p:transition spd="slow" advTm="58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47AA5E-640F-9364-AF25-E265B7FB616F}"/>
              </a:ext>
            </a:extLst>
          </p:cNvPr>
          <p:cNvSpPr txBox="1"/>
          <p:nvPr/>
        </p:nvSpPr>
        <p:spPr>
          <a:xfrm>
            <a:off x="352425" y="208687"/>
            <a:ext cx="9906000" cy="369332"/>
          </a:xfrm>
          <a:prstGeom prst="rect">
            <a:avLst/>
          </a:prstGeom>
          <a:noFill/>
        </p:spPr>
        <p:txBody>
          <a:bodyPr wrap="square">
            <a:spAutoFit/>
          </a:bodyPr>
          <a:lstStyle>
            <a:defPPr>
              <a:defRPr lang="en-US"/>
            </a:defPPr>
            <a:lvl1pPr>
              <a:defRPr sz="2000" b="1"/>
            </a:lvl1pPr>
          </a:lstStyle>
          <a:p>
            <a:r>
              <a:rPr lang="en-GB" dirty="0"/>
              <a:t>Select materials for study – note only limited material available within fusion 360</a:t>
            </a:r>
          </a:p>
        </p:txBody>
      </p:sp>
      <p:pic>
        <p:nvPicPr>
          <p:cNvPr id="4" name="Picture 3">
            <a:extLst>
              <a:ext uri="{FF2B5EF4-FFF2-40B4-BE49-F238E27FC236}">
                <a16:creationId xmlns:a16="http://schemas.microsoft.com/office/drawing/2014/main" id="{5B321ECC-908E-B4C7-5F0D-2AC6143F1B82}"/>
              </a:ext>
            </a:extLst>
          </p:cNvPr>
          <p:cNvPicPr>
            <a:picLocks noChangeAspect="1"/>
          </p:cNvPicPr>
          <p:nvPr/>
        </p:nvPicPr>
        <p:blipFill rotWithShape="1">
          <a:blip r:embed="rId3"/>
          <a:srcRect l="20780" t="5749" r="849" b="4220"/>
          <a:stretch/>
        </p:blipFill>
        <p:spPr>
          <a:xfrm>
            <a:off x="428625" y="809234"/>
            <a:ext cx="8503486" cy="5494790"/>
          </a:xfrm>
          <a:prstGeom prst="rect">
            <a:avLst/>
          </a:prstGeom>
        </p:spPr>
      </p:pic>
      <p:sp>
        <p:nvSpPr>
          <p:cNvPr id="5" name="TextBox 4">
            <a:extLst>
              <a:ext uri="{FF2B5EF4-FFF2-40B4-BE49-F238E27FC236}">
                <a16:creationId xmlns:a16="http://schemas.microsoft.com/office/drawing/2014/main" id="{FB254513-930B-A8FB-C890-F06CB141A56C}"/>
              </a:ext>
            </a:extLst>
          </p:cNvPr>
          <p:cNvSpPr txBox="1"/>
          <p:nvPr/>
        </p:nvSpPr>
        <p:spPr>
          <a:xfrm>
            <a:off x="9161477" y="2311080"/>
            <a:ext cx="2516697" cy="646331"/>
          </a:xfrm>
          <a:prstGeom prst="rect">
            <a:avLst/>
          </a:prstGeom>
          <a:noFill/>
        </p:spPr>
        <p:txBody>
          <a:bodyPr wrap="square" rtlCol="0">
            <a:spAutoFit/>
          </a:bodyPr>
          <a:lstStyle/>
          <a:p>
            <a:r>
              <a:rPr lang="en-GB" dirty="0"/>
              <a:t>Various materials selected for the study</a:t>
            </a:r>
          </a:p>
        </p:txBody>
      </p:sp>
      <p:sp>
        <p:nvSpPr>
          <p:cNvPr id="2" name="TextBox 1">
            <a:extLst>
              <a:ext uri="{FF2B5EF4-FFF2-40B4-BE49-F238E27FC236}">
                <a16:creationId xmlns:a16="http://schemas.microsoft.com/office/drawing/2014/main" id="{2574885B-3AF9-2020-37F3-4217205A55E3}"/>
              </a:ext>
            </a:extLst>
          </p:cNvPr>
          <p:cNvSpPr txBox="1"/>
          <p:nvPr/>
        </p:nvSpPr>
        <p:spPr>
          <a:xfrm>
            <a:off x="2851298" y="6430464"/>
            <a:ext cx="1561646" cy="307777"/>
          </a:xfrm>
          <a:prstGeom prst="rect">
            <a:avLst/>
          </a:prstGeom>
          <a:noFill/>
        </p:spPr>
        <p:txBody>
          <a:bodyPr wrap="none" rtlCol="0">
            <a:spAutoFit/>
          </a:bodyPr>
          <a:lstStyle/>
          <a:p>
            <a:r>
              <a:rPr lang="en-GB" sz="1400" dirty="0"/>
              <a:t>Fig.12 (Fusion 360)</a:t>
            </a:r>
          </a:p>
        </p:txBody>
      </p:sp>
    </p:spTree>
    <p:extLst>
      <p:ext uri="{BB962C8B-B14F-4D97-AF65-F5344CB8AC3E}">
        <p14:creationId xmlns:p14="http://schemas.microsoft.com/office/powerpoint/2010/main" val="1809042280"/>
      </p:ext>
    </p:extLst>
  </p:cSld>
  <p:clrMapOvr>
    <a:masterClrMapping/>
  </p:clrMapOvr>
  <mc:AlternateContent xmlns:mc="http://schemas.openxmlformats.org/markup-compatibility/2006" xmlns:p14="http://schemas.microsoft.com/office/powerpoint/2010/main">
    <mc:Choice Requires="p14">
      <p:transition spd="slow" p14:dur="2000" advTm="6567"/>
    </mc:Choice>
    <mc:Fallback xmlns="">
      <p:transition spd="slow" advTm="656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2EBA34-6612-F31D-AC28-2DE337664751}"/>
              </a:ext>
            </a:extLst>
          </p:cNvPr>
          <p:cNvSpPr txBox="1"/>
          <p:nvPr/>
        </p:nvSpPr>
        <p:spPr>
          <a:xfrm>
            <a:off x="219074" y="180112"/>
            <a:ext cx="11439525" cy="954107"/>
          </a:xfrm>
          <a:prstGeom prst="rect">
            <a:avLst/>
          </a:prstGeom>
          <a:noFill/>
        </p:spPr>
        <p:txBody>
          <a:bodyPr wrap="square">
            <a:spAutoFit/>
          </a:bodyPr>
          <a:lstStyle/>
          <a:p>
            <a:r>
              <a:rPr lang="en-GB" sz="2000" b="1" dirty="0"/>
              <a:t>Select manufacturing processes to include in the study</a:t>
            </a:r>
          </a:p>
          <a:p>
            <a:endParaRPr lang="en-GB" dirty="0"/>
          </a:p>
          <a:p>
            <a:r>
              <a:rPr lang="en-GB" dirty="0"/>
              <a:t>For this study all machining method were selected</a:t>
            </a:r>
          </a:p>
        </p:txBody>
      </p:sp>
      <p:pic>
        <p:nvPicPr>
          <p:cNvPr id="4" name="Picture 3" descr="A screenshot of a computer&#10;&#10;Description automatically generated">
            <a:extLst>
              <a:ext uri="{FF2B5EF4-FFF2-40B4-BE49-F238E27FC236}">
                <a16:creationId xmlns:a16="http://schemas.microsoft.com/office/drawing/2014/main" id="{30D15F24-76FA-019C-D001-B988C5BBCAF4}"/>
              </a:ext>
            </a:extLst>
          </p:cNvPr>
          <p:cNvPicPr>
            <a:picLocks noChangeAspect="1"/>
          </p:cNvPicPr>
          <p:nvPr/>
        </p:nvPicPr>
        <p:blipFill rotWithShape="1">
          <a:blip r:embed="rId3"/>
          <a:srcRect l="26012" t="29604" r="6339" b="38649"/>
          <a:stretch/>
        </p:blipFill>
        <p:spPr bwMode="auto">
          <a:xfrm>
            <a:off x="219074" y="1494280"/>
            <a:ext cx="9968447" cy="2631189"/>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C2C62192-E8DD-0159-3269-EFF01809E1AC}"/>
              </a:ext>
            </a:extLst>
          </p:cNvPr>
          <p:cNvSpPr txBox="1"/>
          <p:nvPr/>
        </p:nvSpPr>
        <p:spPr>
          <a:xfrm>
            <a:off x="219074" y="4362418"/>
            <a:ext cx="1601721" cy="307777"/>
          </a:xfrm>
          <a:prstGeom prst="rect">
            <a:avLst/>
          </a:prstGeom>
          <a:noFill/>
        </p:spPr>
        <p:txBody>
          <a:bodyPr wrap="none" rtlCol="0">
            <a:spAutoFit/>
          </a:bodyPr>
          <a:lstStyle/>
          <a:p>
            <a:r>
              <a:rPr lang="en-GB" sz="1400" dirty="0"/>
              <a:t>Fig. 13 (Fusion 360)</a:t>
            </a:r>
          </a:p>
        </p:txBody>
      </p:sp>
    </p:spTree>
    <p:extLst>
      <p:ext uri="{BB962C8B-B14F-4D97-AF65-F5344CB8AC3E}">
        <p14:creationId xmlns:p14="http://schemas.microsoft.com/office/powerpoint/2010/main" val="1423542310"/>
      </p:ext>
    </p:extLst>
  </p:cSld>
  <p:clrMapOvr>
    <a:masterClrMapping/>
  </p:clrMapOvr>
  <mc:AlternateContent xmlns:mc="http://schemas.openxmlformats.org/markup-compatibility/2006" xmlns:p14="http://schemas.microsoft.com/office/powerpoint/2010/main">
    <mc:Choice Requires="p14">
      <p:transition spd="slow" p14:dur="2000" advTm="8047"/>
    </mc:Choice>
    <mc:Fallback xmlns="">
      <p:transition spd="slow" advTm="80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206EA7-0990-BFC1-A851-17CB7C8F7533}"/>
              </a:ext>
            </a:extLst>
          </p:cNvPr>
          <p:cNvSpPr txBox="1"/>
          <p:nvPr/>
        </p:nvSpPr>
        <p:spPr>
          <a:xfrm>
            <a:off x="304799" y="248335"/>
            <a:ext cx="9801225" cy="400110"/>
          </a:xfrm>
          <a:prstGeom prst="rect">
            <a:avLst/>
          </a:prstGeom>
          <a:noFill/>
        </p:spPr>
        <p:txBody>
          <a:bodyPr wrap="square">
            <a:spAutoFit/>
          </a:bodyPr>
          <a:lstStyle/>
          <a:p>
            <a:r>
              <a:rPr lang="en-GB" sz="2000" b="1" dirty="0"/>
              <a:t>Input the load case studies – entering force and direction of loads</a:t>
            </a:r>
          </a:p>
        </p:txBody>
      </p:sp>
      <p:pic>
        <p:nvPicPr>
          <p:cNvPr id="4" name="Picture 3">
            <a:extLst>
              <a:ext uri="{FF2B5EF4-FFF2-40B4-BE49-F238E27FC236}">
                <a16:creationId xmlns:a16="http://schemas.microsoft.com/office/drawing/2014/main" id="{093200BE-5E95-BC86-9938-3881016E3268}"/>
              </a:ext>
            </a:extLst>
          </p:cNvPr>
          <p:cNvPicPr>
            <a:picLocks noChangeAspect="1"/>
          </p:cNvPicPr>
          <p:nvPr/>
        </p:nvPicPr>
        <p:blipFill>
          <a:blip r:embed="rId3"/>
          <a:stretch>
            <a:fillRect/>
          </a:stretch>
        </p:blipFill>
        <p:spPr>
          <a:xfrm>
            <a:off x="6245213" y="871250"/>
            <a:ext cx="5610406" cy="3850488"/>
          </a:xfrm>
          <a:prstGeom prst="rect">
            <a:avLst/>
          </a:prstGeom>
        </p:spPr>
      </p:pic>
      <p:pic>
        <p:nvPicPr>
          <p:cNvPr id="5" name="Picture 4">
            <a:extLst>
              <a:ext uri="{FF2B5EF4-FFF2-40B4-BE49-F238E27FC236}">
                <a16:creationId xmlns:a16="http://schemas.microsoft.com/office/drawing/2014/main" id="{8778A2DD-B729-125A-C689-2ADDCFEADBA0}"/>
              </a:ext>
            </a:extLst>
          </p:cNvPr>
          <p:cNvPicPr>
            <a:picLocks noChangeAspect="1"/>
          </p:cNvPicPr>
          <p:nvPr/>
        </p:nvPicPr>
        <p:blipFill>
          <a:blip r:embed="rId4"/>
          <a:stretch>
            <a:fillRect/>
          </a:stretch>
        </p:blipFill>
        <p:spPr>
          <a:xfrm>
            <a:off x="385817" y="871250"/>
            <a:ext cx="5528354" cy="3850487"/>
          </a:xfrm>
          <a:prstGeom prst="rect">
            <a:avLst/>
          </a:prstGeom>
        </p:spPr>
      </p:pic>
      <p:sp>
        <p:nvSpPr>
          <p:cNvPr id="6" name="TextBox 5">
            <a:extLst>
              <a:ext uri="{FF2B5EF4-FFF2-40B4-BE49-F238E27FC236}">
                <a16:creationId xmlns:a16="http://schemas.microsoft.com/office/drawing/2014/main" id="{F5C5AAC9-250C-3F3B-CCDC-760D676E85A0}"/>
              </a:ext>
            </a:extLst>
          </p:cNvPr>
          <p:cNvSpPr txBox="1"/>
          <p:nvPr/>
        </p:nvSpPr>
        <p:spPr>
          <a:xfrm>
            <a:off x="600074" y="5191810"/>
            <a:ext cx="11255545" cy="369332"/>
          </a:xfrm>
          <a:prstGeom prst="rect">
            <a:avLst/>
          </a:prstGeom>
          <a:noFill/>
        </p:spPr>
        <p:txBody>
          <a:bodyPr wrap="square">
            <a:spAutoFit/>
          </a:bodyPr>
          <a:lstStyle/>
          <a:p>
            <a:r>
              <a:rPr lang="en-GB" dirty="0"/>
              <a:t>2 load forces 750 N added in opposite directions to simulate vibration at furthest point from restraining points  </a:t>
            </a:r>
          </a:p>
        </p:txBody>
      </p:sp>
      <p:sp>
        <p:nvSpPr>
          <p:cNvPr id="2" name="TextBox 1">
            <a:extLst>
              <a:ext uri="{FF2B5EF4-FFF2-40B4-BE49-F238E27FC236}">
                <a16:creationId xmlns:a16="http://schemas.microsoft.com/office/drawing/2014/main" id="{792F424C-7466-4546-75A0-8443A58ABEA6}"/>
              </a:ext>
            </a:extLst>
          </p:cNvPr>
          <p:cNvSpPr txBox="1"/>
          <p:nvPr/>
        </p:nvSpPr>
        <p:spPr>
          <a:xfrm>
            <a:off x="600074" y="5877325"/>
            <a:ext cx="1601721" cy="307777"/>
          </a:xfrm>
          <a:prstGeom prst="rect">
            <a:avLst/>
          </a:prstGeom>
          <a:noFill/>
        </p:spPr>
        <p:txBody>
          <a:bodyPr wrap="none" rtlCol="0">
            <a:spAutoFit/>
          </a:bodyPr>
          <a:lstStyle/>
          <a:p>
            <a:r>
              <a:rPr lang="en-GB" sz="1400" dirty="0"/>
              <a:t>Fig. 14 (Fusion 360)</a:t>
            </a:r>
          </a:p>
        </p:txBody>
      </p:sp>
      <p:sp>
        <p:nvSpPr>
          <p:cNvPr id="7" name="TextBox 6">
            <a:extLst>
              <a:ext uri="{FF2B5EF4-FFF2-40B4-BE49-F238E27FC236}">
                <a16:creationId xmlns:a16="http://schemas.microsoft.com/office/drawing/2014/main" id="{9EA554D9-3A9E-E168-0793-42EA2C6F30B1}"/>
              </a:ext>
            </a:extLst>
          </p:cNvPr>
          <p:cNvSpPr txBox="1"/>
          <p:nvPr/>
        </p:nvSpPr>
        <p:spPr>
          <a:xfrm>
            <a:off x="6379535" y="5877324"/>
            <a:ext cx="1601721" cy="307777"/>
          </a:xfrm>
          <a:prstGeom prst="rect">
            <a:avLst/>
          </a:prstGeom>
          <a:noFill/>
        </p:spPr>
        <p:txBody>
          <a:bodyPr wrap="none" rtlCol="0">
            <a:spAutoFit/>
          </a:bodyPr>
          <a:lstStyle/>
          <a:p>
            <a:r>
              <a:rPr lang="en-GB" sz="1400" dirty="0"/>
              <a:t>Fig. 15 (Fusion 360)</a:t>
            </a:r>
          </a:p>
        </p:txBody>
      </p:sp>
    </p:spTree>
    <p:extLst>
      <p:ext uri="{BB962C8B-B14F-4D97-AF65-F5344CB8AC3E}">
        <p14:creationId xmlns:p14="http://schemas.microsoft.com/office/powerpoint/2010/main" val="2450246649"/>
      </p:ext>
    </p:extLst>
  </p:cSld>
  <p:clrMapOvr>
    <a:masterClrMapping/>
  </p:clrMapOvr>
  <mc:AlternateContent xmlns:mc="http://schemas.openxmlformats.org/markup-compatibility/2006" xmlns:p14="http://schemas.microsoft.com/office/powerpoint/2010/main">
    <mc:Choice Requires="p14">
      <p:transition spd="slow" p14:dur="2000" advTm="8870"/>
    </mc:Choice>
    <mc:Fallback xmlns="">
      <p:transition spd="slow" advTm="887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393500-5891-2DE4-32D2-F43B08327C22}"/>
              </a:ext>
            </a:extLst>
          </p:cNvPr>
          <p:cNvSpPr txBox="1"/>
          <p:nvPr/>
        </p:nvSpPr>
        <p:spPr>
          <a:xfrm>
            <a:off x="388088" y="187918"/>
            <a:ext cx="10430540" cy="954107"/>
          </a:xfrm>
          <a:prstGeom prst="rect">
            <a:avLst/>
          </a:prstGeom>
          <a:noFill/>
        </p:spPr>
        <p:txBody>
          <a:bodyPr wrap="square" rtlCol="0">
            <a:spAutoFit/>
          </a:bodyPr>
          <a:lstStyle/>
          <a:p>
            <a:r>
              <a:rPr lang="en-GB" sz="2000" b="1" dirty="0"/>
              <a:t>Generative Design study output</a:t>
            </a:r>
          </a:p>
          <a:p>
            <a:endParaRPr lang="en-GB" dirty="0"/>
          </a:p>
          <a:p>
            <a:r>
              <a:rPr lang="en-GB" dirty="0"/>
              <a:t>A total of 36 iterations were generated</a:t>
            </a:r>
          </a:p>
        </p:txBody>
      </p:sp>
      <p:pic>
        <p:nvPicPr>
          <p:cNvPr id="3" name="iterations">
            <a:hlinkClick r:id="" action="ppaction://media"/>
            <a:extLst>
              <a:ext uri="{FF2B5EF4-FFF2-40B4-BE49-F238E27FC236}">
                <a16:creationId xmlns:a16="http://schemas.microsoft.com/office/drawing/2014/main" id="{14B4D69D-E816-F1DB-AE1A-BA06CF5B37F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75907" y="1340034"/>
            <a:ext cx="8654902" cy="4868383"/>
          </a:xfrm>
          <a:prstGeom prst="rect">
            <a:avLst/>
          </a:prstGeom>
        </p:spPr>
      </p:pic>
    </p:spTree>
    <p:extLst>
      <p:ext uri="{BB962C8B-B14F-4D97-AF65-F5344CB8AC3E}">
        <p14:creationId xmlns:p14="http://schemas.microsoft.com/office/powerpoint/2010/main" val="2414745317"/>
      </p:ext>
    </p:extLst>
  </p:cSld>
  <p:clrMapOvr>
    <a:masterClrMapping/>
  </p:clrMapOvr>
  <mc:AlternateContent xmlns:mc="http://schemas.openxmlformats.org/markup-compatibility/2006" xmlns:p14="http://schemas.microsoft.com/office/powerpoint/2010/main">
    <mc:Choice Requires="p14">
      <p:transition spd="slow" p14:dur="2000" advTm="5598"/>
    </mc:Choice>
    <mc:Fallback xmlns="">
      <p:transition spd="slow" advTm="55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3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with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extLst>
    <p:ext uri="{E180D4A7-C9FB-4DFB-919C-405C955672EB}">
      <p14:showEvtLst xmlns:p14="http://schemas.microsoft.com/office/powerpoint/2010/main">
        <p14:playEvt time="134" objId="3"/>
        <p14:stopEvt time="2590" objId="3"/>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4FDCD0-FBC0-C4A5-D688-EB8DF03766E0}"/>
              </a:ext>
            </a:extLst>
          </p:cNvPr>
          <p:cNvSpPr txBox="1"/>
          <p:nvPr/>
        </p:nvSpPr>
        <p:spPr>
          <a:xfrm>
            <a:off x="435935" y="223284"/>
            <a:ext cx="4465674" cy="584775"/>
          </a:xfrm>
          <a:prstGeom prst="rect">
            <a:avLst/>
          </a:prstGeom>
          <a:noFill/>
        </p:spPr>
        <p:txBody>
          <a:bodyPr wrap="square" rtlCol="0">
            <a:spAutoFit/>
          </a:bodyPr>
          <a:lstStyle/>
          <a:p>
            <a:r>
              <a:rPr lang="en-GB" sz="3200" b="1" dirty="0"/>
              <a:t>1</a:t>
            </a:r>
            <a:r>
              <a:rPr lang="en-GB" sz="3200" b="1" baseline="30000" dirty="0"/>
              <a:t>st</a:t>
            </a:r>
            <a:r>
              <a:rPr lang="en-GB" sz="3200" b="1" dirty="0"/>
              <a:t> Iteration Properties</a:t>
            </a:r>
          </a:p>
        </p:txBody>
      </p:sp>
      <p:pic>
        <p:nvPicPr>
          <p:cNvPr id="2" name="Picture 1">
            <a:extLst>
              <a:ext uri="{FF2B5EF4-FFF2-40B4-BE49-F238E27FC236}">
                <a16:creationId xmlns:a16="http://schemas.microsoft.com/office/drawing/2014/main" id="{7670680D-8C8B-2586-967A-B42F5897E05E}"/>
              </a:ext>
            </a:extLst>
          </p:cNvPr>
          <p:cNvPicPr>
            <a:picLocks noChangeAspect="1"/>
          </p:cNvPicPr>
          <p:nvPr/>
        </p:nvPicPr>
        <p:blipFill rotWithShape="1">
          <a:blip r:embed="rId3"/>
          <a:srcRect l="30570" t="19664" r="207" b="6116"/>
          <a:stretch/>
        </p:blipFill>
        <p:spPr>
          <a:xfrm>
            <a:off x="435935" y="808059"/>
            <a:ext cx="8516679" cy="5658842"/>
          </a:xfrm>
          <a:prstGeom prst="rect">
            <a:avLst/>
          </a:prstGeom>
        </p:spPr>
      </p:pic>
      <p:pic>
        <p:nvPicPr>
          <p:cNvPr id="3" name="Picture 2">
            <a:extLst>
              <a:ext uri="{FF2B5EF4-FFF2-40B4-BE49-F238E27FC236}">
                <a16:creationId xmlns:a16="http://schemas.microsoft.com/office/drawing/2014/main" id="{417FF268-F295-726B-8B59-BBD9B7518750}"/>
              </a:ext>
            </a:extLst>
          </p:cNvPr>
          <p:cNvPicPr>
            <a:picLocks noChangeAspect="1"/>
          </p:cNvPicPr>
          <p:nvPr/>
        </p:nvPicPr>
        <p:blipFill rotWithShape="1">
          <a:blip r:embed="rId4">
            <a:extLst>
              <a:ext uri="{28A0092B-C50C-407E-A947-70E740481C1C}">
                <a14:useLocalDpi xmlns:a14="http://schemas.microsoft.com/office/drawing/2010/main" val="0"/>
              </a:ext>
            </a:extLst>
          </a:blip>
          <a:srcRect l="75344" t="20496" r="-561" b="6030"/>
          <a:stretch/>
        </p:blipFill>
        <p:spPr>
          <a:xfrm>
            <a:off x="8952614" y="712381"/>
            <a:ext cx="3239386" cy="5658842"/>
          </a:xfrm>
          <a:prstGeom prst="rect">
            <a:avLst/>
          </a:prstGeom>
        </p:spPr>
      </p:pic>
      <p:sp>
        <p:nvSpPr>
          <p:cNvPr id="5" name="TextBox 4">
            <a:extLst>
              <a:ext uri="{FF2B5EF4-FFF2-40B4-BE49-F238E27FC236}">
                <a16:creationId xmlns:a16="http://schemas.microsoft.com/office/drawing/2014/main" id="{3DA58EE6-9FB5-60E1-A98C-AB9C96FCD0A9}"/>
              </a:ext>
            </a:extLst>
          </p:cNvPr>
          <p:cNvSpPr txBox="1"/>
          <p:nvPr/>
        </p:nvSpPr>
        <p:spPr>
          <a:xfrm>
            <a:off x="138223" y="6480827"/>
            <a:ext cx="1601721" cy="307777"/>
          </a:xfrm>
          <a:prstGeom prst="rect">
            <a:avLst/>
          </a:prstGeom>
          <a:noFill/>
        </p:spPr>
        <p:txBody>
          <a:bodyPr wrap="none" rtlCol="0">
            <a:spAutoFit/>
          </a:bodyPr>
          <a:lstStyle/>
          <a:p>
            <a:r>
              <a:rPr lang="en-GB" sz="1400" dirty="0"/>
              <a:t>Fig. 16 (Fusion 360)</a:t>
            </a:r>
          </a:p>
        </p:txBody>
      </p:sp>
    </p:spTree>
    <p:extLst>
      <p:ext uri="{BB962C8B-B14F-4D97-AF65-F5344CB8AC3E}">
        <p14:creationId xmlns:p14="http://schemas.microsoft.com/office/powerpoint/2010/main" val="2661802549"/>
      </p:ext>
    </p:extLst>
  </p:cSld>
  <p:clrMapOvr>
    <a:masterClrMapping/>
  </p:clrMapOvr>
  <mc:AlternateContent xmlns:mc="http://schemas.openxmlformats.org/markup-compatibility/2006" xmlns:p14="http://schemas.microsoft.com/office/powerpoint/2010/main">
    <mc:Choice Requires="p14">
      <p:transition spd="slow" p14:dur="2000" advTm="4023"/>
    </mc:Choice>
    <mc:Fallback xmlns="">
      <p:transition spd="slow" advTm="402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F26EAC-DB00-3EED-7068-DA6AF275BB61}"/>
              </a:ext>
            </a:extLst>
          </p:cNvPr>
          <p:cNvPicPr>
            <a:picLocks noChangeAspect="1"/>
          </p:cNvPicPr>
          <p:nvPr/>
        </p:nvPicPr>
        <p:blipFill rotWithShape="1">
          <a:blip r:embed="rId3">
            <a:extLst>
              <a:ext uri="{28A0092B-C50C-407E-A947-70E740481C1C}">
                <a14:useLocalDpi xmlns:a14="http://schemas.microsoft.com/office/drawing/2010/main" val="0"/>
              </a:ext>
            </a:extLst>
          </a:blip>
          <a:srcRect l="30289" t="19817" r="1138" b="6771"/>
          <a:stretch/>
        </p:blipFill>
        <p:spPr>
          <a:xfrm>
            <a:off x="75432" y="1077211"/>
            <a:ext cx="8934111" cy="5380075"/>
          </a:xfrm>
          <a:prstGeom prst="rect">
            <a:avLst/>
          </a:prstGeom>
        </p:spPr>
      </p:pic>
      <p:sp>
        <p:nvSpPr>
          <p:cNvPr id="3" name="TextBox 2">
            <a:extLst>
              <a:ext uri="{FF2B5EF4-FFF2-40B4-BE49-F238E27FC236}">
                <a16:creationId xmlns:a16="http://schemas.microsoft.com/office/drawing/2014/main" id="{F9D7FA38-F854-A530-DDD8-53F8BEE83D70}"/>
              </a:ext>
            </a:extLst>
          </p:cNvPr>
          <p:cNvSpPr txBox="1"/>
          <p:nvPr/>
        </p:nvSpPr>
        <p:spPr>
          <a:xfrm>
            <a:off x="435935" y="223284"/>
            <a:ext cx="4465674" cy="584775"/>
          </a:xfrm>
          <a:prstGeom prst="rect">
            <a:avLst/>
          </a:prstGeom>
          <a:noFill/>
        </p:spPr>
        <p:txBody>
          <a:bodyPr wrap="square" rtlCol="0">
            <a:spAutoFit/>
          </a:bodyPr>
          <a:lstStyle/>
          <a:p>
            <a:r>
              <a:rPr lang="en-GB" sz="3200" b="1" dirty="0"/>
              <a:t> 36</a:t>
            </a:r>
            <a:r>
              <a:rPr lang="en-GB" sz="3200" b="1" baseline="30000" dirty="0"/>
              <a:t>th</a:t>
            </a:r>
            <a:r>
              <a:rPr lang="en-GB" sz="3200" b="1" dirty="0"/>
              <a:t>  Iteration Properties</a:t>
            </a:r>
          </a:p>
        </p:txBody>
      </p:sp>
      <p:pic>
        <p:nvPicPr>
          <p:cNvPr id="4" name="Picture 3">
            <a:extLst>
              <a:ext uri="{FF2B5EF4-FFF2-40B4-BE49-F238E27FC236}">
                <a16:creationId xmlns:a16="http://schemas.microsoft.com/office/drawing/2014/main" id="{EA7F71E8-4994-1A6E-ADB7-17A0D0131A68}"/>
              </a:ext>
            </a:extLst>
          </p:cNvPr>
          <p:cNvPicPr>
            <a:picLocks noChangeAspect="1"/>
          </p:cNvPicPr>
          <p:nvPr/>
        </p:nvPicPr>
        <p:blipFill rotWithShape="1">
          <a:blip r:embed="rId4">
            <a:extLst>
              <a:ext uri="{28A0092B-C50C-407E-A947-70E740481C1C}">
                <a14:useLocalDpi xmlns:a14="http://schemas.microsoft.com/office/drawing/2010/main" val="0"/>
              </a:ext>
            </a:extLst>
          </a:blip>
          <a:srcRect l="75845" t="17548" r="1637" b="7119"/>
          <a:stretch/>
        </p:blipFill>
        <p:spPr>
          <a:xfrm>
            <a:off x="9057936" y="948322"/>
            <a:ext cx="3058632" cy="5755789"/>
          </a:xfrm>
          <a:prstGeom prst="rect">
            <a:avLst/>
          </a:prstGeom>
        </p:spPr>
      </p:pic>
      <p:sp>
        <p:nvSpPr>
          <p:cNvPr id="5" name="TextBox 4">
            <a:extLst>
              <a:ext uri="{FF2B5EF4-FFF2-40B4-BE49-F238E27FC236}">
                <a16:creationId xmlns:a16="http://schemas.microsoft.com/office/drawing/2014/main" id="{4180E692-B635-1A43-D205-E556CB044A4B}"/>
              </a:ext>
            </a:extLst>
          </p:cNvPr>
          <p:cNvSpPr txBox="1"/>
          <p:nvPr/>
        </p:nvSpPr>
        <p:spPr>
          <a:xfrm>
            <a:off x="199257" y="6550223"/>
            <a:ext cx="1601721" cy="307777"/>
          </a:xfrm>
          <a:prstGeom prst="rect">
            <a:avLst/>
          </a:prstGeom>
          <a:noFill/>
        </p:spPr>
        <p:txBody>
          <a:bodyPr wrap="none" rtlCol="0">
            <a:spAutoFit/>
          </a:bodyPr>
          <a:lstStyle/>
          <a:p>
            <a:r>
              <a:rPr lang="en-GB" sz="1400" dirty="0"/>
              <a:t>Fig. 17 (Fusion 360)</a:t>
            </a:r>
          </a:p>
        </p:txBody>
      </p:sp>
    </p:spTree>
    <p:extLst>
      <p:ext uri="{BB962C8B-B14F-4D97-AF65-F5344CB8AC3E}">
        <p14:creationId xmlns:p14="http://schemas.microsoft.com/office/powerpoint/2010/main" val="42124805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5BA9CD-433A-A3D0-3F04-AB753FC280ED}"/>
              </a:ext>
            </a:extLst>
          </p:cNvPr>
          <p:cNvPicPr>
            <a:picLocks noChangeAspect="1"/>
          </p:cNvPicPr>
          <p:nvPr/>
        </p:nvPicPr>
        <p:blipFill rotWithShape="1">
          <a:blip r:embed="rId3">
            <a:extLst>
              <a:ext uri="{28A0092B-C50C-407E-A947-70E740481C1C}">
                <a14:useLocalDpi xmlns:a14="http://schemas.microsoft.com/office/drawing/2010/main" val="0"/>
              </a:ext>
            </a:extLst>
          </a:blip>
          <a:srcRect l="30032" t="3433" r="202" b="7180"/>
          <a:stretch/>
        </p:blipFill>
        <p:spPr>
          <a:xfrm>
            <a:off x="648586" y="701750"/>
            <a:ext cx="8399722" cy="6053634"/>
          </a:xfrm>
          <a:prstGeom prst="rect">
            <a:avLst/>
          </a:prstGeom>
        </p:spPr>
      </p:pic>
      <p:sp>
        <p:nvSpPr>
          <p:cNvPr id="5" name="TextBox 4">
            <a:extLst>
              <a:ext uri="{FF2B5EF4-FFF2-40B4-BE49-F238E27FC236}">
                <a16:creationId xmlns:a16="http://schemas.microsoft.com/office/drawing/2014/main" id="{20900048-6C79-4586-0B1D-4333F4C4EE66}"/>
              </a:ext>
            </a:extLst>
          </p:cNvPr>
          <p:cNvSpPr txBox="1"/>
          <p:nvPr/>
        </p:nvSpPr>
        <p:spPr>
          <a:xfrm>
            <a:off x="212651" y="102616"/>
            <a:ext cx="3645678" cy="400110"/>
          </a:xfrm>
          <a:prstGeom prst="rect">
            <a:avLst/>
          </a:prstGeom>
          <a:noFill/>
        </p:spPr>
        <p:txBody>
          <a:bodyPr wrap="square">
            <a:spAutoFit/>
          </a:bodyPr>
          <a:lstStyle>
            <a:defPPr>
              <a:defRPr lang="en-US"/>
            </a:defPPr>
            <a:lvl1pPr>
              <a:defRPr sz="2000" b="1"/>
            </a:lvl1pPr>
          </a:lstStyle>
          <a:p>
            <a:r>
              <a:rPr lang="en-GB" dirty="0"/>
              <a:t>Stress Reference of final iteration</a:t>
            </a:r>
          </a:p>
        </p:txBody>
      </p:sp>
      <p:sp>
        <p:nvSpPr>
          <p:cNvPr id="2" name="TextBox 1">
            <a:extLst>
              <a:ext uri="{FF2B5EF4-FFF2-40B4-BE49-F238E27FC236}">
                <a16:creationId xmlns:a16="http://schemas.microsoft.com/office/drawing/2014/main" id="{D453E2A1-1203-A002-F1D7-208CCDCC7173}"/>
              </a:ext>
            </a:extLst>
          </p:cNvPr>
          <p:cNvSpPr txBox="1"/>
          <p:nvPr/>
        </p:nvSpPr>
        <p:spPr>
          <a:xfrm>
            <a:off x="776177" y="6002361"/>
            <a:ext cx="1601721" cy="307777"/>
          </a:xfrm>
          <a:prstGeom prst="rect">
            <a:avLst/>
          </a:prstGeom>
          <a:noFill/>
        </p:spPr>
        <p:txBody>
          <a:bodyPr wrap="none" rtlCol="0">
            <a:spAutoFit/>
          </a:bodyPr>
          <a:lstStyle/>
          <a:p>
            <a:r>
              <a:rPr lang="en-GB" sz="1400" dirty="0"/>
              <a:t>Fig. 18 (Fusion 360)</a:t>
            </a:r>
          </a:p>
        </p:txBody>
      </p:sp>
    </p:spTree>
    <p:extLst>
      <p:ext uri="{BB962C8B-B14F-4D97-AF65-F5344CB8AC3E}">
        <p14:creationId xmlns:p14="http://schemas.microsoft.com/office/powerpoint/2010/main" val="17945939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483D7C-ABB9-E1E5-6D61-5ACA107E12DF}"/>
              </a:ext>
            </a:extLst>
          </p:cNvPr>
          <p:cNvPicPr>
            <a:picLocks noChangeAspect="1"/>
          </p:cNvPicPr>
          <p:nvPr/>
        </p:nvPicPr>
        <p:blipFill rotWithShape="1">
          <a:blip r:embed="rId3">
            <a:extLst>
              <a:ext uri="{28A0092B-C50C-407E-A947-70E740481C1C}">
                <a14:useLocalDpi xmlns:a14="http://schemas.microsoft.com/office/drawing/2010/main" val="0"/>
              </a:ext>
            </a:extLst>
          </a:blip>
          <a:srcRect l="52047" t="20034" r="606" b="18684"/>
          <a:stretch/>
        </p:blipFill>
        <p:spPr>
          <a:xfrm>
            <a:off x="3359888" y="520994"/>
            <a:ext cx="8484782" cy="6177517"/>
          </a:xfrm>
          <a:prstGeom prst="rect">
            <a:avLst/>
          </a:prstGeom>
        </p:spPr>
      </p:pic>
      <p:sp>
        <p:nvSpPr>
          <p:cNvPr id="3" name="TextBox 2">
            <a:extLst>
              <a:ext uri="{FF2B5EF4-FFF2-40B4-BE49-F238E27FC236}">
                <a16:creationId xmlns:a16="http://schemas.microsoft.com/office/drawing/2014/main" id="{7A498A51-3156-C531-CED1-ACB9D83C3BBF}"/>
              </a:ext>
            </a:extLst>
          </p:cNvPr>
          <p:cNvSpPr txBox="1"/>
          <p:nvPr/>
        </p:nvSpPr>
        <p:spPr>
          <a:xfrm>
            <a:off x="87371" y="546688"/>
            <a:ext cx="2872120" cy="1015663"/>
          </a:xfrm>
          <a:prstGeom prst="rect">
            <a:avLst/>
          </a:prstGeom>
          <a:noFill/>
        </p:spPr>
        <p:txBody>
          <a:bodyPr wrap="square">
            <a:spAutoFit/>
          </a:bodyPr>
          <a:lstStyle>
            <a:defPPr>
              <a:defRPr lang="en-US"/>
            </a:defPPr>
            <a:lvl1pPr>
              <a:defRPr sz="2000" b="1"/>
            </a:lvl1pPr>
          </a:lstStyle>
          <a:p>
            <a:r>
              <a:rPr lang="en-GB" dirty="0"/>
              <a:t>Graph displaying changes in volume (mm3) by iteration</a:t>
            </a:r>
          </a:p>
        </p:txBody>
      </p:sp>
      <p:sp>
        <p:nvSpPr>
          <p:cNvPr id="4" name="TextBox 3">
            <a:extLst>
              <a:ext uri="{FF2B5EF4-FFF2-40B4-BE49-F238E27FC236}">
                <a16:creationId xmlns:a16="http://schemas.microsoft.com/office/drawing/2014/main" id="{81487168-94FC-6D30-AF54-DC9C8BB2C57D}"/>
              </a:ext>
            </a:extLst>
          </p:cNvPr>
          <p:cNvSpPr txBox="1"/>
          <p:nvPr/>
        </p:nvSpPr>
        <p:spPr>
          <a:xfrm>
            <a:off x="1052623" y="6156251"/>
            <a:ext cx="1601721" cy="307777"/>
          </a:xfrm>
          <a:prstGeom prst="rect">
            <a:avLst/>
          </a:prstGeom>
          <a:noFill/>
        </p:spPr>
        <p:txBody>
          <a:bodyPr wrap="none" rtlCol="0">
            <a:spAutoFit/>
          </a:bodyPr>
          <a:lstStyle/>
          <a:p>
            <a:r>
              <a:rPr lang="en-GB" sz="1400" dirty="0"/>
              <a:t>Fig. 19 (Fusion 360)</a:t>
            </a:r>
          </a:p>
        </p:txBody>
      </p:sp>
    </p:spTree>
    <p:extLst>
      <p:ext uri="{BB962C8B-B14F-4D97-AF65-F5344CB8AC3E}">
        <p14:creationId xmlns:p14="http://schemas.microsoft.com/office/powerpoint/2010/main" val="209509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8CED01-34D1-BEEE-DE3F-419762E7ADB1}"/>
              </a:ext>
            </a:extLst>
          </p:cNvPr>
          <p:cNvPicPr>
            <a:picLocks noChangeAspect="1"/>
          </p:cNvPicPr>
          <p:nvPr/>
        </p:nvPicPr>
        <p:blipFill rotWithShape="1">
          <a:blip r:embed="rId3">
            <a:extLst>
              <a:ext uri="{28A0092B-C50C-407E-A947-70E740481C1C}">
                <a14:useLocalDpi xmlns:a14="http://schemas.microsoft.com/office/drawing/2010/main" val="0"/>
              </a:ext>
            </a:extLst>
          </a:blip>
          <a:srcRect l="50957" t="19224" r="398" b="16712"/>
          <a:stretch/>
        </p:blipFill>
        <p:spPr>
          <a:xfrm>
            <a:off x="3402420" y="428026"/>
            <a:ext cx="8102010" cy="6001947"/>
          </a:xfrm>
          <a:prstGeom prst="rect">
            <a:avLst/>
          </a:prstGeom>
        </p:spPr>
      </p:pic>
      <p:sp>
        <p:nvSpPr>
          <p:cNvPr id="4" name="TextBox 3">
            <a:extLst>
              <a:ext uri="{FF2B5EF4-FFF2-40B4-BE49-F238E27FC236}">
                <a16:creationId xmlns:a16="http://schemas.microsoft.com/office/drawing/2014/main" id="{EF976583-4045-63AE-B8CD-EEEA956CA26A}"/>
              </a:ext>
            </a:extLst>
          </p:cNvPr>
          <p:cNvSpPr txBox="1"/>
          <p:nvPr/>
        </p:nvSpPr>
        <p:spPr>
          <a:xfrm>
            <a:off x="204455" y="569090"/>
            <a:ext cx="2690037" cy="1015663"/>
          </a:xfrm>
          <a:prstGeom prst="rect">
            <a:avLst/>
          </a:prstGeom>
          <a:noFill/>
        </p:spPr>
        <p:txBody>
          <a:bodyPr wrap="square">
            <a:spAutoFit/>
          </a:bodyPr>
          <a:lstStyle>
            <a:defPPr>
              <a:defRPr lang="en-US"/>
            </a:defPPr>
            <a:lvl1pPr>
              <a:defRPr sz="2000" b="1"/>
            </a:lvl1pPr>
          </a:lstStyle>
          <a:p>
            <a:r>
              <a:rPr lang="en-GB" dirty="0"/>
              <a:t>Graph displaying changes in mass (kg) by iteration</a:t>
            </a:r>
          </a:p>
        </p:txBody>
      </p:sp>
      <p:sp>
        <p:nvSpPr>
          <p:cNvPr id="2" name="TextBox 1">
            <a:extLst>
              <a:ext uri="{FF2B5EF4-FFF2-40B4-BE49-F238E27FC236}">
                <a16:creationId xmlns:a16="http://schemas.microsoft.com/office/drawing/2014/main" id="{6414D343-6003-6DC5-E21A-874785037BA0}"/>
              </a:ext>
            </a:extLst>
          </p:cNvPr>
          <p:cNvSpPr txBox="1"/>
          <p:nvPr/>
        </p:nvSpPr>
        <p:spPr>
          <a:xfrm>
            <a:off x="1105786" y="6018028"/>
            <a:ext cx="1601721" cy="307777"/>
          </a:xfrm>
          <a:prstGeom prst="rect">
            <a:avLst/>
          </a:prstGeom>
          <a:noFill/>
        </p:spPr>
        <p:txBody>
          <a:bodyPr wrap="none" rtlCol="0">
            <a:spAutoFit/>
          </a:bodyPr>
          <a:lstStyle/>
          <a:p>
            <a:r>
              <a:rPr lang="en-GB" sz="1400" dirty="0"/>
              <a:t>Fig. 20 (Fusion 360)</a:t>
            </a:r>
          </a:p>
        </p:txBody>
      </p:sp>
    </p:spTree>
    <p:extLst>
      <p:ext uri="{BB962C8B-B14F-4D97-AF65-F5344CB8AC3E}">
        <p14:creationId xmlns:p14="http://schemas.microsoft.com/office/powerpoint/2010/main" val="2794142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19687B-179E-E49F-C5BA-E5B0977DBA4D}"/>
              </a:ext>
            </a:extLst>
          </p:cNvPr>
          <p:cNvSpPr txBox="1"/>
          <p:nvPr/>
        </p:nvSpPr>
        <p:spPr>
          <a:xfrm>
            <a:off x="255181" y="329609"/>
            <a:ext cx="11578856" cy="6155531"/>
          </a:xfrm>
          <a:prstGeom prst="rect">
            <a:avLst/>
          </a:prstGeom>
          <a:noFill/>
        </p:spPr>
        <p:txBody>
          <a:bodyPr wrap="square" rtlCol="0">
            <a:spAutoFit/>
          </a:bodyPr>
          <a:lstStyle/>
          <a:p>
            <a:r>
              <a:rPr lang="en-GB" sz="2000" b="1" dirty="0"/>
              <a:t>Conclusion</a:t>
            </a:r>
          </a:p>
          <a:p>
            <a:endParaRPr lang="en-GB" sz="1400" b="1" dirty="0"/>
          </a:p>
          <a:p>
            <a:pPr algn="l"/>
            <a:r>
              <a:rPr lang="en-GB" dirty="0"/>
              <a:t>The generative design for the support bracket was successful in respect of component mass &amp; volume reductions thus allowing greater airflow through the product. However, the customer specified material of  Steel (S355 MC) ; 3mm gauge is currently not available for Additive Manufacturing processes.	</a:t>
            </a:r>
          </a:p>
          <a:p>
            <a:r>
              <a:rPr lang="en-GB" dirty="0"/>
              <a:t> </a:t>
            </a:r>
            <a:endParaRPr lang="en-GB" b="1" dirty="0"/>
          </a:p>
          <a:p>
            <a:r>
              <a:rPr lang="en-GB" dirty="0"/>
              <a:t>This assignment has highlighted the importance of AI in industry 4 technologies and in particular the use of generative design, which can be classed as a maturing technology.</a:t>
            </a:r>
          </a:p>
          <a:p>
            <a:endParaRPr lang="en-GB" dirty="0"/>
          </a:p>
          <a:p>
            <a:r>
              <a:rPr lang="en-GB" dirty="0"/>
              <a:t>Generative design methods have developed  beyond the niche / novel process development stage into main stream industrial uses. </a:t>
            </a:r>
          </a:p>
          <a:p>
            <a:endParaRPr lang="en-GB" dirty="0"/>
          </a:p>
          <a:p>
            <a:pPr algn="l"/>
            <a:r>
              <a:rPr lang="en-GB" dirty="0"/>
              <a:t>The benefits of AM include rapid prototyping, which allows for quick iteration and testing of design concepts. </a:t>
            </a:r>
          </a:p>
          <a:p>
            <a:endParaRPr lang="en-GB" dirty="0"/>
          </a:p>
          <a:p>
            <a:r>
              <a:rPr lang="en-GB" dirty="0">
                <a:solidFill>
                  <a:srgbClr val="000000"/>
                </a:solidFill>
                <a:latin typeface="Calibri" panose="020F0502020204030204" pitchFamily="34" charset="0"/>
              </a:rPr>
              <a:t>Customer p</a:t>
            </a:r>
            <a:r>
              <a:rPr lang="en-GB" b="0" i="0" u="none" strike="noStrike" baseline="0" dirty="0">
                <a:solidFill>
                  <a:srgbClr val="000000"/>
                </a:solidFill>
                <a:latin typeface="Calibri" panose="020F0502020204030204" pitchFamily="34" charset="0"/>
              </a:rPr>
              <a:t>ersonalization of products, unique products with customer requested modifications can be produced as easily as the standard products at no / little cost.</a:t>
            </a:r>
          </a:p>
          <a:p>
            <a:endParaRPr lang="en-GB" b="0" i="0" u="none" strike="noStrike" baseline="0"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Material reduction</a:t>
            </a:r>
            <a:r>
              <a:rPr lang="en-GB" dirty="0">
                <a:solidFill>
                  <a:srgbClr val="000000"/>
                </a:solidFill>
                <a:latin typeface="Calibri" panose="020F0502020204030204" pitchFamily="34" charset="0"/>
              </a:rPr>
              <a:t> (</a:t>
            </a:r>
            <a:r>
              <a:rPr lang="en-GB" b="0" i="0" u="none" strike="noStrike" baseline="0" dirty="0">
                <a:solidFill>
                  <a:srgbClr val="000000"/>
                </a:solidFill>
                <a:latin typeface="Calibri" panose="020F0502020204030204" pitchFamily="34" charset="0"/>
              </a:rPr>
              <a:t>as material is only used where needed), leading to reduction in material costs and product mass reduction.</a:t>
            </a:r>
          </a:p>
          <a:p>
            <a:r>
              <a:rPr lang="en-GB" b="0" i="0" u="none" strike="noStrike" baseline="0" dirty="0">
                <a:solidFill>
                  <a:srgbClr val="000000"/>
                </a:solidFill>
                <a:latin typeface="Calibri" panose="020F0502020204030204" pitchFamily="34" charset="0"/>
              </a:rPr>
              <a:t> </a:t>
            </a:r>
          </a:p>
          <a:p>
            <a:r>
              <a:rPr lang="en-GB" dirty="0"/>
              <a:t>New geometries and product forms can be created. AM can </a:t>
            </a:r>
            <a:r>
              <a:rPr lang="en-GB" b="0" i="0" u="none" strike="noStrike" baseline="0" dirty="0">
                <a:solidFill>
                  <a:srgbClr val="000000"/>
                </a:solidFill>
                <a:latin typeface="Calibri" panose="020F0502020204030204" pitchFamily="34" charset="0"/>
              </a:rPr>
              <a:t>create structures that are impossible to achieve with traditional manufacturing, such as intricate internal lattices. </a:t>
            </a:r>
            <a:r>
              <a:rPr lang="en-GB" dirty="0"/>
              <a:t>(Cooper, 2023)</a:t>
            </a:r>
          </a:p>
        </p:txBody>
      </p:sp>
    </p:spTree>
    <p:extLst>
      <p:ext uri="{BB962C8B-B14F-4D97-AF65-F5344CB8AC3E}">
        <p14:creationId xmlns:p14="http://schemas.microsoft.com/office/powerpoint/2010/main" val="226937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1488FF-9BD8-B4B1-3985-E0F05E32177B}"/>
              </a:ext>
            </a:extLst>
          </p:cNvPr>
          <p:cNvSpPr txBox="1"/>
          <p:nvPr/>
        </p:nvSpPr>
        <p:spPr>
          <a:xfrm>
            <a:off x="255180" y="493616"/>
            <a:ext cx="11663917" cy="3724096"/>
          </a:xfrm>
          <a:prstGeom prst="rect">
            <a:avLst/>
          </a:prstGeom>
          <a:noFill/>
        </p:spPr>
        <p:txBody>
          <a:bodyPr wrap="square">
            <a:spAutoFit/>
          </a:bodyPr>
          <a:lstStyle/>
          <a:p>
            <a:r>
              <a:rPr lang="en-GB" sz="2000" b="1" dirty="0"/>
              <a:t>Conclusion (Cont.)</a:t>
            </a:r>
          </a:p>
          <a:p>
            <a:pPr algn="l"/>
            <a:endParaRPr lang="en-GB" dirty="0"/>
          </a:p>
          <a:p>
            <a:pPr algn="l"/>
            <a:r>
              <a:rPr lang="en-GB" dirty="0"/>
              <a:t>There are still issues with the limited range of materials </a:t>
            </a:r>
            <a:r>
              <a:rPr lang="en-GB" b="0" i="0" u="none" strike="noStrike" baseline="0" dirty="0">
                <a:solidFill>
                  <a:srgbClr val="000000"/>
                </a:solidFill>
                <a:latin typeface="Calibri" panose="020F0502020204030204" pitchFamily="34" charset="0"/>
              </a:rPr>
              <a:t>suitable for AM, in comparison to traditional manufacturing  techniques. </a:t>
            </a:r>
          </a:p>
          <a:p>
            <a:pPr algn="l"/>
            <a:endParaRPr lang="en-GB" b="0" i="0" u="none" strike="noStrike" baseline="0"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There is also</a:t>
            </a:r>
            <a:r>
              <a:rPr lang="en-GB" b="0" i="0" u="none" strike="noStrike" baseline="0" dirty="0">
                <a:solidFill>
                  <a:srgbClr val="000000"/>
                </a:solidFill>
                <a:latin typeface="Calibri" panose="020F0502020204030204" pitchFamily="34" charset="0"/>
              </a:rPr>
              <a:t>  an issues with surface </a:t>
            </a:r>
            <a:r>
              <a:rPr lang="en-GB" dirty="0">
                <a:solidFill>
                  <a:srgbClr val="000000"/>
                </a:solidFill>
                <a:latin typeface="Calibri" panose="020F0502020204030204" pitchFamily="34" charset="0"/>
              </a:rPr>
              <a:t>f</a:t>
            </a:r>
            <a:r>
              <a:rPr lang="en-GB" b="0" i="0" u="none" strike="noStrike" baseline="0" dirty="0">
                <a:solidFill>
                  <a:srgbClr val="000000"/>
                </a:solidFill>
                <a:latin typeface="Calibri" panose="020F0502020204030204" pitchFamily="34" charset="0"/>
              </a:rPr>
              <a:t>inish on some AM processes which require additional processing to achieve the required surface finish, as some AM processes leave a ribbed or layered texture. </a:t>
            </a:r>
          </a:p>
          <a:p>
            <a:endParaRPr lang="en-GB" b="0" i="0" u="none" strike="noStrike" baseline="0" dirty="0">
              <a:solidFill>
                <a:srgbClr val="000000"/>
              </a:solidFill>
              <a:latin typeface="Calibri" panose="020F0502020204030204" pitchFamily="34" charset="0"/>
            </a:endParaRPr>
          </a:p>
          <a:p>
            <a:r>
              <a:rPr lang="en-GB" b="0" i="0" u="none" strike="noStrike" baseline="0" dirty="0">
                <a:solidFill>
                  <a:srgbClr val="000000"/>
                </a:solidFill>
                <a:latin typeface="Calibri" panose="020F0502020204030204" pitchFamily="34" charset="0"/>
              </a:rPr>
              <a:t>Processing Speed tends to be slower than traditional manufacturing methods for mass production. Although AM is ideal for prototypes and limited run of highly customisable products . </a:t>
            </a:r>
          </a:p>
          <a:p>
            <a:r>
              <a:rPr lang="en-GB" sz="1400" dirty="0"/>
              <a:t>(Cooper, 2023)</a:t>
            </a:r>
          </a:p>
          <a:p>
            <a:endParaRPr lang="en-GB" dirty="0">
              <a:solidFill>
                <a:srgbClr val="000000"/>
              </a:solidFill>
              <a:latin typeface="Calibri" panose="020F0502020204030204" pitchFamily="34" charset="0"/>
            </a:endParaRPr>
          </a:p>
          <a:p>
            <a:endParaRPr lang="en-GB" b="0" i="0" u="none" strike="noStrike" baseline="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31740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1488FF-9BD8-B4B1-3985-E0F05E32177B}"/>
              </a:ext>
            </a:extLst>
          </p:cNvPr>
          <p:cNvSpPr txBox="1"/>
          <p:nvPr/>
        </p:nvSpPr>
        <p:spPr>
          <a:xfrm>
            <a:off x="255180" y="493616"/>
            <a:ext cx="11663917" cy="2893100"/>
          </a:xfrm>
          <a:prstGeom prst="rect">
            <a:avLst/>
          </a:prstGeom>
          <a:noFill/>
        </p:spPr>
        <p:txBody>
          <a:bodyPr wrap="square">
            <a:spAutoFit/>
          </a:bodyPr>
          <a:lstStyle/>
          <a:p>
            <a:r>
              <a:rPr lang="en-GB" sz="2000" b="1" dirty="0"/>
              <a:t>A look to the future</a:t>
            </a:r>
          </a:p>
          <a:p>
            <a:pPr algn="l"/>
            <a:endParaRPr lang="en-GB" dirty="0"/>
          </a:p>
          <a:p>
            <a:r>
              <a:rPr lang="en-GB" dirty="0">
                <a:solidFill>
                  <a:srgbClr val="000000"/>
                </a:solidFill>
                <a:latin typeface="Calibri" panose="020F0502020204030204" pitchFamily="34" charset="0"/>
              </a:rPr>
              <a:t>The future of generative design and the new manufacturing methods which will become available is bright.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 author believes that with the possibility of combining different additive manufacturing methods to combine different materials in the same process, and also combining additive &amp; subtractive manufacturing methods in the same process, it will open up a whole new fields of manufacturing. </a:t>
            </a:r>
          </a:p>
          <a:p>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The introduction of new materials such as graphene, with it’s superior properties could lead to a new industrial revolution and the introduction of usable quantum computers.</a:t>
            </a:r>
            <a:endParaRPr lang="en-GB" b="0" i="0" u="none" strike="noStrike" baseline="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60977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0F699A-823C-3016-6439-00C9543D7E36}"/>
              </a:ext>
            </a:extLst>
          </p:cNvPr>
          <p:cNvSpPr txBox="1"/>
          <p:nvPr/>
        </p:nvSpPr>
        <p:spPr>
          <a:xfrm>
            <a:off x="808074" y="489098"/>
            <a:ext cx="10909005" cy="5078313"/>
          </a:xfrm>
          <a:prstGeom prst="rect">
            <a:avLst/>
          </a:prstGeom>
          <a:noFill/>
        </p:spPr>
        <p:txBody>
          <a:bodyPr wrap="square" rtlCol="0">
            <a:spAutoFit/>
          </a:bodyPr>
          <a:lstStyle/>
          <a:p>
            <a:r>
              <a:rPr lang="en-GB" b="1" dirty="0"/>
              <a:t>Table of Figures</a:t>
            </a:r>
          </a:p>
          <a:p>
            <a:endParaRPr lang="en-GB" dirty="0"/>
          </a:p>
          <a:p>
            <a:r>
              <a:rPr lang="en-GB" dirty="0"/>
              <a:t>Fig. 1 	Marelli automotive systems UK,(2023), internal drawing release</a:t>
            </a:r>
          </a:p>
          <a:p>
            <a:r>
              <a:rPr lang="en-GB" dirty="0"/>
              <a:t>Fig. 2	Marelli automotive systems UK,(2023), Internal drawing release</a:t>
            </a:r>
          </a:p>
          <a:p>
            <a:r>
              <a:rPr lang="en-GB" dirty="0"/>
              <a:t>Fig. 3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PTC, 2023.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Creo View Visualization Software.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[Online] Available at: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https://www.ptc.com/en/products/creo/creo-view</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[Accessed 03 08 2023].</a:t>
            </a:r>
          </a:p>
          <a:p>
            <a:r>
              <a:rPr lang="en-GB" kern="100" dirty="0">
                <a:latin typeface="Calibri" panose="020F0502020204030204" pitchFamily="34" charset="0"/>
                <a:ea typeface="Calibri" panose="020F0502020204030204" pitchFamily="34" charset="0"/>
                <a:cs typeface="Times New Roman" panose="02020603050405020304" pitchFamily="18" charset="0"/>
              </a:rPr>
              <a:t>Fig. 4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Nafems, 2023.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Generative Design of Lattice Structures.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[Online] Available at:</a:t>
            </a:r>
          </a:p>
          <a:p>
            <a:r>
              <a:rPr lang="en-GB" kern="100" dirty="0">
                <a:latin typeface="Calibri" panose="020F0502020204030204" pitchFamily="34" charset="0"/>
                <a:ea typeface="Calibri" panose="020F0502020204030204" pitchFamily="34" charset="0"/>
                <a:cs typeface="Times New Roman" panose="02020603050405020304" pitchFamily="18" charset="0"/>
              </a:rPr>
              <a:t>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https://www.nafems.org/publications/resource_center/nwc21-169-b/</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[Accessed 16 07 2023].</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Fig. 5</a:t>
            </a:r>
            <a:r>
              <a:rPr lang="en-GB" kern="100" dirty="0">
                <a:latin typeface="Calibri" panose="020F0502020204030204" pitchFamily="34" charset="0"/>
                <a:ea typeface="Calibri" panose="020F0502020204030204" pitchFamily="34" charset="0"/>
                <a:cs typeface="Times New Roman" panose="02020603050405020304" pitchFamily="18" charset="0"/>
              </a:rPr>
              <a:t>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PTC, 2023.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https://www.ptc.com/en/blogs/cad/beginner-guide-generative-design.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r>
              <a:rPr lang="en-GB" kern="100" dirty="0">
                <a:latin typeface="Calibri" panose="020F0502020204030204" pitchFamily="34" charset="0"/>
                <a:ea typeface="Calibri" panose="020F0502020204030204" pitchFamily="34" charset="0"/>
                <a:cs typeface="Times New Roman" panose="02020603050405020304" pitchFamily="18" charset="0"/>
              </a:rPr>
              <a:t>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https://www.ptc.com</a:t>
            </a:r>
            <a:r>
              <a:rPr lang="en-GB" sz="18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[Accessed 01 06 2023].</a:t>
            </a:r>
          </a:p>
          <a:p>
            <a:r>
              <a:rPr lang="en-GB" kern="100" dirty="0">
                <a:latin typeface="Calibri" panose="020F0502020204030204" pitchFamily="34" charset="0"/>
                <a:ea typeface="Calibri" panose="020F0502020204030204" pitchFamily="34" charset="0"/>
                <a:cs typeface="Times New Roman" panose="02020603050405020304" pitchFamily="18" charset="0"/>
              </a:rPr>
              <a:t>Fig. 6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Diegel, O. N. A. M. D., 2019. Guidelines for Part Consolidation. In: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Guidelines for Part Consolidation. In:</a:t>
            </a:r>
          </a:p>
          <a:p>
            <a:r>
              <a:rPr lang="en-GB" i="1" kern="100" dirty="0">
                <a:latin typeface="Calibri" panose="020F0502020204030204" pitchFamily="34" charset="0"/>
                <a:ea typeface="Calibri" panose="020F0502020204030204" pitchFamily="34" charset="0"/>
                <a:cs typeface="Times New Roman" panose="02020603050405020304" pitchFamily="18" charset="0"/>
              </a:rPr>
              <a:t>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A Practical Guide to Design for Additive Manufacturing.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Springer, Singapore.: Springer Series in Advanced 	Manufacturing., pp. 79-88.</a:t>
            </a:r>
          </a:p>
          <a:p>
            <a:r>
              <a:rPr lang="en-GB" kern="100" dirty="0">
                <a:latin typeface="Calibri" panose="020F0502020204030204" pitchFamily="34" charset="0"/>
                <a:ea typeface="Calibri" panose="020F0502020204030204" pitchFamily="34" charset="0"/>
                <a:cs typeface="Times New Roman" panose="02020603050405020304" pitchFamily="18" charset="0"/>
              </a:rPr>
              <a:t>Fig.7~ 20	Fusion 360 screenshots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	</a:t>
            </a:r>
          </a:p>
        </p:txBody>
      </p:sp>
    </p:spTree>
    <p:extLst>
      <p:ext uri="{BB962C8B-B14F-4D97-AF65-F5344CB8AC3E}">
        <p14:creationId xmlns:p14="http://schemas.microsoft.com/office/powerpoint/2010/main" val="25812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E6201B-5D92-5E0E-A05B-091ABF76308E}"/>
              </a:ext>
            </a:extLst>
          </p:cNvPr>
          <p:cNvSpPr txBox="1"/>
          <p:nvPr/>
        </p:nvSpPr>
        <p:spPr>
          <a:xfrm>
            <a:off x="306572" y="223284"/>
            <a:ext cx="11578856" cy="6067110"/>
          </a:xfrm>
          <a:prstGeom prst="rect">
            <a:avLst/>
          </a:prstGeom>
          <a:noFill/>
        </p:spPr>
        <p:txBody>
          <a:bodyPr wrap="square" rtlCol="0">
            <a:spAutoFit/>
          </a:bodyPr>
          <a:lstStyle/>
          <a:p>
            <a:r>
              <a:rPr lang="en-GB" sz="2000" b="1" dirty="0"/>
              <a:t>References</a:t>
            </a:r>
          </a:p>
          <a:p>
            <a:endParaRPr lang="en-GB" sz="1100" b="1" dirty="0"/>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Autodesk,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https://www.autodesk.co.uk/products/fusion-360/generative-design-extension.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https://www.autodesk.co.uk</a:t>
            </a:r>
            <a:endParaRPr lang="en-GB" sz="1400" u="sng"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400" kern="100" dirty="0">
                <a:latin typeface="Calibri" panose="020F0502020204030204" pitchFamily="34" charset="0"/>
                <a:ea typeface="Calibri" panose="020F0502020204030204" pitchFamily="34" charset="0"/>
                <a:cs typeface="Times New Roman" panose="02020603050405020304" pitchFamily="18" charset="0"/>
              </a:rPr>
              <a:t>Cooper, F., 2023. Reading Materials</a:t>
            </a:r>
            <a:r>
              <a:rPr lang="en-GB" sz="1400" i="1" kern="100" dirty="0">
                <a:latin typeface="Calibri" panose="020F0502020204030204" pitchFamily="34" charset="0"/>
                <a:ea typeface="Calibri" panose="020F0502020204030204" pitchFamily="34" charset="0"/>
                <a:cs typeface="Times New Roman" panose="02020603050405020304" pitchFamily="18" charset="0"/>
              </a:rPr>
              <a:t>: </a:t>
            </a:r>
            <a:r>
              <a:rPr lang="en-US" sz="1400" i="1" dirty="0">
                <a:ln>
                  <a:noFill/>
                </a:ln>
                <a:solidFill>
                  <a:srgbClr val="000000"/>
                </a:solidFill>
                <a:effectLst/>
                <a:uFill>
                  <a:solidFill>
                    <a:srgbClr val="000000"/>
                  </a:solidFill>
                </a:uFill>
                <a:latin typeface="Calibri" panose="020F0502020204030204" pitchFamily="34" charset="0"/>
                <a:ea typeface="Arial Unicode MS"/>
                <a:cs typeface="Arial Unicode MS"/>
              </a:rPr>
              <a:t>Design for Industry 4.0 / MADE </a:t>
            </a:r>
            <a:r>
              <a:rPr lang="en-GB" sz="1400" i="1" dirty="0">
                <a:ln>
                  <a:noFill/>
                </a:ln>
                <a:solidFill>
                  <a:srgbClr val="000000"/>
                </a:solidFill>
                <a:effectLst/>
                <a:uFill>
                  <a:solidFill>
                    <a:srgbClr val="000000"/>
                  </a:solidFill>
                </a:uFill>
                <a:latin typeface="Calibri" panose="020F0502020204030204" pitchFamily="34" charset="0"/>
                <a:ea typeface="Arial Unicode MS"/>
                <a:cs typeface="Arial Unicode MS"/>
              </a:rPr>
              <a:t>Programme</a:t>
            </a:r>
            <a:r>
              <a:rPr lang="en-US" sz="1400" i="1" dirty="0">
                <a:ln>
                  <a:noFill/>
                </a:ln>
                <a:solidFill>
                  <a:srgbClr val="000000"/>
                </a:solidFill>
                <a:effectLst/>
                <a:uFill>
                  <a:solidFill>
                    <a:srgbClr val="000000"/>
                  </a:solidFill>
                </a:uFill>
                <a:latin typeface="Calibri" panose="020F0502020204030204" pitchFamily="34" charset="0"/>
                <a:ea typeface="Arial Unicode MS"/>
                <a:cs typeface="Arial Unicode MS"/>
              </a:rPr>
              <a:t>: MSc Advanced Manufacturing (Industry 4.0).</a:t>
            </a:r>
          </a:p>
          <a:p>
            <a:pPr>
              <a:lnSpc>
                <a:spcPct val="107000"/>
              </a:lnSpc>
              <a:spcAft>
                <a:spcPts val="600"/>
              </a:spcAft>
            </a:pPr>
            <a:r>
              <a:rPr lang="en-US" sz="1400" dirty="0">
                <a:solidFill>
                  <a:srgbClr val="000000"/>
                </a:solidFill>
                <a:uFill>
                  <a:solidFill>
                    <a:srgbClr val="000000"/>
                  </a:solidFill>
                </a:uFill>
                <a:latin typeface="Calibri" panose="020F0502020204030204" pitchFamily="34" charset="0"/>
                <a:ea typeface="Arial Unicode MS"/>
                <a:cs typeface="Arial Unicode MS"/>
              </a:rPr>
              <a:t>University of Wales Trinity Saint David. [Accessed 17 08 2023]</a:t>
            </a:r>
            <a:endParaRPr lang="en-GB" sz="1400" i="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Diegel, O., 2019. Guidelines for Part Consolidation. In: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Guidelines for Part Consolidation. In: A Practical Guide to Design for Additive Manufacturing.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Springer, Singapore.: Springer Series in Advanced Manufacturing., pp. 79-88.</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Magora,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generative-design-what-how-being-used-software-technology/.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https://www.linkedin.com/pulse/generative-design-what-how-being-used-software-technology/</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23 07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Massobrio, A.,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Topology Optimization VS Generative Design.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https://www.neuralconcept.com/post/topology-optimization-vs-generative-design#:~:text=Topology%20optimization%20occurs%20in%20mature,feedback%20for%20initial%20design%20possibilities</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15 07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Nafems,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Generative Design of Lattice Structures.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6"/>
              </a:rPr>
              <a:t>https://www.nafems.org/publications/resource_center/nwc21-169-b/</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16 07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Neutral Concept,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Generative Design.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7"/>
              </a:rPr>
              <a:t>https://engineeringproductdesign.com/knowledge-base/generative-design/</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11 07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PTC,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Creo View Visualization Software.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8"/>
              </a:rPr>
              <a:t>https://www.ptc.com/en/products/creo/creo-view</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03 08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PTC,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https://www.ptc.com/en/blogs/cad/beginner-guide-generative-design.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9"/>
              </a:rPr>
              <a:t>https://www.ptc.com</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01 06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Siemens, 2023. </a:t>
            </a:r>
            <a:r>
              <a:rPr lang="en-GB" sz="1400" i="1" kern="100" dirty="0">
                <a:effectLst/>
                <a:latin typeface="Calibri" panose="020F0502020204030204" pitchFamily="34" charset="0"/>
                <a:ea typeface="Calibri" panose="020F0502020204030204" pitchFamily="34" charset="0"/>
                <a:cs typeface="Times New Roman" panose="02020603050405020304" pitchFamily="18" charset="0"/>
              </a:rPr>
              <a:t>How NX is advancing Generative Design Technology.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1400" kern="100" dirty="0">
                <a:effectLst/>
                <a:latin typeface="Calibri" panose="020F0502020204030204" pitchFamily="34" charset="0"/>
                <a:ea typeface="Calibri" panose="020F0502020204030204" pitchFamily="34" charset="0"/>
                <a:cs typeface="Times New Roman" panose="02020603050405020304" pitchFamily="18" charset="0"/>
              </a:rPr>
            </a:b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hlinkClick r:id="rId10"/>
              </a:rPr>
              <a:t>https://resources.sw.siemens.com/en-US/e-book-generative-design-eboo</a:t>
            </a:r>
            <a:r>
              <a:rPr lang="en-GB" sz="1400" u="sng" kern="100" dirty="0">
                <a:effectLst/>
                <a:latin typeface="Calibri" panose="020F0502020204030204" pitchFamily="34" charset="0"/>
                <a:ea typeface="Calibri" panose="020F0502020204030204" pitchFamily="34" charset="0"/>
                <a:cs typeface="Times New Roman" panose="02020603050405020304" pitchFamily="18" charset="0"/>
              </a:rPr>
              <a:t>k </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07 07 2023].</a:t>
            </a:r>
          </a:p>
        </p:txBody>
      </p:sp>
    </p:spTree>
    <p:extLst>
      <p:ext uri="{BB962C8B-B14F-4D97-AF65-F5344CB8AC3E}">
        <p14:creationId xmlns:p14="http://schemas.microsoft.com/office/powerpoint/2010/main" val="820420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f5cde83-24e6-4ea8-ae5e-f7817473f0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ドキュメント" ma:contentTypeID="0x010100AAEC84A41BF3DA4BAFFBCC72348A989D" ma:contentTypeVersion="10" ma:contentTypeDescription="新しいドキュメントを作成します。" ma:contentTypeScope="" ma:versionID="ec74913bf1f978cd8247d1c592ccb09d">
  <xsd:schema xmlns:xsd="http://www.w3.org/2001/XMLSchema" xmlns:xs="http://www.w3.org/2001/XMLSchema" xmlns:p="http://schemas.microsoft.com/office/2006/metadata/properties" xmlns:ns3="ec63e32f-6490-4b4e-a43d-6a1183c343c4" xmlns:ns4="4f5cde83-24e6-4ea8-ae5e-f7817473f0b9" targetNamespace="http://schemas.microsoft.com/office/2006/metadata/properties" ma:root="true" ma:fieldsID="d7eb51cc8526d835ff81c49c2ff5b7b5" ns3:_="" ns4:_="">
    <xsd:import namespace="ec63e32f-6490-4b4e-a43d-6a1183c343c4"/>
    <xsd:import namespace="4f5cde83-24e6-4ea8-ae5e-f7817473f0b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LengthInSeconds"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63e32f-6490-4b4e-a43d-6a1183c343c4" elementFormDefault="qualified">
    <xsd:import namespace="http://schemas.microsoft.com/office/2006/documentManagement/types"/>
    <xsd:import namespace="http://schemas.microsoft.com/office/infopath/2007/PartnerControls"/>
    <xsd:element name="SharedWithUsers" ma:index="8" nillable="true" ma:displayName="共有相手"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共有相手の詳細情報" ma:internalName="SharedWithDetails" ma:readOnly="true">
      <xsd:simpleType>
        <xsd:restriction base="dms:Note">
          <xsd:maxLength value="255"/>
        </xsd:restriction>
      </xsd:simpleType>
    </xsd:element>
    <xsd:element name="SharingHintHash" ma:index="10" nillable="true" ma:displayName="共有のヒントのハッシュ"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f5cde83-24e6-4ea8-ae5e-f7817473f0b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FFA16F-09CC-4723-80CF-CBEF1D4F56B7}">
  <ds:schemaRefs>
    <ds:schemaRef ds:uri="http://schemas.microsoft.com/office/2006/metadata/properties"/>
    <ds:schemaRef ds:uri="http://purl.org/dc/terms/"/>
    <ds:schemaRef ds:uri="http://schemas.openxmlformats.org/package/2006/metadata/core-properties"/>
    <ds:schemaRef ds:uri="http://purl.org/dc/elements/1.1/"/>
    <ds:schemaRef ds:uri="http://schemas.microsoft.com/office/2006/documentManagement/types"/>
    <ds:schemaRef ds:uri="http://purl.org/dc/dcmitype/"/>
    <ds:schemaRef ds:uri="http://schemas.microsoft.com/office/infopath/2007/PartnerControls"/>
    <ds:schemaRef ds:uri="4f5cde83-24e6-4ea8-ae5e-f7817473f0b9"/>
    <ds:schemaRef ds:uri="ec63e32f-6490-4b4e-a43d-6a1183c343c4"/>
    <ds:schemaRef ds:uri="http://www.w3.org/XML/1998/namespace"/>
  </ds:schemaRefs>
</ds:datastoreItem>
</file>

<file path=customXml/itemProps2.xml><?xml version="1.0" encoding="utf-8"?>
<ds:datastoreItem xmlns:ds="http://schemas.openxmlformats.org/officeDocument/2006/customXml" ds:itemID="{6D18E88F-A523-4B1F-A33E-134130D79279}">
  <ds:schemaRefs>
    <ds:schemaRef ds:uri="http://schemas.microsoft.com/sharepoint/v3/contenttype/forms"/>
  </ds:schemaRefs>
</ds:datastoreItem>
</file>

<file path=customXml/itemProps3.xml><?xml version="1.0" encoding="utf-8"?>
<ds:datastoreItem xmlns:ds="http://schemas.openxmlformats.org/officeDocument/2006/customXml" ds:itemID="{F68AEA45-8CB5-488F-A53A-32047A10AB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63e32f-6490-4b4e-a43d-6a1183c343c4"/>
    <ds:schemaRef ds:uri="4f5cde83-24e6-4ea8-ae5e-f7817473f0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4210</Words>
  <Application>Microsoft Office PowerPoint</Application>
  <PresentationFormat>Widescreen</PresentationFormat>
  <Paragraphs>436</Paragraphs>
  <Slides>29</Slides>
  <Notes>29</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Davies (2134189)</dc:creator>
  <cp:lastModifiedBy>David Davies</cp:lastModifiedBy>
  <cp:revision>95</cp:revision>
  <dcterms:created xsi:type="dcterms:W3CDTF">2023-08-11T11:31:31Z</dcterms:created>
  <dcterms:modified xsi:type="dcterms:W3CDTF">2023-10-04T17:47:35Z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0x010100AAEC84A41BF3DA4BAFFBCC72348A989D</vt:lpwstr>
  </property>
</Properties>
</file>