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60" r:id="rId4"/>
    <p:sldId id="270" r:id="rId5"/>
    <p:sldId id="273" r:id="rId6"/>
    <p:sldId id="267" r:id="rId7"/>
    <p:sldId id="275" r:id="rId8"/>
    <p:sldId id="280" r:id="rId9"/>
    <p:sldId id="281" r:id="rId10"/>
    <p:sldId id="282" r:id="rId11"/>
    <p:sldId id="272" r:id="rId12"/>
    <p:sldId id="276" r:id="rId13"/>
    <p:sldId id="279" r:id="rId14"/>
    <p:sldId id="277" r:id="rId15"/>
    <p:sldId id="278" r:id="rId16"/>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29" autoAdjust="0"/>
    <p:restoredTop sz="93615" autoAdjust="0"/>
  </p:normalViewPr>
  <p:slideViewPr>
    <p:cSldViewPr>
      <p:cViewPr varScale="1">
        <p:scale>
          <a:sx n="97" d="100"/>
          <a:sy n="97" d="100"/>
        </p:scale>
        <p:origin x="810" y="90"/>
      </p:cViewPr>
      <p:guideLst>
        <p:guide orient="horz" pos="2160"/>
        <p:guide pos="2880"/>
      </p:guideLst>
    </p:cSldViewPr>
  </p:slideViewPr>
  <p:notesTextViewPr>
    <p:cViewPr>
      <p:scale>
        <a:sx n="1" d="1"/>
        <a:sy n="1" d="1"/>
      </p:scale>
      <p:origin x="0" y="0"/>
    </p:cViewPr>
  </p:notesTextViewPr>
  <p:notesViewPr>
    <p:cSldViewPr>
      <p:cViewPr varScale="1">
        <p:scale>
          <a:sx n="61" d="100"/>
          <a:sy n="61" d="100"/>
        </p:scale>
        <p:origin x="-2910"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F2BAB1A2-6278-4FF2-A5E1-726AB2A5B4BB}" type="datetimeFigureOut">
              <a:rPr lang="en-GB"/>
              <a:pPr>
                <a:defRPr/>
              </a:pPr>
              <a:t>27/11/2018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265B335D-1718-4660-8976-B33E2F7176C2}" type="slidenum">
              <a:rPr lang="en-GB"/>
              <a:pPr>
                <a:defRPr/>
              </a:pPr>
              <a:t>‹#›</a:t>
            </a:fld>
            <a:endParaRPr lang="en-GB"/>
          </a:p>
        </p:txBody>
      </p:sp>
    </p:spTree>
    <p:extLst>
      <p:ext uri="{BB962C8B-B14F-4D97-AF65-F5344CB8AC3E}">
        <p14:creationId xmlns:p14="http://schemas.microsoft.com/office/powerpoint/2010/main" val="7696758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pPr fontAlgn="base">
                <a:spcBef>
                  <a:spcPct val="0"/>
                </a:spcBef>
                <a:spcAft>
                  <a:spcPct val="0"/>
                </a:spcAft>
              </a:pPr>
              <a:t>1</a:t>
            </a:fld>
            <a:endParaRPr lang="en-GB" altLang="en-US" dirty="0"/>
          </a:p>
        </p:txBody>
      </p:sp>
    </p:spTree>
    <p:extLst>
      <p:ext uri="{BB962C8B-B14F-4D97-AF65-F5344CB8AC3E}">
        <p14:creationId xmlns:p14="http://schemas.microsoft.com/office/powerpoint/2010/main" val="1773943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effectLst/>
              </a:rPr>
              <a:t>A journal can cover a range of activities, a log, a blog, diaries, field notes,</a:t>
            </a:r>
            <a:r>
              <a:rPr lang="en-GB" i="1" baseline="0" dirty="0">
                <a:effectLst/>
              </a:rPr>
              <a:t> a range of formats BUT all are understood to mean a piece of reflective writing, recording the process, a set of experiences, and analysing their meaning, often through the process of on-going recording of events. </a:t>
            </a:r>
            <a:r>
              <a:rPr lang="en-GB" i="1" dirty="0">
                <a:effectLst/>
              </a:rPr>
              <a:t>… How do you write field notes, or a journal? What goes into them? How do you write about what you are learning? Do they come with experience ? Do you get taught them at </a:t>
            </a:r>
            <a:r>
              <a:rPr lang="en-GB" i="1" dirty="0" err="1">
                <a:effectLst/>
              </a:rPr>
              <a:t>uni</a:t>
            </a:r>
            <a:r>
              <a:rPr lang="en-GB" i="1" dirty="0">
                <a:effectLst/>
              </a:rPr>
              <a:t>? How much of your observations do you record? If you were to write everything – there would be no time for anything else -. We could only write a portion of what we observe. Perhaps only the salient portions…I don’t really know the answers to any of these questions – for you as they tend to be intensely personal things.</a:t>
            </a:r>
            <a:r>
              <a:rPr lang="en-GB" i="1" baseline="0" dirty="0">
                <a:effectLst/>
              </a:rPr>
              <a:t> But like many things new at university this is the start of a process that feeds into your development as an archaeologist, anthropologist or whatever.</a:t>
            </a:r>
            <a:r>
              <a:rPr lang="en-GB" i="1" dirty="0">
                <a:effectLst/>
              </a:rPr>
              <a:t> </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2</a:t>
            </a:fld>
            <a:endParaRPr lang="en-GB"/>
          </a:p>
        </p:txBody>
      </p:sp>
    </p:spTree>
    <p:extLst>
      <p:ext uri="{BB962C8B-B14F-4D97-AF65-F5344CB8AC3E}">
        <p14:creationId xmlns:p14="http://schemas.microsoft.com/office/powerpoint/2010/main" val="20689516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3</a:t>
            </a:fld>
            <a:endParaRPr lang="en-GB"/>
          </a:p>
        </p:txBody>
      </p:sp>
    </p:spTree>
    <p:extLst>
      <p:ext uri="{BB962C8B-B14F-4D97-AF65-F5344CB8AC3E}">
        <p14:creationId xmlns:p14="http://schemas.microsoft.com/office/powerpoint/2010/main" val="3219688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4</a:t>
            </a:fld>
            <a:endParaRPr lang="en-GB"/>
          </a:p>
        </p:txBody>
      </p:sp>
    </p:spTree>
    <p:extLst>
      <p:ext uri="{BB962C8B-B14F-4D97-AF65-F5344CB8AC3E}">
        <p14:creationId xmlns:p14="http://schemas.microsoft.com/office/powerpoint/2010/main" val="2738856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6</a:t>
            </a:fld>
            <a:endParaRPr lang="en-GB"/>
          </a:p>
        </p:txBody>
      </p:sp>
    </p:spTree>
    <p:extLst>
      <p:ext uri="{BB962C8B-B14F-4D97-AF65-F5344CB8AC3E}">
        <p14:creationId xmlns:p14="http://schemas.microsoft.com/office/powerpoint/2010/main" val="1009716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27/11/2018</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2316270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27/11/2018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20465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27/11/2018</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133769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27/11/2018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3977593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27/11/2018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1665330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27/11/2018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2765589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27/11/2018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3515797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27/11/2018</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3443863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7BA9BA1-B1CD-41E9-B0EE-554D40F1155D}" type="datetimeFigureOut">
              <a:rPr lang="en-GB"/>
              <a:pPr>
                <a:defRPr/>
              </a:pPr>
              <a:t>27/11/2018</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411866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27/11/2018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116091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27/11/2018</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411859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27/11/2018</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83" r:id="rId1"/>
    <p:sldLayoutId id="2147483678" r:id="rId2"/>
    <p:sldLayoutId id="2147483684" r:id="rId3"/>
    <p:sldLayoutId id="2147483679" r:id="rId4"/>
    <p:sldLayoutId id="2147483680" r:id="rId5"/>
    <p:sldLayoutId id="2147483681" r:id="rId6"/>
    <p:sldLayoutId id="2147483685" r:id="rId7"/>
    <p:sldLayoutId id="2147483686" r:id="rId8"/>
    <p:sldLayoutId id="2147483687" r:id="rId9"/>
    <p:sldLayoutId id="2147483682" r:id="rId10"/>
    <p:sldLayoutId id="2147483688"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news.artnet.com/art-world/king-tut-photos-color-359033"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news.artnet.com/art-world/king-tut-photos-color-359033"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news.artnet.com/art-world/king-tut-photos-color-359033"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323850" y="1828800"/>
            <a:ext cx="8439150" cy="1500188"/>
          </a:xfrm>
        </p:spPr>
        <p:txBody>
          <a:bodyPr/>
          <a:lstStyle/>
          <a:p>
            <a:r>
              <a:rPr lang="en-GB" altLang="en-US" sz="2800" dirty="0"/>
              <a:t>Dissertation, Independent </a:t>
            </a:r>
            <a:r>
              <a:rPr lang="en-GB" altLang="en-US" sz="2800" dirty="0" smtClean="0"/>
              <a:t>Projects, Research papers etc.</a:t>
            </a:r>
            <a:endParaRPr lang="en-GB" altLang="en-US" sz="2800" dirty="0"/>
          </a:p>
        </p:txBody>
      </p:sp>
      <p:sp>
        <p:nvSpPr>
          <p:cNvPr id="2" name="Title 1"/>
          <p:cNvSpPr>
            <a:spLocks noGrp="1"/>
          </p:cNvSpPr>
          <p:nvPr>
            <p:ph type="ctrTitle"/>
          </p:nvPr>
        </p:nvSpPr>
        <p:spPr>
          <a:xfrm>
            <a:off x="251520" y="3355848"/>
            <a:ext cx="8511480" cy="1673352"/>
          </a:xfrm>
        </p:spPr>
        <p:txBody>
          <a:bodyPr>
            <a:normAutofit/>
          </a:bodyPr>
          <a:lstStyle/>
          <a:p>
            <a:pPr fontAlgn="auto">
              <a:spcAft>
                <a:spcPts val="0"/>
              </a:spcAft>
              <a:defRPr/>
            </a:pPr>
            <a:r>
              <a:rPr lang="en-GB" sz="4400" dirty="0" smtClean="0">
                <a:solidFill>
                  <a:schemeClr val="accent1">
                    <a:satMod val="150000"/>
                  </a:schemeClr>
                </a:solidFill>
              </a:rPr>
              <a:t>Illustrations – the basics</a:t>
            </a:r>
            <a:r>
              <a:rPr lang="en-GB" sz="4400" dirty="0" smtClean="0">
                <a:solidFill>
                  <a:schemeClr val="accent1">
                    <a:satMod val="150000"/>
                  </a:schemeClr>
                </a:solidFill>
              </a:rPr>
              <a:t/>
            </a:r>
            <a:br>
              <a:rPr lang="en-GB" sz="4400" dirty="0" smtClean="0">
                <a:solidFill>
                  <a:schemeClr val="accent1">
                    <a:satMod val="150000"/>
                  </a:schemeClr>
                </a:solidFill>
              </a:rPr>
            </a:br>
            <a:r>
              <a:rPr lang="en-GB" sz="2200" dirty="0" smtClean="0">
                <a:solidFill>
                  <a:schemeClr val="accent1">
                    <a:satMod val="150000"/>
                  </a:schemeClr>
                </a:solidFill>
              </a:rPr>
              <a:t>The Conventions bit when using charts, tables, plates etc.!</a:t>
            </a:r>
            <a:endParaRPr lang="en-GB" sz="2200" dirty="0">
              <a:solidFill>
                <a:schemeClr val="accent1">
                  <a:satMod val="15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Art of Illustration</a:t>
            </a:r>
          </a:p>
        </p:txBody>
      </p:sp>
      <p:pic>
        <p:nvPicPr>
          <p:cNvPr id="4" name="Picture 3"/>
          <p:cNvPicPr>
            <a:picLocks noChangeAspect="1"/>
          </p:cNvPicPr>
          <p:nvPr/>
        </p:nvPicPr>
        <p:blipFill rotWithShape="1">
          <a:blip r:embed="rId3"/>
          <a:srcRect r="6024" b="7208"/>
          <a:stretch/>
        </p:blipFill>
        <p:spPr>
          <a:xfrm>
            <a:off x="3851921" y="1586256"/>
            <a:ext cx="5292080" cy="4002985"/>
          </a:xfrm>
          <a:prstGeom prst="rect">
            <a:avLst/>
          </a:prstGeom>
        </p:spPr>
      </p:pic>
      <p:sp>
        <p:nvSpPr>
          <p:cNvPr id="5" name="Rectangle 4"/>
          <p:cNvSpPr/>
          <p:nvPr/>
        </p:nvSpPr>
        <p:spPr>
          <a:xfrm>
            <a:off x="3851920" y="5639039"/>
            <a:ext cx="5040559" cy="1200329"/>
          </a:xfrm>
          <a:prstGeom prst="rect">
            <a:avLst/>
          </a:prstGeom>
        </p:spPr>
        <p:txBody>
          <a:bodyPr wrap="square">
            <a:spAutoFit/>
          </a:bodyPr>
          <a:lstStyle/>
          <a:p>
            <a:r>
              <a:rPr lang="en-GB" dirty="0"/>
              <a:t>Peruvian archaeologist, Jorge </a:t>
            </a:r>
            <a:r>
              <a:rPr lang="en-GB" dirty="0" err="1"/>
              <a:t>Zegarra</a:t>
            </a:r>
            <a:r>
              <a:rPr lang="en-GB" dirty="0"/>
              <a:t> </a:t>
            </a:r>
            <a:r>
              <a:rPr lang="en-GB" dirty="0" err="1"/>
              <a:t>Galdos</a:t>
            </a:r>
            <a:r>
              <a:rPr lang="en-GB" dirty="0"/>
              <a:t>, journal from 60 years ago relating to the excavation of </a:t>
            </a:r>
            <a:r>
              <a:rPr lang="en-GB" dirty="0" err="1"/>
              <a:t>Huallamarca</a:t>
            </a:r>
            <a:r>
              <a:rPr lang="en-GB" dirty="0"/>
              <a:t>, an ancient pyramid in </a:t>
            </a:r>
            <a:r>
              <a:rPr lang="en-GB" dirty="0" smtClean="0"/>
              <a:t>Lima</a:t>
            </a:r>
            <a:r>
              <a:rPr lang="en-GB" dirty="0"/>
              <a:t>, capital of Peru</a:t>
            </a:r>
            <a:r>
              <a:rPr lang="en-GB" dirty="0" smtClean="0"/>
              <a:t>. No way on earth it looked like that!</a:t>
            </a:r>
            <a:endParaRPr lang="en-GB" dirty="0"/>
          </a:p>
        </p:txBody>
      </p:sp>
      <p:sp>
        <p:nvSpPr>
          <p:cNvPr id="6" name="Content Placeholder 5"/>
          <p:cNvSpPr>
            <a:spLocks noGrp="1"/>
          </p:cNvSpPr>
          <p:nvPr>
            <p:ph idx="1"/>
          </p:nvPr>
        </p:nvSpPr>
        <p:spPr>
          <a:xfrm>
            <a:off x="282352" y="1971797"/>
            <a:ext cx="3250704" cy="4625975"/>
          </a:xfrm>
        </p:spPr>
        <p:txBody>
          <a:bodyPr/>
          <a:lstStyle/>
          <a:p>
            <a:r>
              <a:rPr lang="en-GB" dirty="0"/>
              <a:t>Illustrating your research</a:t>
            </a:r>
          </a:p>
          <a:p>
            <a:r>
              <a:rPr lang="en-GB" dirty="0"/>
              <a:t>When to do it</a:t>
            </a:r>
          </a:p>
          <a:p>
            <a:r>
              <a:rPr lang="en-GB" dirty="0"/>
              <a:t>Why do it</a:t>
            </a:r>
          </a:p>
          <a:p>
            <a:r>
              <a:rPr lang="en-GB" dirty="0"/>
              <a:t>How to do it </a:t>
            </a:r>
            <a:endParaRPr lang="en-GB" dirty="0" smtClean="0"/>
          </a:p>
          <a:p>
            <a:pPr marL="119062" indent="0">
              <a:buNone/>
            </a:pPr>
            <a:endParaRPr lang="en-GB" dirty="0" smtClean="0"/>
          </a:p>
          <a:p>
            <a:pPr marL="119062" indent="0">
              <a:buNone/>
            </a:pPr>
            <a:r>
              <a:rPr lang="en-GB" sz="2800" dirty="0" smtClean="0"/>
              <a:t>A much commented upon topic by the externals.</a:t>
            </a:r>
            <a:endParaRPr lang="en-GB" sz="2800" dirty="0"/>
          </a:p>
        </p:txBody>
      </p:sp>
    </p:spTree>
    <p:extLst>
      <p:ext uri="{BB962C8B-B14F-4D97-AF65-F5344CB8AC3E}">
        <p14:creationId xmlns:p14="http://schemas.microsoft.com/office/powerpoint/2010/main" val="26128463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..many ways to skin a cat….</a:t>
            </a:r>
          </a:p>
        </p:txBody>
      </p:sp>
      <p:sp>
        <p:nvSpPr>
          <p:cNvPr id="3" name="Content Placeholder 2"/>
          <p:cNvSpPr>
            <a:spLocks noGrp="1"/>
          </p:cNvSpPr>
          <p:nvPr>
            <p:ph idx="1"/>
          </p:nvPr>
        </p:nvSpPr>
        <p:spPr>
          <a:xfrm>
            <a:off x="422031" y="1916832"/>
            <a:ext cx="8721969" cy="4625975"/>
          </a:xfrm>
        </p:spPr>
        <p:txBody>
          <a:bodyPr/>
          <a:lstStyle/>
          <a:p>
            <a:pPr>
              <a:buFont typeface="Arial" panose="020B0604020202020204" pitchFamily="34" charset="0"/>
              <a:buChar char="•"/>
            </a:pPr>
            <a:r>
              <a:rPr lang="en-GB" dirty="0"/>
              <a:t>Pictures, plates/photographs</a:t>
            </a:r>
            <a:r>
              <a:rPr lang="en-GB" dirty="0" smtClean="0"/>
              <a:t>, lithographs….</a:t>
            </a:r>
            <a:endParaRPr lang="en-GB" dirty="0"/>
          </a:p>
          <a:p>
            <a:pPr>
              <a:buFont typeface="Arial" panose="020B0604020202020204" pitchFamily="34" charset="0"/>
              <a:buChar char="•"/>
            </a:pPr>
            <a:r>
              <a:rPr lang="en-GB" dirty="0"/>
              <a:t>Maps - location maps, site maps, distribution </a:t>
            </a:r>
            <a:r>
              <a:rPr lang="en-GB" dirty="0" smtClean="0"/>
              <a:t>maps, topographic maps, geological……</a:t>
            </a:r>
            <a:endParaRPr lang="en-GB" dirty="0"/>
          </a:p>
          <a:p>
            <a:pPr>
              <a:buFont typeface="Arial" panose="020B0604020202020204" pitchFamily="34" charset="0"/>
              <a:buChar char="•"/>
            </a:pPr>
            <a:r>
              <a:rPr lang="en-GB" dirty="0"/>
              <a:t>Site plans, object </a:t>
            </a:r>
            <a:r>
              <a:rPr lang="en-GB" dirty="0" smtClean="0"/>
              <a:t>drawings, digital reproductions</a:t>
            </a:r>
            <a:endParaRPr lang="en-GB" dirty="0"/>
          </a:p>
          <a:p>
            <a:pPr>
              <a:buFont typeface="Arial" panose="020B0604020202020204" pitchFamily="34" charset="0"/>
              <a:buChar char="•"/>
            </a:pPr>
            <a:r>
              <a:rPr lang="en-GB" dirty="0"/>
              <a:t>Tables, lists, </a:t>
            </a:r>
            <a:r>
              <a:rPr lang="en-GB" dirty="0" smtClean="0"/>
              <a:t>tallies (excel)</a:t>
            </a:r>
          </a:p>
          <a:p>
            <a:pPr>
              <a:buFont typeface="Arial" panose="020B0604020202020204" pitchFamily="34" charset="0"/>
              <a:buChar char="•"/>
            </a:pPr>
            <a:r>
              <a:rPr lang="en-GB" dirty="0" smtClean="0"/>
              <a:t>Charts: graphs</a:t>
            </a:r>
            <a:r>
              <a:rPr lang="en-GB" dirty="0"/>
              <a:t>, bar or pie charts, </a:t>
            </a:r>
            <a:r>
              <a:rPr lang="en-GB" dirty="0" smtClean="0"/>
              <a:t>histograms, scatterplots</a:t>
            </a:r>
            <a:endParaRPr lang="en-GB" dirty="0"/>
          </a:p>
          <a:p>
            <a:pPr>
              <a:buFont typeface="Arial" panose="020B0604020202020204" pitchFamily="34" charset="0"/>
              <a:buChar char="•"/>
            </a:pPr>
            <a:r>
              <a:rPr lang="en-GB" dirty="0"/>
              <a:t>Flow-charts, </a:t>
            </a:r>
            <a:r>
              <a:rPr lang="en-GB" dirty="0" smtClean="0"/>
              <a:t>mind-maps…..</a:t>
            </a:r>
            <a:endParaRPr lang="en-GB" dirty="0"/>
          </a:p>
          <a:p>
            <a:pPr marL="119062" indent="0">
              <a:buNone/>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5182086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08520" y="1774825"/>
            <a:ext cx="8795320" cy="4625975"/>
          </a:xfrm>
        </p:spPr>
        <p:txBody>
          <a:bodyPr/>
          <a:lstStyle/>
          <a:p>
            <a:r>
              <a:rPr lang="en-GB" dirty="0"/>
              <a:t>Yes – a well illustrated piece can only benefit you and possibly enhance the mark</a:t>
            </a:r>
          </a:p>
          <a:p>
            <a:r>
              <a:rPr lang="en-GB" dirty="0"/>
              <a:t>It shows good engagement with the subject matter</a:t>
            </a:r>
          </a:p>
          <a:p>
            <a:r>
              <a:rPr lang="en-GB" dirty="0"/>
              <a:t>BUT, a big </a:t>
            </a:r>
            <a:r>
              <a:rPr lang="en-GB" dirty="0" smtClean="0"/>
              <a:t>BUT for some </a:t>
            </a:r>
            <a:r>
              <a:rPr lang="en-GB" dirty="0" smtClean="0"/>
              <a:t>illustrations, </a:t>
            </a:r>
            <a:r>
              <a:rPr lang="en-GB" dirty="0" smtClean="0"/>
              <a:t>if you put them in you </a:t>
            </a:r>
            <a:r>
              <a:rPr lang="en-GB" dirty="0"/>
              <a:t>HAVE to use them</a:t>
            </a:r>
          </a:p>
          <a:p>
            <a:r>
              <a:rPr lang="en-GB" dirty="0"/>
              <a:t>Just to include them makes them superfluous</a:t>
            </a:r>
          </a:p>
        </p:txBody>
      </p:sp>
      <p:sp>
        <p:nvSpPr>
          <p:cNvPr id="5" name="Title 4"/>
          <p:cNvSpPr>
            <a:spLocks noGrp="1"/>
          </p:cNvSpPr>
          <p:nvPr>
            <p:ph type="title"/>
          </p:nvPr>
        </p:nvSpPr>
        <p:spPr/>
        <p:txBody>
          <a:bodyPr/>
          <a:lstStyle/>
          <a:p>
            <a:r>
              <a:rPr lang="en-GB" dirty="0"/>
              <a:t>should you...shouldn’t you…?</a:t>
            </a:r>
          </a:p>
        </p:txBody>
      </p:sp>
    </p:spTree>
    <p:extLst>
      <p:ext uri="{BB962C8B-B14F-4D97-AF65-F5344CB8AC3E}">
        <p14:creationId xmlns:p14="http://schemas.microsoft.com/office/powerpoint/2010/main" val="15490747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 Warned </a:t>
            </a:r>
            <a:endParaRPr lang="en-GB" dirty="0"/>
          </a:p>
        </p:txBody>
      </p:sp>
      <p:sp>
        <p:nvSpPr>
          <p:cNvPr id="3" name="Content Placeholder 2"/>
          <p:cNvSpPr>
            <a:spLocks noGrp="1"/>
          </p:cNvSpPr>
          <p:nvPr>
            <p:ph idx="1"/>
          </p:nvPr>
        </p:nvSpPr>
        <p:spPr>
          <a:xfrm>
            <a:off x="179512" y="1772816"/>
            <a:ext cx="8838728" cy="4625975"/>
          </a:xfrm>
        </p:spPr>
        <p:txBody>
          <a:bodyPr/>
          <a:lstStyle/>
          <a:p>
            <a:r>
              <a:rPr lang="en-GB" dirty="0"/>
              <a:t>Illustrations do NOT </a:t>
            </a:r>
            <a:r>
              <a:rPr lang="en-GB" dirty="0" smtClean="0"/>
              <a:t>speak </a:t>
            </a:r>
            <a:r>
              <a:rPr lang="en-GB" dirty="0"/>
              <a:t>for themselves</a:t>
            </a:r>
          </a:p>
          <a:p>
            <a:pPr marL="119062" indent="0">
              <a:buNone/>
            </a:pPr>
            <a:r>
              <a:rPr lang="en-GB" dirty="0"/>
              <a:t>	appropriate</a:t>
            </a:r>
          </a:p>
          <a:p>
            <a:pPr marL="119062" indent="0">
              <a:buNone/>
            </a:pPr>
            <a:r>
              <a:rPr lang="en-GB" dirty="0"/>
              <a:t>	meaningful</a:t>
            </a:r>
          </a:p>
          <a:p>
            <a:pPr marL="119062" indent="0">
              <a:buNone/>
            </a:pPr>
            <a:r>
              <a:rPr lang="en-GB" dirty="0"/>
              <a:t>	relevant</a:t>
            </a:r>
          </a:p>
          <a:p>
            <a:pPr marL="119062" indent="0">
              <a:buNone/>
            </a:pPr>
            <a:r>
              <a:rPr lang="en-GB" dirty="0"/>
              <a:t>	have something to say</a:t>
            </a:r>
          </a:p>
          <a:p>
            <a:pPr marL="119062" indent="0">
              <a:buNone/>
            </a:pPr>
            <a:endParaRPr lang="en-GB" dirty="0"/>
          </a:p>
          <a:p>
            <a:pPr marL="119062" indent="0">
              <a:buNone/>
            </a:pPr>
            <a:r>
              <a:rPr lang="en-GB" dirty="0"/>
              <a:t>You need to refer to them or they become superfluous, irrelevant, even a nuisance,  and can affect academic </a:t>
            </a:r>
            <a:r>
              <a:rPr lang="en-GB" dirty="0" smtClean="0"/>
              <a:t>judgement. Use them fully &amp; wisely</a:t>
            </a:r>
            <a:endParaRPr lang="en-GB" dirty="0"/>
          </a:p>
          <a:p>
            <a:endParaRPr lang="en-GB" dirty="0"/>
          </a:p>
        </p:txBody>
      </p:sp>
    </p:spTree>
    <p:extLst>
      <p:ext uri="{BB962C8B-B14F-4D97-AF65-F5344CB8AC3E}">
        <p14:creationId xmlns:p14="http://schemas.microsoft.com/office/powerpoint/2010/main" val="680657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Basic rules</a:t>
            </a:r>
          </a:p>
        </p:txBody>
      </p:sp>
      <p:sp>
        <p:nvSpPr>
          <p:cNvPr id="7" name="Content Placeholder 6"/>
          <p:cNvSpPr>
            <a:spLocks noGrp="1"/>
          </p:cNvSpPr>
          <p:nvPr>
            <p:ph idx="1"/>
          </p:nvPr>
        </p:nvSpPr>
        <p:spPr/>
        <p:txBody>
          <a:bodyPr/>
          <a:lstStyle/>
          <a:p>
            <a:r>
              <a:rPr lang="en-GB" dirty="0" smtClean="0"/>
              <a:t>ALL </a:t>
            </a:r>
            <a:r>
              <a:rPr lang="en-GB" dirty="0" smtClean="0"/>
              <a:t>illustrations </a:t>
            </a:r>
            <a:r>
              <a:rPr lang="en-GB" dirty="0"/>
              <a:t>should have a caption/title</a:t>
            </a:r>
          </a:p>
          <a:p>
            <a:pPr lvl="1"/>
            <a:r>
              <a:rPr lang="en-GB" dirty="0"/>
              <a:t>Title to the top for tables</a:t>
            </a:r>
          </a:p>
          <a:p>
            <a:pPr lvl="1"/>
            <a:r>
              <a:rPr lang="en-GB" dirty="0"/>
              <a:t>Caption to the bottom for everything else</a:t>
            </a:r>
          </a:p>
          <a:p>
            <a:r>
              <a:rPr lang="en-GB" dirty="0"/>
              <a:t>Clear, succinct summary of what is shown</a:t>
            </a:r>
          </a:p>
          <a:p>
            <a:r>
              <a:rPr lang="en-GB" dirty="0"/>
              <a:t>Cited correctly</a:t>
            </a:r>
          </a:p>
          <a:p>
            <a:pPr lvl="1"/>
            <a:r>
              <a:rPr lang="en-GB" dirty="0"/>
              <a:t>if taken from elsewhere</a:t>
            </a:r>
          </a:p>
          <a:p>
            <a:pPr lvl="1"/>
            <a:r>
              <a:rPr lang="en-GB" dirty="0"/>
              <a:t>If they are your own</a:t>
            </a:r>
          </a:p>
          <a:p>
            <a:pPr marL="457200" lvl="1" indent="0">
              <a:buNone/>
            </a:pPr>
            <a:r>
              <a:rPr lang="en-GB" dirty="0"/>
              <a:t>You can ‘use’ other’s work BUT cite it</a:t>
            </a:r>
          </a:p>
        </p:txBody>
      </p:sp>
    </p:spTree>
    <p:extLst>
      <p:ext uri="{BB962C8B-B14F-4D97-AF65-F5344CB8AC3E}">
        <p14:creationId xmlns:p14="http://schemas.microsoft.com/office/powerpoint/2010/main" val="22506175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Tables: title to the top</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8523" y="2427174"/>
            <a:ext cx="6181215" cy="3219797"/>
          </a:xfrm>
          <a:prstGeom prst="rect">
            <a:avLst/>
          </a:prstGeom>
        </p:spPr>
      </p:pic>
      <p:sp>
        <p:nvSpPr>
          <p:cNvPr id="6" name="TextBox 5"/>
          <p:cNvSpPr txBox="1"/>
          <p:nvPr/>
        </p:nvSpPr>
        <p:spPr>
          <a:xfrm>
            <a:off x="1043608" y="1772816"/>
            <a:ext cx="5760640" cy="369332"/>
          </a:xfrm>
          <a:prstGeom prst="rect">
            <a:avLst/>
          </a:prstGeom>
          <a:noFill/>
        </p:spPr>
        <p:txBody>
          <a:bodyPr wrap="square" rtlCol="0">
            <a:spAutoFit/>
          </a:bodyPr>
          <a:lstStyle/>
          <a:p>
            <a:r>
              <a:rPr lang="en-US" dirty="0"/>
              <a:t>Table </a:t>
            </a:r>
            <a:r>
              <a:rPr lang="en-US" dirty="0" smtClean="0"/>
              <a:t>1.2: </a:t>
            </a:r>
            <a:r>
              <a:rPr lang="en-US" dirty="0"/>
              <a:t>Club Penguin table showing not a lot</a:t>
            </a:r>
            <a:endParaRPr lang="en-US" kern="1200" dirty="0">
              <a:solidFill>
                <a:schemeClr val="tx1"/>
              </a:solidFill>
              <a:latin typeface="Calibri" pitchFamily="34" charset="0"/>
              <a:ea typeface="+mn-ea"/>
              <a:cs typeface="Arial" charset="0"/>
            </a:endParaRPr>
          </a:p>
        </p:txBody>
      </p:sp>
      <p:sp>
        <p:nvSpPr>
          <p:cNvPr id="7" name="Rectangle 6"/>
          <p:cNvSpPr/>
          <p:nvPr/>
        </p:nvSpPr>
        <p:spPr>
          <a:xfrm rot="21315606">
            <a:off x="2345673" y="5903484"/>
            <a:ext cx="6225061" cy="400110"/>
          </a:xfrm>
          <a:prstGeom prst="rect">
            <a:avLst/>
          </a:prstGeom>
        </p:spPr>
        <p:txBody>
          <a:bodyPr wrap="square">
            <a:spAutoFit/>
          </a:bodyPr>
          <a:lstStyle/>
          <a:p>
            <a:r>
              <a:rPr lang="en-GB" sz="1000" dirty="0"/>
              <a:t>https://www.google.co.uk/search?q=table+with+stuff+on&amp;source=lnms&amp;tbm=isch&amp;sa=X&amp;ved=0ahUKEwj_8d72iLjQAhUlBMAKHbvcCYsQ_AUICCgB&amp;biw=1016&amp;bih=478#tbm=isch&amp;q=table+</a:t>
            </a:r>
          </a:p>
        </p:txBody>
      </p:sp>
    </p:spTree>
    <p:extLst>
      <p:ext uri="{BB962C8B-B14F-4D97-AF65-F5344CB8AC3E}">
        <p14:creationId xmlns:p14="http://schemas.microsoft.com/office/powerpoint/2010/main" val="3957945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Figures: to the bottom</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556792"/>
            <a:ext cx="5703656" cy="4272172"/>
          </a:xfrm>
          <a:prstGeom prst="rect">
            <a:avLst/>
          </a:prstGeom>
        </p:spPr>
      </p:pic>
      <p:sp>
        <p:nvSpPr>
          <p:cNvPr id="2" name="Rectangle 1"/>
          <p:cNvSpPr/>
          <p:nvPr/>
        </p:nvSpPr>
        <p:spPr>
          <a:xfrm>
            <a:off x="107504" y="5854956"/>
            <a:ext cx="9036496" cy="584775"/>
          </a:xfrm>
          <a:prstGeom prst="rect">
            <a:avLst/>
          </a:prstGeom>
        </p:spPr>
        <p:txBody>
          <a:bodyPr wrap="square">
            <a:spAutoFit/>
          </a:bodyPr>
          <a:lstStyle/>
          <a:p>
            <a:r>
              <a:rPr lang="en-GB" sz="1600" dirty="0"/>
              <a:t>Figure 1. Tomb of </a:t>
            </a:r>
            <a:r>
              <a:rPr lang="en-GB" sz="1600" dirty="0" err="1"/>
              <a:t>Tut.ankh.Amen</a:t>
            </a:r>
            <a:r>
              <a:rPr lang="en-GB" sz="1600" dirty="0"/>
              <a:t> digitally re-mastered. Taken from </a:t>
            </a:r>
            <a:r>
              <a:rPr lang="en-GB" sz="1600" dirty="0">
                <a:hlinkClick r:id="rId3"/>
              </a:rPr>
              <a:t>https://news.artnet.com/art-world/king-tut-photos-color-359033</a:t>
            </a:r>
            <a:r>
              <a:rPr lang="en-GB" sz="1600" dirty="0"/>
              <a:t> Photo: Courtesy the Griffith Institute, colorization by </a:t>
            </a:r>
            <a:r>
              <a:rPr lang="en-GB" sz="1600" dirty="0" err="1"/>
              <a:t>Dynamichrome</a:t>
            </a:r>
            <a:endParaRPr lang="en-GB" sz="1600" dirty="0"/>
          </a:p>
        </p:txBody>
      </p:sp>
    </p:spTree>
    <p:extLst>
      <p:ext uri="{BB962C8B-B14F-4D97-AF65-F5344CB8AC3E}">
        <p14:creationId xmlns:p14="http://schemas.microsoft.com/office/powerpoint/2010/main" val="37730753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Figures: </a:t>
            </a:r>
            <a:r>
              <a:rPr lang="en-GB" dirty="0" smtClean="0"/>
              <a:t>Placement variations</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1556792"/>
            <a:ext cx="5703656" cy="4272172"/>
          </a:xfrm>
          <a:prstGeom prst="rect">
            <a:avLst/>
          </a:prstGeom>
        </p:spPr>
      </p:pic>
      <p:sp>
        <p:nvSpPr>
          <p:cNvPr id="2" name="Rectangle 1"/>
          <p:cNvSpPr/>
          <p:nvPr/>
        </p:nvSpPr>
        <p:spPr>
          <a:xfrm>
            <a:off x="107504" y="5854956"/>
            <a:ext cx="9036496" cy="584775"/>
          </a:xfrm>
          <a:prstGeom prst="rect">
            <a:avLst/>
          </a:prstGeom>
        </p:spPr>
        <p:txBody>
          <a:bodyPr wrap="square">
            <a:spAutoFit/>
          </a:bodyPr>
          <a:lstStyle/>
          <a:p>
            <a:r>
              <a:rPr lang="en-GB" sz="1600" dirty="0" smtClean="0"/>
              <a:t>1.2 </a:t>
            </a:r>
            <a:r>
              <a:rPr lang="en-GB" sz="1600" dirty="0"/>
              <a:t>Tomb of </a:t>
            </a:r>
            <a:r>
              <a:rPr lang="en-GB" sz="1600" dirty="0" err="1"/>
              <a:t>Tut.ankh.Amen</a:t>
            </a:r>
            <a:r>
              <a:rPr lang="en-GB" sz="1600" dirty="0"/>
              <a:t> digitally re-mastered. Taken from </a:t>
            </a:r>
            <a:r>
              <a:rPr lang="en-GB" sz="1600" dirty="0">
                <a:hlinkClick r:id="rId3"/>
              </a:rPr>
              <a:t>https://news.artnet.com/art-world/king-tut-photos-color-359033</a:t>
            </a:r>
            <a:r>
              <a:rPr lang="en-GB" sz="1600" dirty="0"/>
              <a:t> Photo: Courtesy the Griffith Institute, colorization by </a:t>
            </a:r>
            <a:r>
              <a:rPr lang="en-GB" sz="1600" dirty="0" err="1"/>
              <a:t>Dynamichrome</a:t>
            </a:r>
            <a:endParaRPr lang="en-GB" sz="1600" dirty="0"/>
          </a:p>
        </p:txBody>
      </p:sp>
    </p:spTree>
    <p:extLst>
      <p:ext uri="{BB962C8B-B14F-4D97-AF65-F5344CB8AC3E}">
        <p14:creationId xmlns:p14="http://schemas.microsoft.com/office/powerpoint/2010/main" val="26359827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152400"/>
            <a:ext cx="8579296" cy="1250950"/>
          </a:xfrm>
        </p:spPr>
        <p:txBody>
          <a:bodyPr>
            <a:normAutofit fontScale="90000"/>
          </a:bodyPr>
          <a:lstStyle/>
          <a:p>
            <a:r>
              <a:rPr lang="en-GB" dirty="0" smtClean="0"/>
              <a:t>Figures: or to side depending on layout</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420888"/>
            <a:ext cx="5294274" cy="3965535"/>
          </a:xfrm>
          <a:prstGeom prst="rect">
            <a:avLst/>
          </a:prstGeom>
        </p:spPr>
      </p:pic>
      <p:sp>
        <p:nvSpPr>
          <p:cNvPr id="2" name="Rectangle 1"/>
          <p:cNvSpPr/>
          <p:nvPr/>
        </p:nvSpPr>
        <p:spPr>
          <a:xfrm>
            <a:off x="5714000" y="4570541"/>
            <a:ext cx="2972800" cy="1815882"/>
          </a:xfrm>
          <a:prstGeom prst="rect">
            <a:avLst/>
          </a:prstGeom>
        </p:spPr>
        <p:txBody>
          <a:bodyPr wrap="square">
            <a:spAutoFit/>
          </a:bodyPr>
          <a:lstStyle/>
          <a:p>
            <a:r>
              <a:rPr lang="en-GB" sz="1600" dirty="0" smtClean="0"/>
              <a:t>Fig. 1.2 </a:t>
            </a:r>
            <a:r>
              <a:rPr lang="en-GB" sz="1600" dirty="0"/>
              <a:t>Tomb of </a:t>
            </a:r>
            <a:r>
              <a:rPr lang="en-GB" sz="1600" dirty="0" err="1"/>
              <a:t>Tut.ankh.Amen</a:t>
            </a:r>
            <a:r>
              <a:rPr lang="en-GB" sz="1600" dirty="0"/>
              <a:t> digitally re-mastered. Taken from </a:t>
            </a:r>
            <a:r>
              <a:rPr lang="en-GB" sz="1600" dirty="0">
                <a:hlinkClick r:id="rId3"/>
              </a:rPr>
              <a:t>https://news.artnet.com/art-world/king-tut-photos-color-359033</a:t>
            </a:r>
            <a:r>
              <a:rPr lang="en-GB" sz="1600" dirty="0"/>
              <a:t> Photo: Courtesy the Griffith Institute, colorization by </a:t>
            </a:r>
            <a:r>
              <a:rPr lang="en-GB" sz="1600" dirty="0" err="1"/>
              <a:t>Dynamichrome</a:t>
            </a:r>
            <a:endParaRPr lang="en-GB" sz="1600" dirty="0"/>
          </a:p>
        </p:txBody>
      </p:sp>
      <p:sp>
        <p:nvSpPr>
          <p:cNvPr id="3" name="TextBox 2"/>
          <p:cNvSpPr txBox="1"/>
          <p:nvPr/>
        </p:nvSpPr>
        <p:spPr>
          <a:xfrm>
            <a:off x="80158" y="1702487"/>
            <a:ext cx="8956339" cy="646331"/>
          </a:xfrm>
          <a:prstGeom prst="rect">
            <a:avLst/>
          </a:prstGeom>
          <a:noFill/>
        </p:spPr>
        <p:txBody>
          <a:bodyPr wrap="square" rtlCol="0">
            <a:spAutoFit/>
          </a:bodyPr>
          <a:lstStyle/>
          <a:p>
            <a:r>
              <a:rPr lang="en-GB" dirty="0" smtClean="0"/>
              <a:t>Such were the objects that lay before them, (see Fig. 1.2) and their minds being ‘too excited’ or their ‘brains bewildered’ (Carter and Mace, 1923 p.99) makes it unclear now just confused, </a:t>
            </a:r>
            <a:endParaRPr lang="en-GB" dirty="0"/>
          </a:p>
        </p:txBody>
      </p:sp>
      <p:sp>
        <p:nvSpPr>
          <p:cNvPr id="5" name="TextBox 4"/>
          <p:cNvSpPr txBox="1"/>
          <p:nvPr/>
        </p:nvSpPr>
        <p:spPr>
          <a:xfrm>
            <a:off x="5796136" y="2315915"/>
            <a:ext cx="3347863" cy="2031325"/>
          </a:xfrm>
          <a:prstGeom prst="rect">
            <a:avLst/>
          </a:prstGeom>
          <a:noFill/>
        </p:spPr>
        <p:txBody>
          <a:bodyPr wrap="square" rtlCol="0">
            <a:spAutoFit/>
          </a:bodyPr>
          <a:lstStyle/>
          <a:p>
            <a:r>
              <a:rPr lang="en-GB" dirty="0"/>
              <a:t>accurate, or </a:t>
            </a:r>
            <a:r>
              <a:rPr lang="en-GB" dirty="0" smtClean="0"/>
              <a:t>objective their observations  were.  So, as a piece of reflectiveness the account is good, and one could argue a model of good practice, but as a site report it sits oddly with present day discourses </a:t>
            </a:r>
            <a:r>
              <a:rPr lang="en-GB" dirty="0" smtClean="0"/>
              <a:t>of….</a:t>
            </a:r>
            <a:endParaRPr lang="en-GB" dirty="0"/>
          </a:p>
        </p:txBody>
      </p:sp>
    </p:spTree>
    <p:extLst>
      <p:ext uri="{BB962C8B-B14F-4D97-AF65-F5344CB8AC3E}">
        <p14:creationId xmlns:p14="http://schemas.microsoft.com/office/powerpoint/2010/main" val="42862215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Labelling your illustrations</a:t>
            </a:r>
          </a:p>
        </p:txBody>
      </p:sp>
      <p:sp>
        <p:nvSpPr>
          <p:cNvPr id="3" name="Content Placeholder 2"/>
          <p:cNvSpPr>
            <a:spLocks noGrp="1"/>
          </p:cNvSpPr>
          <p:nvPr>
            <p:ph idx="1"/>
          </p:nvPr>
        </p:nvSpPr>
        <p:spPr/>
        <p:txBody>
          <a:bodyPr/>
          <a:lstStyle/>
          <a:p>
            <a:r>
              <a:rPr lang="en-GB" dirty="0"/>
              <a:t>Label each image appropriately by using a term such as ‘figure’ </a:t>
            </a:r>
            <a:r>
              <a:rPr lang="en-GB" dirty="0" smtClean="0"/>
              <a:t>(Figure </a:t>
            </a:r>
            <a:r>
              <a:rPr lang="en-GB" dirty="0"/>
              <a:t>1; Figure 2; Figure 3 </a:t>
            </a:r>
            <a:r>
              <a:rPr lang="en-GB" dirty="0" smtClean="0"/>
              <a:t>etc.).  </a:t>
            </a:r>
            <a:endParaRPr lang="en-GB" dirty="0"/>
          </a:p>
          <a:p>
            <a:r>
              <a:rPr lang="en-GB" dirty="0"/>
              <a:t>You can abbreviate, Fig. 1, Fig. 2, </a:t>
            </a:r>
            <a:r>
              <a:rPr lang="en-GB" dirty="0" smtClean="0"/>
              <a:t>etc.</a:t>
            </a:r>
            <a:endParaRPr lang="en-GB" dirty="0"/>
          </a:p>
          <a:p>
            <a:r>
              <a:rPr lang="en-GB" dirty="0"/>
              <a:t>Images should appear in the order you discuss them in your text: that is,</a:t>
            </a:r>
          </a:p>
          <a:p>
            <a:pPr lvl="1"/>
            <a:r>
              <a:rPr lang="en-GB" dirty="0"/>
              <a:t>‘Figure 1’ should be mentioned and appear first; </a:t>
            </a:r>
          </a:p>
          <a:p>
            <a:pPr lvl="1"/>
            <a:r>
              <a:rPr lang="en-GB" dirty="0"/>
              <a:t>‘Figure 2’ should be second etc.</a:t>
            </a:r>
          </a:p>
        </p:txBody>
      </p:sp>
    </p:spTree>
    <p:extLst>
      <p:ext uri="{BB962C8B-B14F-4D97-AF65-F5344CB8AC3E}">
        <p14:creationId xmlns:p14="http://schemas.microsoft.com/office/powerpoint/2010/main" val="37831166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Add a ‘List of….’ </a:t>
            </a:r>
            <a:r>
              <a:rPr lang="en-GB" dirty="0" smtClean="0"/>
              <a:t>to contents </a:t>
            </a:r>
            <a:r>
              <a:rPr lang="en-GB" dirty="0" smtClean="0"/>
              <a:t>page</a:t>
            </a:r>
            <a:endParaRPr lang="en-GB" dirty="0"/>
          </a:p>
        </p:txBody>
      </p:sp>
      <p:sp>
        <p:nvSpPr>
          <p:cNvPr id="6" name="Content Placeholder 5"/>
          <p:cNvSpPr>
            <a:spLocks noGrp="1"/>
          </p:cNvSpPr>
          <p:nvPr>
            <p:ph idx="1"/>
          </p:nvPr>
        </p:nvSpPr>
        <p:spPr>
          <a:xfrm>
            <a:off x="7020" y="1787220"/>
            <a:ext cx="5472608" cy="4625975"/>
          </a:xfrm>
        </p:spPr>
        <p:txBody>
          <a:bodyPr/>
          <a:lstStyle/>
          <a:p>
            <a:pPr marL="119062" indent="0">
              <a:buNone/>
            </a:pPr>
            <a:r>
              <a:rPr lang="en-GB" b="1" dirty="0" smtClean="0"/>
              <a:t>Contents Page		Page no.</a:t>
            </a:r>
          </a:p>
          <a:p>
            <a:r>
              <a:rPr lang="en-GB" dirty="0" smtClean="0"/>
              <a:t>Declaration/Statement	</a:t>
            </a:r>
            <a:r>
              <a:rPr lang="en-GB" dirty="0" err="1" smtClean="0"/>
              <a:t>i</a:t>
            </a:r>
            <a:endParaRPr lang="en-GB" dirty="0" smtClean="0"/>
          </a:p>
          <a:p>
            <a:r>
              <a:rPr lang="en-GB" dirty="0" smtClean="0"/>
              <a:t>Abstract				ii</a:t>
            </a:r>
          </a:p>
          <a:p>
            <a:r>
              <a:rPr lang="en-GB" dirty="0" smtClean="0"/>
              <a:t>Acknowledgements	iii</a:t>
            </a:r>
          </a:p>
          <a:p>
            <a:r>
              <a:rPr lang="en-GB" dirty="0" smtClean="0"/>
              <a:t>Dedication (opt.)		iv</a:t>
            </a:r>
          </a:p>
          <a:p>
            <a:r>
              <a:rPr lang="en-GB" dirty="0" smtClean="0"/>
              <a:t>Table of Contents		v</a:t>
            </a:r>
            <a:endParaRPr lang="en-GB" dirty="0"/>
          </a:p>
          <a:p>
            <a:r>
              <a:rPr lang="en-GB" dirty="0"/>
              <a:t>List of Tables </a:t>
            </a:r>
            <a:r>
              <a:rPr lang="en-GB" dirty="0" smtClean="0"/>
              <a:t>		</a:t>
            </a:r>
            <a:r>
              <a:rPr lang="en-GB" dirty="0" smtClean="0"/>
              <a:t>	</a:t>
            </a:r>
            <a:r>
              <a:rPr lang="en-GB" dirty="0" smtClean="0"/>
              <a:t>vii</a:t>
            </a:r>
            <a:endParaRPr lang="en-GB" dirty="0"/>
          </a:p>
          <a:p>
            <a:r>
              <a:rPr lang="en-GB" dirty="0"/>
              <a:t>List of </a:t>
            </a:r>
            <a:r>
              <a:rPr lang="en-GB" dirty="0" smtClean="0"/>
              <a:t>Illustrations</a:t>
            </a:r>
            <a:r>
              <a:rPr lang="en-GB" dirty="0" smtClean="0"/>
              <a:t>	</a:t>
            </a:r>
            <a:r>
              <a:rPr lang="en-GB" dirty="0" smtClean="0"/>
              <a:t>	viii</a:t>
            </a:r>
          </a:p>
          <a:p>
            <a:r>
              <a:rPr lang="en-GB" dirty="0" smtClean="0"/>
              <a:t>Chapter </a:t>
            </a:r>
            <a:r>
              <a:rPr lang="en-GB" dirty="0" smtClean="0"/>
              <a:t>1 Introduction	1</a:t>
            </a:r>
            <a:endParaRPr lang="en-GB" dirty="0"/>
          </a:p>
        </p:txBody>
      </p:sp>
      <p:sp>
        <p:nvSpPr>
          <p:cNvPr id="7" name="Rectangle 6"/>
          <p:cNvSpPr/>
          <p:nvPr/>
        </p:nvSpPr>
        <p:spPr>
          <a:xfrm>
            <a:off x="5356880" y="1864882"/>
            <a:ext cx="3707904" cy="477395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4" name="TextBox 3"/>
          <p:cNvSpPr txBox="1"/>
          <p:nvPr/>
        </p:nvSpPr>
        <p:spPr>
          <a:xfrm>
            <a:off x="5454044" y="5715507"/>
            <a:ext cx="3513577" cy="923330"/>
          </a:xfrm>
          <a:prstGeom prst="rect">
            <a:avLst/>
          </a:prstGeom>
          <a:noFill/>
        </p:spPr>
        <p:txBody>
          <a:bodyPr wrap="square" rtlCol="0">
            <a:spAutoFit/>
          </a:bodyPr>
          <a:lstStyle/>
          <a:p>
            <a:r>
              <a:rPr lang="en-GB" dirty="0" smtClean="0">
                <a:solidFill>
                  <a:schemeClr val="bg1"/>
                </a:solidFill>
              </a:rPr>
              <a:t>Top tip:</a:t>
            </a:r>
          </a:p>
          <a:p>
            <a:r>
              <a:rPr lang="en-GB" dirty="0" smtClean="0">
                <a:solidFill>
                  <a:schemeClr val="bg1"/>
                </a:solidFill>
              </a:rPr>
              <a:t>Do the list as you go BUT leave the actual page numbers until the end</a:t>
            </a:r>
            <a:endParaRPr lang="en-GB" dirty="0">
              <a:solidFill>
                <a:schemeClr val="bg1"/>
              </a:solidFill>
            </a:endParaRPr>
          </a:p>
        </p:txBody>
      </p:sp>
      <p:sp>
        <p:nvSpPr>
          <p:cNvPr id="9" name="TextBox 8"/>
          <p:cNvSpPr txBox="1"/>
          <p:nvPr/>
        </p:nvSpPr>
        <p:spPr>
          <a:xfrm>
            <a:off x="5557975" y="2115048"/>
            <a:ext cx="3305713" cy="3970318"/>
          </a:xfrm>
          <a:prstGeom prst="rect">
            <a:avLst/>
          </a:prstGeom>
          <a:noFill/>
        </p:spPr>
        <p:txBody>
          <a:bodyPr wrap="none" rtlCol="0">
            <a:spAutoFit/>
          </a:bodyPr>
          <a:lstStyle/>
          <a:p>
            <a:pPr algn="ctr"/>
            <a:r>
              <a:rPr lang="en-GB" dirty="0" smtClean="0">
                <a:solidFill>
                  <a:schemeClr val="bg1"/>
                </a:solidFill>
              </a:rPr>
              <a:t>List of Tables</a:t>
            </a:r>
          </a:p>
          <a:p>
            <a:r>
              <a:rPr lang="en-GB" dirty="0" smtClean="0">
                <a:solidFill>
                  <a:schemeClr val="bg1"/>
                </a:solidFill>
              </a:rPr>
              <a:t>Description	        Page No.</a:t>
            </a:r>
          </a:p>
          <a:p>
            <a:endParaRPr lang="en-GB" dirty="0">
              <a:solidFill>
                <a:schemeClr val="bg1"/>
              </a:solidFill>
            </a:endParaRPr>
          </a:p>
          <a:p>
            <a:pPr marL="342900" indent="-342900">
              <a:buAutoNum type="arabicPeriod"/>
            </a:pPr>
            <a:r>
              <a:rPr lang="en-GB" dirty="0" smtClean="0">
                <a:solidFill>
                  <a:schemeClr val="bg1"/>
                </a:solidFill>
              </a:rPr>
              <a:t>Table 1 showing…	4</a:t>
            </a:r>
          </a:p>
          <a:p>
            <a:pPr marL="342900" indent="-342900">
              <a:buAutoNum type="arabicPeriod"/>
            </a:pPr>
            <a:r>
              <a:rPr lang="en-GB" dirty="0" smtClean="0">
                <a:solidFill>
                  <a:schemeClr val="bg1"/>
                </a:solidFill>
              </a:rPr>
              <a:t>Table 2 showing…	11</a:t>
            </a:r>
          </a:p>
          <a:p>
            <a:pPr marL="342900" indent="-342900">
              <a:buAutoNum type="arabicPeriod"/>
            </a:pPr>
            <a:r>
              <a:rPr lang="en-GB" dirty="0" smtClean="0">
                <a:solidFill>
                  <a:schemeClr val="bg1"/>
                </a:solidFill>
              </a:rPr>
              <a:t>Table 3 showing…	121</a:t>
            </a:r>
          </a:p>
          <a:p>
            <a:pPr marL="342900" indent="-342900">
              <a:buAutoNum type="arabicPeriod"/>
            </a:pPr>
            <a:endParaRPr lang="en-GB" dirty="0">
              <a:solidFill>
                <a:schemeClr val="bg1"/>
              </a:solidFill>
            </a:endParaRPr>
          </a:p>
          <a:p>
            <a:pPr algn="ctr"/>
            <a:r>
              <a:rPr lang="en-GB" dirty="0" smtClean="0">
                <a:solidFill>
                  <a:schemeClr val="bg1"/>
                </a:solidFill>
              </a:rPr>
              <a:t>List of Figures</a:t>
            </a:r>
          </a:p>
          <a:p>
            <a:pPr marL="342900" indent="-342900">
              <a:buAutoNum type="arabicPeriod"/>
            </a:pPr>
            <a:r>
              <a:rPr lang="en-GB" dirty="0" smtClean="0">
                <a:solidFill>
                  <a:schemeClr val="bg1"/>
                </a:solidFill>
              </a:rPr>
              <a:t>Figure 1 </a:t>
            </a:r>
            <a:r>
              <a:rPr lang="en-GB" dirty="0">
                <a:solidFill>
                  <a:schemeClr val="bg1"/>
                </a:solidFill>
              </a:rPr>
              <a:t>showing…	</a:t>
            </a:r>
            <a:r>
              <a:rPr lang="en-GB" dirty="0" smtClean="0">
                <a:solidFill>
                  <a:schemeClr val="bg1"/>
                </a:solidFill>
              </a:rPr>
              <a:t>3</a:t>
            </a:r>
            <a:endParaRPr lang="en-GB" dirty="0">
              <a:solidFill>
                <a:schemeClr val="bg1"/>
              </a:solidFill>
            </a:endParaRPr>
          </a:p>
          <a:p>
            <a:pPr marL="342900" indent="-342900">
              <a:buAutoNum type="arabicPeriod"/>
            </a:pPr>
            <a:r>
              <a:rPr lang="en-GB" dirty="0" smtClean="0">
                <a:solidFill>
                  <a:schemeClr val="bg1"/>
                </a:solidFill>
              </a:rPr>
              <a:t>Figure </a:t>
            </a:r>
            <a:r>
              <a:rPr lang="en-GB" dirty="0">
                <a:solidFill>
                  <a:schemeClr val="bg1"/>
                </a:solidFill>
              </a:rPr>
              <a:t>2 showing…	</a:t>
            </a:r>
            <a:r>
              <a:rPr lang="en-GB" dirty="0" smtClean="0">
                <a:solidFill>
                  <a:schemeClr val="bg1"/>
                </a:solidFill>
              </a:rPr>
              <a:t>4</a:t>
            </a:r>
            <a:endParaRPr lang="en-GB" dirty="0">
              <a:solidFill>
                <a:schemeClr val="bg1"/>
              </a:solidFill>
            </a:endParaRPr>
          </a:p>
          <a:p>
            <a:pPr marL="342900" indent="-342900">
              <a:buAutoNum type="arabicPeriod"/>
            </a:pPr>
            <a:r>
              <a:rPr lang="en-GB" dirty="0" smtClean="0">
                <a:solidFill>
                  <a:schemeClr val="bg1"/>
                </a:solidFill>
              </a:rPr>
              <a:t>Figure </a:t>
            </a:r>
            <a:r>
              <a:rPr lang="en-GB" dirty="0">
                <a:solidFill>
                  <a:schemeClr val="bg1"/>
                </a:solidFill>
              </a:rPr>
              <a:t>3 showing…	</a:t>
            </a:r>
            <a:r>
              <a:rPr lang="en-GB" dirty="0" smtClean="0">
                <a:solidFill>
                  <a:schemeClr val="bg1"/>
                </a:solidFill>
              </a:rPr>
              <a:t>17</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5277713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your illustrations</a:t>
            </a:r>
            <a:endParaRPr lang="en-GB" dirty="0"/>
          </a:p>
        </p:txBody>
      </p:sp>
      <p:sp>
        <p:nvSpPr>
          <p:cNvPr id="3" name="Content Placeholder 2"/>
          <p:cNvSpPr>
            <a:spLocks noGrp="1"/>
          </p:cNvSpPr>
          <p:nvPr>
            <p:ph idx="1"/>
          </p:nvPr>
        </p:nvSpPr>
        <p:spPr>
          <a:xfrm>
            <a:off x="179512" y="1628800"/>
            <a:ext cx="8363272" cy="4625975"/>
          </a:xfrm>
        </p:spPr>
        <p:txBody>
          <a:bodyPr/>
          <a:lstStyle/>
          <a:p>
            <a:r>
              <a:rPr lang="en-GB" sz="2800" dirty="0" smtClean="0"/>
              <a:t>Refer </a:t>
            </a:r>
            <a:r>
              <a:rPr lang="en-GB" sz="2800" dirty="0"/>
              <a:t>to your figures in your text: </a:t>
            </a:r>
            <a:endParaRPr lang="en-GB" sz="2800" dirty="0" smtClean="0"/>
          </a:p>
          <a:p>
            <a:pPr lvl="1"/>
            <a:r>
              <a:rPr lang="en-GB" dirty="0" smtClean="0"/>
              <a:t>As </a:t>
            </a:r>
            <a:r>
              <a:rPr lang="en-GB" dirty="0"/>
              <a:t>figure 1 shows… </a:t>
            </a:r>
            <a:endParaRPr lang="en-GB" dirty="0" smtClean="0"/>
          </a:p>
          <a:p>
            <a:pPr lvl="1"/>
            <a:r>
              <a:rPr lang="en-GB" dirty="0" smtClean="0"/>
              <a:t>Figure </a:t>
            </a:r>
            <a:r>
              <a:rPr lang="en-GB" dirty="0"/>
              <a:t>2 illustrates how… </a:t>
            </a:r>
            <a:r>
              <a:rPr lang="en-GB" dirty="0" smtClean="0"/>
              <a:t>or, </a:t>
            </a:r>
          </a:p>
          <a:p>
            <a:pPr lvl="1"/>
            <a:r>
              <a:rPr lang="en-GB" dirty="0" smtClean="0"/>
              <a:t>The </a:t>
            </a:r>
            <a:r>
              <a:rPr lang="en-GB" dirty="0"/>
              <a:t>diagram of the mechanism </a:t>
            </a:r>
            <a:r>
              <a:rPr lang="en-GB" dirty="0" smtClean="0"/>
              <a:t>(see fig. </a:t>
            </a:r>
            <a:r>
              <a:rPr lang="en-GB" dirty="0"/>
              <a:t>3) </a:t>
            </a:r>
            <a:r>
              <a:rPr lang="en-GB" dirty="0" smtClean="0"/>
              <a:t>shows…</a:t>
            </a:r>
          </a:p>
          <a:p>
            <a:pPr marL="457200" lvl="1" indent="0">
              <a:buNone/>
            </a:pPr>
            <a:r>
              <a:rPr lang="en-GB" dirty="0" smtClean="0"/>
              <a:t> </a:t>
            </a:r>
            <a:endParaRPr lang="en-GB" dirty="0" smtClean="0"/>
          </a:p>
          <a:p>
            <a:r>
              <a:rPr lang="en-GB" sz="2800" dirty="0" smtClean="0"/>
              <a:t>Remember </a:t>
            </a:r>
            <a:r>
              <a:rPr lang="en-GB" sz="2800" dirty="0"/>
              <a:t>copyright legislation: </a:t>
            </a:r>
            <a:r>
              <a:rPr lang="en-GB" sz="2800" dirty="0" smtClean="0"/>
              <a:t>do </a:t>
            </a:r>
            <a:r>
              <a:rPr lang="en-GB" sz="2800" dirty="0" smtClean="0"/>
              <a:t>you </a:t>
            </a:r>
            <a:r>
              <a:rPr lang="en-GB" sz="2800" dirty="0" smtClean="0"/>
              <a:t>need </a:t>
            </a:r>
            <a:r>
              <a:rPr lang="en-GB" sz="2800" dirty="0" smtClean="0"/>
              <a:t>it?</a:t>
            </a:r>
          </a:p>
          <a:p>
            <a:endParaRPr lang="en-GB" sz="2800" dirty="0" smtClean="0"/>
          </a:p>
          <a:p>
            <a:r>
              <a:rPr lang="en-GB" sz="2800" dirty="0" smtClean="0"/>
              <a:t>Cited </a:t>
            </a:r>
            <a:r>
              <a:rPr lang="en-GB" sz="2800" dirty="0" smtClean="0"/>
              <a:t>it, </a:t>
            </a:r>
            <a:r>
              <a:rPr lang="en-GB" sz="2800" dirty="0" smtClean="0"/>
              <a:t>you need to cite everything</a:t>
            </a:r>
          </a:p>
          <a:p>
            <a:pPr lvl="1"/>
            <a:r>
              <a:rPr lang="en-GB" dirty="0" smtClean="0"/>
              <a:t> If you have taken from elsewhere – cite source</a:t>
            </a:r>
          </a:p>
          <a:p>
            <a:pPr lvl="1"/>
            <a:r>
              <a:rPr lang="en-GB" dirty="0" smtClean="0"/>
              <a:t>Acknowledge as your own</a:t>
            </a:r>
            <a:endParaRPr lang="en-GB" dirty="0"/>
          </a:p>
          <a:p>
            <a:pPr marL="119062" indent="0">
              <a:buNone/>
            </a:pPr>
            <a:endParaRPr lang="en-GB" dirty="0"/>
          </a:p>
          <a:p>
            <a:endParaRPr lang="en-GB" dirty="0"/>
          </a:p>
          <a:p>
            <a:endParaRPr lang="en-GB" dirty="0"/>
          </a:p>
        </p:txBody>
      </p:sp>
    </p:spTree>
    <p:extLst>
      <p:ext uri="{BB962C8B-B14F-4D97-AF65-F5344CB8AC3E}">
        <p14:creationId xmlns:p14="http://schemas.microsoft.com/office/powerpoint/2010/main" val="39539112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to put ‘</a:t>
            </a:r>
            <a:r>
              <a:rPr lang="en-GB" dirty="0" err="1" smtClean="0"/>
              <a:t>em</a:t>
            </a:r>
            <a:endParaRPr lang="en-GB" dirty="0"/>
          </a:p>
        </p:txBody>
      </p:sp>
      <p:sp>
        <p:nvSpPr>
          <p:cNvPr id="3" name="Content Placeholder 2"/>
          <p:cNvSpPr>
            <a:spLocks noGrp="1"/>
          </p:cNvSpPr>
          <p:nvPr>
            <p:ph idx="1"/>
          </p:nvPr>
        </p:nvSpPr>
        <p:spPr>
          <a:xfrm>
            <a:off x="189804" y="1552879"/>
            <a:ext cx="4382196" cy="4625975"/>
          </a:xfrm>
        </p:spPr>
        <p:txBody>
          <a:bodyPr/>
          <a:lstStyle/>
          <a:p>
            <a:r>
              <a:rPr lang="en-GB" sz="2800" dirty="0" smtClean="0"/>
              <a:t>As close to the relevant text as you </a:t>
            </a:r>
            <a:r>
              <a:rPr lang="en-GB" sz="2800" dirty="0" smtClean="0"/>
              <a:t>can - usually</a:t>
            </a:r>
            <a:endParaRPr lang="en-GB" sz="2800" dirty="0" smtClean="0"/>
          </a:p>
          <a:p>
            <a:pPr lvl="1"/>
            <a:r>
              <a:rPr lang="en-GB" dirty="0" smtClean="0"/>
              <a:t> if small embed them in the page of text</a:t>
            </a:r>
          </a:p>
          <a:p>
            <a:pPr lvl="1"/>
            <a:r>
              <a:rPr lang="en-GB" dirty="0" smtClean="0"/>
              <a:t>If large give them more space, half page, full </a:t>
            </a:r>
            <a:r>
              <a:rPr lang="en-GB" dirty="0" smtClean="0"/>
              <a:t>page or </a:t>
            </a:r>
            <a:r>
              <a:rPr lang="en-GB" dirty="0" smtClean="0"/>
              <a:t>pull-out page</a:t>
            </a:r>
          </a:p>
          <a:p>
            <a:pPr lvl="1"/>
            <a:r>
              <a:rPr lang="en-GB" dirty="0" smtClean="0"/>
              <a:t>If lots, or they are </a:t>
            </a:r>
            <a:r>
              <a:rPr lang="en-GB" dirty="0" smtClean="0"/>
              <a:t>boring-but-necessary </a:t>
            </a:r>
            <a:r>
              <a:rPr lang="en-GB" dirty="0" smtClean="0"/>
              <a:t>put them together at the end</a:t>
            </a:r>
          </a:p>
        </p:txBody>
      </p:sp>
      <p:pic>
        <p:nvPicPr>
          <p:cNvPr id="1026" name="Picture 2" descr="e2ba2d6e-009f-48d0-bdd5-fbf823cf7de3@eurprd01"/>
          <p:cNvPicPr>
            <a:picLocks noChangeAspect="1" noChangeArrowheads="1"/>
          </p:cNvPicPr>
          <p:nvPr/>
        </p:nvPicPr>
        <p:blipFill rotWithShape="1">
          <a:blip r:embed="rId2">
            <a:extLst>
              <a:ext uri="{28A0092B-C50C-407E-A947-70E740481C1C}">
                <a14:useLocalDpi xmlns:a14="http://schemas.microsoft.com/office/drawing/2010/main" val="0"/>
              </a:ext>
            </a:extLst>
          </a:blip>
          <a:srcRect l="-7835" t="1991" r="7835" b="-1991"/>
          <a:stretch/>
        </p:blipFill>
        <p:spPr bwMode="auto">
          <a:xfrm rot="5400000">
            <a:off x="4187958" y="1868826"/>
            <a:ext cx="4800532" cy="36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758527" y="6143185"/>
            <a:ext cx="4248472" cy="646331"/>
          </a:xfrm>
          <a:prstGeom prst="rect">
            <a:avLst/>
          </a:prstGeom>
          <a:noFill/>
        </p:spPr>
        <p:txBody>
          <a:bodyPr wrap="square" rtlCol="0">
            <a:spAutoFit/>
          </a:bodyPr>
          <a:lstStyle/>
          <a:p>
            <a:r>
              <a:rPr lang="en-GB" dirty="0" smtClean="0">
                <a:solidFill>
                  <a:srgbClr val="FFC000"/>
                </a:solidFill>
              </a:rPr>
              <a:t>This causes problems with pagination, spacing, flow of text… so give yourself time!</a:t>
            </a:r>
            <a:endParaRPr lang="en-GB" dirty="0">
              <a:solidFill>
                <a:srgbClr val="FFC000"/>
              </a:solidFill>
            </a:endParaRPr>
          </a:p>
        </p:txBody>
      </p:sp>
    </p:spTree>
    <p:extLst>
      <p:ext uri="{BB962C8B-B14F-4D97-AF65-F5344CB8AC3E}">
        <p14:creationId xmlns:p14="http://schemas.microsoft.com/office/powerpoint/2010/main" val="25184728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you want them to look like?</a:t>
            </a:r>
            <a:endParaRPr lang="en-GB" dirty="0"/>
          </a:p>
        </p:txBody>
      </p:sp>
      <p:sp>
        <p:nvSpPr>
          <p:cNvPr id="3" name="Content Placeholder 2"/>
          <p:cNvSpPr>
            <a:spLocks noGrp="1"/>
          </p:cNvSpPr>
          <p:nvPr>
            <p:ph idx="1"/>
          </p:nvPr>
        </p:nvSpPr>
        <p:spPr>
          <a:xfrm>
            <a:off x="179512" y="2232025"/>
            <a:ext cx="5760640" cy="4625975"/>
          </a:xfrm>
        </p:spPr>
        <p:txBody>
          <a:bodyPr/>
          <a:lstStyle/>
          <a:p>
            <a:r>
              <a:rPr lang="en-GB" dirty="0" smtClean="0"/>
              <a:t>Huge range of options</a:t>
            </a:r>
          </a:p>
          <a:p>
            <a:pPr lvl="1"/>
            <a:r>
              <a:rPr lang="en-GB" dirty="0" smtClean="0"/>
              <a:t>Depends on your skill</a:t>
            </a:r>
          </a:p>
          <a:p>
            <a:pPr lvl="1"/>
            <a:r>
              <a:rPr lang="en-GB" dirty="0" smtClean="0"/>
              <a:t>Depends on time</a:t>
            </a:r>
          </a:p>
          <a:p>
            <a:r>
              <a:rPr lang="en-GB" dirty="0" smtClean="0"/>
              <a:t>Adopt a style, keep to it</a:t>
            </a:r>
          </a:p>
          <a:p>
            <a:r>
              <a:rPr lang="en-GB" dirty="0" smtClean="0"/>
              <a:t>Do not let them over power</a:t>
            </a:r>
          </a:p>
          <a:p>
            <a:r>
              <a:rPr lang="en-GB" dirty="0" smtClean="0"/>
              <a:t>Do remember, they (captions) are your word count, so make the illustration count</a:t>
            </a:r>
            <a:endParaRPr lang="en-GB" dirty="0"/>
          </a:p>
          <a:p>
            <a:endParaRPr lang="en-GB" dirty="0"/>
          </a:p>
          <a:p>
            <a:endParaRPr lang="en-GB" dirty="0"/>
          </a:p>
        </p:txBody>
      </p:sp>
      <p:pic>
        <p:nvPicPr>
          <p:cNvPr id="6" name="Picture 5"/>
          <p:cNvPicPr>
            <a:picLocks noChangeAspect="1"/>
          </p:cNvPicPr>
          <p:nvPr/>
        </p:nvPicPr>
        <p:blipFill>
          <a:blip r:embed="rId2"/>
          <a:stretch>
            <a:fillRect/>
          </a:stretch>
        </p:blipFill>
        <p:spPr>
          <a:xfrm>
            <a:off x="4211960" y="149179"/>
            <a:ext cx="5047926" cy="5047926"/>
          </a:xfrm>
          <a:prstGeom prst="rect">
            <a:avLst/>
          </a:prstGeom>
        </p:spPr>
      </p:pic>
    </p:spTree>
    <p:extLst>
      <p:ext uri="{BB962C8B-B14F-4D97-AF65-F5344CB8AC3E}">
        <p14:creationId xmlns:p14="http://schemas.microsoft.com/office/powerpoint/2010/main" val="251601488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1499</TotalTime>
  <Words>812</Words>
  <Application>Microsoft Office PowerPoint</Application>
  <PresentationFormat>On-screen Show (4:3)</PresentationFormat>
  <Paragraphs>111</Paragraphs>
  <Slides>15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Wingdings</vt:lpstr>
      <vt:lpstr>Wingdings 2</vt:lpstr>
      <vt:lpstr>Wingdings 3</vt:lpstr>
      <vt:lpstr>Module</vt:lpstr>
      <vt:lpstr>Illustrations – the basics The Conventions bit when using charts, tables, plates etc.!</vt:lpstr>
      <vt:lpstr>Art of Illustration</vt:lpstr>
      <vt:lpstr>..many ways to skin a cat….</vt:lpstr>
      <vt:lpstr>should you...shouldn’t you…?</vt:lpstr>
      <vt:lpstr>Be Warned </vt:lpstr>
      <vt:lpstr>Basic rules</vt:lpstr>
      <vt:lpstr>Tables: title to the top</vt:lpstr>
      <vt:lpstr>Figures: to the bottom</vt:lpstr>
      <vt:lpstr>Figures: Placement variations</vt:lpstr>
      <vt:lpstr>Figures: or to side depending on layout</vt:lpstr>
      <vt:lpstr>Labelling your illustrations</vt:lpstr>
      <vt:lpstr>Add a ‘List of….’ to contents page</vt:lpstr>
      <vt:lpstr>Use your illustrations</vt:lpstr>
      <vt:lpstr>Where to put ‘em</vt:lpstr>
      <vt:lpstr>What do you want them to look like?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Battlefield Trauma</dc:title>
  <dc:creator>Ros Coard</dc:creator>
  <cp:lastModifiedBy>Ros Coard</cp:lastModifiedBy>
  <cp:revision>100</cp:revision>
  <cp:lastPrinted>2016-03-21T13:46:59Z</cp:lastPrinted>
  <dcterms:created xsi:type="dcterms:W3CDTF">2014-04-08T15:02:52Z</dcterms:created>
  <dcterms:modified xsi:type="dcterms:W3CDTF">2018-11-27T12:14:56Z</dcterms:modified>
</cp:coreProperties>
</file>