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B23D64-91AF-4B78-994D-CD76F96261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C7D3DFA-E003-4E60-B739-2E9B097F9A0D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High demand for </a:t>
          </a:r>
          <a:r>
            <a:rPr lang="en-US" dirty="0" err="1">
              <a:latin typeface="Arial Black" panose="020B0A04020102020204" pitchFamily="34" charset="0"/>
            </a:rPr>
            <a:t>RomaSaorma</a:t>
          </a:r>
          <a:r>
            <a:rPr lang="en-US" dirty="0">
              <a:latin typeface="Arial Black" panose="020B0A04020102020204" pitchFamily="34" charset="0"/>
            </a:rPr>
            <a:t> from the Romanian community in Swansea supports a stable customer base.</a:t>
          </a:r>
        </a:p>
      </dgm:t>
    </dgm:pt>
    <dgm:pt modelId="{3DB97D5E-CB62-4F88-BF89-14B1D74D5F27}" type="parTrans" cxnId="{2E8CEE81-C863-4081-A5B9-100E2FD22CF8}">
      <dgm:prSet/>
      <dgm:spPr/>
      <dgm:t>
        <a:bodyPr/>
        <a:lstStyle/>
        <a:p>
          <a:endParaRPr lang="en-US"/>
        </a:p>
      </dgm:t>
    </dgm:pt>
    <dgm:pt modelId="{636A1E6C-C783-4D3F-BA5D-CD42DDD21D51}" type="sibTrans" cxnId="{2E8CEE81-C863-4081-A5B9-100E2FD22CF8}">
      <dgm:prSet/>
      <dgm:spPr/>
      <dgm:t>
        <a:bodyPr/>
        <a:lstStyle/>
        <a:p>
          <a:endParaRPr lang="en-US"/>
        </a:p>
      </dgm:t>
    </dgm:pt>
    <dgm:pt modelId="{5CB75607-853F-4BB8-8EC2-11C2DC3F945A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Familiarity with the product enhances early profitability prospects.</a:t>
          </a:r>
        </a:p>
      </dgm:t>
    </dgm:pt>
    <dgm:pt modelId="{9DCB3662-67B6-4E77-A0AC-B49387CA0409}" type="parTrans" cxnId="{C79D5DCD-D001-45FE-93A3-31598C443BCA}">
      <dgm:prSet/>
      <dgm:spPr/>
      <dgm:t>
        <a:bodyPr/>
        <a:lstStyle/>
        <a:p>
          <a:endParaRPr lang="en-US"/>
        </a:p>
      </dgm:t>
    </dgm:pt>
    <dgm:pt modelId="{FC8B7772-6E37-435D-9983-B2D1BF21BFDC}" type="sibTrans" cxnId="{C79D5DCD-D001-45FE-93A3-31598C443BCA}">
      <dgm:prSet/>
      <dgm:spPr/>
      <dgm:t>
        <a:bodyPr/>
        <a:lstStyle/>
        <a:p>
          <a:endParaRPr lang="en-US"/>
        </a:p>
      </dgm:t>
    </dgm:pt>
    <dgm:pt modelId="{72EED58C-1D00-4927-B5A2-A10848BF993F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There is an increasing demand for sustainable and ethical business practices.</a:t>
          </a:r>
        </a:p>
      </dgm:t>
    </dgm:pt>
    <dgm:pt modelId="{DAE1B58F-B5FE-4342-8731-81055B24FB7F}" type="parTrans" cxnId="{D9286386-6056-49D1-936F-1F4117508239}">
      <dgm:prSet/>
      <dgm:spPr/>
      <dgm:t>
        <a:bodyPr/>
        <a:lstStyle/>
        <a:p>
          <a:endParaRPr lang="en-US"/>
        </a:p>
      </dgm:t>
    </dgm:pt>
    <dgm:pt modelId="{3CE8D9F1-A411-4FCE-B4B8-1424BB0D171D}" type="sibTrans" cxnId="{D9286386-6056-49D1-936F-1F4117508239}">
      <dgm:prSet/>
      <dgm:spPr/>
      <dgm:t>
        <a:bodyPr/>
        <a:lstStyle/>
        <a:p>
          <a:endParaRPr lang="en-US"/>
        </a:p>
      </dgm:t>
    </dgm:pt>
    <dgm:pt modelId="{16184156-C4E5-4990-A910-0DFF4899F34A}">
      <dgm:prSet/>
      <dgm:spPr/>
      <dgm:t>
        <a:bodyPr/>
        <a:lstStyle/>
        <a:p>
          <a:r>
            <a:rPr lang="en-US" dirty="0" err="1">
              <a:latin typeface="Arial Black" panose="020B0A04020102020204" pitchFamily="34" charset="0"/>
            </a:rPr>
            <a:t>RomaSaorma's</a:t>
          </a:r>
          <a:r>
            <a:rPr lang="en-US" dirty="0">
              <a:latin typeface="Arial Black" panose="020B0A04020102020204" pitchFamily="34" charset="0"/>
            </a:rPr>
            <a:t> combination of affordability, authenticity, and sustainability offers a competitive edge in the fast-food market.</a:t>
          </a:r>
        </a:p>
      </dgm:t>
    </dgm:pt>
    <dgm:pt modelId="{68711BF1-CC20-4A1A-AAF9-BB2F479DF6F2}" type="parTrans" cxnId="{AE89FA4F-8921-4BAB-8225-E0A23C30728D}">
      <dgm:prSet/>
      <dgm:spPr/>
      <dgm:t>
        <a:bodyPr/>
        <a:lstStyle/>
        <a:p>
          <a:endParaRPr lang="en-US"/>
        </a:p>
      </dgm:t>
    </dgm:pt>
    <dgm:pt modelId="{BF7D36AD-E8AE-4641-8B0C-1C97A7030559}" type="sibTrans" cxnId="{AE89FA4F-8921-4BAB-8225-E0A23C30728D}">
      <dgm:prSet/>
      <dgm:spPr/>
      <dgm:t>
        <a:bodyPr/>
        <a:lstStyle/>
        <a:p>
          <a:endParaRPr lang="en-US"/>
        </a:p>
      </dgm:t>
    </dgm:pt>
    <dgm:pt modelId="{95F89B76-9F73-4C6E-BFB6-C99047F2E20F}" type="pres">
      <dgm:prSet presAssocID="{54B23D64-91AF-4B78-994D-CD76F96261EC}" presName="root" presStyleCnt="0">
        <dgm:presLayoutVars>
          <dgm:dir/>
          <dgm:resizeHandles val="exact"/>
        </dgm:presLayoutVars>
      </dgm:prSet>
      <dgm:spPr/>
    </dgm:pt>
    <dgm:pt modelId="{84518422-1376-41D8-B380-42FA4292C0D2}" type="pres">
      <dgm:prSet presAssocID="{5C7D3DFA-E003-4E60-B739-2E9B097F9A0D}" presName="compNode" presStyleCnt="0"/>
      <dgm:spPr/>
    </dgm:pt>
    <dgm:pt modelId="{F58634C2-5E58-4262-B98F-60E048D77740}" type="pres">
      <dgm:prSet presAssocID="{5C7D3DFA-E003-4E60-B739-2E9B097F9A0D}" presName="bgRect" presStyleLbl="bgShp" presStyleIdx="0" presStyleCnt="4"/>
      <dgm:spPr/>
    </dgm:pt>
    <dgm:pt modelId="{C70E3732-978C-4435-819E-4F3BAF81F9FE}" type="pres">
      <dgm:prSet presAssocID="{5C7D3DFA-E003-4E60-B739-2E9B097F9A0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ttle"/>
        </a:ext>
      </dgm:extLst>
    </dgm:pt>
    <dgm:pt modelId="{DE5B53CD-C1B3-4012-8753-C35CE583E72D}" type="pres">
      <dgm:prSet presAssocID="{5C7D3DFA-E003-4E60-B739-2E9B097F9A0D}" presName="spaceRect" presStyleCnt="0"/>
      <dgm:spPr/>
    </dgm:pt>
    <dgm:pt modelId="{81D7D29F-A6D4-47C9-93E3-3AB8FF9BAD8F}" type="pres">
      <dgm:prSet presAssocID="{5C7D3DFA-E003-4E60-B739-2E9B097F9A0D}" presName="parTx" presStyleLbl="revTx" presStyleIdx="0" presStyleCnt="4">
        <dgm:presLayoutVars>
          <dgm:chMax val="0"/>
          <dgm:chPref val="0"/>
        </dgm:presLayoutVars>
      </dgm:prSet>
      <dgm:spPr/>
    </dgm:pt>
    <dgm:pt modelId="{22A2D7EE-EF95-429C-870B-15740A5DDCBE}" type="pres">
      <dgm:prSet presAssocID="{636A1E6C-C783-4D3F-BA5D-CD42DDD21D51}" presName="sibTrans" presStyleCnt="0"/>
      <dgm:spPr/>
    </dgm:pt>
    <dgm:pt modelId="{5696B9CE-2616-499C-951B-95EB7A693E36}" type="pres">
      <dgm:prSet presAssocID="{5CB75607-853F-4BB8-8EC2-11C2DC3F945A}" presName="compNode" presStyleCnt="0"/>
      <dgm:spPr/>
    </dgm:pt>
    <dgm:pt modelId="{5E05EBE0-3F54-4569-B6BC-423845F3E46C}" type="pres">
      <dgm:prSet presAssocID="{5CB75607-853F-4BB8-8EC2-11C2DC3F945A}" presName="bgRect" presStyleLbl="bgShp" presStyleIdx="1" presStyleCnt="4" custLinFactNeighborX="264" custLinFactNeighborY="674"/>
      <dgm:spPr/>
    </dgm:pt>
    <dgm:pt modelId="{E40709C6-BD16-4030-956C-64E099931AD2}" type="pres">
      <dgm:prSet presAssocID="{5CB75607-853F-4BB8-8EC2-11C2DC3F945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ABB38BB-F472-4773-B675-37643F73F9A8}" type="pres">
      <dgm:prSet presAssocID="{5CB75607-853F-4BB8-8EC2-11C2DC3F945A}" presName="spaceRect" presStyleCnt="0"/>
      <dgm:spPr/>
    </dgm:pt>
    <dgm:pt modelId="{4EDD2969-EFBC-48A6-A38A-26150F7D6F56}" type="pres">
      <dgm:prSet presAssocID="{5CB75607-853F-4BB8-8EC2-11C2DC3F945A}" presName="parTx" presStyleLbl="revTx" presStyleIdx="1" presStyleCnt="4">
        <dgm:presLayoutVars>
          <dgm:chMax val="0"/>
          <dgm:chPref val="0"/>
        </dgm:presLayoutVars>
      </dgm:prSet>
      <dgm:spPr/>
    </dgm:pt>
    <dgm:pt modelId="{0A7304C1-F0A3-4E75-9A3D-E7FC01EE851F}" type="pres">
      <dgm:prSet presAssocID="{FC8B7772-6E37-435D-9983-B2D1BF21BFDC}" presName="sibTrans" presStyleCnt="0"/>
      <dgm:spPr/>
    </dgm:pt>
    <dgm:pt modelId="{B7DB6783-B919-49FD-BBA0-F9FE53A522AA}" type="pres">
      <dgm:prSet presAssocID="{72EED58C-1D00-4927-B5A2-A10848BF993F}" presName="compNode" presStyleCnt="0"/>
      <dgm:spPr/>
    </dgm:pt>
    <dgm:pt modelId="{79005FF0-5817-4DBA-8057-D4F3A9EFD74C}" type="pres">
      <dgm:prSet presAssocID="{72EED58C-1D00-4927-B5A2-A10848BF993F}" presName="bgRect" presStyleLbl="bgShp" presStyleIdx="2" presStyleCnt="4"/>
      <dgm:spPr/>
    </dgm:pt>
    <dgm:pt modelId="{B887E1E6-D93A-4C25-ADE0-7658A5037A3B}" type="pres">
      <dgm:prSet presAssocID="{72EED58C-1D00-4927-B5A2-A10848BF993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D9E5871-02FA-46F6-80A5-C2ED2B43A7DF}" type="pres">
      <dgm:prSet presAssocID="{72EED58C-1D00-4927-B5A2-A10848BF993F}" presName="spaceRect" presStyleCnt="0"/>
      <dgm:spPr/>
    </dgm:pt>
    <dgm:pt modelId="{9949006E-D4EE-4580-85A2-F648567FE51C}" type="pres">
      <dgm:prSet presAssocID="{72EED58C-1D00-4927-B5A2-A10848BF993F}" presName="parTx" presStyleLbl="revTx" presStyleIdx="2" presStyleCnt="4">
        <dgm:presLayoutVars>
          <dgm:chMax val="0"/>
          <dgm:chPref val="0"/>
        </dgm:presLayoutVars>
      </dgm:prSet>
      <dgm:spPr/>
    </dgm:pt>
    <dgm:pt modelId="{E9DA200E-66EC-4C71-AEB2-1585E449B2A8}" type="pres">
      <dgm:prSet presAssocID="{3CE8D9F1-A411-4FCE-B4B8-1424BB0D171D}" presName="sibTrans" presStyleCnt="0"/>
      <dgm:spPr/>
    </dgm:pt>
    <dgm:pt modelId="{85FD6902-F72D-4185-B0CB-1F486D309A75}" type="pres">
      <dgm:prSet presAssocID="{16184156-C4E5-4990-A910-0DFF4899F34A}" presName="compNode" presStyleCnt="0"/>
      <dgm:spPr/>
    </dgm:pt>
    <dgm:pt modelId="{A640B15E-A92B-4324-8367-9325D3D7330F}" type="pres">
      <dgm:prSet presAssocID="{16184156-C4E5-4990-A910-0DFF4899F34A}" presName="bgRect" presStyleLbl="bgShp" presStyleIdx="3" presStyleCnt="4"/>
      <dgm:spPr/>
    </dgm:pt>
    <dgm:pt modelId="{2FF1CD4A-ED5D-4EDE-AE7B-CF068F7D38A6}" type="pres">
      <dgm:prSet presAssocID="{16184156-C4E5-4990-A910-0DFF4899F34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041EB20F-A652-4D58-B470-C883AD61FBFF}" type="pres">
      <dgm:prSet presAssocID="{16184156-C4E5-4990-A910-0DFF4899F34A}" presName="spaceRect" presStyleCnt="0"/>
      <dgm:spPr/>
    </dgm:pt>
    <dgm:pt modelId="{78E7FE08-5D9F-4267-8B33-9A864145A83B}" type="pres">
      <dgm:prSet presAssocID="{16184156-C4E5-4990-A910-0DFF4899F34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382F55D-B270-44AC-89E4-64A33961063E}" type="presOf" srcId="{54B23D64-91AF-4B78-994D-CD76F96261EC}" destId="{95F89B76-9F73-4C6E-BFB6-C99047F2E20F}" srcOrd="0" destOrd="0" presId="urn:microsoft.com/office/officeart/2018/2/layout/IconVerticalSolidList"/>
    <dgm:cxn modelId="{D064F464-1542-4AF5-B7C8-6762A512DB8A}" type="presOf" srcId="{16184156-C4E5-4990-A910-0DFF4899F34A}" destId="{78E7FE08-5D9F-4267-8B33-9A864145A83B}" srcOrd="0" destOrd="0" presId="urn:microsoft.com/office/officeart/2018/2/layout/IconVerticalSolidList"/>
    <dgm:cxn modelId="{3FC9EC67-281B-4DB9-A008-CBBF647B683B}" type="presOf" srcId="{72EED58C-1D00-4927-B5A2-A10848BF993F}" destId="{9949006E-D4EE-4580-85A2-F648567FE51C}" srcOrd="0" destOrd="0" presId="urn:microsoft.com/office/officeart/2018/2/layout/IconVerticalSolidList"/>
    <dgm:cxn modelId="{AE89FA4F-8921-4BAB-8225-E0A23C30728D}" srcId="{54B23D64-91AF-4B78-994D-CD76F96261EC}" destId="{16184156-C4E5-4990-A910-0DFF4899F34A}" srcOrd="3" destOrd="0" parTransId="{68711BF1-CC20-4A1A-AAF9-BB2F479DF6F2}" sibTransId="{BF7D36AD-E8AE-4641-8B0C-1C97A7030559}"/>
    <dgm:cxn modelId="{2E8CEE81-C863-4081-A5B9-100E2FD22CF8}" srcId="{54B23D64-91AF-4B78-994D-CD76F96261EC}" destId="{5C7D3DFA-E003-4E60-B739-2E9B097F9A0D}" srcOrd="0" destOrd="0" parTransId="{3DB97D5E-CB62-4F88-BF89-14B1D74D5F27}" sibTransId="{636A1E6C-C783-4D3F-BA5D-CD42DDD21D51}"/>
    <dgm:cxn modelId="{D9286386-6056-49D1-936F-1F4117508239}" srcId="{54B23D64-91AF-4B78-994D-CD76F96261EC}" destId="{72EED58C-1D00-4927-B5A2-A10848BF993F}" srcOrd="2" destOrd="0" parTransId="{DAE1B58F-B5FE-4342-8731-81055B24FB7F}" sibTransId="{3CE8D9F1-A411-4FCE-B4B8-1424BB0D171D}"/>
    <dgm:cxn modelId="{1BC4158D-4D0B-4DEC-B4C4-396D7BAA9B69}" type="presOf" srcId="{5C7D3DFA-E003-4E60-B739-2E9B097F9A0D}" destId="{81D7D29F-A6D4-47C9-93E3-3AB8FF9BAD8F}" srcOrd="0" destOrd="0" presId="urn:microsoft.com/office/officeart/2018/2/layout/IconVerticalSolidList"/>
    <dgm:cxn modelId="{F71BBDA1-7C30-42CE-8A97-236678BBBE28}" type="presOf" srcId="{5CB75607-853F-4BB8-8EC2-11C2DC3F945A}" destId="{4EDD2969-EFBC-48A6-A38A-26150F7D6F56}" srcOrd="0" destOrd="0" presId="urn:microsoft.com/office/officeart/2018/2/layout/IconVerticalSolidList"/>
    <dgm:cxn modelId="{C79D5DCD-D001-45FE-93A3-31598C443BCA}" srcId="{54B23D64-91AF-4B78-994D-CD76F96261EC}" destId="{5CB75607-853F-4BB8-8EC2-11C2DC3F945A}" srcOrd="1" destOrd="0" parTransId="{9DCB3662-67B6-4E77-A0AC-B49387CA0409}" sibTransId="{FC8B7772-6E37-435D-9983-B2D1BF21BFDC}"/>
    <dgm:cxn modelId="{502EFB89-485D-41BD-B9B8-7E3F902D1A3D}" type="presParOf" srcId="{95F89B76-9F73-4C6E-BFB6-C99047F2E20F}" destId="{84518422-1376-41D8-B380-42FA4292C0D2}" srcOrd="0" destOrd="0" presId="urn:microsoft.com/office/officeart/2018/2/layout/IconVerticalSolidList"/>
    <dgm:cxn modelId="{E23C1B54-3297-4812-88A0-4AFFFAD378DD}" type="presParOf" srcId="{84518422-1376-41D8-B380-42FA4292C0D2}" destId="{F58634C2-5E58-4262-B98F-60E048D77740}" srcOrd="0" destOrd="0" presId="urn:microsoft.com/office/officeart/2018/2/layout/IconVerticalSolidList"/>
    <dgm:cxn modelId="{9265351E-63BF-4955-9BB2-7F67C63C5EEC}" type="presParOf" srcId="{84518422-1376-41D8-B380-42FA4292C0D2}" destId="{C70E3732-978C-4435-819E-4F3BAF81F9FE}" srcOrd="1" destOrd="0" presId="urn:microsoft.com/office/officeart/2018/2/layout/IconVerticalSolidList"/>
    <dgm:cxn modelId="{E2570D79-542E-4326-80EE-39DE9E158BC0}" type="presParOf" srcId="{84518422-1376-41D8-B380-42FA4292C0D2}" destId="{DE5B53CD-C1B3-4012-8753-C35CE583E72D}" srcOrd="2" destOrd="0" presId="urn:microsoft.com/office/officeart/2018/2/layout/IconVerticalSolidList"/>
    <dgm:cxn modelId="{26C9F5FF-46D1-4ECF-B802-89AA03253502}" type="presParOf" srcId="{84518422-1376-41D8-B380-42FA4292C0D2}" destId="{81D7D29F-A6D4-47C9-93E3-3AB8FF9BAD8F}" srcOrd="3" destOrd="0" presId="urn:microsoft.com/office/officeart/2018/2/layout/IconVerticalSolidList"/>
    <dgm:cxn modelId="{ECAD7DC5-506F-4B66-8443-22879C486925}" type="presParOf" srcId="{95F89B76-9F73-4C6E-BFB6-C99047F2E20F}" destId="{22A2D7EE-EF95-429C-870B-15740A5DDCBE}" srcOrd="1" destOrd="0" presId="urn:microsoft.com/office/officeart/2018/2/layout/IconVerticalSolidList"/>
    <dgm:cxn modelId="{2356F464-700E-4F65-81AE-1ED91E480E95}" type="presParOf" srcId="{95F89B76-9F73-4C6E-BFB6-C99047F2E20F}" destId="{5696B9CE-2616-499C-951B-95EB7A693E36}" srcOrd="2" destOrd="0" presId="urn:microsoft.com/office/officeart/2018/2/layout/IconVerticalSolidList"/>
    <dgm:cxn modelId="{B8E67378-1565-4C05-A74C-9A5DBD6D3265}" type="presParOf" srcId="{5696B9CE-2616-499C-951B-95EB7A693E36}" destId="{5E05EBE0-3F54-4569-B6BC-423845F3E46C}" srcOrd="0" destOrd="0" presId="urn:microsoft.com/office/officeart/2018/2/layout/IconVerticalSolidList"/>
    <dgm:cxn modelId="{1065C9F9-B91F-4CC3-BF64-0971B10FAC38}" type="presParOf" srcId="{5696B9CE-2616-499C-951B-95EB7A693E36}" destId="{E40709C6-BD16-4030-956C-64E099931AD2}" srcOrd="1" destOrd="0" presId="urn:microsoft.com/office/officeart/2018/2/layout/IconVerticalSolidList"/>
    <dgm:cxn modelId="{77722FDB-E4D4-4855-8202-DBC45F177F25}" type="presParOf" srcId="{5696B9CE-2616-499C-951B-95EB7A693E36}" destId="{4ABB38BB-F472-4773-B675-37643F73F9A8}" srcOrd="2" destOrd="0" presId="urn:microsoft.com/office/officeart/2018/2/layout/IconVerticalSolidList"/>
    <dgm:cxn modelId="{0AA4DEB8-DB00-49D1-BF2A-033D31D46A29}" type="presParOf" srcId="{5696B9CE-2616-499C-951B-95EB7A693E36}" destId="{4EDD2969-EFBC-48A6-A38A-26150F7D6F56}" srcOrd="3" destOrd="0" presId="urn:microsoft.com/office/officeart/2018/2/layout/IconVerticalSolidList"/>
    <dgm:cxn modelId="{BF9955BA-7BC1-4105-841D-DA61176E9A96}" type="presParOf" srcId="{95F89B76-9F73-4C6E-BFB6-C99047F2E20F}" destId="{0A7304C1-F0A3-4E75-9A3D-E7FC01EE851F}" srcOrd="3" destOrd="0" presId="urn:microsoft.com/office/officeart/2018/2/layout/IconVerticalSolidList"/>
    <dgm:cxn modelId="{493185DC-FCD0-45F2-9DF1-A53C48DAC250}" type="presParOf" srcId="{95F89B76-9F73-4C6E-BFB6-C99047F2E20F}" destId="{B7DB6783-B919-49FD-BBA0-F9FE53A522AA}" srcOrd="4" destOrd="0" presId="urn:microsoft.com/office/officeart/2018/2/layout/IconVerticalSolidList"/>
    <dgm:cxn modelId="{D490AEE6-663E-43B6-B83F-A4A232DDE7E4}" type="presParOf" srcId="{B7DB6783-B919-49FD-BBA0-F9FE53A522AA}" destId="{79005FF0-5817-4DBA-8057-D4F3A9EFD74C}" srcOrd="0" destOrd="0" presId="urn:microsoft.com/office/officeart/2018/2/layout/IconVerticalSolidList"/>
    <dgm:cxn modelId="{D5E848CA-5D72-4E54-9DBE-2C6D75869792}" type="presParOf" srcId="{B7DB6783-B919-49FD-BBA0-F9FE53A522AA}" destId="{B887E1E6-D93A-4C25-ADE0-7658A5037A3B}" srcOrd="1" destOrd="0" presId="urn:microsoft.com/office/officeart/2018/2/layout/IconVerticalSolidList"/>
    <dgm:cxn modelId="{5A947F8C-EA44-408E-B9C8-B6907D4AE491}" type="presParOf" srcId="{B7DB6783-B919-49FD-BBA0-F9FE53A522AA}" destId="{2D9E5871-02FA-46F6-80A5-C2ED2B43A7DF}" srcOrd="2" destOrd="0" presId="urn:microsoft.com/office/officeart/2018/2/layout/IconVerticalSolidList"/>
    <dgm:cxn modelId="{DCB8F18F-49F4-4460-8010-E291D812815E}" type="presParOf" srcId="{B7DB6783-B919-49FD-BBA0-F9FE53A522AA}" destId="{9949006E-D4EE-4580-85A2-F648567FE51C}" srcOrd="3" destOrd="0" presId="urn:microsoft.com/office/officeart/2018/2/layout/IconVerticalSolidList"/>
    <dgm:cxn modelId="{25AD3D0E-ABB6-4112-90C0-853D0B0FBBB4}" type="presParOf" srcId="{95F89B76-9F73-4C6E-BFB6-C99047F2E20F}" destId="{E9DA200E-66EC-4C71-AEB2-1585E449B2A8}" srcOrd="5" destOrd="0" presId="urn:microsoft.com/office/officeart/2018/2/layout/IconVerticalSolidList"/>
    <dgm:cxn modelId="{801EDD0C-DB9F-4429-96B2-A4BECD8D802F}" type="presParOf" srcId="{95F89B76-9F73-4C6E-BFB6-C99047F2E20F}" destId="{85FD6902-F72D-4185-B0CB-1F486D309A75}" srcOrd="6" destOrd="0" presId="urn:microsoft.com/office/officeart/2018/2/layout/IconVerticalSolidList"/>
    <dgm:cxn modelId="{8FA25092-0BAB-4AF6-90C1-A45654BEB7B3}" type="presParOf" srcId="{85FD6902-F72D-4185-B0CB-1F486D309A75}" destId="{A640B15E-A92B-4324-8367-9325D3D7330F}" srcOrd="0" destOrd="0" presId="urn:microsoft.com/office/officeart/2018/2/layout/IconVerticalSolidList"/>
    <dgm:cxn modelId="{3FA29434-9AD8-4DAB-B99B-B70EFC5DD926}" type="presParOf" srcId="{85FD6902-F72D-4185-B0CB-1F486D309A75}" destId="{2FF1CD4A-ED5D-4EDE-AE7B-CF068F7D38A6}" srcOrd="1" destOrd="0" presId="urn:microsoft.com/office/officeart/2018/2/layout/IconVerticalSolidList"/>
    <dgm:cxn modelId="{7BAD0CDD-21DC-453A-B6F2-54B14A6E222C}" type="presParOf" srcId="{85FD6902-F72D-4185-B0CB-1F486D309A75}" destId="{041EB20F-A652-4D58-B470-C883AD61FBFF}" srcOrd="2" destOrd="0" presId="urn:microsoft.com/office/officeart/2018/2/layout/IconVerticalSolidList"/>
    <dgm:cxn modelId="{DACD1B69-2680-425F-AC7C-6368656F6675}" type="presParOf" srcId="{85FD6902-F72D-4185-B0CB-1F486D309A75}" destId="{78E7FE08-5D9F-4267-8B33-9A864145A8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8634C2-5E58-4262-B98F-60E048D77740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0E3732-978C-4435-819E-4F3BAF81F9FE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D7D29F-A6D4-47C9-93E3-3AB8FF9BAD8F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 Black" panose="020B0A04020102020204" pitchFamily="34" charset="0"/>
            </a:rPr>
            <a:t>High demand for </a:t>
          </a:r>
          <a:r>
            <a:rPr lang="en-US" sz="2000" kern="1200" dirty="0" err="1">
              <a:latin typeface="Arial Black" panose="020B0A04020102020204" pitchFamily="34" charset="0"/>
            </a:rPr>
            <a:t>RomaSaorma</a:t>
          </a:r>
          <a:r>
            <a:rPr lang="en-US" sz="2000" kern="1200" dirty="0">
              <a:latin typeface="Arial Black" panose="020B0A04020102020204" pitchFamily="34" charset="0"/>
            </a:rPr>
            <a:t> from the Romanian community in Swansea supports a stable customer base.</a:t>
          </a:r>
        </a:p>
      </dsp:txBody>
      <dsp:txXfrm>
        <a:off x="1058686" y="1808"/>
        <a:ext cx="9456913" cy="916611"/>
      </dsp:txXfrm>
    </dsp:sp>
    <dsp:sp modelId="{5E05EBE0-3F54-4569-B6BC-423845F3E46C}">
      <dsp:nvSpPr>
        <dsp:cNvPr id="0" name=""/>
        <dsp:cNvSpPr/>
      </dsp:nvSpPr>
      <dsp:spPr>
        <a:xfrm>
          <a:off x="0" y="1153751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0709C6-BD16-4030-956C-64E099931AD2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DD2969-EFBC-48A6-A38A-26150F7D6F56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 Black" panose="020B0A04020102020204" pitchFamily="34" charset="0"/>
            </a:rPr>
            <a:t>Familiarity with the product enhances early profitability prospects.</a:t>
          </a:r>
        </a:p>
      </dsp:txBody>
      <dsp:txXfrm>
        <a:off x="1058686" y="1147573"/>
        <a:ext cx="9456913" cy="916611"/>
      </dsp:txXfrm>
    </dsp:sp>
    <dsp:sp modelId="{79005FF0-5817-4DBA-8057-D4F3A9EFD74C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87E1E6-D93A-4C25-ADE0-7658A5037A3B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9006E-D4EE-4580-85A2-F648567FE51C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 Black" panose="020B0A04020102020204" pitchFamily="34" charset="0"/>
            </a:rPr>
            <a:t>There is an increasing demand for sustainable and ethical business practices.</a:t>
          </a:r>
        </a:p>
      </dsp:txBody>
      <dsp:txXfrm>
        <a:off x="1058686" y="2293338"/>
        <a:ext cx="9456913" cy="916611"/>
      </dsp:txXfrm>
    </dsp:sp>
    <dsp:sp modelId="{A640B15E-A92B-4324-8367-9325D3D7330F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F1CD4A-ED5D-4EDE-AE7B-CF068F7D38A6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E7FE08-5D9F-4267-8B33-9A864145A83B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>
              <a:latin typeface="Arial Black" panose="020B0A04020102020204" pitchFamily="34" charset="0"/>
            </a:rPr>
            <a:t>RomaSaorma's</a:t>
          </a:r>
          <a:r>
            <a:rPr lang="en-US" sz="2000" kern="1200" dirty="0">
              <a:latin typeface="Arial Black" panose="020B0A04020102020204" pitchFamily="34" charset="0"/>
            </a:rPr>
            <a:t> combination of affordability, authenticity, and sustainability offers a competitive edge in the fast-food market.</a:t>
          </a:r>
        </a:p>
      </dsp:txBody>
      <dsp:txXfrm>
        <a:off x="1058686" y="3439103"/>
        <a:ext cx="9456913" cy="916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142C6-041B-227E-6F69-8FFD529721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01A4B4-189B-232F-F265-37D124F727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7AD11-E017-4F87-02AF-41A92B600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C62FA-5BE5-0E63-E1C8-ABD69D912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9CFCD-656C-2CA1-92AD-BEFBACEE7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850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67EB0-9F5A-31F9-0F6F-4965B8426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5999B-0E5B-BB28-1056-9DB7FF7809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9A13E-6FFD-F355-DBAD-5F79113BB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E155C-EDB8-AF68-9944-08BF775E0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9BCC9-FF93-84A9-860D-011946F9E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774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18AEE-6B1B-7746-3E5E-B17C10592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F949AC-2137-9A26-68A2-FF0AA0F48B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24CB6-82CA-CA83-F78B-2E6A2AF79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F2EAB2-BA86-1A3D-DE2F-BCEFD1DB6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4ECB1-203E-2C7D-34A5-BDB990FF2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619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ACEEE-FB08-112D-391B-48205447F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40D0C-2B0C-2A77-E677-2C3FACEFF8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5E0B01-5E3B-7EEA-37F8-824FBC8186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1A68F7-E560-7917-E64E-D34AF84FE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FABFF-AD34-58CE-DF84-09A32FAF0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32EF83-DE7F-BFD2-F864-2A1C0CFB6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217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5B0DC-EE95-AFED-36AF-520F082A1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73C53-8618-6C87-DEA1-3E67D99521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A3FC81-BB3A-DCF9-8BC5-05E5F2C3FE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66F600-2A11-29A2-50C4-ECD475123D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4E1129-1BCA-F9A9-458C-C457A13554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1F39C8-6321-279C-2DD4-AC61F8900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C61DE8-A932-518E-69C6-4F61A9582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905463-A309-4964-2333-B8750661A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923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9C92E-1246-52FD-4080-94F0D1CEF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C5FAFB-C302-FB5C-F2F3-29919E05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9FFB88-D293-114C-595E-03E0DAFCA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B21BCA-6F65-BBCA-A622-A562C42A9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723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AAA404-5B72-ED97-85AB-1F871A63D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7594BD-A42F-A0F5-A697-1BD831F69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ADFF5A-D552-E47E-34BA-211F01A77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286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AC1BF-589E-AE66-8F85-BD26E0BF0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F8A7E-E8D5-51E0-8C16-755DBA2D55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053F53-6B76-1336-5808-3356832D41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13997-5E70-666F-449F-64C79803B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63BA74-D6DD-F3FA-6900-2D7ADEC5B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8C957-1804-E3C1-4028-6AEA068A3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340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728A6-5223-9694-412A-34120FA63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9A339E-200C-A8CD-725F-C2871621EE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D2BC28-6A94-B52D-E8AE-E76E2A4079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3ACFDD-54D9-8BD7-5BDE-2189A24C7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C02723-D603-7F3E-90FB-591ECFE4D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64A95-3BF3-2DDE-4F50-DAFC5B299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893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5BBDC-C81C-14A3-0BF6-4431954D2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DE09A4-FE87-DA09-19F5-76180315F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D0C34-A365-D7D4-69B7-D8303B624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02926-6027-D52F-C9C3-D48D8C02B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8E4A6-0114-235A-B6F8-EEAF20271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871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3D1788-D8A8-9035-5566-9C8DC75626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7313FC-030C-1793-E689-9830EDE669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2BC72-9E85-0E6F-F328-CAEB7C13D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6E4C4-D57F-6BCD-BC4B-206D21BC4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B0015-B50F-B572-5B86-F0C282FCC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670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42816D-D163-E7B6-1D36-6669F993F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D7BB97-EA8A-FDE9-3092-C96C1B8AB6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60551-8FBA-0DDC-6BC7-5DAE5CC656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2C5906-0F04-48C6-83D7-26C7F9F3C2D1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211E-062A-5B5F-EC78-ABF18B5131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F42FB-2ECF-5124-F13E-ABAB8C7BA3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3E2BA9-15C6-4216-9A4F-36F24AB9F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09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sb.org.uk/resources/content-hubs/start" TargetMode="External"/><Relationship Id="rId2" Type="http://schemas.openxmlformats.org/officeDocument/2006/relationships/hyperlink" Target="https://entrepreneurhandbook.co.uk/starting-a-busines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usiness.gov.uk/start/" TargetMode="External"/><Relationship Id="rId5" Type="http://schemas.openxmlformats.org/officeDocument/2006/relationships/hyperlink" Target="https://growthlist.co/uk-startups/" TargetMode="External"/><Relationship Id="rId4" Type="http://schemas.openxmlformats.org/officeDocument/2006/relationships/hyperlink" Target="https://startup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AB13476-CE21-4746-B044-FD491AC84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F5150-4C4D-8AE2-5072-77FD77DD7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328" y="429768"/>
            <a:ext cx="4095072" cy="1642533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Introduction to RomaSaorma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328" y="2423160"/>
            <a:ext cx="3877056" cy="18288"/>
          </a:xfrm>
          <a:custGeom>
            <a:avLst/>
            <a:gdLst>
              <a:gd name="csX0" fmla="*/ 0 w 3877056"/>
              <a:gd name="csY0" fmla="*/ 0 h 18288"/>
              <a:gd name="csX1" fmla="*/ 723717 w 3877056"/>
              <a:gd name="csY1" fmla="*/ 0 h 18288"/>
              <a:gd name="csX2" fmla="*/ 1447434 w 3877056"/>
              <a:gd name="csY2" fmla="*/ 0 h 18288"/>
              <a:gd name="csX3" fmla="*/ 1977299 w 3877056"/>
              <a:gd name="csY3" fmla="*/ 0 h 18288"/>
              <a:gd name="csX4" fmla="*/ 2623475 w 3877056"/>
              <a:gd name="csY4" fmla="*/ 0 h 18288"/>
              <a:gd name="csX5" fmla="*/ 3192109 w 3877056"/>
              <a:gd name="csY5" fmla="*/ 0 h 18288"/>
              <a:gd name="csX6" fmla="*/ 3877056 w 3877056"/>
              <a:gd name="csY6" fmla="*/ 0 h 18288"/>
              <a:gd name="csX7" fmla="*/ 3877056 w 3877056"/>
              <a:gd name="csY7" fmla="*/ 18288 h 18288"/>
              <a:gd name="csX8" fmla="*/ 3230880 w 3877056"/>
              <a:gd name="csY8" fmla="*/ 18288 h 18288"/>
              <a:gd name="csX9" fmla="*/ 2662245 w 3877056"/>
              <a:gd name="csY9" fmla="*/ 18288 h 18288"/>
              <a:gd name="csX10" fmla="*/ 2016069 w 3877056"/>
              <a:gd name="csY10" fmla="*/ 18288 h 18288"/>
              <a:gd name="csX11" fmla="*/ 1408664 w 3877056"/>
              <a:gd name="csY11" fmla="*/ 18288 h 18288"/>
              <a:gd name="csX12" fmla="*/ 840029 w 3877056"/>
              <a:gd name="csY12" fmla="*/ 18288 h 18288"/>
              <a:gd name="csX13" fmla="*/ 0 w 3877056"/>
              <a:gd name="csY13" fmla="*/ 18288 h 18288"/>
              <a:gd name="csX14" fmla="*/ 0 w 3877056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877056" h="18288" fill="none" extrusionOk="0">
                <a:moveTo>
                  <a:pt x="0" y="0"/>
                </a:moveTo>
                <a:cubicBezTo>
                  <a:pt x="155902" y="14477"/>
                  <a:pt x="567164" y="18992"/>
                  <a:pt x="723717" y="0"/>
                </a:cubicBezTo>
                <a:cubicBezTo>
                  <a:pt x="880270" y="-18992"/>
                  <a:pt x="1230427" y="-33316"/>
                  <a:pt x="1447434" y="0"/>
                </a:cubicBezTo>
                <a:cubicBezTo>
                  <a:pt x="1664441" y="33316"/>
                  <a:pt x="1866557" y="5702"/>
                  <a:pt x="1977299" y="0"/>
                </a:cubicBezTo>
                <a:cubicBezTo>
                  <a:pt x="2088041" y="-5702"/>
                  <a:pt x="2302485" y="24099"/>
                  <a:pt x="2623475" y="0"/>
                </a:cubicBezTo>
                <a:cubicBezTo>
                  <a:pt x="2944465" y="-24099"/>
                  <a:pt x="2993399" y="-19795"/>
                  <a:pt x="3192109" y="0"/>
                </a:cubicBezTo>
                <a:cubicBezTo>
                  <a:pt x="3390819" y="19795"/>
                  <a:pt x="3581349" y="-26551"/>
                  <a:pt x="3877056" y="0"/>
                </a:cubicBezTo>
                <a:cubicBezTo>
                  <a:pt x="3877095" y="7328"/>
                  <a:pt x="3877675" y="9982"/>
                  <a:pt x="3877056" y="18288"/>
                </a:cubicBezTo>
                <a:cubicBezTo>
                  <a:pt x="3576596" y="42394"/>
                  <a:pt x="3502355" y="16962"/>
                  <a:pt x="3230880" y="18288"/>
                </a:cubicBezTo>
                <a:cubicBezTo>
                  <a:pt x="2959405" y="19614"/>
                  <a:pt x="2924948" y="18543"/>
                  <a:pt x="2662245" y="18288"/>
                </a:cubicBezTo>
                <a:cubicBezTo>
                  <a:pt x="2399543" y="18033"/>
                  <a:pt x="2231855" y="26028"/>
                  <a:pt x="2016069" y="18288"/>
                </a:cubicBezTo>
                <a:cubicBezTo>
                  <a:pt x="1800283" y="10548"/>
                  <a:pt x="1665927" y="755"/>
                  <a:pt x="1408664" y="18288"/>
                </a:cubicBezTo>
                <a:cubicBezTo>
                  <a:pt x="1151402" y="35821"/>
                  <a:pt x="1016899" y="28407"/>
                  <a:pt x="840029" y="18288"/>
                </a:cubicBezTo>
                <a:cubicBezTo>
                  <a:pt x="663160" y="8169"/>
                  <a:pt x="304031" y="-14425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877056" h="18288" stroke="0" extrusionOk="0">
                <a:moveTo>
                  <a:pt x="0" y="0"/>
                </a:moveTo>
                <a:cubicBezTo>
                  <a:pt x="205869" y="28368"/>
                  <a:pt x="460328" y="6409"/>
                  <a:pt x="646176" y="0"/>
                </a:cubicBezTo>
                <a:cubicBezTo>
                  <a:pt x="832024" y="-6409"/>
                  <a:pt x="1043494" y="26447"/>
                  <a:pt x="1331123" y="0"/>
                </a:cubicBezTo>
                <a:cubicBezTo>
                  <a:pt x="1618752" y="-26447"/>
                  <a:pt x="1675797" y="-26969"/>
                  <a:pt x="1938528" y="0"/>
                </a:cubicBezTo>
                <a:cubicBezTo>
                  <a:pt x="2201259" y="26969"/>
                  <a:pt x="2439942" y="23453"/>
                  <a:pt x="2662245" y="0"/>
                </a:cubicBezTo>
                <a:cubicBezTo>
                  <a:pt x="2884548" y="-23453"/>
                  <a:pt x="3094562" y="-7899"/>
                  <a:pt x="3308421" y="0"/>
                </a:cubicBezTo>
                <a:cubicBezTo>
                  <a:pt x="3522280" y="7899"/>
                  <a:pt x="3615459" y="3066"/>
                  <a:pt x="3877056" y="0"/>
                </a:cubicBezTo>
                <a:cubicBezTo>
                  <a:pt x="3877383" y="8595"/>
                  <a:pt x="3876984" y="13110"/>
                  <a:pt x="3877056" y="18288"/>
                </a:cubicBezTo>
                <a:cubicBezTo>
                  <a:pt x="3624575" y="4903"/>
                  <a:pt x="3478089" y="20597"/>
                  <a:pt x="3230880" y="18288"/>
                </a:cubicBezTo>
                <a:cubicBezTo>
                  <a:pt x="2983671" y="15979"/>
                  <a:pt x="2743376" y="19903"/>
                  <a:pt x="2507163" y="18288"/>
                </a:cubicBezTo>
                <a:cubicBezTo>
                  <a:pt x="2270950" y="16673"/>
                  <a:pt x="1992617" y="19013"/>
                  <a:pt x="1822216" y="18288"/>
                </a:cubicBezTo>
                <a:cubicBezTo>
                  <a:pt x="1651815" y="17563"/>
                  <a:pt x="1370782" y="42338"/>
                  <a:pt x="1253581" y="18288"/>
                </a:cubicBezTo>
                <a:cubicBezTo>
                  <a:pt x="1136380" y="-5762"/>
                  <a:pt x="854528" y="8046"/>
                  <a:pt x="723717" y="18288"/>
                </a:cubicBezTo>
                <a:cubicBezTo>
                  <a:pt x="592906" y="28530"/>
                  <a:pt x="166343" y="24405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AC51E-6208-CE61-7C92-895418CC9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9" y="2706624"/>
            <a:ext cx="4098951" cy="3386399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RomaSaorma is a sustainable fast-food start-up located in Swansea.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Offers authentic Romanian-style saorma using fresh, locally sourced ingredients.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Combines traditional Romanian cuisine with eco-friendly practices.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Aims to provide high-quality food while minimising environmental impact.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Targets the Romanian community, students, and young professionals in Swansea.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Benefits from a significant Romanian population and a consistent student customer base from Swansea University.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2FB06D-6689-334F-0870-256EA3AFFF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" r="6173" b="5"/>
          <a:stretch>
            <a:fillRect/>
          </a:stretch>
        </p:blipFill>
        <p:spPr>
          <a:xfrm>
            <a:off x="5027601" y="10"/>
            <a:ext cx="3044866" cy="3597029"/>
          </a:xfrm>
          <a:custGeom>
            <a:avLst/>
            <a:gdLst/>
            <a:ahLst/>
            <a:cxnLst/>
            <a:rect l="l" t="t" r="r" b="b"/>
            <a:pathLst>
              <a:path w="3044866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8778" y="1230836"/>
                  <a:pt x="3024968" y="1520375"/>
                  <a:pt x="3040069" y="1809660"/>
                </a:cubicBezTo>
                <a:cubicBezTo>
                  <a:pt x="3049835" y="1950657"/>
                  <a:pt x="3044683" y="2092164"/>
                  <a:pt x="3024686" y="2232285"/>
                </a:cubicBez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E207535-6509-1186-18D2-28C8ED0F0F6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051" r="16629" b="4"/>
          <a:stretch>
            <a:fillRect/>
          </a:stretch>
        </p:blipFill>
        <p:spPr>
          <a:xfrm>
            <a:off x="5021993" y="3792430"/>
            <a:ext cx="3045969" cy="3065570"/>
          </a:xfrm>
          <a:custGeom>
            <a:avLst/>
            <a:gdLst/>
            <a:ahLst/>
            <a:cxnLst/>
            <a:rect l="l" t="t" r="r" b="b"/>
            <a:pathLst>
              <a:path w="3045969" h="3065570">
                <a:moveTo>
                  <a:pt x="2750933" y="0"/>
                </a:moveTo>
                <a:lnTo>
                  <a:pt x="3043770" y="11038"/>
                </a:lnTo>
                <a:lnTo>
                  <a:pt x="3045607" y="37526"/>
                </a:lnTo>
                <a:cubicBezTo>
                  <a:pt x="3047625" y="113720"/>
                  <a:pt x="3040851" y="189914"/>
                  <a:pt x="3034394" y="266109"/>
                </a:cubicBez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cubicBezTo>
                  <a:pt x="3052317" y="2587500"/>
                  <a:pt x="3032560" y="2779256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70"/>
                </a:lnTo>
                <a:lnTo>
                  <a:pt x="24938" y="3065570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19C2462-AF23-D5F0-3A2C-966E0E404A8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175" r="27256"/>
          <a:stretch>
            <a:fillRect/>
          </a:stretch>
        </p:blipFill>
        <p:spPr>
          <a:xfrm>
            <a:off x="8263902" y="10"/>
            <a:ext cx="3928092" cy="4143496"/>
          </a:xfrm>
          <a:custGeom>
            <a:avLst/>
            <a:gdLst/>
            <a:ahLst/>
            <a:cxnLst/>
            <a:rect l="l" t="t" r="r" b="b"/>
            <a:pathLst>
              <a:path w="3928092" h="4143506">
                <a:moveTo>
                  <a:pt x="23605" y="0"/>
                </a:moveTo>
                <a:lnTo>
                  <a:pt x="3928092" y="0"/>
                </a:lnTo>
                <a:lnTo>
                  <a:pt x="3928092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771428-BE30-9049-9C31-5B3856AD31A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1312" r="3" b="40179"/>
          <a:stretch>
            <a:fillRect/>
          </a:stretch>
        </p:blipFill>
        <p:spPr>
          <a:xfrm>
            <a:off x="8281031" y="4328340"/>
            <a:ext cx="3910971" cy="2529660"/>
          </a:xfrm>
          <a:custGeom>
            <a:avLst/>
            <a:gdLst/>
            <a:ahLst/>
            <a:cxnLst/>
            <a:rect l="l" t="t" r="r" b="b"/>
            <a:pathLst>
              <a:path w="3910971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71" y="11103"/>
                </a:lnTo>
                <a:lnTo>
                  <a:pt x="3910971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</p:pic>
      <p:pic>
        <p:nvPicPr>
          <p:cNvPr id="4" name="Voice 001 (1)">
            <a:hlinkClick r:id="" action="ppaction://media"/>
            <a:extLst>
              <a:ext uri="{FF2B5EF4-FFF2-40B4-BE49-F238E27FC236}">
                <a16:creationId xmlns:a16="http://schemas.microsoft.com/office/drawing/2014/main" id="{473E0B11-FEB1-A1C6-665B-F5A3393F33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18000" y="61549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096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8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AB13476-CE21-4746-B044-FD491AC84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EEA86-79AF-EB98-B640-3F6847661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328" y="429768"/>
            <a:ext cx="4095072" cy="1642533"/>
          </a:xfrm>
        </p:spPr>
        <p:txBody>
          <a:bodyPr anchor="b"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Key Features of the Business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328" y="2423160"/>
            <a:ext cx="3877056" cy="18288"/>
          </a:xfrm>
          <a:custGeom>
            <a:avLst/>
            <a:gdLst>
              <a:gd name="csX0" fmla="*/ 0 w 3877056"/>
              <a:gd name="csY0" fmla="*/ 0 h 18288"/>
              <a:gd name="csX1" fmla="*/ 723717 w 3877056"/>
              <a:gd name="csY1" fmla="*/ 0 h 18288"/>
              <a:gd name="csX2" fmla="*/ 1447434 w 3877056"/>
              <a:gd name="csY2" fmla="*/ 0 h 18288"/>
              <a:gd name="csX3" fmla="*/ 1977299 w 3877056"/>
              <a:gd name="csY3" fmla="*/ 0 h 18288"/>
              <a:gd name="csX4" fmla="*/ 2623475 w 3877056"/>
              <a:gd name="csY4" fmla="*/ 0 h 18288"/>
              <a:gd name="csX5" fmla="*/ 3192109 w 3877056"/>
              <a:gd name="csY5" fmla="*/ 0 h 18288"/>
              <a:gd name="csX6" fmla="*/ 3877056 w 3877056"/>
              <a:gd name="csY6" fmla="*/ 0 h 18288"/>
              <a:gd name="csX7" fmla="*/ 3877056 w 3877056"/>
              <a:gd name="csY7" fmla="*/ 18288 h 18288"/>
              <a:gd name="csX8" fmla="*/ 3230880 w 3877056"/>
              <a:gd name="csY8" fmla="*/ 18288 h 18288"/>
              <a:gd name="csX9" fmla="*/ 2662245 w 3877056"/>
              <a:gd name="csY9" fmla="*/ 18288 h 18288"/>
              <a:gd name="csX10" fmla="*/ 2016069 w 3877056"/>
              <a:gd name="csY10" fmla="*/ 18288 h 18288"/>
              <a:gd name="csX11" fmla="*/ 1408664 w 3877056"/>
              <a:gd name="csY11" fmla="*/ 18288 h 18288"/>
              <a:gd name="csX12" fmla="*/ 840029 w 3877056"/>
              <a:gd name="csY12" fmla="*/ 18288 h 18288"/>
              <a:gd name="csX13" fmla="*/ 0 w 3877056"/>
              <a:gd name="csY13" fmla="*/ 18288 h 18288"/>
              <a:gd name="csX14" fmla="*/ 0 w 3877056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877056" h="18288" fill="none" extrusionOk="0">
                <a:moveTo>
                  <a:pt x="0" y="0"/>
                </a:moveTo>
                <a:cubicBezTo>
                  <a:pt x="155902" y="14477"/>
                  <a:pt x="567164" y="18992"/>
                  <a:pt x="723717" y="0"/>
                </a:cubicBezTo>
                <a:cubicBezTo>
                  <a:pt x="880270" y="-18992"/>
                  <a:pt x="1230427" y="-33316"/>
                  <a:pt x="1447434" y="0"/>
                </a:cubicBezTo>
                <a:cubicBezTo>
                  <a:pt x="1664441" y="33316"/>
                  <a:pt x="1866557" y="5702"/>
                  <a:pt x="1977299" y="0"/>
                </a:cubicBezTo>
                <a:cubicBezTo>
                  <a:pt x="2088041" y="-5702"/>
                  <a:pt x="2302485" y="24099"/>
                  <a:pt x="2623475" y="0"/>
                </a:cubicBezTo>
                <a:cubicBezTo>
                  <a:pt x="2944465" y="-24099"/>
                  <a:pt x="2993399" y="-19795"/>
                  <a:pt x="3192109" y="0"/>
                </a:cubicBezTo>
                <a:cubicBezTo>
                  <a:pt x="3390819" y="19795"/>
                  <a:pt x="3581349" y="-26551"/>
                  <a:pt x="3877056" y="0"/>
                </a:cubicBezTo>
                <a:cubicBezTo>
                  <a:pt x="3877095" y="7328"/>
                  <a:pt x="3877675" y="9982"/>
                  <a:pt x="3877056" y="18288"/>
                </a:cubicBezTo>
                <a:cubicBezTo>
                  <a:pt x="3576596" y="42394"/>
                  <a:pt x="3502355" y="16962"/>
                  <a:pt x="3230880" y="18288"/>
                </a:cubicBezTo>
                <a:cubicBezTo>
                  <a:pt x="2959405" y="19614"/>
                  <a:pt x="2924948" y="18543"/>
                  <a:pt x="2662245" y="18288"/>
                </a:cubicBezTo>
                <a:cubicBezTo>
                  <a:pt x="2399543" y="18033"/>
                  <a:pt x="2231855" y="26028"/>
                  <a:pt x="2016069" y="18288"/>
                </a:cubicBezTo>
                <a:cubicBezTo>
                  <a:pt x="1800283" y="10548"/>
                  <a:pt x="1665927" y="755"/>
                  <a:pt x="1408664" y="18288"/>
                </a:cubicBezTo>
                <a:cubicBezTo>
                  <a:pt x="1151402" y="35821"/>
                  <a:pt x="1016899" y="28407"/>
                  <a:pt x="840029" y="18288"/>
                </a:cubicBezTo>
                <a:cubicBezTo>
                  <a:pt x="663160" y="8169"/>
                  <a:pt x="304031" y="-14425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877056" h="18288" stroke="0" extrusionOk="0">
                <a:moveTo>
                  <a:pt x="0" y="0"/>
                </a:moveTo>
                <a:cubicBezTo>
                  <a:pt x="205869" y="28368"/>
                  <a:pt x="460328" y="6409"/>
                  <a:pt x="646176" y="0"/>
                </a:cubicBezTo>
                <a:cubicBezTo>
                  <a:pt x="832024" y="-6409"/>
                  <a:pt x="1043494" y="26447"/>
                  <a:pt x="1331123" y="0"/>
                </a:cubicBezTo>
                <a:cubicBezTo>
                  <a:pt x="1618752" y="-26447"/>
                  <a:pt x="1675797" y="-26969"/>
                  <a:pt x="1938528" y="0"/>
                </a:cubicBezTo>
                <a:cubicBezTo>
                  <a:pt x="2201259" y="26969"/>
                  <a:pt x="2439942" y="23453"/>
                  <a:pt x="2662245" y="0"/>
                </a:cubicBezTo>
                <a:cubicBezTo>
                  <a:pt x="2884548" y="-23453"/>
                  <a:pt x="3094562" y="-7899"/>
                  <a:pt x="3308421" y="0"/>
                </a:cubicBezTo>
                <a:cubicBezTo>
                  <a:pt x="3522280" y="7899"/>
                  <a:pt x="3615459" y="3066"/>
                  <a:pt x="3877056" y="0"/>
                </a:cubicBezTo>
                <a:cubicBezTo>
                  <a:pt x="3877383" y="8595"/>
                  <a:pt x="3876984" y="13110"/>
                  <a:pt x="3877056" y="18288"/>
                </a:cubicBezTo>
                <a:cubicBezTo>
                  <a:pt x="3624575" y="4903"/>
                  <a:pt x="3478089" y="20597"/>
                  <a:pt x="3230880" y="18288"/>
                </a:cubicBezTo>
                <a:cubicBezTo>
                  <a:pt x="2983671" y="15979"/>
                  <a:pt x="2743376" y="19903"/>
                  <a:pt x="2507163" y="18288"/>
                </a:cubicBezTo>
                <a:cubicBezTo>
                  <a:pt x="2270950" y="16673"/>
                  <a:pt x="1992617" y="19013"/>
                  <a:pt x="1822216" y="18288"/>
                </a:cubicBezTo>
                <a:cubicBezTo>
                  <a:pt x="1651815" y="17563"/>
                  <a:pt x="1370782" y="42338"/>
                  <a:pt x="1253581" y="18288"/>
                </a:cubicBezTo>
                <a:cubicBezTo>
                  <a:pt x="1136380" y="-5762"/>
                  <a:pt x="854528" y="8046"/>
                  <a:pt x="723717" y="18288"/>
                </a:cubicBezTo>
                <a:cubicBezTo>
                  <a:pt x="592906" y="28530"/>
                  <a:pt x="166343" y="24405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3B61A-D7C5-24EE-AE51-2AEDC6BBE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9" y="2706624"/>
            <a:ext cx="4098951" cy="3386399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RomaȘaorma prioritizes sustainability through local ingredient sourcing, minimising food miles, and supporting the local economy.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company utilises biodegradable packaging to minimise waste and reduce environmental impact.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Offers affordable, freshly prepared meals featuring authentic Romanian flavours.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Aims to provide high-quality food that is accessible, especially to students and budget-conscious consumers</a:t>
            </a:r>
            <a:r>
              <a:rPr lang="en-US" sz="1500" dirty="0"/>
              <a:t>.</a:t>
            </a:r>
            <a:endParaRPr lang="en-GB" sz="15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A067110-4DFF-32C6-977F-01B830377A8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333" r="13894" b="1"/>
          <a:stretch>
            <a:fillRect/>
          </a:stretch>
        </p:blipFill>
        <p:spPr>
          <a:xfrm>
            <a:off x="5027601" y="10"/>
            <a:ext cx="3044866" cy="3597029"/>
          </a:xfrm>
          <a:custGeom>
            <a:avLst/>
            <a:gdLst/>
            <a:ahLst/>
            <a:cxnLst/>
            <a:rect l="l" t="t" r="r" b="b"/>
            <a:pathLst>
              <a:path w="3044866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8778" y="1230836"/>
                  <a:pt x="3024968" y="1520375"/>
                  <a:pt x="3040069" y="1809660"/>
                </a:cubicBezTo>
                <a:cubicBezTo>
                  <a:pt x="3049835" y="1950657"/>
                  <a:pt x="3044683" y="2092164"/>
                  <a:pt x="3024686" y="2232285"/>
                </a:cubicBez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628F7D-5A4D-C20A-8A70-20320C01CE0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349" r="27761" b="2"/>
          <a:stretch>
            <a:fillRect/>
          </a:stretch>
        </p:blipFill>
        <p:spPr>
          <a:xfrm>
            <a:off x="5021993" y="3792430"/>
            <a:ext cx="3045969" cy="3065570"/>
          </a:xfrm>
          <a:custGeom>
            <a:avLst/>
            <a:gdLst/>
            <a:ahLst/>
            <a:cxnLst/>
            <a:rect l="l" t="t" r="r" b="b"/>
            <a:pathLst>
              <a:path w="3045969" h="3065570">
                <a:moveTo>
                  <a:pt x="2750933" y="0"/>
                </a:moveTo>
                <a:lnTo>
                  <a:pt x="3043770" y="11038"/>
                </a:lnTo>
                <a:lnTo>
                  <a:pt x="3045607" y="37526"/>
                </a:lnTo>
                <a:cubicBezTo>
                  <a:pt x="3047625" y="113720"/>
                  <a:pt x="3040851" y="189914"/>
                  <a:pt x="3034394" y="266109"/>
                </a:cubicBez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cubicBezTo>
                  <a:pt x="3052317" y="2587500"/>
                  <a:pt x="3032560" y="2779256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70"/>
                </a:lnTo>
                <a:lnTo>
                  <a:pt x="24938" y="3065570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63D1A3-E1B6-7E9C-4B9B-03DE1118C6D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3087" r="13589" b="3"/>
          <a:stretch>
            <a:fillRect/>
          </a:stretch>
        </p:blipFill>
        <p:spPr>
          <a:xfrm>
            <a:off x="8263902" y="10"/>
            <a:ext cx="3928092" cy="4143496"/>
          </a:xfrm>
          <a:custGeom>
            <a:avLst/>
            <a:gdLst/>
            <a:ahLst/>
            <a:cxnLst/>
            <a:rect l="l" t="t" r="r" b="b"/>
            <a:pathLst>
              <a:path w="3928092" h="4143506">
                <a:moveTo>
                  <a:pt x="23605" y="0"/>
                </a:moveTo>
                <a:lnTo>
                  <a:pt x="3928092" y="0"/>
                </a:lnTo>
                <a:lnTo>
                  <a:pt x="3928092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E4950A-6892-37AE-8650-2DC4773854A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4176" r="-4" b="-4"/>
          <a:stretch>
            <a:fillRect/>
          </a:stretch>
        </p:blipFill>
        <p:spPr>
          <a:xfrm>
            <a:off x="8281031" y="4328340"/>
            <a:ext cx="3910971" cy="2529660"/>
          </a:xfrm>
          <a:custGeom>
            <a:avLst/>
            <a:gdLst/>
            <a:ahLst/>
            <a:cxnLst/>
            <a:rect l="l" t="t" r="r" b="b"/>
            <a:pathLst>
              <a:path w="3910971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71" y="11103"/>
                </a:lnTo>
                <a:lnTo>
                  <a:pt x="3910971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</p:pic>
      <p:pic>
        <p:nvPicPr>
          <p:cNvPr id="4" name="Voice 002 (1)">
            <a:hlinkClick r:id="" action="ppaction://media"/>
            <a:extLst>
              <a:ext uri="{FF2B5EF4-FFF2-40B4-BE49-F238E27FC236}">
                <a16:creationId xmlns:a16="http://schemas.microsoft.com/office/drawing/2014/main" id="{9A41D7A8-26F8-87DD-59A8-1D6A7188D6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24490" y="568662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80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4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AB13476-CE21-4746-B044-FD491AC84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011692-1522-AF9A-75D8-DFFA9515F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328" y="429768"/>
            <a:ext cx="4095072" cy="1642533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Sustainability &amp; Marketing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328" y="2423160"/>
            <a:ext cx="3877056" cy="18288"/>
          </a:xfrm>
          <a:custGeom>
            <a:avLst/>
            <a:gdLst>
              <a:gd name="csX0" fmla="*/ 0 w 3877056"/>
              <a:gd name="csY0" fmla="*/ 0 h 18288"/>
              <a:gd name="csX1" fmla="*/ 723717 w 3877056"/>
              <a:gd name="csY1" fmla="*/ 0 h 18288"/>
              <a:gd name="csX2" fmla="*/ 1447434 w 3877056"/>
              <a:gd name="csY2" fmla="*/ 0 h 18288"/>
              <a:gd name="csX3" fmla="*/ 1977299 w 3877056"/>
              <a:gd name="csY3" fmla="*/ 0 h 18288"/>
              <a:gd name="csX4" fmla="*/ 2623475 w 3877056"/>
              <a:gd name="csY4" fmla="*/ 0 h 18288"/>
              <a:gd name="csX5" fmla="*/ 3192109 w 3877056"/>
              <a:gd name="csY5" fmla="*/ 0 h 18288"/>
              <a:gd name="csX6" fmla="*/ 3877056 w 3877056"/>
              <a:gd name="csY6" fmla="*/ 0 h 18288"/>
              <a:gd name="csX7" fmla="*/ 3877056 w 3877056"/>
              <a:gd name="csY7" fmla="*/ 18288 h 18288"/>
              <a:gd name="csX8" fmla="*/ 3230880 w 3877056"/>
              <a:gd name="csY8" fmla="*/ 18288 h 18288"/>
              <a:gd name="csX9" fmla="*/ 2662245 w 3877056"/>
              <a:gd name="csY9" fmla="*/ 18288 h 18288"/>
              <a:gd name="csX10" fmla="*/ 2016069 w 3877056"/>
              <a:gd name="csY10" fmla="*/ 18288 h 18288"/>
              <a:gd name="csX11" fmla="*/ 1408664 w 3877056"/>
              <a:gd name="csY11" fmla="*/ 18288 h 18288"/>
              <a:gd name="csX12" fmla="*/ 840029 w 3877056"/>
              <a:gd name="csY12" fmla="*/ 18288 h 18288"/>
              <a:gd name="csX13" fmla="*/ 0 w 3877056"/>
              <a:gd name="csY13" fmla="*/ 18288 h 18288"/>
              <a:gd name="csX14" fmla="*/ 0 w 3877056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877056" h="18288" fill="none" extrusionOk="0">
                <a:moveTo>
                  <a:pt x="0" y="0"/>
                </a:moveTo>
                <a:cubicBezTo>
                  <a:pt x="155902" y="14477"/>
                  <a:pt x="567164" y="18992"/>
                  <a:pt x="723717" y="0"/>
                </a:cubicBezTo>
                <a:cubicBezTo>
                  <a:pt x="880270" y="-18992"/>
                  <a:pt x="1230427" y="-33316"/>
                  <a:pt x="1447434" y="0"/>
                </a:cubicBezTo>
                <a:cubicBezTo>
                  <a:pt x="1664441" y="33316"/>
                  <a:pt x="1866557" y="5702"/>
                  <a:pt x="1977299" y="0"/>
                </a:cubicBezTo>
                <a:cubicBezTo>
                  <a:pt x="2088041" y="-5702"/>
                  <a:pt x="2302485" y="24099"/>
                  <a:pt x="2623475" y="0"/>
                </a:cubicBezTo>
                <a:cubicBezTo>
                  <a:pt x="2944465" y="-24099"/>
                  <a:pt x="2993399" y="-19795"/>
                  <a:pt x="3192109" y="0"/>
                </a:cubicBezTo>
                <a:cubicBezTo>
                  <a:pt x="3390819" y="19795"/>
                  <a:pt x="3581349" y="-26551"/>
                  <a:pt x="3877056" y="0"/>
                </a:cubicBezTo>
                <a:cubicBezTo>
                  <a:pt x="3877095" y="7328"/>
                  <a:pt x="3877675" y="9982"/>
                  <a:pt x="3877056" y="18288"/>
                </a:cubicBezTo>
                <a:cubicBezTo>
                  <a:pt x="3576596" y="42394"/>
                  <a:pt x="3502355" y="16962"/>
                  <a:pt x="3230880" y="18288"/>
                </a:cubicBezTo>
                <a:cubicBezTo>
                  <a:pt x="2959405" y="19614"/>
                  <a:pt x="2924948" y="18543"/>
                  <a:pt x="2662245" y="18288"/>
                </a:cubicBezTo>
                <a:cubicBezTo>
                  <a:pt x="2399543" y="18033"/>
                  <a:pt x="2231855" y="26028"/>
                  <a:pt x="2016069" y="18288"/>
                </a:cubicBezTo>
                <a:cubicBezTo>
                  <a:pt x="1800283" y="10548"/>
                  <a:pt x="1665927" y="755"/>
                  <a:pt x="1408664" y="18288"/>
                </a:cubicBezTo>
                <a:cubicBezTo>
                  <a:pt x="1151402" y="35821"/>
                  <a:pt x="1016899" y="28407"/>
                  <a:pt x="840029" y="18288"/>
                </a:cubicBezTo>
                <a:cubicBezTo>
                  <a:pt x="663160" y="8169"/>
                  <a:pt x="304031" y="-14425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877056" h="18288" stroke="0" extrusionOk="0">
                <a:moveTo>
                  <a:pt x="0" y="0"/>
                </a:moveTo>
                <a:cubicBezTo>
                  <a:pt x="205869" y="28368"/>
                  <a:pt x="460328" y="6409"/>
                  <a:pt x="646176" y="0"/>
                </a:cubicBezTo>
                <a:cubicBezTo>
                  <a:pt x="832024" y="-6409"/>
                  <a:pt x="1043494" y="26447"/>
                  <a:pt x="1331123" y="0"/>
                </a:cubicBezTo>
                <a:cubicBezTo>
                  <a:pt x="1618752" y="-26447"/>
                  <a:pt x="1675797" y="-26969"/>
                  <a:pt x="1938528" y="0"/>
                </a:cubicBezTo>
                <a:cubicBezTo>
                  <a:pt x="2201259" y="26969"/>
                  <a:pt x="2439942" y="23453"/>
                  <a:pt x="2662245" y="0"/>
                </a:cubicBezTo>
                <a:cubicBezTo>
                  <a:pt x="2884548" y="-23453"/>
                  <a:pt x="3094562" y="-7899"/>
                  <a:pt x="3308421" y="0"/>
                </a:cubicBezTo>
                <a:cubicBezTo>
                  <a:pt x="3522280" y="7899"/>
                  <a:pt x="3615459" y="3066"/>
                  <a:pt x="3877056" y="0"/>
                </a:cubicBezTo>
                <a:cubicBezTo>
                  <a:pt x="3877383" y="8595"/>
                  <a:pt x="3876984" y="13110"/>
                  <a:pt x="3877056" y="18288"/>
                </a:cubicBezTo>
                <a:cubicBezTo>
                  <a:pt x="3624575" y="4903"/>
                  <a:pt x="3478089" y="20597"/>
                  <a:pt x="3230880" y="18288"/>
                </a:cubicBezTo>
                <a:cubicBezTo>
                  <a:pt x="2983671" y="15979"/>
                  <a:pt x="2743376" y="19903"/>
                  <a:pt x="2507163" y="18288"/>
                </a:cubicBezTo>
                <a:cubicBezTo>
                  <a:pt x="2270950" y="16673"/>
                  <a:pt x="1992617" y="19013"/>
                  <a:pt x="1822216" y="18288"/>
                </a:cubicBezTo>
                <a:cubicBezTo>
                  <a:pt x="1651815" y="17563"/>
                  <a:pt x="1370782" y="42338"/>
                  <a:pt x="1253581" y="18288"/>
                </a:cubicBezTo>
                <a:cubicBezTo>
                  <a:pt x="1136380" y="-5762"/>
                  <a:pt x="854528" y="8046"/>
                  <a:pt x="723717" y="18288"/>
                </a:cubicBezTo>
                <a:cubicBezTo>
                  <a:pt x="592906" y="28530"/>
                  <a:pt x="166343" y="24405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CEF34-5F86-86DD-7F87-0CB3D6D407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9" y="2706624"/>
            <a:ext cx="4098951" cy="3386399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RomaȘaorma emphasises sustainability by reducing food waste, promoting fair employment, and supporting local suppliers, which aids environmental protection and community relationships.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marketing strategy relies on digital platforms like Instagram, TikTok, and Facebook to engage users.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Tactics include promotions, discounts, and delivery services to enhance customer attraction and brand awareness.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9C1AFA-9CEE-9CF3-3E33-53E174697FC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930" r="29456" b="1"/>
          <a:stretch>
            <a:fillRect/>
          </a:stretch>
        </p:blipFill>
        <p:spPr>
          <a:xfrm>
            <a:off x="5027601" y="10"/>
            <a:ext cx="3044866" cy="3597029"/>
          </a:xfrm>
          <a:custGeom>
            <a:avLst/>
            <a:gdLst/>
            <a:ahLst/>
            <a:cxnLst/>
            <a:rect l="l" t="t" r="r" b="b"/>
            <a:pathLst>
              <a:path w="3044866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8778" y="1230836"/>
                  <a:pt x="3024968" y="1520375"/>
                  <a:pt x="3040069" y="1809660"/>
                </a:cubicBezTo>
                <a:cubicBezTo>
                  <a:pt x="3049835" y="1950657"/>
                  <a:pt x="3044683" y="2092164"/>
                  <a:pt x="3024686" y="2232285"/>
                </a:cubicBez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A1C53B-F816-BB45-F988-E56925F9A62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6955" r="7156" b="2"/>
          <a:stretch>
            <a:fillRect/>
          </a:stretch>
        </p:blipFill>
        <p:spPr>
          <a:xfrm>
            <a:off x="5021993" y="3792430"/>
            <a:ext cx="3045969" cy="3065570"/>
          </a:xfrm>
          <a:custGeom>
            <a:avLst/>
            <a:gdLst/>
            <a:ahLst/>
            <a:cxnLst/>
            <a:rect l="l" t="t" r="r" b="b"/>
            <a:pathLst>
              <a:path w="3045969" h="3065570">
                <a:moveTo>
                  <a:pt x="2750933" y="0"/>
                </a:moveTo>
                <a:lnTo>
                  <a:pt x="3043770" y="11038"/>
                </a:lnTo>
                <a:lnTo>
                  <a:pt x="3045607" y="37526"/>
                </a:lnTo>
                <a:cubicBezTo>
                  <a:pt x="3047625" y="113720"/>
                  <a:pt x="3040851" y="189914"/>
                  <a:pt x="3034394" y="266109"/>
                </a:cubicBez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cubicBezTo>
                  <a:pt x="3052317" y="2587500"/>
                  <a:pt x="3032560" y="2779256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70"/>
                </a:lnTo>
                <a:lnTo>
                  <a:pt x="24938" y="3065570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645B5B2-AB7D-67D1-A899-39D768A821E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418" r="24258" b="3"/>
          <a:stretch>
            <a:fillRect/>
          </a:stretch>
        </p:blipFill>
        <p:spPr>
          <a:xfrm>
            <a:off x="8263902" y="10"/>
            <a:ext cx="3928092" cy="4143496"/>
          </a:xfrm>
          <a:custGeom>
            <a:avLst/>
            <a:gdLst/>
            <a:ahLst/>
            <a:cxnLst/>
            <a:rect l="l" t="t" r="r" b="b"/>
            <a:pathLst>
              <a:path w="3928092" h="4143506">
                <a:moveTo>
                  <a:pt x="23605" y="0"/>
                </a:moveTo>
                <a:lnTo>
                  <a:pt x="3928092" y="0"/>
                </a:lnTo>
                <a:lnTo>
                  <a:pt x="3928092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7428E4-D758-E073-0F3A-B1AE440EB04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38" r="3665" b="-1"/>
          <a:stretch>
            <a:fillRect/>
          </a:stretch>
        </p:blipFill>
        <p:spPr>
          <a:xfrm>
            <a:off x="8281031" y="4328340"/>
            <a:ext cx="3910971" cy="2529660"/>
          </a:xfrm>
          <a:custGeom>
            <a:avLst/>
            <a:gdLst/>
            <a:ahLst/>
            <a:cxnLst/>
            <a:rect l="l" t="t" r="r" b="b"/>
            <a:pathLst>
              <a:path w="3910971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71" y="11103"/>
                </a:lnTo>
                <a:lnTo>
                  <a:pt x="3910971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</p:pic>
      <p:pic>
        <p:nvPicPr>
          <p:cNvPr id="4" name="Voice 003 (2)">
            <a:hlinkClick r:id="" action="ppaction://media"/>
            <a:extLst>
              <a:ext uri="{FF2B5EF4-FFF2-40B4-BE49-F238E27FC236}">
                <a16:creationId xmlns:a16="http://schemas.microsoft.com/office/drawing/2014/main" id="{67BE8549-43F4-6940-8AD6-61A7DC1674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55797" y="59517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570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08B5D5-0620-068C-E50F-B3624E877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How will the success be measured?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69CE1B-DEB6-6589-D965-EE9B7AB823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115900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Voice 004 (1)">
            <a:hlinkClick r:id="" action="ppaction://media"/>
            <a:extLst>
              <a:ext uri="{FF2B5EF4-FFF2-40B4-BE49-F238E27FC236}">
                <a16:creationId xmlns:a16="http://schemas.microsoft.com/office/drawing/2014/main" id="{824F991F-A7E9-BF83-5522-7F37C58CEE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3452" y="86461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47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263A3-A327-0471-9382-9F3DF3E6E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C9DF7-FF9C-2439-6A02-7BD254EB5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Nogueira, E., Gomes, S., &amp; Lopes, J. M. (2023). Triple bottom line, sustainability, and economic development: What binds them together?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15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(8), 6706.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Pangilinan, G. A.,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Audiah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Shauqy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M. R., &amp; Wahyudi, O. F. P. (2025). Entrepreneurial marketing mindset as a key determinant of digital startup success.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Startupreneur Business Digital (SABDA Journal), 4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(1), 34–46.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https://entrepreneurhandbook.co.uk/starting-a-business/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https://www.fsb.org.uk/resources/content-hubs/start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https://startups.co.uk/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https://growthlist.co/uk-startups/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https://www.business.gov.uk/start/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7276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39</TotalTime>
  <Words>403</Words>
  <PresentationFormat>Widescreen</PresentationFormat>
  <Paragraphs>29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Office Theme</vt:lpstr>
      <vt:lpstr>Introduction to RomaSaorma</vt:lpstr>
      <vt:lpstr>Key Features of the Business</vt:lpstr>
      <vt:lpstr>Sustainability &amp; Marketing</vt:lpstr>
      <vt:lpstr>How will the success be measured?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2026-04-21T17:00:54Z</dcterms:created>
  <dcterms:modified xsi:type="dcterms:W3CDTF">2026-04-23T12:35:21Z</dcterms:modified>
</cp:coreProperties>
</file>