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media/image1.png" ContentType="image/png"/>
  <Override PartName="/ppt/media/image2.png" ContentType="image/png"/>
  <Override PartName="/ppt/media/image3.png" ContentType="image/png"/>
  <Override PartName="/ppt/media/image4.png" ContentType="image/png"/>
  <Override PartName="/ppt/media/image5.png" ContentType="image/png"/>
  <Override PartName="/ppt/media/image6.png" ContentType="image/png"/>
  <Override PartName="/ppt/media/image7.png" ContentType="image/png"/>
  <Override PartName="/ppt/media/image8.png" ContentType="image/png"/>
  <Override PartName="/ppt/media/image9.png" ContentType="image/png"/>
  <Override PartName="/ppt/media/image10.png" ContentType="image/png"/>
  <Override PartName="/ppt/media/image11.png" ContentType="image/png"/>
  <Override PartName="/ppt/media/image12.png" ContentType="image/png"/>
  <Override PartName="/ppt/media/image13.jpeg" ContentType="image/jpeg"/>
  <Override PartName="/ppt/media/image19.png" ContentType="image/png"/>
  <Override PartName="/ppt/media/image14.png" ContentType="image/png"/>
  <Override PartName="/ppt/media/image15.png" ContentType="image/png"/>
  <Override PartName="/ppt/media/image16.png" ContentType="image/png"/>
  <Override PartName="/ppt/media/image17.png" ContentType="image/png"/>
  <Override PartName="/ppt/media/image18.png" ContentType="image/png"/>
  <Override PartName="/ppt/media/image20.png" ContentType="image/pn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2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3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3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3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4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4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4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4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2"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7"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6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6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5"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9"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1"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72"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7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7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77"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9"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80"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81"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82"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83"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84"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Rectangle 6" hidden="1"/>
          <p:cNvSpPr/>
          <p:nvPr/>
        </p:nvSpPr>
        <p:spPr>
          <a:xfrm>
            <a:off x="0" y="6400800"/>
            <a:ext cx="9141840" cy="4550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1" name="Rectangle 8" hidden="1"/>
          <p:cNvSpPr/>
          <p:nvPr/>
        </p:nvSpPr>
        <p:spPr>
          <a:xfrm>
            <a:off x="0" y="6334200"/>
            <a:ext cx="9141840" cy="63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2" name="Straight Connector 9"/>
          <p:cNvSpPr/>
          <p:nvPr/>
        </p:nvSpPr>
        <p:spPr>
          <a:xfrm>
            <a:off x="894960" y="1737720"/>
            <a:ext cx="747540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3" name="Rectangle 6"/>
          <p:cNvSpPr/>
          <p:nvPr/>
        </p:nvSpPr>
        <p:spPr>
          <a:xfrm>
            <a:off x="2520" y="6400800"/>
            <a:ext cx="9139320" cy="4550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4" name="Rectangle 7"/>
          <p:cNvSpPr/>
          <p:nvPr/>
        </p:nvSpPr>
        <p:spPr>
          <a:xfrm>
            <a:off x="0" y="6334200"/>
            <a:ext cx="9139320" cy="61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5" name="Straight Connector 8"/>
          <p:cNvSpPr/>
          <p:nvPr/>
        </p:nvSpPr>
        <p:spPr>
          <a:xfrm>
            <a:off x="905400" y="4343400"/>
            <a:ext cx="740664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4" name="Rectangle 6"/>
          <p:cNvSpPr/>
          <p:nvPr/>
        </p:nvSpPr>
        <p:spPr>
          <a:xfrm>
            <a:off x="0" y="6400800"/>
            <a:ext cx="9141840" cy="4550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45" name="Rectangle 8"/>
          <p:cNvSpPr/>
          <p:nvPr/>
        </p:nvSpPr>
        <p:spPr>
          <a:xfrm>
            <a:off x="0" y="6334200"/>
            <a:ext cx="9141840" cy="63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46" name="Straight Connector 9"/>
          <p:cNvSpPr/>
          <p:nvPr/>
        </p:nvSpPr>
        <p:spPr>
          <a:xfrm>
            <a:off x="894960" y="1737720"/>
            <a:ext cx="747540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48"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3.png"/><Relationship Id="rId3"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 Id="rId3"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png"/><Relationship Id="rId3" Type="http://schemas.openxmlformats.org/officeDocument/2006/relationships/image" Target="../media/image10.png"/><Relationship Id="rId4"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1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4.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image" Target="../media/image15.png"/><Relationship Id="rId3" Type="http://schemas.openxmlformats.org/officeDocument/2006/relationships/slideLayout" Target="../slideLayouts/slideLayout13.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7.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image" Target="../media/image17.png"/><Relationship Id="rId3" Type="http://schemas.openxmlformats.org/officeDocument/2006/relationships/image" Target="../media/image18.png"/><Relationship Id="rId4" Type="http://schemas.openxmlformats.org/officeDocument/2006/relationships/slideLayout" Target="../slideLayouts/slideLayout13.xml"/>
</Relationships>
</file>

<file path=ppt/slides/_rels/slide18.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image" Target="../media/image20.png"/><Relationship Id="rId3"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 name="Title 1"/>
          <p:cNvSpPr/>
          <p:nvPr/>
        </p:nvSpPr>
        <p:spPr>
          <a:xfrm>
            <a:off x="822960" y="758880"/>
            <a:ext cx="7541640" cy="3564000"/>
          </a:xfrm>
          <a:prstGeom prst="rect">
            <a:avLst/>
          </a:prstGeom>
          <a:noFill/>
          <a:ln w="0">
            <a:noFill/>
          </a:ln>
        </p:spPr>
        <p:style>
          <a:lnRef idx="0"/>
          <a:fillRef idx="0"/>
          <a:effectRef idx="0"/>
          <a:fontRef idx="minor"/>
        </p:style>
        <p:txBody>
          <a:bodyPr lIns="90000" rIns="90000" tIns="45000" bIns="45000" anchor="b">
            <a:normAutofit/>
          </a:bodyPr>
          <a:p>
            <a:pPr>
              <a:lnSpc>
                <a:spcPct val="85000"/>
              </a:lnSpc>
            </a:pPr>
            <a:r>
              <a:rPr b="1" lang="en-GB" sz="8000" spc="-52" strike="noStrike">
                <a:solidFill>
                  <a:srgbClr val="262626"/>
                </a:solidFill>
                <a:latin typeface="Calibri Light"/>
                <a:ea typeface="DejaVu Sans"/>
              </a:rPr>
              <a:t>Myths and Mythology: How Stories Shape the World</a:t>
            </a:r>
            <a:endParaRPr b="0" lang="en-GB" sz="8000" spc="-1" strike="noStrike">
              <a:latin typeface="Arial"/>
            </a:endParaRPr>
          </a:p>
        </p:txBody>
      </p:sp>
      <p:sp>
        <p:nvSpPr>
          <p:cNvPr id="86" name="Subtitle 2"/>
          <p:cNvSpPr/>
          <p:nvPr/>
        </p:nvSpPr>
        <p:spPr>
          <a:xfrm>
            <a:off x="825120" y="4455720"/>
            <a:ext cx="7541640" cy="1140840"/>
          </a:xfrm>
          <a:prstGeom prst="rect">
            <a:avLst/>
          </a:prstGeom>
          <a:noFill/>
          <a:ln w="0">
            <a:noFill/>
          </a:ln>
        </p:spPr>
        <p:style>
          <a:lnRef idx="0"/>
          <a:fillRef idx="0"/>
          <a:effectRef idx="0"/>
          <a:fontRef idx="minor"/>
        </p:style>
        <p:txBody>
          <a:bodyPr lIns="90000" rIns="90000" tIns="45000" bIns="45000">
            <a:normAutofit/>
          </a:bodyPr>
          <a:p>
            <a:pPr>
              <a:lnSpc>
                <a:spcPct val="90000"/>
              </a:lnSpc>
              <a:spcBef>
                <a:spcPts val="1199"/>
              </a:spcBef>
              <a:spcAft>
                <a:spcPts val="201"/>
              </a:spcAft>
              <a:tabLst>
                <a:tab algn="l" pos="0"/>
              </a:tabLst>
            </a:pPr>
            <a:r>
              <a:rPr b="0" lang="en-GB" sz="2400" spc="185" strike="noStrike" cap="all">
                <a:solidFill>
                  <a:srgbClr val="637052"/>
                </a:solidFill>
                <a:latin typeface="Calibri Light"/>
                <a:ea typeface="DejaVu Sans"/>
              </a:rPr>
              <a:t>Monsters in Greek and Roman Mythology </a:t>
            </a:r>
            <a:endParaRPr b="0" lang="en-GB" sz="2400" spc="-1" strike="noStrike">
              <a:latin typeface="Arial"/>
            </a:endParaRPr>
          </a:p>
          <a:p>
            <a:pPr>
              <a:lnSpc>
                <a:spcPct val="90000"/>
              </a:lnSpc>
              <a:spcBef>
                <a:spcPts val="1199"/>
              </a:spcBef>
              <a:spcAft>
                <a:spcPts val="201"/>
              </a:spcAft>
              <a:tabLst>
                <a:tab algn="l" pos="0"/>
              </a:tabLst>
            </a:pPr>
            <a:r>
              <a:rPr b="0" lang="en-GB" sz="2400" spc="185" strike="noStrike" cap="all">
                <a:solidFill>
                  <a:srgbClr val="637052"/>
                </a:solidFill>
                <a:latin typeface="Calibri Light"/>
                <a:ea typeface="DejaVu Sans"/>
              </a:rPr>
              <a:t>(HPHP4006)</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Title 1"/>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What is a monster?</a:t>
            </a:r>
            <a:endParaRPr b="0" lang="en-GB" sz="4800" spc="-1" strike="noStrike">
              <a:latin typeface="Arial"/>
            </a:endParaRPr>
          </a:p>
        </p:txBody>
      </p:sp>
      <p:sp>
        <p:nvSpPr>
          <p:cNvPr id="88" name="Content Placeholder 2"/>
          <p:cNvSpPr/>
          <p:nvPr/>
        </p:nvSpPr>
        <p:spPr>
          <a:xfrm>
            <a:off x="488520" y="1845720"/>
            <a:ext cx="8404200" cy="4365720"/>
          </a:xfrm>
          <a:prstGeom prst="rect">
            <a:avLst/>
          </a:prstGeom>
          <a:noFill/>
          <a:ln w="0">
            <a:noFill/>
          </a:ln>
        </p:spPr>
        <p:style>
          <a:lnRef idx="0"/>
          <a:fillRef idx="0"/>
          <a:effectRef idx="0"/>
          <a:fontRef idx="minor"/>
        </p:style>
        <p:txBody>
          <a:bodyPr lIns="0" rIns="0" tIns="45000" bIns="45000">
            <a:normAutofit/>
          </a:bodyPr>
          <a:p>
            <a:pPr marL="91440" indent="-8928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Term derives from the Latin </a:t>
            </a:r>
            <a:r>
              <a:rPr b="0" i="1" lang="en-GB" sz="2000" spc="-1" strike="noStrike">
                <a:solidFill>
                  <a:srgbClr val="404040"/>
                </a:solidFill>
                <a:latin typeface="Calibri"/>
                <a:ea typeface="DejaVu Sans"/>
              </a:rPr>
              <a:t>monstrum </a:t>
            </a:r>
            <a:r>
              <a:rPr b="0" lang="en-GB" sz="2000" spc="-1" strike="noStrike">
                <a:solidFill>
                  <a:srgbClr val="404040"/>
                </a:solidFill>
                <a:latin typeface="Calibri"/>
                <a:ea typeface="DejaVu Sans"/>
              </a:rPr>
              <a:t>= monster; omen (term originally connected to the word </a:t>
            </a:r>
            <a:r>
              <a:rPr b="0" i="1" lang="en-GB" sz="2000" spc="-1" strike="noStrike">
                <a:solidFill>
                  <a:srgbClr val="404040"/>
                </a:solidFill>
                <a:latin typeface="Calibri"/>
                <a:ea typeface="DejaVu Sans"/>
              </a:rPr>
              <a:t>moneo</a:t>
            </a:r>
            <a:r>
              <a:rPr b="0" lang="en-GB" sz="2000" spc="-1" strike="noStrike">
                <a:solidFill>
                  <a:srgbClr val="404040"/>
                </a:solidFill>
                <a:latin typeface="Calibri"/>
                <a:ea typeface="DejaVu Sans"/>
              </a:rPr>
              <a:t> = advise, warn). Latin authors could exploit this overlap. Enemies could be labelled as monstrum (“monster”)</a:t>
            </a:r>
            <a:endParaRPr b="0" lang="en-GB" sz="2000" spc="-1" strike="noStrike">
              <a:latin typeface="Arial"/>
            </a:endParaRPr>
          </a:p>
          <a:p>
            <a:pPr>
              <a:lnSpc>
                <a:spcPct val="90000"/>
              </a:lnSpc>
              <a:spcBef>
                <a:spcPts val="1199"/>
              </a:spcBef>
              <a:spcAft>
                <a:spcPts val="201"/>
              </a:spcAft>
            </a:pPr>
            <a:r>
              <a:rPr b="0" lang="en-GB" sz="2000" spc="-1" strike="noStrike">
                <a:solidFill>
                  <a:srgbClr val="404040"/>
                </a:solidFill>
                <a:latin typeface="Calibri"/>
                <a:ea typeface="DejaVu Sans"/>
              </a:rPr>
              <a:t>e.g Cicero calls Verres a “new monster” </a:t>
            </a:r>
            <a:r>
              <a:rPr b="0" i="1" lang="en-GB" sz="2000" spc="-1" strike="noStrike">
                <a:solidFill>
                  <a:srgbClr val="404040"/>
                </a:solidFill>
                <a:latin typeface="Calibri"/>
                <a:ea typeface="DejaVu Sans"/>
              </a:rPr>
              <a:t>novum monstrum</a:t>
            </a:r>
            <a:r>
              <a:rPr b="0" lang="en-GB" sz="2000" spc="-1" strike="noStrike">
                <a:solidFill>
                  <a:srgbClr val="404040"/>
                </a:solidFill>
                <a:latin typeface="Calibri"/>
                <a:ea typeface="DejaVu Sans"/>
              </a:rPr>
              <a:t> (</a:t>
            </a:r>
            <a:r>
              <a:rPr b="0" i="1" lang="en-GB" sz="2000" spc="-1" strike="noStrike">
                <a:solidFill>
                  <a:srgbClr val="404040"/>
                </a:solidFill>
                <a:latin typeface="Calibri"/>
                <a:ea typeface="DejaVu Sans"/>
              </a:rPr>
              <a:t>In Verrem</a:t>
            </a:r>
            <a:r>
              <a:rPr b="0" lang="en-GB" sz="2000" spc="-1" strike="noStrike">
                <a:solidFill>
                  <a:srgbClr val="404040"/>
                </a:solidFill>
                <a:latin typeface="Calibri"/>
                <a:ea typeface="DejaVu Sans"/>
              </a:rPr>
              <a:t> 2.5.145) preying on Sicily “Indeed, I conceive that neither Charybdis nor Scylla was as dangerous as he was to the mariners navigating those straits; he was more dangerous, because he had girt himself about with more numerous and savage hounds. He was a second Cyclops, but far more frightful, for he infested the whole island...” (</a:t>
            </a:r>
            <a:r>
              <a:rPr b="0" i="1" lang="en-GB" sz="2000" spc="-1" strike="noStrike">
                <a:solidFill>
                  <a:srgbClr val="404040"/>
                </a:solidFill>
                <a:latin typeface="Calibri"/>
                <a:ea typeface="DejaVu Sans"/>
              </a:rPr>
              <a:t>In Verrem</a:t>
            </a:r>
            <a:r>
              <a:rPr b="0" lang="en-GB" sz="2000" spc="-1" strike="noStrike">
                <a:solidFill>
                  <a:srgbClr val="404040"/>
                </a:solidFill>
                <a:latin typeface="Calibri"/>
                <a:ea typeface="DejaVu Sans"/>
              </a:rPr>
              <a:t> 2.5.146)</a:t>
            </a:r>
            <a:endParaRPr b="0" lang="en-GB" sz="2000" spc="-1" strike="noStrike">
              <a:latin typeface="Arial"/>
            </a:endParaRPr>
          </a:p>
          <a:p>
            <a:pPr>
              <a:lnSpc>
                <a:spcPct val="90000"/>
              </a:lnSpc>
              <a:spcBef>
                <a:spcPts val="1199"/>
              </a:spcBef>
              <a:spcAft>
                <a:spcPts val="201"/>
              </a:spcAft>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And monstrum as “monster” and “prodigy” (prodigies were evidence to the Romans that the relationship between mankind and the gods had broken down; once a prodigy was spotted the state expiated it, for instance, hermaphrodites were sent out of the community.)</a:t>
            </a:r>
            <a:r>
              <a:rPr b="0" lang="en-GB" sz="2000" spc="-1" strike="noStrike">
                <a:solidFill>
                  <a:srgbClr val="404040"/>
                </a:solidFill>
                <a:latin typeface="Calibri"/>
                <a:ea typeface="TimesNewRomanPSMT;Times New Roman"/>
              </a:rPr>
              <a:t>“Cicero ... wishes the Roman audience to conceive of his opponents as actual prodigies, as unnatural beings whose very existence threatens the safety of their republic” (Corbeill 2008: 241, in ‘</a:t>
            </a:r>
            <a:r>
              <a:rPr b="0" i="1" lang="en-GB" sz="2000" spc="-1" strike="noStrike">
                <a:solidFill>
                  <a:srgbClr val="404040"/>
                </a:solidFill>
                <a:latin typeface="Calibri"/>
                <a:ea typeface="TimesNewRomanPSMT;Times New Roman"/>
              </a:rPr>
              <a:t>O singulare prodigium!</a:t>
            </a:r>
            <a:r>
              <a:rPr b="0" lang="en-GB" sz="2000" spc="-1" strike="noStrike">
                <a:solidFill>
                  <a:srgbClr val="404040"/>
                </a:solidFill>
                <a:latin typeface="Calibri"/>
                <a:ea typeface="TimesNewRomanPSMT;Times New Roman"/>
              </a:rPr>
              <a:t> Ciceronian Invective as Religious Expiation’, in </a:t>
            </a:r>
            <a:r>
              <a:rPr b="0" i="1" lang="en-GB" sz="2000" spc="-1" strike="noStrike">
                <a:solidFill>
                  <a:srgbClr val="404040"/>
                </a:solidFill>
                <a:latin typeface="Calibri"/>
                <a:ea typeface="TimesNewRomanPS-ItalicMT;Times New Roman"/>
              </a:rPr>
              <a:t>Cicero’s Philippics. History, Rhetoric and Ideology</a:t>
            </a:r>
            <a:r>
              <a:rPr b="0" lang="en-GB" sz="2000" spc="-1" strike="noStrike">
                <a:solidFill>
                  <a:srgbClr val="404040"/>
                </a:solidFill>
                <a:latin typeface="Calibri"/>
                <a:ea typeface="TimesNewRomanPS-ItalicMT;Times New Roman"/>
              </a:rPr>
              <a:t>, edd. T. </a:t>
            </a:r>
            <a:r>
              <a:rPr b="0" lang="en-GB" sz="2000" spc="-1" strike="noStrike">
                <a:solidFill>
                  <a:srgbClr val="404040"/>
                </a:solidFill>
                <a:latin typeface="Calibri"/>
                <a:ea typeface="TimesNewRomanPSMT;Times New Roman"/>
              </a:rPr>
              <a:t>Stevenson and M. Wilson)</a:t>
            </a:r>
            <a:endParaRPr b="0" lang="en-GB" sz="2000" spc="-1" strike="noStrike">
              <a:latin typeface="Arial"/>
            </a:endParaRPr>
          </a:p>
          <a:p>
            <a:pPr>
              <a:lnSpc>
                <a:spcPct val="100000"/>
              </a:lnSpc>
            </a:pP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 name="Title 1_8"/>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What is a monster?</a:t>
            </a:r>
            <a:endParaRPr b="0" lang="en-GB" sz="4800" spc="-1" strike="noStrike">
              <a:latin typeface="Arial"/>
            </a:endParaRPr>
          </a:p>
        </p:txBody>
      </p:sp>
      <p:sp>
        <p:nvSpPr>
          <p:cNvPr id="90" name="Content Placeholder 2_9"/>
          <p:cNvSpPr/>
          <p:nvPr/>
        </p:nvSpPr>
        <p:spPr>
          <a:xfrm>
            <a:off x="488520" y="1845720"/>
            <a:ext cx="8404200" cy="4365720"/>
          </a:xfrm>
          <a:prstGeom prst="rect">
            <a:avLst/>
          </a:prstGeom>
          <a:noFill/>
          <a:ln w="0">
            <a:noFill/>
          </a:ln>
        </p:spPr>
        <p:style>
          <a:lnRef idx="0"/>
          <a:fillRef idx="0"/>
          <a:effectRef idx="0"/>
          <a:fontRef idx="minor"/>
        </p:style>
        <p:txBody>
          <a:bodyPr lIns="0" rIns="0" tIns="45000" bIns="45000">
            <a:normAutofit/>
          </a:bodyPr>
          <a:p>
            <a:pPr marL="91440" indent="-89280">
              <a:lnSpc>
                <a:spcPct val="90000"/>
              </a:lnSpc>
              <a:spcBef>
                <a:spcPts val="1199"/>
              </a:spcBef>
              <a:spcAft>
                <a:spcPts val="201"/>
              </a:spcAft>
              <a:buClr>
                <a:srgbClr val="e48312"/>
              </a:buClr>
              <a:buFont typeface="Arial"/>
              <a:buChar char="•"/>
            </a:pPr>
            <a:r>
              <a:rPr b="0" lang="en-GB" sz="1800" spc="-1" strike="noStrike">
                <a:solidFill>
                  <a:srgbClr val="404040"/>
                </a:solidFill>
                <a:latin typeface="Calibri"/>
                <a:ea typeface="TimesNewRomanPSMT;Times New Roman"/>
              </a:rPr>
              <a:t>“</a:t>
            </a:r>
            <a:r>
              <a:rPr b="0" lang="en-GB" sz="1800" spc="-1" strike="noStrike">
                <a:solidFill>
                  <a:srgbClr val="404040"/>
                </a:solidFill>
                <a:latin typeface="Calibri"/>
                <a:ea typeface="TimesNewRomanPSMT;Times New Roman"/>
              </a:rPr>
              <a:t>The term calls attention to its primary use in the religious realm and, in doing so, labels the opponent as a disruption of nature, a disturbance in the web of divine order that the Romans referred to as marking the peaceful relationship between the gods and human beings” (Corbeill 2008: 243)</a:t>
            </a:r>
            <a:endParaRPr b="0" lang="en-GB" sz="1800" spc="-1" strike="noStrike">
              <a:latin typeface="Arial"/>
            </a:endParaRPr>
          </a:p>
          <a:p>
            <a:pPr>
              <a:lnSpc>
                <a:spcPct val="100000"/>
              </a:lnSpc>
            </a:pPr>
            <a:r>
              <a:rPr b="0" lang="en-GB" sz="1800" spc="-1" strike="noStrike">
                <a:solidFill>
                  <a:srgbClr val="404040"/>
                </a:solidFill>
                <a:latin typeface="Calibri"/>
                <a:ea typeface="Times New Roman"/>
              </a:rPr>
              <a:t>A prodigy = sign that t</a:t>
            </a:r>
            <a:r>
              <a:rPr b="0" lang="en-GB" sz="1800" spc="-1" strike="noStrike">
                <a:solidFill>
                  <a:srgbClr val="404040"/>
                </a:solidFill>
                <a:latin typeface="Calibri"/>
                <a:ea typeface="TimesNewRomanPSMT;Times New Roman"/>
              </a:rPr>
              <a:t>he relationship between mankind and the gods had broken down. The identification of prodigies led to their expiation. Such an angle allows Cicero to cast his opponent as “other” and demand their removal.</a:t>
            </a:r>
            <a:endParaRPr b="0" lang="en-GB" sz="1800" spc="-1" strike="noStrike">
              <a:latin typeface="Arial"/>
            </a:endParaRPr>
          </a:p>
          <a:p>
            <a:pPr>
              <a:lnSpc>
                <a:spcPct val="90000"/>
              </a:lnSpc>
              <a:spcBef>
                <a:spcPts val="1199"/>
              </a:spcBef>
              <a:spcAft>
                <a:spcPts val="201"/>
              </a:spcAft>
            </a:pPr>
            <a:r>
              <a:rPr b="0" lang="en-GB" sz="1800" spc="-1" strike="noStrike">
                <a:solidFill>
                  <a:srgbClr val="404040"/>
                </a:solidFill>
                <a:latin typeface="Calibri"/>
                <a:ea typeface="DejaVu Sans"/>
              </a:rPr>
              <a:t>In second Catilinarian. Catiline is a religious abomination, a </a:t>
            </a:r>
            <a:r>
              <a:rPr b="0" i="1" lang="en-GB" sz="1800" spc="-1" strike="noStrike">
                <a:solidFill>
                  <a:srgbClr val="404040"/>
                </a:solidFill>
                <a:latin typeface="Calibri"/>
                <a:ea typeface="DejaVu Sans"/>
              </a:rPr>
              <a:t>monstrum</a:t>
            </a:r>
            <a:r>
              <a:rPr b="0" lang="en-GB" sz="1800" spc="-1" strike="noStrike">
                <a:solidFill>
                  <a:srgbClr val="404040"/>
                </a:solidFill>
                <a:latin typeface="Calibri"/>
                <a:ea typeface="DejaVu Sans"/>
              </a:rPr>
              <a:t> and </a:t>
            </a:r>
            <a:r>
              <a:rPr b="0" i="1" lang="en-GB" sz="1800" spc="-1" strike="noStrike">
                <a:solidFill>
                  <a:srgbClr val="404040"/>
                </a:solidFill>
                <a:latin typeface="Calibri"/>
                <a:ea typeface="DejaVu Sans"/>
              </a:rPr>
              <a:t>prodigium</a:t>
            </a:r>
            <a:r>
              <a:rPr b="0" lang="en-GB" sz="1800" spc="-1" strike="noStrike">
                <a:solidFill>
                  <a:srgbClr val="404040"/>
                </a:solidFill>
                <a:latin typeface="Calibri"/>
                <a:ea typeface="DejaVu Sans"/>
              </a:rPr>
              <a:t>, who both signifies and embodies divine wrath. However, his destructiveness has been averted:</a:t>
            </a:r>
            <a:endParaRPr b="0" lang="en-GB" sz="1800" spc="-1" strike="noStrike">
              <a:latin typeface="Arial"/>
            </a:endParaRPr>
          </a:p>
          <a:p>
            <a:pPr>
              <a:lnSpc>
                <a:spcPct val="100000"/>
              </a:lnSpc>
            </a:pPr>
            <a:r>
              <a:rPr b="0" lang="en-GB" sz="1800" spc="-1" strike="noStrike">
                <a:solidFill>
                  <a:srgbClr val="404040"/>
                </a:solidFill>
                <a:latin typeface="Calibri"/>
                <a:ea typeface="DejaVu Sans"/>
              </a:rPr>
              <a:t>“</a:t>
            </a:r>
            <a:r>
              <a:rPr b="0" lang="en-GB" sz="1800" spc="-1" strike="noStrike">
                <a:solidFill>
                  <a:srgbClr val="404040"/>
                </a:solidFill>
                <a:latin typeface="Calibri"/>
                <a:ea typeface="DejaVu Sans"/>
              </a:rPr>
              <a:t>No longer will that misbegotten monster plan the destruction of our very walls within these walls” (</a:t>
            </a:r>
            <a:r>
              <a:rPr b="0" i="1" lang="en-GB" sz="1800" spc="-1" strike="noStrike">
                <a:solidFill>
                  <a:srgbClr val="404040"/>
                </a:solidFill>
                <a:latin typeface="Calibri"/>
                <a:ea typeface="Aptos"/>
              </a:rPr>
              <a:t>Catil</a:t>
            </a:r>
            <a:r>
              <a:rPr b="0" lang="en-GB" sz="1800" spc="-1" strike="noStrike">
                <a:solidFill>
                  <a:srgbClr val="404040"/>
                </a:solidFill>
                <a:latin typeface="Calibri"/>
                <a:ea typeface="DejaVu Sans"/>
              </a:rPr>
              <a:t>. 2.1, </a:t>
            </a:r>
            <a:r>
              <a:rPr b="0" i="1" lang="en-GB" sz="1800" spc="-1" strike="noStrike">
                <a:solidFill>
                  <a:srgbClr val="404040"/>
                </a:solidFill>
                <a:latin typeface="Calibri"/>
                <a:ea typeface="Aptos"/>
              </a:rPr>
              <a:t>Nulla iam pernicies a </a:t>
            </a:r>
            <a:r>
              <a:rPr b="1" i="1" lang="en-GB" sz="1800" spc="-1" strike="noStrike">
                <a:solidFill>
                  <a:srgbClr val="404040"/>
                </a:solidFill>
                <a:latin typeface="Calibri"/>
                <a:ea typeface="Aptos"/>
              </a:rPr>
              <a:t>monstro</a:t>
            </a:r>
            <a:r>
              <a:rPr b="0" i="1" lang="en-GB" sz="1800" spc="-1" strike="noStrike">
                <a:solidFill>
                  <a:srgbClr val="404040"/>
                </a:solidFill>
                <a:latin typeface="Calibri"/>
                <a:ea typeface="Aptos"/>
              </a:rPr>
              <a:t> illo atque </a:t>
            </a:r>
            <a:r>
              <a:rPr b="1" i="1" lang="en-GB" sz="1800" spc="-1" strike="noStrike">
                <a:solidFill>
                  <a:srgbClr val="404040"/>
                </a:solidFill>
                <a:latin typeface="Calibri"/>
                <a:ea typeface="Aptos"/>
              </a:rPr>
              <a:t>prodigio</a:t>
            </a:r>
            <a:r>
              <a:rPr b="0" i="1" lang="en-GB" sz="1800" spc="-1" strike="noStrike">
                <a:solidFill>
                  <a:srgbClr val="404040"/>
                </a:solidFill>
                <a:latin typeface="Calibri"/>
                <a:ea typeface="Aptos"/>
              </a:rPr>
              <a:t> moenibus ipsis intra moenia comparabitur</a:t>
            </a:r>
            <a:r>
              <a:rPr b="0" lang="en-GB" sz="1800" spc="-1" strike="noStrike">
                <a:solidFill>
                  <a:srgbClr val="404040"/>
                </a:solidFill>
                <a:latin typeface="Calibri"/>
                <a:ea typeface="DejaVu Sans"/>
              </a:rPr>
              <a:t>)</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1" name="Title 1_7"/>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What is a monster?</a:t>
            </a:r>
            <a:endParaRPr b="0" lang="en-GB" sz="4800" spc="-1" strike="noStrike">
              <a:latin typeface="Arial"/>
            </a:endParaRPr>
          </a:p>
        </p:txBody>
      </p:sp>
      <p:sp>
        <p:nvSpPr>
          <p:cNvPr id="92" name="Content Placeholder 2_6"/>
          <p:cNvSpPr/>
          <p:nvPr/>
        </p:nvSpPr>
        <p:spPr>
          <a:xfrm>
            <a:off x="488520" y="1845720"/>
            <a:ext cx="8404200" cy="4365720"/>
          </a:xfrm>
          <a:prstGeom prst="rect">
            <a:avLst/>
          </a:prstGeom>
          <a:noFill/>
          <a:ln w="0">
            <a:noFill/>
          </a:ln>
        </p:spPr>
        <p:style>
          <a:lnRef idx="0"/>
          <a:fillRef idx="0"/>
          <a:effectRef idx="0"/>
          <a:fontRef idx="minor"/>
        </p:style>
        <p:txBody>
          <a:bodyPr lIns="0" rIns="0" tIns="45000" bIns="45000">
            <a:normAutofit/>
          </a:bodyPr>
          <a:p>
            <a:pPr>
              <a:lnSpc>
                <a:spcPct val="90000"/>
              </a:lnSpc>
              <a:spcBef>
                <a:spcPts val="1199"/>
              </a:spcBef>
              <a:spcAft>
                <a:spcPts val="201"/>
              </a:spcAft>
            </a:pPr>
            <a:endParaRPr b="0" lang="en-GB" sz="1800" spc="-1" strike="noStrike">
              <a:latin typeface="Arial"/>
            </a:endParaRPr>
          </a:p>
          <a:p>
            <a:pPr marL="91440" indent="-8928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Murgatroyd’s (2013) definition - mythical/fabulous creatures which are extraordinary, alien and abnormal. </a:t>
            </a:r>
            <a:endParaRPr b="0" lang="en-GB" sz="20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Often malformed with multiple limbs or combinations of different forms (e.g. animal parts and human parts). </a:t>
            </a:r>
            <a:endParaRPr b="0" lang="en-GB" sz="18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Sometimes of vast size and great power (special powers, like fire breathing). </a:t>
            </a:r>
            <a:endParaRPr b="0" lang="en-GB" sz="18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Often malevolent and savage. </a:t>
            </a:r>
            <a:endParaRPr b="0" lang="en-GB" sz="1800" spc="-1" strike="noStrike">
              <a:latin typeface="Arial"/>
            </a:endParaRPr>
          </a:p>
          <a:p>
            <a:pPr marL="91440" indent="-8928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Is this definition too broad? </a:t>
            </a:r>
            <a:endParaRPr b="0" lang="en-GB" sz="2000" spc="-1" strike="noStrike">
              <a:latin typeface="Arial"/>
            </a:endParaRPr>
          </a:p>
          <a:p>
            <a:pPr marL="91440" indent="-8928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Is the physical “abnormality” what makes a monster or is it the crossing / disregarding of acceptable cultural norms? </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Title 1"/>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Impossible Creatures</a:t>
            </a:r>
            <a:endParaRPr b="0" lang="en-GB" sz="4800" spc="-1" strike="noStrike">
              <a:latin typeface="Arial"/>
            </a:endParaRPr>
          </a:p>
        </p:txBody>
      </p:sp>
      <p:sp>
        <p:nvSpPr>
          <p:cNvPr id="94" name="Content Placeholder 2"/>
          <p:cNvSpPr/>
          <p:nvPr/>
        </p:nvSpPr>
        <p:spPr>
          <a:xfrm>
            <a:off x="315720" y="1995120"/>
            <a:ext cx="4104360" cy="4228920"/>
          </a:xfrm>
          <a:prstGeom prst="rect">
            <a:avLst/>
          </a:prstGeom>
          <a:noFill/>
          <a:ln w="0">
            <a:noFill/>
          </a:ln>
        </p:spPr>
        <p:style>
          <a:lnRef idx="0"/>
          <a:fillRef idx="0"/>
          <a:effectRef idx="0"/>
          <a:fontRef idx="minor"/>
        </p:style>
        <p:txBody>
          <a:bodyPr lIns="0" rIns="0" tIns="45000" bIns="45000">
            <a:normAutofit/>
          </a:bodyPr>
          <a:p>
            <a:pPr marL="91440" indent="-89280">
              <a:lnSpc>
                <a:spcPct val="90000"/>
              </a:lnSpc>
              <a:spcBef>
                <a:spcPts val="1199"/>
              </a:spcBef>
              <a:spcAft>
                <a:spcPts val="201"/>
              </a:spcAft>
              <a:buClr>
                <a:srgbClr val="e48312"/>
              </a:buClr>
              <a:buFont typeface="Arial"/>
              <a:buChar char="•"/>
            </a:pPr>
            <a:r>
              <a:rPr b="0" lang="en-GB" sz="2100" spc="-1" strike="noStrike">
                <a:solidFill>
                  <a:srgbClr val="404040"/>
                </a:solidFill>
                <a:latin typeface="Calibri"/>
                <a:ea typeface="DejaVu Sans"/>
              </a:rPr>
              <a:t> </a:t>
            </a:r>
            <a:r>
              <a:rPr b="0" lang="en-GB" sz="2100" spc="-1" strike="noStrike">
                <a:solidFill>
                  <a:srgbClr val="404040"/>
                </a:solidFill>
                <a:latin typeface="Calibri"/>
                <a:ea typeface="DejaVu Sans"/>
              </a:rPr>
              <a:t>Greek and Roman art and literature often featured creatures that we would consider fantastical, even in apparently non-fictional genres.</a:t>
            </a:r>
            <a:endParaRPr b="0" lang="en-GB" sz="21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900" spc="-1" strike="noStrike">
                <a:solidFill>
                  <a:srgbClr val="404040"/>
                </a:solidFill>
                <a:latin typeface="Calibri"/>
                <a:ea typeface="DejaVu Sans"/>
              </a:rPr>
              <a:t>Need to distinguish between “mythic monsters” and anthropological and zoological “wonders” that appear in ethnographic, geographic, encyclopaedic, and historical works. </a:t>
            </a:r>
            <a:endParaRPr b="0" lang="en-GB" sz="1900" spc="-1" strike="noStrike">
              <a:latin typeface="Arial"/>
            </a:endParaRPr>
          </a:p>
          <a:p>
            <a:pPr>
              <a:lnSpc>
                <a:spcPct val="90000"/>
              </a:lnSpc>
              <a:spcBef>
                <a:spcPts val="1199"/>
              </a:spcBef>
              <a:spcAft>
                <a:spcPts val="201"/>
              </a:spcAft>
            </a:pPr>
            <a:endParaRPr b="0" lang="en-GB" sz="1900" spc="-1" strike="noStrike">
              <a:latin typeface="Arial"/>
            </a:endParaRPr>
          </a:p>
          <a:p>
            <a:pPr marL="91440" indent="-89280">
              <a:lnSpc>
                <a:spcPct val="90000"/>
              </a:lnSpc>
              <a:spcBef>
                <a:spcPts val="1199"/>
              </a:spcBef>
              <a:spcAft>
                <a:spcPts val="201"/>
              </a:spcAft>
              <a:buClr>
                <a:srgbClr val="e48312"/>
              </a:buClr>
              <a:buFont typeface="Arial"/>
              <a:buChar char="•"/>
            </a:pPr>
            <a:r>
              <a:rPr b="0" lang="en-GB" sz="2100" spc="-1" strike="noStrike">
                <a:solidFill>
                  <a:srgbClr val="404040"/>
                </a:solidFill>
                <a:latin typeface="Calibri"/>
                <a:ea typeface="DejaVu Sans"/>
              </a:rPr>
              <a:t> </a:t>
            </a:r>
            <a:r>
              <a:rPr b="0" lang="en-GB" sz="2100" spc="-1" strike="noStrike">
                <a:solidFill>
                  <a:srgbClr val="404040"/>
                </a:solidFill>
                <a:latin typeface="Calibri"/>
                <a:ea typeface="DejaVu Sans"/>
              </a:rPr>
              <a:t>Were “monsters” just part of the imagination or did these accounts and representations have a more serious meaning?</a:t>
            </a:r>
            <a:endParaRPr b="0" lang="en-GB" sz="2100" spc="-1" strike="noStrike">
              <a:latin typeface="Arial"/>
            </a:endParaRPr>
          </a:p>
        </p:txBody>
      </p:sp>
      <p:pic>
        <p:nvPicPr>
          <p:cNvPr id="95" name="Picture 4" descr=""/>
          <p:cNvPicPr/>
          <p:nvPr/>
        </p:nvPicPr>
        <p:blipFill>
          <a:blip r:embed="rId1"/>
          <a:stretch/>
        </p:blipFill>
        <p:spPr>
          <a:xfrm>
            <a:off x="4595040" y="1737360"/>
            <a:ext cx="4291920" cy="3630600"/>
          </a:xfrm>
          <a:prstGeom prst="rect">
            <a:avLst/>
          </a:prstGeom>
          <a:ln w="0">
            <a:noFill/>
          </a:ln>
        </p:spPr>
      </p:pic>
      <p:sp>
        <p:nvSpPr>
          <p:cNvPr id="96" name="TextBox 5"/>
          <p:cNvSpPr/>
          <p:nvPr/>
        </p:nvSpPr>
        <p:spPr>
          <a:xfrm>
            <a:off x="4560480" y="5050800"/>
            <a:ext cx="4222800" cy="36396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Athenian red-figure kylix 6</a:t>
            </a:r>
            <a:r>
              <a:rPr b="0" lang="en-GB" sz="1800" spc="-1" strike="noStrike" baseline="30000">
                <a:solidFill>
                  <a:srgbClr val="000000"/>
                </a:solidFill>
                <a:latin typeface="Calibri"/>
                <a:ea typeface="DejaVu Sans"/>
              </a:rPr>
              <a:t>th</a:t>
            </a:r>
            <a:r>
              <a:rPr b="0" lang="en-GB" sz="1800" spc="-1" strike="noStrike">
                <a:solidFill>
                  <a:srgbClr val="000000"/>
                </a:solidFill>
                <a:latin typeface="Calibri"/>
                <a:ea typeface="DejaVu Sans"/>
              </a:rPr>
              <a:t> century BCE</a:t>
            </a:r>
            <a:endParaRPr b="0" lang="en-GB" sz="1800" spc="-1" strike="noStrike">
              <a:latin typeface="Arial"/>
            </a:endParaRPr>
          </a:p>
        </p:txBody>
      </p:sp>
      <p:sp>
        <p:nvSpPr>
          <p:cNvPr id="97" name="TextBox 6"/>
          <p:cNvSpPr/>
          <p:nvPr/>
        </p:nvSpPr>
        <p:spPr>
          <a:xfrm>
            <a:off x="4560480" y="5470200"/>
            <a:ext cx="4222800" cy="118692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Griffins mentioned not only by playwrights like Aeschylus and Aristophanes, but also by “non-fictional” authors like Herodotus and Strabo.</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8" name="Title 1"/>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Hybrids</a:t>
            </a:r>
            <a:endParaRPr b="0" lang="en-GB" sz="4800" spc="-1" strike="noStrike">
              <a:latin typeface="Arial"/>
            </a:endParaRPr>
          </a:p>
        </p:txBody>
      </p:sp>
      <p:sp>
        <p:nvSpPr>
          <p:cNvPr id="99" name="Content Placeholder 2"/>
          <p:cNvSpPr/>
          <p:nvPr/>
        </p:nvSpPr>
        <p:spPr>
          <a:xfrm>
            <a:off x="365760" y="1800000"/>
            <a:ext cx="3513960" cy="4511520"/>
          </a:xfrm>
          <a:prstGeom prst="rect">
            <a:avLst/>
          </a:prstGeom>
          <a:noFill/>
          <a:ln w="0">
            <a:noFill/>
          </a:ln>
        </p:spPr>
        <p:style>
          <a:lnRef idx="0"/>
          <a:fillRef idx="0"/>
          <a:effectRef idx="0"/>
          <a:fontRef idx="minor"/>
        </p:style>
        <p:txBody>
          <a:bodyPr lIns="0" rIns="0" tIns="45000" bIns="45000">
            <a:normAutofit/>
          </a:bodyPr>
          <a:p>
            <a:pPr marL="91440" indent="-89280">
              <a:lnSpc>
                <a:spcPct val="90000"/>
              </a:lnSpc>
              <a:spcBef>
                <a:spcPts val="1199"/>
              </a:spcBef>
              <a:spcAft>
                <a:spcPts val="201"/>
              </a:spcAft>
              <a:buClr>
                <a:srgbClr val="e48312"/>
              </a:buClr>
              <a:buFont typeface="Calibri"/>
              <a:buChar char=" "/>
            </a:pPr>
            <a:r>
              <a:rPr b="0" lang="en-GB" sz="1800" spc="-1" strike="noStrike">
                <a:solidFill>
                  <a:srgbClr val="404040"/>
                </a:solidFill>
                <a:latin typeface="Calibri"/>
                <a:ea typeface="DejaVu Sans"/>
              </a:rPr>
              <a:t>A lot of Greek and Roman creatures in myth and art are represented as hybrids, a mix of multiple types of human/animal. Repetition of particular creatures: snakes; lions; dogs.</a:t>
            </a:r>
            <a:endParaRPr b="0" lang="en-GB" sz="1800" spc="-1" strike="noStrike">
              <a:latin typeface="Arial"/>
            </a:endParaRPr>
          </a:p>
        </p:txBody>
      </p:sp>
      <p:sp>
        <p:nvSpPr>
          <p:cNvPr id="100" name="Content Placeholder 2"/>
          <p:cNvSpPr/>
          <p:nvPr/>
        </p:nvSpPr>
        <p:spPr>
          <a:xfrm>
            <a:off x="229320" y="3600000"/>
            <a:ext cx="3728880" cy="2518200"/>
          </a:xfrm>
          <a:prstGeom prst="rect">
            <a:avLst/>
          </a:prstGeom>
          <a:solidFill>
            <a:srgbClr val="ffffff"/>
          </a:solidFill>
          <a:ln w="57150">
            <a:solidFill>
              <a:srgbClr val="e48312"/>
            </a:solidFill>
            <a:round/>
          </a:ln>
        </p:spPr>
        <p:style>
          <a:lnRef idx="2">
            <a:schemeClr val="accent1"/>
          </a:lnRef>
          <a:fillRef idx="1">
            <a:schemeClr val="lt1"/>
          </a:fillRef>
          <a:effectRef idx="0">
            <a:schemeClr val="accent1"/>
          </a:effectRef>
          <a:fontRef idx="minor"/>
        </p:style>
        <p:txBody>
          <a:bodyPr lIns="0" rIns="0" tIns="45000" bIns="45000">
            <a:noAutofit/>
          </a:bodyPr>
          <a:p>
            <a:pPr>
              <a:lnSpc>
                <a:spcPct val="90000"/>
              </a:lnSpc>
              <a:spcBef>
                <a:spcPts val="1199"/>
              </a:spcBef>
              <a:spcAft>
                <a:spcPts val="201"/>
              </a:spcAft>
              <a:tabLst>
                <a:tab algn="l" pos="0"/>
              </a:tabLst>
            </a:pPr>
            <a:r>
              <a:rPr b="0" lang="en-GB" sz="1800" spc="-1" strike="noStrike">
                <a:solidFill>
                  <a:srgbClr val="000000"/>
                </a:solidFill>
                <a:latin typeface="Calibri"/>
                <a:ea typeface="DejaVu Sans"/>
              </a:rPr>
              <a:t>Hybrid men and animals, such as the dog-headed men and the manticore (</a:t>
            </a:r>
            <a:r>
              <a:rPr b="0" i="1" lang="en-GB" sz="1800" spc="-1" strike="noStrike">
                <a:solidFill>
                  <a:srgbClr val="000000"/>
                </a:solidFill>
                <a:latin typeface="Calibri"/>
                <a:ea typeface="DejaVu Sans"/>
              </a:rPr>
              <a:t>martikhora</a:t>
            </a:r>
            <a:r>
              <a:rPr b="0" lang="en-GB" sz="1800" spc="-1" strike="noStrike">
                <a:solidFill>
                  <a:srgbClr val="000000"/>
                </a:solidFill>
                <a:latin typeface="Calibri"/>
                <a:ea typeface="DejaVu Sans"/>
              </a:rPr>
              <a:t>) are referred to in a number of paradoxigraphical and Indographic works, like Ctesias’ </a:t>
            </a:r>
            <a:r>
              <a:rPr b="0" i="1" lang="en-GB" sz="1800" spc="-1" strike="noStrike">
                <a:solidFill>
                  <a:srgbClr val="000000"/>
                </a:solidFill>
                <a:latin typeface="Calibri"/>
                <a:ea typeface="DejaVu Sans"/>
              </a:rPr>
              <a:t>Indika </a:t>
            </a:r>
            <a:r>
              <a:rPr b="0" lang="en-GB" sz="1800" spc="-1" strike="noStrike">
                <a:solidFill>
                  <a:srgbClr val="000000"/>
                </a:solidFill>
                <a:latin typeface="Calibri"/>
                <a:ea typeface="DejaVu Sans"/>
              </a:rPr>
              <a:t>and the work of Megasthenes (which survives in fragments in later authors). </a:t>
            </a:r>
            <a:endParaRPr b="0" lang="en-GB" sz="1800" spc="-1" strike="noStrike">
              <a:latin typeface="Arial"/>
            </a:endParaRPr>
          </a:p>
        </p:txBody>
      </p:sp>
      <p:pic>
        <p:nvPicPr>
          <p:cNvPr id="101" name="Picture 15" descr=""/>
          <p:cNvPicPr/>
          <p:nvPr/>
        </p:nvPicPr>
        <p:blipFill>
          <a:blip r:embed="rId1"/>
          <a:stretch/>
        </p:blipFill>
        <p:spPr>
          <a:xfrm>
            <a:off x="4680720" y="3137040"/>
            <a:ext cx="3853440" cy="2696040"/>
          </a:xfrm>
          <a:prstGeom prst="rect">
            <a:avLst/>
          </a:prstGeom>
          <a:ln w="0">
            <a:noFill/>
          </a:ln>
        </p:spPr>
      </p:pic>
      <p:sp>
        <p:nvSpPr>
          <p:cNvPr id="102" name="TextBox 16"/>
          <p:cNvSpPr/>
          <p:nvPr/>
        </p:nvSpPr>
        <p:spPr>
          <a:xfrm>
            <a:off x="4410000" y="5903640"/>
            <a:ext cx="4474080" cy="63828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Manticore, </a:t>
            </a:r>
            <a:r>
              <a:rPr b="0" i="1" lang="en-GB" sz="1800" spc="-1" strike="noStrike">
                <a:solidFill>
                  <a:srgbClr val="000000"/>
                </a:solidFill>
                <a:latin typeface="Calibri"/>
                <a:ea typeface="DejaVu Sans"/>
              </a:rPr>
              <a:t>Der Naturen Bloeme </a:t>
            </a:r>
            <a:r>
              <a:rPr b="0" lang="en-GB" sz="1800" spc="-1" strike="noStrike">
                <a:solidFill>
                  <a:srgbClr val="000000"/>
                </a:solidFill>
                <a:latin typeface="Calibri"/>
                <a:ea typeface="DejaVu Sans"/>
              </a:rPr>
              <a:t>manuscript c. 1350, National Library of the Netherlands </a:t>
            </a:r>
            <a:endParaRPr b="0" lang="en-GB" sz="1800" spc="-1" strike="noStrike">
              <a:latin typeface="Arial"/>
            </a:endParaRPr>
          </a:p>
        </p:txBody>
      </p:sp>
      <p:pic>
        <p:nvPicPr>
          <p:cNvPr id="103" name="Picture 17" descr=""/>
          <p:cNvPicPr/>
          <p:nvPr/>
        </p:nvPicPr>
        <p:blipFill>
          <a:blip r:embed="rId2"/>
          <a:stretch/>
        </p:blipFill>
        <p:spPr>
          <a:xfrm>
            <a:off x="5040000" y="0"/>
            <a:ext cx="3000600" cy="2688480"/>
          </a:xfrm>
          <a:prstGeom prst="rect">
            <a:avLst/>
          </a:prstGeom>
          <a:ln w="0">
            <a:noFill/>
          </a:ln>
        </p:spPr>
      </p:pic>
      <p:sp>
        <p:nvSpPr>
          <p:cNvPr id="104" name="TextBox 18"/>
          <p:cNvSpPr/>
          <p:nvPr/>
        </p:nvSpPr>
        <p:spPr>
          <a:xfrm>
            <a:off x="4680720" y="2713680"/>
            <a:ext cx="4154040" cy="36396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Cynocephalus, </a:t>
            </a:r>
            <a:r>
              <a:rPr b="0" i="1" lang="en-GB" sz="1800" spc="-1" strike="noStrike">
                <a:solidFill>
                  <a:srgbClr val="000000"/>
                </a:solidFill>
                <a:latin typeface="Calibri"/>
                <a:ea typeface="DejaVu Sans"/>
              </a:rPr>
              <a:t>Nuremberg Chronicle</a:t>
            </a:r>
            <a:r>
              <a:rPr b="0" lang="en-GB" sz="1800" spc="-1" strike="noStrike">
                <a:solidFill>
                  <a:srgbClr val="000000"/>
                </a:solidFill>
                <a:latin typeface="Calibri"/>
                <a:ea typeface="DejaVu Sans"/>
              </a:rPr>
              <a:t>, 1493 </a:t>
            </a:r>
            <a:endParaRPr b="0" lang="en-GB" sz="1800" spc="-1" strike="noStrike">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21" presetSubtype="1">
                                  <p:stCondLst>
                                    <p:cond delay="0"/>
                                  </p:stCondLst>
                                  <p:childTnLst>
                                    <p:set>
                                      <p:cBhvr>
                                        <p:cTn id="6" dur="1" fill="hold">
                                          <p:stCondLst>
                                            <p:cond delay="0"/>
                                          </p:stCondLst>
                                        </p:cTn>
                                        <p:tgtEl>
                                          <p:spTgt spid="100"/>
                                        </p:tgtEl>
                                        <p:attrNameLst>
                                          <p:attrName>style.visibility</p:attrName>
                                        </p:attrNameLst>
                                      </p:cBhvr>
                                      <p:to>
                                        <p:strVal val="visible"/>
                                      </p:to>
                                    </p:set>
                                    <p:animEffect filter="wheel(1)" transition="in">
                                      <p:cBhvr additive="repl">
                                        <p:cTn id="7" dur="2000"/>
                                        <p:tgtEl>
                                          <p:spTgt spid="100"/>
                                        </p:tgtEl>
                                      </p:cBhvr>
                                    </p:animEffect>
                                  </p:childTnLst>
                                </p:cTn>
                              </p:par>
                              <p:par>
                                <p:cTn id="8" nodeType="withEffect" fill="hold" presetClass="entr" presetID="21" presetSubtype="1">
                                  <p:stCondLst>
                                    <p:cond delay="0"/>
                                  </p:stCondLst>
                                  <p:childTnLst>
                                    <p:set>
                                      <p:cBhvr>
                                        <p:cTn id="9" dur="1" fill="hold">
                                          <p:stCondLst>
                                            <p:cond delay="0"/>
                                          </p:stCondLst>
                                        </p:cTn>
                                        <p:tgtEl>
                                          <p:spTgt spid="103"/>
                                        </p:tgtEl>
                                        <p:attrNameLst>
                                          <p:attrName>style.visibility</p:attrName>
                                        </p:attrNameLst>
                                      </p:cBhvr>
                                      <p:to>
                                        <p:strVal val="visible"/>
                                      </p:to>
                                    </p:set>
                                    <p:animEffect filter="wheel(1)" transition="in">
                                      <p:cBhvr additive="repl">
                                        <p:cTn id="10" dur="2000"/>
                                        <p:tgtEl>
                                          <p:spTgt spid="103"/>
                                        </p:tgtEl>
                                      </p:cBhvr>
                                    </p:animEffect>
                                  </p:childTnLst>
                                </p:cTn>
                              </p:par>
                              <p:par>
                                <p:cTn id="11" nodeType="withEffect" fill="hold" presetClass="entr" presetID="21" presetSubtype="1">
                                  <p:stCondLst>
                                    <p:cond delay="0"/>
                                  </p:stCondLst>
                                  <p:childTnLst>
                                    <p:set>
                                      <p:cBhvr>
                                        <p:cTn id="12" dur="1" fill="hold">
                                          <p:stCondLst>
                                            <p:cond delay="0"/>
                                          </p:stCondLst>
                                        </p:cTn>
                                        <p:tgtEl>
                                          <p:spTgt spid="104"/>
                                        </p:tgtEl>
                                        <p:attrNameLst>
                                          <p:attrName>style.visibility</p:attrName>
                                        </p:attrNameLst>
                                      </p:cBhvr>
                                      <p:to>
                                        <p:strVal val="visible"/>
                                      </p:to>
                                    </p:set>
                                    <p:animEffect filter="wheel(1)" transition="in">
                                      <p:cBhvr additive="repl">
                                        <p:cTn id="13" dur="2000"/>
                                        <p:tgtEl>
                                          <p:spTgt spid="104"/>
                                        </p:tgtEl>
                                      </p:cBhvr>
                                    </p:animEffect>
                                  </p:childTnLst>
                                </p:cTn>
                              </p:par>
                              <p:par>
                                <p:cTn id="14" nodeType="withEffect" fill="hold" presetClass="entr" presetID="21" presetSubtype="1">
                                  <p:stCondLst>
                                    <p:cond delay="0"/>
                                  </p:stCondLst>
                                  <p:childTnLst>
                                    <p:set>
                                      <p:cBhvr>
                                        <p:cTn id="15" dur="1" fill="hold">
                                          <p:stCondLst>
                                            <p:cond delay="0"/>
                                          </p:stCondLst>
                                        </p:cTn>
                                        <p:tgtEl>
                                          <p:spTgt spid="101"/>
                                        </p:tgtEl>
                                        <p:attrNameLst>
                                          <p:attrName>style.visibility</p:attrName>
                                        </p:attrNameLst>
                                      </p:cBhvr>
                                      <p:to>
                                        <p:strVal val="visible"/>
                                      </p:to>
                                    </p:set>
                                    <p:animEffect filter="wheel(1)" transition="in">
                                      <p:cBhvr additive="repl">
                                        <p:cTn id="16" dur="2000"/>
                                        <p:tgtEl>
                                          <p:spTgt spid="101"/>
                                        </p:tgtEl>
                                      </p:cBhvr>
                                    </p:animEffect>
                                  </p:childTnLst>
                                </p:cTn>
                              </p:par>
                              <p:par>
                                <p:cTn id="17" nodeType="withEffect" fill="hold" presetClass="entr" presetID="21" presetSubtype="1">
                                  <p:stCondLst>
                                    <p:cond delay="0"/>
                                  </p:stCondLst>
                                  <p:childTnLst>
                                    <p:set>
                                      <p:cBhvr>
                                        <p:cTn id="18" dur="1" fill="hold">
                                          <p:stCondLst>
                                            <p:cond delay="0"/>
                                          </p:stCondLst>
                                        </p:cTn>
                                        <p:tgtEl>
                                          <p:spTgt spid="102"/>
                                        </p:tgtEl>
                                        <p:attrNameLst>
                                          <p:attrName>style.visibility</p:attrName>
                                        </p:attrNameLst>
                                      </p:cBhvr>
                                      <p:to>
                                        <p:strVal val="visible"/>
                                      </p:to>
                                    </p:set>
                                    <p:animEffect filter="wheel(1)" transition="in">
                                      <p:cBhvr additive="repl">
                                        <p:cTn id="19" dur="2000"/>
                                        <p:tgtEl>
                                          <p:spTgt spid="10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5" name="Title 1_0"/>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Hybrids</a:t>
            </a:r>
            <a:endParaRPr b="0" lang="en-GB" sz="4800" spc="-1" strike="noStrike">
              <a:latin typeface="Arial"/>
            </a:endParaRPr>
          </a:p>
        </p:txBody>
      </p:sp>
      <p:sp>
        <p:nvSpPr>
          <p:cNvPr id="106" name="Content Placeholder 2_0"/>
          <p:cNvSpPr/>
          <p:nvPr/>
        </p:nvSpPr>
        <p:spPr>
          <a:xfrm>
            <a:off x="365760" y="1928520"/>
            <a:ext cx="3513960" cy="4511520"/>
          </a:xfrm>
          <a:prstGeom prst="rect">
            <a:avLst/>
          </a:prstGeom>
          <a:noFill/>
          <a:ln w="0">
            <a:noFill/>
          </a:ln>
        </p:spPr>
        <p:style>
          <a:lnRef idx="0"/>
          <a:fillRef idx="0"/>
          <a:effectRef idx="0"/>
          <a:fontRef idx="minor"/>
        </p:style>
        <p:txBody>
          <a:bodyPr lIns="0" rIns="0" tIns="45000" bIns="45000">
            <a:normAutofit/>
          </a:bodyPr>
          <a:p>
            <a:pPr marL="91440" indent="-89280">
              <a:lnSpc>
                <a:spcPct val="90000"/>
              </a:lnSpc>
              <a:spcBef>
                <a:spcPts val="1199"/>
              </a:spcBef>
              <a:spcAft>
                <a:spcPts val="201"/>
              </a:spcAft>
              <a:buClr>
                <a:srgbClr val="e48312"/>
              </a:buClr>
              <a:buFont typeface="Calibri"/>
              <a:buChar char=" "/>
            </a:pPr>
            <a:r>
              <a:rPr b="0" lang="en-GB" sz="2400" spc="-1" strike="noStrike">
                <a:solidFill>
                  <a:srgbClr val="404040"/>
                </a:solidFill>
                <a:latin typeface="Calibri"/>
                <a:ea typeface="DejaVu Sans"/>
              </a:rPr>
              <a:t>A lot of Greek and Roman creatures in myth and art are represented as hybrids, a mix of multiple types of human/animal</a:t>
            </a:r>
            <a:endParaRPr b="0" lang="en-GB" sz="2400" spc="-1" strike="noStrike">
              <a:latin typeface="Arial"/>
            </a:endParaRPr>
          </a:p>
          <a:p>
            <a:pPr marL="91440" indent="-89280">
              <a:lnSpc>
                <a:spcPct val="90000"/>
              </a:lnSpc>
              <a:spcBef>
                <a:spcPts val="1199"/>
              </a:spcBef>
              <a:spcAft>
                <a:spcPts val="201"/>
              </a:spcAft>
              <a:buClr>
                <a:srgbClr val="e48312"/>
              </a:buClr>
              <a:buFont typeface="Calibri"/>
              <a:buChar char=" "/>
            </a:pPr>
            <a:r>
              <a:rPr b="0" lang="en-GB" sz="2400" spc="-1" strike="noStrike">
                <a:solidFill>
                  <a:srgbClr val="404040"/>
                </a:solidFill>
                <a:latin typeface="Calibri"/>
                <a:ea typeface="DejaVu Sans"/>
              </a:rPr>
              <a:t>Repetition of particular creatures:</a:t>
            </a:r>
            <a:endParaRPr b="0" lang="en-GB" sz="2400" spc="-1" strike="noStrike">
              <a:latin typeface="Arial"/>
            </a:endParaRPr>
          </a:p>
          <a:p>
            <a:pPr lvl="1" marL="384120" indent="-180720">
              <a:lnSpc>
                <a:spcPct val="90000"/>
              </a:lnSpc>
              <a:spcBef>
                <a:spcPts val="201"/>
              </a:spcBef>
              <a:spcAft>
                <a:spcPts val="400"/>
              </a:spcAft>
              <a:buClr>
                <a:srgbClr val="e48312"/>
              </a:buClr>
              <a:buFont typeface="Calibri"/>
              <a:buChar char="◦"/>
            </a:pPr>
            <a:r>
              <a:rPr b="0" lang="en-GB" sz="2100" spc="-1" strike="noStrike">
                <a:solidFill>
                  <a:srgbClr val="404040"/>
                </a:solidFill>
                <a:latin typeface="Calibri"/>
                <a:ea typeface="DejaVu Sans"/>
              </a:rPr>
              <a:t>snakes</a:t>
            </a:r>
            <a:endParaRPr b="0" lang="en-GB" sz="2100" spc="-1" strike="noStrike">
              <a:latin typeface="Arial"/>
            </a:endParaRPr>
          </a:p>
          <a:p>
            <a:pPr lvl="1" marL="384120" indent="-180720">
              <a:lnSpc>
                <a:spcPct val="90000"/>
              </a:lnSpc>
              <a:spcBef>
                <a:spcPts val="201"/>
              </a:spcBef>
              <a:spcAft>
                <a:spcPts val="400"/>
              </a:spcAft>
              <a:buClr>
                <a:srgbClr val="e48312"/>
              </a:buClr>
              <a:buFont typeface="Calibri"/>
              <a:buChar char="◦"/>
            </a:pPr>
            <a:r>
              <a:rPr b="0" lang="en-GB" sz="2100" spc="-1" strike="noStrike">
                <a:solidFill>
                  <a:srgbClr val="404040"/>
                </a:solidFill>
                <a:latin typeface="Calibri"/>
                <a:ea typeface="DejaVu Sans"/>
              </a:rPr>
              <a:t>lions</a:t>
            </a:r>
            <a:endParaRPr b="0" lang="en-GB" sz="2100" spc="-1" strike="noStrike">
              <a:latin typeface="Arial"/>
            </a:endParaRPr>
          </a:p>
          <a:p>
            <a:pPr lvl="1" marL="384120" indent="-180720">
              <a:lnSpc>
                <a:spcPct val="90000"/>
              </a:lnSpc>
              <a:spcBef>
                <a:spcPts val="201"/>
              </a:spcBef>
              <a:spcAft>
                <a:spcPts val="400"/>
              </a:spcAft>
              <a:buClr>
                <a:srgbClr val="e48312"/>
              </a:buClr>
              <a:buFont typeface="Calibri"/>
              <a:buChar char="◦"/>
            </a:pPr>
            <a:r>
              <a:rPr b="0" lang="en-GB" sz="2100" spc="-1" strike="noStrike">
                <a:solidFill>
                  <a:srgbClr val="404040"/>
                </a:solidFill>
                <a:latin typeface="Calibri"/>
                <a:ea typeface="DejaVu Sans"/>
              </a:rPr>
              <a:t>dogs</a:t>
            </a:r>
            <a:endParaRPr b="0" lang="en-GB" sz="2100" spc="-1" strike="noStrike">
              <a:latin typeface="Arial"/>
            </a:endParaRPr>
          </a:p>
        </p:txBody>
      </p:sp>
      <p:sp>
        <p:nvSpPr>
          <p:cNvPr id="107" name="Content Placeholder 2_1"/>
          <p:cNvSpPr/>
          <p:nvPr/>
        </p:nvSpPr>
        <p:spPr>
          <a:xfrm>
            <a:off x="4206600" y="1210680"/>
            <a:ext cx="4935600" cy="4187520"/>
          </a:xfrm>
          <a:prstGeom prst="rect">
            <a:avLst/>
          </a:prstGeom>
          <a:solidFill>
            <a:srgbClr val="ffffff"/>
          </a:solidFill>
          <a:ln w="57150">
            <a:solidFill>
              <a:srgbClr val="e48312"/>
            </a:solidFill>
            <a:round/>
          </a:ln>
        </p:spPr>
        <p:style>
          <a:lnRef idx="2">
            <a:schemeClr val="accent1"/>
          </a:lnRef>
          <a:fillRef idx="1">
            <a:schemeClr val="lt1"/>
          </a:fillRef>
          <a:effectRef idx="0">
            <a:schemeClr val="accent1"/>
          </a:effectRef>
          <a:fontRef idx="minor"/>
        </p:style>
        <p:txBody>
          <a:bodyPr lIns="0" rIns="0" tIns="45000" bIns="45000">
            <a:noAutofit/>
          </a:bodyPr>
          <a:p>
            <a:pPr algn="ctr">
              <a:lnSpc>
                <a:spcPct val="90000"/>
              </a:lnSpc>
              <a:spcBef>
                <a:spcPts val="1199"/>
              </a:spcBef>
              <a:spcAft>
                <a:spcPts val="201"/>
              </a:spcAft>
              <a:tabLst>
                <a:tab algn="l" pos="0"/>
              </a:tabLst>
            </a:pPr>
            <a:r>
              <a:rPr b="0" lang="en-GB" sz="1800" spc="-1" strike="noStrike">
                <a:solidFill>
                  <a:srgbClr val="000000"/>
                </a:solidFill>
                <a:latin typeface="Calibri"/>
                <a:ea typeface="DejaVu Sans"/>
              </a:rPr>
              <a:t>She gave birth to Chimaera, who breathed invincible fire, terrible and great and swift-footed and mighty. She has three heads: one was a fierce-eyed lion’s, one a she-goat’s, one a snake’s, and a mighty dragon’s. [In front a lion, behind a dragon, in the middle a she-goat, breathing forth the terrible strength of breathing fire.] Pegasus and noble Bellerophon killed her.</a:t>
            </a:r>
            <a:r>
              <a:rPr b="0" lang="en-GB" sz="1800" spc="-1" strike="noStrike">
                <a:solidFill>
                  <a:srgbClr val="000000"/>
                </a:solidFill>
                <a:latin typeface="Calibri"/>
                <a:ea typeface="DejaVu Sans"/>
              </a:rPr>
              <a:t>	</a:t>
            </a:r>
            <a:r>
              <a:rPr b="0" lang="en-GB" sz="1800" spc="-1" strike="noStrike">
                <a:solidFill>
                  <a:srgbClr val="000000"/>
                </a:solidFill>
                <a:latin typeface="Calibri"/>
                <a:ea typeface="DejaVu Sans"/>
              </a:rPr>
              <a:t>(</a:t>
            </a:r>
            <a:r>
              <a:rPr b="1" lang="en-GB" sz="2400" spc="-1" strike="noStrike">
                <a:solidFill>
                  <a:srgbClr val="000000"/>
                </a:solidFill>
                <a:latin typeface="Calibri"/>
                <a:ea typeface="DejaVu Sans"/>
              </a:rPr>
              <a:t>Hesiod, </a:t>
            </a:r>
            <a:r>
              <a:rPr b="1" i="1" lang="en-GB" sz="2400" spc="-1" strike="noStrike">
                <a:solidFill>
                  <a:srgbClr val="000000"/>
                </a:solidFill>
                <a:latin typeface="Calibri"/>
                <a:ea typeface="DejaVu Sans"/>
              </a:rPr>
              <a:t>Theogony</a:t>
            </a:r>
            <a:r>
              <a:rPr b="1" lang="en-GB" sz="2400" spc="-1" strike="noStrike">
                <a:solidFill>
                  <a:srgbClr val="000000"/>
                </a:solidFill>
                <a:latin typeface="Calibri"/>
                <a:ea typeface="DejaVu Sans"/>
              </a:rPr>
              <a:t> 319-325_</a:t>
            </a:r>
            <a:endParaRPr b="0" lang="en-GB" sz="2400" spc="-1" strike="noStrike">
              <a:latin typeface="Arial"/>
            </a:endParaRPr>
          </a:p>
        </p:txBody>
      </p:sp>
      <p:pic>
        <p:nvPicPr>
          <p:cNvPr id="108" name="Picture 6_0" descr=""/>
          <p:cNvPicPr/>
          <p:nvPr/>
        </p:nvPicPr>
        <p:blipFill>
          <a:blip r:embed="rId1"/>
          <a:stretch/>
        </p:blipFill>
        <p:spPr>
          <a:xfrm>
            <a:off x="181440" y="1928520"/>
            <a:ext cx="4172760" cy="4215240"/>
          </a:xfrm>
          <a:prstGeom prst="rect">
            <a:avLst/>
          </a:prstGeom>
          <a:ln w="0">
            <a:noFill/>
          </a:ln>
        </p:spPr>
      </p:pic>
      <p:sp>
        <p:nvSpPr>
          <p:cNvPr id="109" name="TextBox 8_0"/>
          <p:cNvSpPr/>
          <p:nvPr/>
        </p:nvSpPr>
        <p:spPr>
          <a:xfrm>
            <a:off x="112320" y="5835240"/>
            <a:ext cx="8962920" cy="638280"/>
          </a:xfrm>
          <a:prstGeom prst="rect">
            <a:avLst/>
          </a:prstGeom>
          <a:solidFill>
            <a:srgbClr val="ffffff"/>
          </a:solidFill>
          <a:ln w="28575">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US" sz="1700" spc="-1" strike="noStrike">
                <a:solidFill>
                  <a:srgbClr val="000000"/>
                </a:solidFill>
                <a:latin typeface="Calibri"/>
                <a:ea typeface="DejaVu Sans"/>
              </a:rPr>
              <a:t>Laconian black-figure kylix, c 570 BCE</a:t>
            </a:r>
            <a:r>
              <a:rPr b="0" lang="en-US" sz="1800" spc="-1" strike="noStrike">
                <a:solidFill>
                  <a:srgbClr val="000000"/>
                </a:solidFill>
                <a:latin typeface="Calibri"/>
                <a:ea typeface="DejaVu Sans"/>
              </a:rPr>
              <a:t>	</a:t>
            </a:r>
            <a:r>
              <a:rPr b="0" lang="en-US" sz="1800" spc="-1" strike="noStrike">
                <a:solidFill>
                  <a:srgbClr val="000000"/>
                </a:solidFill>
                <a:latin typeface="Calibri"/>
                <a:ea typeface="DejaVu Sans"/>
              </a:rPr>
              <a:t>	</a:t>
            </a:r>
            <a:r>
              <a:rPr b="0" lang="en-US" sz="1800" spc="-1" strike="noStrike">
                <a:solidFill>
                  <a:srgbClr val="000000"/>
                </a:solidFill>
                <a:latin typeface="Calibri"/>
                <a:ea typeface="DejaVu Sans"/>
              </a:rPr>
              <a:t>	</a:t>
            </a:r>
            <a:r>
              <a:rPr b="0" lang="en-US" sz="1700" spc="-1" strike="noStrike">
                <a:solidFill>
                  <a:srgbClr val="000000"/>
                </a:solidFill>
                <a:latin typeface="Calibri"/>
                <a:ea typeface="DejaVu Sans"/>
              </a:rPr>
              <a:t>4th</a:t>
            </a:r>
            <a:r>
              <a:rPr b="0" lang="en-GB" sz="1700" spc="-1" strike="noStrike">
                <a:solidFill>
                  <a:srgbClr val="000000"/>
                </a:solidFill>
                <a:latin typeface="Calibri"/>
                <a:ea typeface="DejaVu Sans"/>
              </a:rPr>
              <a:t> century BC Etruscan bronze of the Chimera</a:t>
            </a:r>
            <a:r>
              <a:rPr b="0" lang="en-US" sz="1800" spc="-1" strike="noStrike">
                <a:solidFill>
                  <a:srgbClr val="000000"/>
                </a:solidFill>
                <a:latin typeface="Calibri"/>
                <a:ea typeface="DejaVu Sans"/>
              </a:rPr>
              <a:t>	</a:t>
            </a:r>
            <a:r>
              <a:rPr b="0" lang="en-US" sz="1800" spc="-1" strike="noStrike">
                <a:solidFill>
                  <a:srgbClr val="000000"/>
                </a:solidFill>
                <a:latin typeface="Calibri"/>
                <a:ea typeface="DejaVu Sans"/>
              </a:rPr>
              <a:t>	</a:t>
            </a:r>
            <a:r>
              <a:rPr b="0" lang="en-US" sz="1800" spc="-1" strike="noStrike">
                <a:solidFill>
                  <a:srgbClr val="000000"/>
                </a:solidFill>
                <a:latin typeface="Calibri"/>
                <a:ea typeface="DejaVu Sans"/>
              </a:rPr>
              <a:t>	</a:t>
            </a:r>
            <a:r>
              <a:rPr b="0" lang="en-US" sz="1800" spc="-1" strike="noStrike">
                <a:solidFill>
                  <a:srgbClr val="000000"/>
                </a:solidFill>
                <a:latin typeface="Calibri"/>
                <a:ea typeface="DejaVu Sans"/>
              </a:rPr>
              <a:t>	</a:t>
            </a:r>
            <a:endParaRPr b="0" lang="en-GB" sz="1800" spc="-1" strike="noStrike">
              <a:latin typeface="Arial"/>
            </a:endParaRPr>
          </a:p>
        </p:txBody>
      </p:sp>
      <p:pic>
        <p:nvPicPr>
          <p:cNvPr id="110" name="Picture 3_0" descr=""/>
          <p:cNvPicPr/>
          <p:nvPr/>
        </p:nvPicPr>
        <p:blipFill>
          <a:blip r:embed="rId2"/>
          <a:stretch/>
        </p:blipFill>
        <p:spPr>
          <a:xfrm>
            <a:off x="4006800" y="3625200"/>
            <a:ext cx="3191400" cy="2313000"/>
          </a:xfrm>
          <a:prstGeom prst="rect">
            <a:avLst/>
          </a:prstGeom>
          <a:ln w="0">
            <a:noFill/>
          </a:ln>
        </p:spPr>
      </p:pic>
    </p:spTree>
  </p:cSld>
  <mc:AlternateContent>
    <mc:Choice Requires="p14">
      <p:transition spd="slow" p14:dur="2000"/>
    </mc:Choice>
    <mc:Fallback>
      <p:transition spd="slow"/>
    </mc:Fallback>
  </mc:AlternateContent>
  <p:timing>
    <p:tnLst>
      <p:par>
        <p:cTn id="20" dur="indefinite" restart="never" nodeType="tmRoot">
          <p:childTnLst>
            <p:seq>
              <p:cTn id="21" dur="indefinite" nodeType="mainSeq">
                <p:childTnLst>
                  <p:par>
                    <p:cTn id="22" fill="hold">
                      <p:stCondLst>
                        <p:cond delay="indefinite"/>
                      </p:stCondLst>
                      <p:childTnLst>
                        <p:par>
                          <p:cTn id="23" fill="hold">
                            <p:stCondLst>
                              <p:cond delay="0"/>
                            </p:stCondLst>
                            <p:childTnLst>
                              <p:par>
                                <p:cTn id="24" nodeType="clickEffect" fill="hold" presetClass="entr" presetID="16" presetSubtype="21">
                                  <p:stCondLst>
                                    <p:cond delay="0"/>
                                  </p:stCondLst>
                                  <p:childTnLst>
                                    <p:set>
                                      <p:cBhvr>
                                        <p:cTn id="25" dur="1" fill="hold">
                                          <p:stCondLst>
                                            <p:cond delay="0"/>
                                          </p:stCondLst>
                                        </p:cTn>
                                        <p:tgtEl>
                                          <p:spTgt spid="108"/>
                                        </p:tgtEl>
                                        <p:attrNameLst>
                                          <p:attrName>style.visibility</p:attrName>
                                        </p:attrNameLst>
                                      </p:cBhvr>
                                      <p:to>
                                        <p:strVal val="visible"/>
                                      </p:to>
                                    </p:set>
                                    <p:animEffect filter="barn(inVertical)" transition="in">
                                      <p:cBhvr additive="repl">
                                        <p:cTn id="26" dur="500"/>
                                        <p:tgtEl>
                                          <p:spTgt spid="108"/>
                                        </p:tgtEl>
                                      </p:cBhvr>
                                    </p:animEffect>
                                  </p:childTnLst>
                                </p:cTn>
                              </p:par>
                              <p:par>
                                <p:cTn id="27" nodeType="withEffect" fill="hold" presetClass="entr" presetID="16" presetSubtype="21">
                                  <p:stCondLst>
                                    <p:cond delay="0"/>
                                  </p:stCondLst>
                                  <p:childTnLst>
                                    <p:set>
                                      <p:cBhvr>
                                        <p:cTn id="28" dur="1" fill="hold">
                                          <p:stCondLst>
                                            <p:cond delay="0"/>
                                          </p:stCondLst>
                                        </p:cTn>
                                        <p:tgtEl>
                                          <p:spTgt spid="109"/>
                                        </p:tgtEl>
                                        <p:attrNameLst>
                                          <p:attrName>style.visibility</p:attrName>
                                        </p:attrNameLst>
                                      </p:cBhvr>
                                      <p:to>
                                        <p:strVal val="visible"/>
                                      </p:to>
                                    </p:set>
                                    <p:animEffect filter="barn(inVertical)" transition="in">
                                      <p:cBhvr additive="repl">
                                        <p:cTn id="29" dur="500"/>
                                        <p:tgtEl>
                                          <p:spTgt spid="109"/>
                                        </p:tgtEl>
                                      </p:cBhvr>
                                    </p:animEffect>
                                  </p:childTnLst>
                                </p:cTn>
                              </p:par>
                              <p:par>
                                <p:cTn id="30" nodeType="withEffect" fill="hold" presetClass="entr" presetID="16" presetSubtype="21">
                                  <p:stCondLst>
                                    <p:cond delay="0"/>
                                  </p:stCondLst>
                                  <p:childTnLst>
                                    <p:set>
                                      <p:cBhvr>
                                        <p:cTn id="31" dur="1" fill="hold">
                                          <p:stCondLst>
                                            <p:cond delay="0"/>
                                          </p:stCondLst>
                                        </p:cTn>
                                        <p:tgtEl>
                                          <p:spTgt spid="110"/>
                                        </p:tgtEl>
                                        <p:attrNameLst>
                                          <p:attrName>style.visibility</p:attrName>
                                        </p:attrNameLst>
                                      </p:cBhvr>
                                      <p:to>
                                        <p:strVal val="visible"/>
                                      </p:to>
                                    </p:set>
                                    <p:animEffect filter="barn(inVertical)" transition="in">
                                      <p:cBhvr additive="repl">
                                        <p:cTn id="32" dur="500"/>
                                        <p:tgtEl>
                                          <p:spTgt spid="11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1" name="Title 1"/>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The need for monsters? </a:t>
            </a:r>
            <a:endParaRPr b="0" lang="en-GB" sz="4800" spc="-1" strike="noStrike">
              <a:latin typeface="Arial"/>
            </a:endParaRPr>
          </a:p>
        </p:txBody>
      </p:sp>
      <p:sp>
        <p:nvSpPr>
          <p:cNvPr id="112" name="Content Placeholder 2"/>
          <p:cNvSpPr/>
          <p:nvPr/>
        </p:nvSpPr>
        <p:spPr>
          <a:xfrm>
            <a:off x="822960" y="1845720"/>
            <a:ext cx="7541640" cy="4417920"/>
          </a:xfrm>
          <a:prstGeom prst="rect">
            <a:avLst/>
          </a:prstGeom>
          <a:noFill/>
          <a:ln w="0">
            <a:noFill/>
          </a:ln>
        </p:spPr>
        <p:style>
          <a:lnRef idx="0"/>
          <a:fillRef idx="0"/>
          <a:effectRef idx="0"/>
          <a:fontRef idx="minor"/>
        </p:style>
        <p:txBody>
          <a:bodyPr lIns="0" rIns="0" tIns="45000" bIns="45000">
            <a:normAutofit/>
          </a:bodyPr>
          <a:p>
            <a:pPr marL="91440" indent="-89280">
              <a:lnSpc>
                <a:spcPct val="90000"/>
              </a:lnSpc>
              <a:spcBef>
                <a:spcPts val="1199"/>
              </a:spcBef>
              <a:spcAft>
                <a:spcPts val="201"/>
              </a:spcAft>
              <a:buClr>
                <a:srgbClr val="e48312"/>
              </a:buClr>
              <a:buFont typeface="Arial"/>
              <a:buChar char="•"/>
            </a:pPr>
            <a:r>
              <a:rPr b="0" lang="en-GB" sz="2200" spc="-1" strike="noStrike">
                <a:solidFill>
                  <a:srgbClr val="404040"/>
                </a:solidFill>
                <a:latin typeface="Calibri"/>
                <a:ea typeface="DejaVu Sans"/>
              </a:rPr>
              <a:t> </a:t>
            </a:r>
            <a:r>
              <a:rPr b="0" lang="en-GB" sz="2200" spc="-1" strike="noStrike">
                <a:solidFill>
                  <a:srgbClr val="404040"/>
                </a:solidFill>
                <a:latin typeface="Calibri"/>
                <a:ea typeface="DejaVu Sans"/>
              </a:rPr>
              <a:t>Aetiological explanations for strange creatures / phenomena (baboons as dog-headed men?).</a:t>
            </a:r>
            <a:endParaRPr b="0" lang="en-GB" sz="2200" spc="-1" strike="noStrike">
              <a:latin typeface="Arial"/>
            </a:endParaRPr>
          </a:p>
          <a:p>
            <a:pPr marL="91440" indent="-89280">
              <a:lnSpc>
                <a:spcPct val="90000"/>
              </a:lnSpc>
              <a:spcBef>
                <a:spcPts val="1199"/>
              </a:spcBef>
              <a:spcAft>
                <a:spcPts val="201"/>
              </a:spcAft>
              <a:buClr>
                <a:srgbClr val="e48312"/>
              </a:buClr>
              <a:buFont typeface="Arial"/>
              <a:buChar char="•"/>
            </a:pPr>
            <a:r>
              <a:rPr b="0" lang="en-GB" sz="2200" spc="-1" strike="noStrike">
                <a:solidFill>
                  <a:srgbClr val="404040"/>
                </a:solidFill>
                <a:latin typeface="Calibri"/>
                <a:ea typeface="DejaVu Sans"/>
              </a:rPr>
              <a:t> ‘</a:t>
            </a:r>
            <a:r>
              <a:rPr b="0" lang="en-GB" sz="2200" spc="-1" strike="noStrike">
                <a:solidFill>
                  <a:srgbClr val="404040"/>
                </a:solidFill>
                <a:latin typeface="Calibri"/>
                <a:ea typeface="DejaVu Sans"/>
              </a:rPr>
              <a:t>providing a safe scare and thrill’ – Murgatroyd (2013: 2).</a:t>
            </a:r>
            <a:endParaRPr b="0" lang="en-GB" sz="2200" spc="-1" strike="noStrike">
              <a:latin typeface="Arial"/>
            </a:endParaRPr>
          </a:p>
          <a:p>
            <a:pPr marL="91440" indent="-89280">
              <a:lnSpc>
                <a:spcPct val="90000"/>
              </a:lnSpc>
              <a:spcBef>
                <a:spcPts val="1199"/>
              </a:spcBef>
              <a:spcAft>
                <a:spcPts val="201"/>
              </a:spcAft>
              <a:buClr>
                <a:srgbClr val="e48312"/>
              </a:buClr>
              <a:buFont typeface="Arial"/>
              <a:buChar char="•"/>
            </a:pPr>
            <a:r>
              <a:rPr b="0" lang="en-GB" sz="2200" spc="-1" strike="noStrike">
                <a:solidFill>
                  <a:srgbClr val="404040"/>
                </a:solidFill>
                <a:latin typeface="Calibri"/>
                <a:ea typeface="DejaVu Sans"/>
              </a:rPr>
              <a:t> </a:t>
            </a:r>
            <a:r>
              <a:rPr b="0" lang="en-GB" sz="2200" spc="-1" strike="noStrike">
                <a:solidFill>
                  <a:srgbClr val="404040"/>
                </a:solidFill>
                <a:latin typeface="Calibri"/>
                <a:ea typeface="DejaVu Sans"/>
              </a:rPr>
              <a:t>Foils for heroes – something that can be overcome. </a:t>
            </a:r>
            <a:endParaRPr b="0" lang="en-GB" sz="2200" spc="-1" strike="noStrike">
              <a:latin typeface="Arial"/>
            </a:endParaRPr>
          </a:p>
          <a:p>
            <a:pPr marL="91440" indent="-89280">
              <a:lnSpc>
                <a:spcPct val="90000"/>
              </a:lnSpc>
              <a:spcBef>
                <a:spcPts val="1199"/>
              </a:spcBef>
              <a:spcAft>
                <a:spcPts val="201"/>
              </a:spcAft>
              <a:buClr>
                <a:srgbClr val="e48312"/>
              </a:buClr>
              <a:buFont typeface="Arial"/>
              <a:buChar char="•"/>
            </a:pPr>
            <a:r>
              <a:rPr b="0" lang="en-GB" sz="2200" spc="-1" strike="noStrike">
                <a:solidFill>
                  <a:srgbClr val="404040"/>
                </a:solidFill>
                <a:latin typeface="Calibri"/>
                <a:ea typeface="DejaVu Sans"/>
              </a:rPr>
              <a:t> </a:t>
            </a:r>
            <a:r>
              <a:rPr b="0" lang="en-GB" sz="2200" spc="-1" strike="noStrike">
                <a:solidFill>
                  <a:srgbClr val="404040"/>
                </a:solidFill>
                <a:latin typeface="Calibri"/>
                <a:ea typeface="DejaVu Sans"/>
              </a:rPr>
              <a:t>Representations of terrifying aspects of nature (e.g. Charybdis).</a:t>
            </a:r>
            <a:endParaRPr b="0" lang="en-GB" sz="2200" spc="-1" strike="noStrike">
              <a:latin typeface="Arial"/>
            </a:endParaRPr>
          </a:p>
          <a:p>
            <a:pPr marL="91440" indent="-89280">
              <a:lnSpc>
                <a:spcPct val="90000"/>
              </a:lnSpc>
              <a:spcBef>
                <a:spcPts val="1199"/>
              </a:spcBef>
              <a:spcAft>
                <a:spcPts val="201"/>
              </a:spcAft>
              <a:buClr>
                <a:srgbClr val="e48312"/>
              </a:buClr>
              <a:buFont typeface="Arial"/>
              <a:buChar char="•"/>
            </a:pPr>
            <a:r>
              <a:rPr b="0" lang="en-GB" sz="2200" spc="-1" strike="noStrike">
                <a:solidFill>
                  <a:srgbClr val="404040"/>
                </a:solidFill>
                <a:latin typeface="Calibri"/>
                <a:ea typeface="DejaVu Sans"/>
              </a:rPr>
              <a:t> </a:t>
            </a:r>
            <a:r>
              <a:rPr b="0" lang="en-GB" sz="2200" spc="-1" strike="noStrike">
                <a:solidFill>
                  <a:srgbClr val="404040"/>
                </a:solidFill>
                <a:latin typeface="Calibri"/>
                <a:ea typeface="DejaVu Sans"/>
              </a:rPr>
              <a:t>Representations of the dangers of transgression (e.g. Medusa sleeping with Poseidon in the temple of Athena – Ovid </a:t>
            </a:r>
            <a:r>
              <a:rPr b="0" i="1" lang="en-GB" sz="2200" spc="-1" strike="noStrike">
                <a:solidFill>
                  <a:srgbClr val="404040"/>
                </a:solidFill>
                <a:latin typeface="Calibri"/>
                <a:ea typeface="DejaVu Sans"/>
              </a:rPr>
              <a:t>Metamorphoses</a:t>
            </a:r>
            <a:r>
              <a:rPr b="0" lang="en-GB" sz="2200" spc="-1" strike="noStrike">
                <a:solidFill>
                  <a:srgbClr val="404040"/>
                </a:solidFill>
                <a:latin typeface="Calibri"/>
                <a:ea typeface="DejaVu Sans"/>
              </a:rPr>
              <a:t>). </a:t>
            </a:r>
            <a:endParaRPr b="0" lang="en-GB" sz="2200" spc="-1" strike="noStrike">
              <a:latin typeface="Arial"/>
            </a:endParaRPr>
          </a:p>
          <a:p>
            <a:pPr marL="91440" indent="-89280">
              <a:lnSpc>
                <a:spcPct val="90000"/>
              </a:lnSpc>
              <a:spcBef>
                <a:spcPts val="1199"/>
              </a:spcBef>
              <a:spcAft>
                <a:spcPts val="201"/>
              </a:spcAft>
              <a:buClr>
                <a:srgbClr val="e48312"/>
              </a:buClr>
              <a:buFont typeface="Arial"/>
              <a:buChar char="•"/>
            </a:pPr>
            <a:r>
              <a:rPr b="0" lang="en-GB" sz="2200" spc="-1" strike="noStrike">
                <a:solidFill>
                  <a:srgbClr val="404040"/>
                </a:solidFill>
                <a:latin typeface="Calibri"/>
                <a:ea typeface="DejaVu Sans"/>
              </a:rPr>
              <a:t> </a:t>
            </a:r>
            <a:r>
              <a:rPr b="0" lang="en-GB" sz="2200" spc="-1" strike="noStrike">
                <a:solidFill>
                  <a:srgbClr val="404040"/>
                </a:solidFill>
                <a:latin typeface="Calibri"/>
                <a:ea typeface="DejaVu Sans"/>
              </a:rPr>
              <a:t>Useful cultural insight into the fears and anxieties of a culture.</a:t>
            </a:r>
            <a:r>
              <a:rPr b="0" lang="en-GB" sz="2000" spc="-1" strike="noStrike">
                <a:solidFill>
                  <a:srgbClr val="404040"/>
                </a:solidFill>
                <a:latin typeface="Calibri"/>
                <a:ea typeface="DejaVu Sans"/>
              </a:rPr>
              <a:t> </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Title 1"/>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Cultural influences: Near East </a:t>
            </a:r>
            <a:endParaRPr b="0" lang="en-GB" sz="4800" spc="-1" strike="noStrike">
              <a:latin typeface="Arial"/>
            </a:endParaRPr>
          </a:p>
        </p:txBody>
      </p:sp>
      <p:sp>
        <p:nvSpPr>
          <p:cNvPr id="114" name="Content Placeholder 2"/>
          <p:cNvSpPr/>
          <p:nvPr/>
        </p:nvSpPr>
        <p:spPr>
          <a:xfrm>
            <a:off x="172440" y="1737000"/>
            <a:ext cx="3785760" cy="4429800"/>
          </a:xfrm>
          <a:prstGeom prst="rect">
            <a:avLst/>
          </a:prstGeom>
          <a:noFill/>
          <a:ln w="0">
            <a:noFill/>
          </a:ln>
        </p:spPr>
        <p:style>
          <a:lnRef idx="0"/>
          <a:fillRef idx="0"/>
          <a:effectRef idx="0"/>
          <a:fontRef idx="minor"/>
        </p:style>
        <p:txBody>
          <a:bodyPr lIns="0" rIns="0" tIns="45000" bIns="45000">
            <a:normAutofit/>
          </a:bodyPr>
          <a:p>
            <a:pPr marL="91440" indent="-8928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The Greek and Hittite texts have strong correspondences:</a:t>
            </a:r>
            <a:endParaRPr b="0" lang="en-GB" sz="20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 </a:t>
            </a:r>
            <a:r>
              <a:rPr b="0" lang="en-GB" sz="1800" spc="-1" strike="noStrike">
                <a:solidFill>
                  <a:srgbClr val="404040"/>
                </a:solidFill>
                <a:latin typeface="Calibri"/>
                <a:ea typeface="DejaVu Sans"/>
              </a:rPr>
              <a:t>Narratives of intergenerational conflict among the gods,</a:t>
            </a:r>
            <a:endParaRPr b="0" lang="en-GB" sz="18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 </a:t>
            </a:r>
            <a:r>
              <a:rPr b="0" lang="en-GB" sz="1800" spc="-1" strike="noStrike">
                <a:solidFill>
                  <a:srgbClr val="404040"/>
                </a:solidFill>
                <a:latin typeface="Calibri"/>
                <a:ea typeface="DejaVu Sans"/>
              </a:rPr>
              <a:t>Suppression of various gods within others/under the earth,</a:t>
            </a:r>
            <a:endParaRPr b="0" lang="en-GB" sz="18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 </a:t>
            </a:r>
            <a:r>
              <a:rPr b="0" lang="en-GB" sz="1800" spc="-1" strike="noStrike">
                <a:solidFill>
                  <a:srgbClr val="404040"/>
                </a:solidFill>
                <a:latin typeface="Calibri"/>
                <a:ea typeface="DejaVu Sans"/>
              </a:rPr>
              <a:t>Gods eating and regurgitating other deities,</a:t>
            </a:r>
            <a:endParaRPr b="0" lang="en-GB" sz="18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 </a:t>
            </a:r>
            <a:r>
              <a:rPr b="0" lang="en-GB" sz="1800" spc="-1" strike="noStrike">
                <a:solidFill>
                  <a:srgbClr val="404040"/>
                </a:solidFill>
                <a:latin typeface="Calibri"/>
                <a:ea typeface="DejaVu Sans"/>
              </a:rPr>
              <a:t>Generational shift caused by the castration of the previous leader.</a:t>
            </a:r>
            <a:endParaRPr b="0" lang="en-GB" sz="1800" spc="-1" strike="noStrike">
              <a:latin typeface="Arial"/>
            </a:endParaRPr>
          </a:p>
          <a:p>
            <a:pPr>
              <a:lnSpc>
                <a:spcPct val="90000"/>
              </a:lnSpc>
              <a:spcBef>
                <a:spcPts val="1199"/>
              </a:spcBef>
              <a:spcAft>
                <a:spcPts val="201"/>
              </a:spcAft>
            </a:pPr>
            <a:endParaRPr b="0" lang="en-GB" sz="1800" spc="-1" strike="noStrike">
              <a:latin typeface="Arial"/>
            </a:endParaRPr>
          </a:p>
          <a:p>
            <a:pPr marL="91440" indent="-8928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Both the literary and iconographic traditions of the archaic period show cultural interaction during the archaic period.</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p:txBody>
      </p:sp>
      <p:sp>
        <p:nvSpPr>
          <p:cNvPr id="115" name="TextBox 5"/>
          <p:cNvSpPr/>
          <p:nvPr/>
        </p:nvSpPr>
        <p:spPr>
          <a:xfrm>
            <a:off x="3960000" y="3313080"/>
            <a:ext cx="1775160" cy="146124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Sphinx mentioned by: Hesiod, Aeschylus, Pausanias, Ovid.</a:t>
            </a:r>
            <a:endParaRPr b="0" lang="en-GB" sz="1800" spc="-1" strike="noStrike">
              <a:latin typeface="Arial"/>
            </a:endParaRPr>
          </a:p>
        </p:txBody>
      </p:sp>
      <p:pic>
        <p:nvPicPr>
          <p:cNvPr id="116" name="Picture 8" descr=""/>
          <p:cNvPicPr/>
          <p:nvPr/>
        </p:nvPicPr>
        <p:blipFill>
          <a:blip r:embed="rId1"/>
          <a:stretch/>
        </p:blipFill>
        <p:spPr>
          <a:xfrm>
            <a:off x="5270400" y="1620000"/>
            <a:ext cx="3007800" cy="2259360"/>
          </a:xfrm>
          <a:prstGeom prst="rect">
            <a:avLst/>
          </a:prstGeom>
          <a:ln w="0">
            <a:noFill/>
          </a:ln>
        </p:spPr>
      </p:pic>
      <p:sp>
        <p:nvSpPr>
          <p:cNvPr id="117" name="TextBox 9"/>
          <p:cNvSpPr/>
          <p:nvPr/>
        </p:nvSpPr>
        <p:spPr>
          <a:xfrm>
            <a:off x="5270400" y="3516480"/>
            <a:ext cx="4796640" cy="36396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Old Assyrian, 18th century BC, Anatolia </a:t>
            </a:r>
            <a:endParaRPr b="0" lang="en-GB" sz="1800" spc="-1" strike="noStrike">
              <a:latin typeface="Arial"/>
            </a:endParaRPr>
          </a:p>
        </p:txBody>
      </p:sp>
      <p:pic>
        <p:nvPicPr>
          <p:cNvPr id="118" name="Picture 12" descr=""/>
          <p:cNvPicPr/>
          <p:nvPr/>
        </p:nvPicPr>
        <p:blipFill>
          <a:blip r:embed="rId2"/>
          <a:srcRect l="31672" t="15342" r="32671" b="7231"/>
          <a:stretch/>
        </p:blipFill>
        <p:spPr>
          <a:xfrm>
            <a:off x="5580000" y="3960000"/>
            <a:ext cx="2583000" cy="2935080"/>
          </a:xfrm>
          <a:prstGeom prst="rect">
            <a:avLst/>
          </a:prstGeom>
          <a:ln w="0">
            <a:noFill/>
          </a:ln>
        </p:spPr>
      </p:pic>
      <p:sp>
        <p:nvSpPr>
          <p:cNvPr id="119" name="TextBox 13"/>
          <p:cNvSpPr/>
          <p:nvPr/>
        </p:nvSpPr>
        <p:spPr>
          <a:xfrm>
            <a:off x="7740000" y="3960000"/>
            <a:ext cx="1888560" cy="200988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Sphinx. Limestone model column base. Neo-Assyrian, 700-600 BC, Kouyunjik (Nineveh) Mesopotamia.</a:t>
            </a:r>
            <a:endParaRPr b="0" lang="en-GB" sz="1800" spc="-1" strike="noStrike">
              <a:latin typeface="Arial"/>
            </a:endParaRPr>
          </a:p>
        </p:txBody>
      </p:sp>
    </p:spTree>
  </p:cSld>
  <mc:AlternateContent>
    <mc:Choice Requires="p14">
      <p:transition spd="slow" p14:dur="2000"/>
    </mc:Choice>
    <mc:Fallback>
      <p:transition spd="slow"/>
    </mc:Fallback>
  </mc:AlternateContent>
  <p:timing>
    <p:tnLst>
      <p:par>
        <p:cTn id="33" dur="indefinite" restart="never" nodeType="tmRoot">
          <p:childTnLst>
            <p:seq>
              <p:cTn id="34" dur="indefinite" nodeType="mainSeq">
                <p:childTnLst>
                  <p:par>
                    <p:cTn id="35" fill="hold">
                      <p:stCondLst>
                        <p:cond delay="indefinite"/>
                      </p:stCondLst>
                      <p:childTnLst>
                        <p:par>
                          <p:cTn id="36" fill="hold">
                            <p:stCondLst>
                              <p:cond delay="0"/>
                            </p:stCondLst>
                            <p:childTnLst>
                              <p:par>
                                <p:cTn id="37" nodeType="clickEffect" fill="hold" presetClass="entr" presetID="6" presetSubtype="16">
                                  <p:stCondLst>
                                    <p:cond delay="0"/>
                                  </p:stCondLst>
                                  <p:childTnLst>
                                    <p:set>
                                      <p:cBhvr>
                                        <p:cTn id="38" dur="1" fill="hold">
                                          <p:stCondLst>
                                            <p:cond delay="0"/>
                                          </p:stCondLst>
                                        </p:cTn>
                                        <p:tgtEl>
                                          <p:spTgt spid="119"/>
                                        </p:tgtEl>
                                        <p:attrNameLst>
                                          <p:attrName>style.visibility</p:attrName>
                                        </p:attrNameLst>
                                      </p:cBhvr>
                                      <p:to>
                                        <p:strVal val="visible"/>
                                      </p:to>
                                    </p:set>
                                    <p:animEffect filter="circle(in)" transition="in">
                                      <p:cBhvr additive="repl">
                                        <p:cTn id="39" dur="2000"/>
                                        <p:tgtEl>
                                          <p:spTgt spid="119"/>
                                        </p:tgtEl>
                                      </p:cBhvr>
                                    </p:animEffect>
                                  </p:childTnLst>
                                </p:cTn>
                              </p:par>
                              <p:par>
                                <p:cTn id="40" nodeType="withEffect" fill="hold" presetClass="entr" presetID="6" presetSubtype="16">
                                  <p:stCondLst>
                                    <p:cond delay="0"/>
                                  </p:stCondLst>
                                  <p:childTnLst>
                                    <p:set>
                                      <p:cBhvr>
                                        <p:cTn id="41" dur="1" fill="hold">
                                          <p:stCondLst>
                                            <p:cond delay="0"/>
                                          </p:stCondLst>
                                        </p:cTn>
                                        <p:tgtEl>
                                          <p:spTgt spid="118"/>
                                        </p:tgtEl>
                                        <p:attrNameLst>
                                          <p:attrName>style.visibility</p:attrName>
                                        </p:attrNameLst>
                                      </p:cBhvr>
                                      <p:to>
                                        <p:strVal val="visible"/>
                                      </p:to>
                                    </p:set>
                                    <p:animEffect filter="circle(in)" transition="in">
                                      <p:cBhvr additive="repl">
                                        <p:cTn id="42" dur="2000"/>
                                        <p:tgtEl>
                                          <p:spTgt spid="118"/>
                                        </p:tgtEl>
                                      </p:cBhvr>
                                    </p:animEffect>
                                  </p:childTnLst>
                                </p:cTn>
                              </p:par>
                              <p:par>
                                <p:cTn id="43" nodeType="withEffect" fill="hold" presetClass="entr" presetID="6" presetSubtype="16">
                                  <p:stCondLst>
                                    <p:cond delay="0"/>
                                  </p:stCondLst>
                                  <p:childTnLst>
                                    <p:set>
                                      <p:cBhvr>
                                        <p:cTn id="44" dur="1" fill="hold">
                                          <p:stCondLst>
                                            <p:cond delay="0"/>
                                          </p:stCondLst>
                                        </p:cTn>
                                        <p:tgtEl>
                                          <p:spTgt spid="117"/>
                                        </p:tgtEl>
                                        <p:attrNameLst>
                                          <p:attrName>style.visibility</p:attrName>
                                        </p:attrNameLst>
                                      </p:cBhvr>
                                      <p:to>
                                        <p:strVal val="visible"/>
                                      </p:to>
                                    </p:set>
                                    <p:animEffect filter="circle(in)" transition="in">
                                      <p:cBhvr additive="repl">
                                        <p:cTn id="45" dur="2000"/>
                                        <p:tgtEl>
                                          <p:spTgt spid="117"/>
                                        </p:tgtEl>
                                      </p:cBhvr>
                                    </p:animEffect>
                                  </p:childTnLst>
                                </p:cTn>
                              </p:par>
                              <p:par>
                                <p:cTn id="46" nodeType="withEffect" fill="hold" presetClass="entr" presetID="6" presetSubtype="16">
                                  <p:stCondLst>
                                    <p:cond delay="0"/>
                                  </p:stCondLst>
                                  <p:childTnLst>
                                    <p:set>
                                      <p:cBhvr>
                                        <p:cTn id="47" dur="1" fill="hold">
                                          <p:stCondLst>
                                            <p:cond delay="0"/>
                                          </p:stCondLst>
                                        </p:cTn>
                                        <p:tgtEl>
                                          <p:spTgt spid="116"/>
                                        </p:tgtEl>
                                        <p:attrNameLst>
                                          <p:attrName>style.visibility</p:attrName>
                                        </p:attrNameLst>
                                      </p:cBhvr>
                                      <p:to>
                                        <p:strVal val="visible"/>
                                      </p:to>
                                    </p:set>
                                    <p:animEffect filter="circle(in)" transition="in">
                                      <p:cBhvr additive="repl">
                                        <p:cTn id="48" dur="2000"/>
                                        <p:tgtEl>
                                          <p:spTgt spid="11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0" name="Title 1_1"/>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Cultural influences: Near East </a:t>
            </a:r>
            <a:endParaRPr b="0" lang="en-GB" sz="4800" spc="-1" strike="noStrike">
              <a:latin typeface="Arial"/>
            </a:endParaRPr>
          </a:p>
        </p:txBody>
      </p:sp>
      <p:sp>
        <p:nvSpPr>
          <p:cNvPr id="121" name="Content Placeholder 2_2"/>
          <p:cNvSpPr/>
          <p:nvPr/>
        </p:nvSpPr>
        <p:spPr>
          <a:xfrm>
            <a:off x="324360" y="1845720"/>
            <a:ext cx="3846600" cy="4777200"/>
          </a:xfrm>
          <a:prstGeom prst="rect">
            <a:avLst/>
          </a:prstGeom>
          <a:noFill/>
          <a:ln w="0">
            <a:noFill/>
          </a:ln>
        </p:spPr>
        <p:style>
          <a:lnRef idx="0"/>
          <a:fillRef idx="0"/>
          <a:effectRef idx="0"/>
          <a:fontRef idx="minor"/>
        </p:style>
      </p:sp>
      <p:pic>
        <p:nvPicPr>
          <p:cNvPr id="122" name="Picture 3_1" descr=""/>
          <p:cNvPicPr/>
          <p:nvPr/>
        </p:nvPicPr>
        <p:blipFill>
          <a:blip r:embed="rId1"/>
          <a:stretch/>
        </p:blipFill>
        <p:spPr>
          <a:xfrm>
            <a:off x="5084640" y="1845720"/>
            <a:ext cx="3279960" cy="4379040"/>
          </a:xfrm>
          <a:prstGeom prst="rect">
            <a:avLst/>
          </a:prstGeom>
          <a:ln w="0">
            <a:noFill/>
          </a:ln>
        </p:spPr>
      </p:pic>
      <p:sp>
        <p:nvSpPr>
          <p:cNvPr id="123" name="TextBox 4_0"/>
          <p:cNvSpPr/>
          <p:nvPr/>
        </p:nvSpPr>
        <p:spPr>
          <a:xfrm>
            <a:off x="4449960" y="1737000"/>
            <a:ext cx="5268240" cy="36396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Athenian marble Sphinx grave-marker, 6</a:t>
            </a:r>
            <a:r>
              <a:rPr b="0" lang="en-GB" sz="1800" spc="-1" strike="noStrike" baseline="30000">
                <a:solidFill>
                  <a:srgbClr val="000000"/>
                </a:solidFill>
                <a:latin typeface="Calibri"/>
                <a:ea typeface="DejaVu Sans"/>
              </a:rPr>
              <a:t>th</a:t>
            </a:r>
            <a:r>
              <a:rPr b="0" lang="en-GB" sz="1800" spc="-1" strike="noStrike">
                <a:solidFill>
                  <a:srgbClr val="000000"/>
                </a:solidFill>
                <a:latin typeface="Calibri"/>
                <a:ea typeface="DejaVu Sans"/>
              </a:rPr>
              <a:t> century BC</a:t>
            </a:r>
            <a:endParaRPr b="0" lang="en-GB" sz="1800" spc="-1" strike="noStrike">
              <a:latin typeface="Arial"/>
            </a:endParaRPr>
          </a:p>
        </p:txBody>
      </p:sp>
      <p:pic>
        <p:nvPicPr>
          <p:cNvPr id="124" name="Picture 6_1" descr=""/>
          <p:cNvPicPr/>
          <p:nvPr/>
        </p:nvPicPr>
        <p:blipFill>
          <a:blip r:embed="rId2"/>
          <a:stretch/>
        </p:blipFill>
        <p:spPr>
          <a:xfrm>
            <a:off x="180000" y="1728360"/>
            <a:ext cx="4360680" cy="3489840"/>
          </a:xfrm>
          <a:prstGeom prst="rect">
            <a:avLst/>
          </a:prstGeom>
          <a:ln w="0">
            <a:noFill/>
          </a:ln>
        </p:spPr>
      </p:pic>
      <p:sp>
        <p:nvSpPr>
          <p:cNvPr id="125" name="Content Placeholder 2_3"/>
          <p:cNvSpPr/>
          <p:nvPr/>
        </p:nvSpPr>
        <p:spPr>
          <a:xfrm>
            <a:off x="33480" y="4779720"/>
            <a:ext cx="4137480" cy="115848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0" rIns="0" tIns="45000" bIns="45000">
            <a:normAutofit/>
          </a:bodyPr>
          <a:p>
            <a:pPr>
              <a:lnSpc>
                <a:spcPct val="90000"/>
              </a:lnSpc>
              <a:spcBef>
                <a:spcPts val="1199"/>
              </a:spcBef>
              <a:spcAft>
                <a:spcPts val="201"/>
              </a:spcAft>
              <a:tabLst>
                <a:tab algn="l" pos="0"/>
              </a:tabLst>
            </a:pPr>
            <a:r>
              <a:rPr b="0" lang="en-GB" sz="1800" spc="-1" strike="noStrike">
                <a:solidFill>
                  <a:srgbClr val="000000"/>
                </a:solidFill>
                <a:latin typeface="Calibri"/>
                <a:ea typeface="DejaVu Sans"/>
              </a:rPr>
              <a:t>Corinthian vessel, attributed to the Polyteleia Painter, c. 630–615 BC</a:t>
            </a:r>
            <a:endParaRPr b="0" lang="en-GB" sz="1800" spc="-1" strike="noStrike">
              <a:latin typeface="Arial"/>
            </a:endParaRPr>
          </a:p>
          <a:p>
            <a:pPr>
              <a:lnSpc>
                <a:spcPct val="90000"/>
              </a:lnSpc>
              <a:spcBef>
                <a:spcPts val="1199"/>
              </a:spcBef>
              <a:spcAft>
                <a:spcPts val="201"/>
              </a:spcAft>
              <a:tabLst>
                <a:tab algn="l" pos="0"/>
              </a:tabLst>
            </a:pPr>
            <a:endParaRPr b="0" lang="en-GB" sz="1800" spc="-1" strike="noStrike">
              <a:latin typeface="Arial"/>
            </a:endParaRPr>
          </a:p>
        </p:txBody>
      </p:sp>
      <p:pic>
        <p:nvPicPr>
          <p:cNvPr id="126" name="Picture 10_0" descr=""/>
          <p:cNvPicPr/>
          <p:nvPr/>
        </p:nvPicPr>
        <p:blipFill>
          <a:blip r:embed="rId3"/>
          <a:srcRect l="14745" t="9258" r="17286" b="9780"/>
          <a:stretch/>
        </p:blipFill>
        <p:spPr>
          <a:xfrm>
            <a:off x="6480000" y="4424760"/>
            <a:ext cx="1577520" cy="2593440"/>
          </a:xfrm>
          <a:prstGeom prst="rect">
            <a:avLst/>
          </a:prstGeom>
          <a:ln w="0">
            <a:noFill/>
          </a:ln>
        </p:spPr>
      </p:pic>
      <p:sp>
        <p:nvSpPr>
          <p:cNvPr id="127" name="TextBox 11_0"/>
          <p:cNvSpPr/>
          <p:nvPr/>
        </p:nvSpPr>
        <p:spPr>
          <a:xfrm>
            <a:off x="3420000" y="5474880"/>
            <a:ext cx="1897920" cy="100440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2000" spc="-1" strike="noStrike">
                <a:solidFill>
                  <a:srgbClr val="000000"/>
                </a:solidFill>
                <a:latin typeface="Calibri"/>
                <a:ea typeface="DejaVu Sans"/>
              </a:rPr>
              <a:t>Neo-Assyrian, 8-7th century BC, Mesopotamia.</a:t>
            </a:r>
            <a:endParaRPr b="0" lang="en-GB" sz="2000" spc="-1" strike="noStrike">
              <a:latin typeface="Arial"/>
            </a:endParaRPr>
          </a:p>
        </p:txBody>
      </p:sp>
    </p:spTree>
  </p:cSld>
  <mc:AlternateContent>
    <mc:Choice Requires="p14">
      <p:transition spd="slow" p14:dur="2000"/>
    </mc:Choice>
    <mc:Fallback>
      <p:transition spd="slow"/>
    </mc:Fallback>
  </mc:AlternateContent>
  <p:timing>
    <p:tnLst>
      <p:par>
        <p:cTn id="49" dur="indefinite" restart="never" nodeType="tmRoot">
          <p:childTnLst>
            <p:seq>
              <p:cTn id="50" dur="indefinite" nodeType="mainSeq">
                <p:childTnLst>
                  <p:par>
                    <p:cTn id="51" fill="hold">
                      <p:stCondLst>
                        <p:cond delay="0"/>
                      </p:stCondLst>
                      <p:childTnLst>
                        <p:par>
                          <p:cTn id="52" fill="hold">
                            <p:stCondLst>
                              <p:cond delay="0"/>
                            </p:stCondLst>
                            <p:childTnLst>
                              <p:par>
                                <p:cTn id="53" nodeType="withEffect" fill="hold" presetClass="entr" presetID="6" presetSubtype="16">
                                  <p:stCondLst>
                                    <p:cond delay="0"/>
                                  </p:stCondLst>
                                  <p:childTnLst>
                                    <p:set>
                                      <p:cBhvr>
                                        <p:cTn id="54" dur="1" fill="hold">
                                          <p:stCondLst>
                                            <p:cond delay="0"/>
                                          </p:stCondLst>
                                        </p:cTn>
                                        <p:tgtEl>
                                          <p:spTgt spid="124"/>
                                        </p:tgtEl>
                                        <p:attrNameLst>
                                          <p:attrName>style.visibility</p:attrName>
                                        </p:attrNameLst>
                                      </p:cBhvr>
                                      <p:to>
                                        <p:strVal val="visible"/>
                                      </p:to>
                                    </p:set>
                                    <p:animEffect filter="circle(in)" transition="in">
                                      <p:cBhvr additive="repl">
                                        <p:cTn id="55" dur="2000"/>
                                        <p:tgtEl>
                                          <p:spTgt spid="124"/>
                                        </p:tgtEl>
                                      </p:cBhvr>
                                    </p:animEffect>
                                  </p:childTnLst>
                                </p:cTn>
                              </p:par>
                              <p:par>
                                <p:cTn id="56" nodeType="withEffect" fill="hold" presetClass="entr" presetID="6" presetSubtype="16">
                                  <p:stCondLst>
                                    <p:cond delay="0"/>
                                  </p:stCondLst>
                                  <p:childTnLst>
                                    <p:set>
                                      <p:cBhvr>
                                        <p:cTn id="57" dur="1" fill="hold">
                                          <p:stCondLst>
                                            <p:cond delay="0"/>
                                          </p:stCondLst>
                                        </p:cTn>
                                        <p:tgtEl>
                                          <p:spTgt spid="125"/>
                                        </p:tgtEl>
                                        <p:attrNameLst>
                                          <p:attrName>style.visibility</p:attrName>
                                        </p:attrNameLst>
                                      </p:cBhvr>
                                      <p:to>
                                        <p:strVal val="visible"/>
                                      </p:to>
                                    </p:set>
                                    <p:animEffect filter="circle(in)" transition="in">
                                      <p:cBhvr additive="repl">
                                        <p:cTn id="58" dur="2000"/>
                                        <p:tgtEl>
                                          <p:spTgt spid="125"/>
                                        </p:tgtEl>
                                      </p:cBhvr>
                                    </p:animEffect>
                                  </p:childTnLst>
                                </p:cTn>
                              </p:par>
                              <p:par>
                                <p:cTn id="59" nodeType="withEffect" fill="hold" presetClass="entr" presetID="6" presetSubtype="16">
                                  <p:stCondLst>
                                    <p:cond delay="0"/>
                                  </p:stCondLst>
                                  <p:childTnLst>
                                    <p:set>
                                      <p:cBhvr>
                                        <p:cTn id="60" dur="1" fill="hold">
                                          <p:stCondLst>
                                            <p:cond delay="0"/>
                                          </p:stCondLst>
                                        </p:cTn>
                                        <p:tgtEl>
                                          <p:spTgt spid="127"/>
                                        </p:tgtEl>
                                        <p:attrNameLst>
                                          <p:attrName>style.visibility</p:attrName>
                                        </p:attrNameLst>
                                      </p:cBhvr>
                                      <p:to>
                                        <p:strVal val="visible"/>
                                      </p:to>
                                    </p:set>
                                    <p:animEffect filter="circle(in)" transition="in">
                                      <p:cBhvr additive="repl">
                                        <p:cTn id="61" dur="2000"/>
                                        <p:tgtEl>
                                          <p:spTgt spid="127"/>
                                        </p:tgtEl>
                                      </p:cBhvr>
                                    </p:animEffect>
                                  </p:childTnLst>
                                </p:cTn>
                              </p:par>
                              <p:par>
                                <p:cTn id="62" nodeType="withEffect" fill="hold" presetClass="entr" presetID="6" presetSubtype="16">
                                  <p:stCondLst>
                                    <p:cond delay="0"/>
                                  </p:stCondLst>
                                  <p:childTnLst>
                                    <p:set>
                                      <p:cBhvr>
                                        <p:cTn id="63" dur="1" fill="hold">
                                          <p:stCondLst>
                                            <p:cond delay="0"/>
                                          </p:stCondLst>
                                        </p:cTn>
                                        <p:tgtEl>
                                          <p:spTgt spid="126"/>
                                        </p:tgtEl>
                                        <p:attrNameLst>
                                          <p:attrName>style.visibility</p:attrName>
                                        </p:attrNameLst>
                                      </p:cBhvr>
                                      <p:to>
                                        <p:strVal val="visible"/>
                                      </p:to>
                                    </p:set>
                                    <p:animEffect filter="circle(in)" transition="in">
                                      <p:cBhvr additive="repl">
                                        <p:cTn id="64" dur="2000"/>
                                        <p:tgtEl>
                                          <p:spTgt spid="12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 name="Title 1"/>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Cultural influences: historical legacy</a:t>
            </a:r>
            <a:endParaRPr b="0" lang="en-GB" sz="4800" spc="-1" strike="noStrike">
              <a:latin typeface="Arial"/>
            </a:endParaRPr>
          </a:p>
        </p:txBody>
      </p:sp>
      <p:sp>
        <p:nvSpPr>
          <p:cNvPr id="129" name="Content Placeholder 2"/>
          <p:cNvSpPr/>
          <p:nvPr/>
        </p:nvSpPr>
        <p:spPr>
          <a:xfrm>
            <a:off x="158040" y="2044800"/>
            <a:ext cx="2774160" cy="4628160"/>
          </a:xfrm>
          <a:prstGeom prst="rect">
            <a:avLst/>
          </a:prstGeom>
          <a:noFill/>
          <a:ln w="0">
            <a:noFill/>
          </a:ln>
        </p:spPr>
        <p:style>
          <a:lnRef idx="0"/>
          <a:fillRef idx="0"/>
          <a:effectRef idx="0"/>
          <a:fontRef idx="minor"/>
        </p:style>
        <p:txBody>
          <a:bodyPr lIns="0" rIns="0" tIns="45000" bIns="45000">
            <a:noAutofit/>
          </a:bodyPr>
          <a:p>
            <a:pPr marL="91440" indent="-89280">
              <a:lnSpc>
                <a:spcPct val="90000"/>
              </a:lnSpc>
              <a:spcBef>
                <a:spcPts val="1199"/>
              </a:spcBef>
              <a:spcAft>
                <a:spcPts val="201"/>
              </a:spcAft>
              <a:buClr>
                <a:srgbClr val="e48312"/>
              </a:buClr>
              <a:buFont typeface="Calibri"/>
              <a:buChar char=" "/>
            </a:pPr>
            <a:r>
              <a:rPr b="1" lang="en-GB" sz="3200" spc="-1" strike="noStrike">
                <a:solidFill>
                  <a:srgbClr val="404040"/>
                </a:solidFill>
                <a:latin typeface="Calibri"/>
                <a:ea typeface="DejaVu Sans"/>
              </a:rPr>
              <a:t>Minotaur</a:t>
            </a:r>
            <a:r>
              <a:rPr b="0" lang="en-GB" sz="2000" spc="-1" strike="noStrike">
                <a:solidFill>
                  <a:srgbClr val="404040"/>
                </a:solidFill>
                <a:latin typeface="Calibri"/>
                <a:ea typeface="DejaVu Sans"/>
              </a:rPr>
              <a:t> </a:t>
            </a:r>
            <a:endParaRPr b="0" lang="en-GB" sz="2000" spc="-1" strike="noStrike">
              <a:latin typeface="Arial"/>
            </a:endParaRPr>
          </a:p>
          <a:p>
            <a:pPr marL="91440" indent="-8928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400" spc="-1" strike="noStrike">
                <a:solidFill>
                  <a:srgbClr val="404040"/>
                </a:solidFill>
                <a:latin typeface="Calibri"/>
                <a:ea typeface="DejaVu Sans"/>
              </a:rPr>
              <a:t>Hybrid with a bull’s head and human body</a:t>
            </a:r>
            <a:endParaRPr b="0" lang="en-GB" sz="2400" spc="-1" strike="noStrike">
              <a:latin typeface="Arial"/>
            </a:endParaRPr>
          </a:p>
          <a:p>
            <a:pPr marL="91440" indent="-89280">
              <a:lnSpc>
                <a:spcPct val="90000"/>
              </a:lnSpc>
              <a:spcBef>
                <a:spcPts val="1199"/>
              </a:spcBef>
              <a:spcAft>
                <a:spcPts val="201"/>
              </a:spcAft>
              <a:buClr>
                <a:srgbClr val="e48312"/>
              </a:buClr>
              <a:buFont typeface="Arial"/>
              <a:buChar char="•"/>
            </a:pPr>
            <a:r>
              <a:rPr b="0" lang="en-GB" sz="2400" spc="-1" strike="noStrike">
                <a:solidFill>
                  <a:srgbClr val="404040"/>
                </a:solidFill>
                <a:latin typeface="Calibri"/>
                <a:ea typeface="DejaVu Sans"/>
              </a:rPr>
              <a:t> </a:t>
            </a:r>
            <a:r>
              <a:rPr b="0" lang="en-GB" sz="2400" spc="-1" strike="noStrike">
                <a:solidFill>
                  <a:srgbClr val="404040"/>
                </a:solidFill>
                <a:latin typeface="Calibri"/>
                <a:ea typeface="DejaVu Sans"/>
              </a:rPr>
              <a:t>Son of Minos, king of Crete, and Pasiphae</a:t>
            </a:r>
            <a:endParaRPr b="0" lang="en-GB" sz="2400" spc="-1" strike="noStrike">
              <a:latin typeface="Arial"/>
            </a:endParaRPr>
          </a:p>
          <a:p>
            <a:pPr marL="91440" indent="-89280">
              <a:lnSpc>
                <a:spcPct val="90000"/>
              </a:lnSpc>
              <a:spcBef>
                <a:spcPts val="1199"/>
              </a:spcBef>
              <a:spcAft>
                <a:spcPts val="201"/>
              </a:spcAft>
              <a:buClr>
                <a:srgbClr val="e48312"/>
              </a:buClr>
              <a:buFont typeface="Arial"/>
              <a:buChar char="•"/>
            </a:pPr>
            <a:r>
              <a:rPr b="0" lang="en-GB" sz="2400" spc="-1" strike="noStrike">
                <a:solidFill>
                  <a:srgbClr val="404040"/>
                </a:solidFill>
                <a:latin typeface="Calibri"/>
                <a:ea typeface="DejaVu Sans"/>
              </a:rPr>
              <a:t> </a:t>
            </a:r>
            <a:r>
              <a:rPr b="0" lang="en-GB" sz="2400" spc="-1" strike="noStrike">
                <a:solidFill>
                  <a:srgbClr val="404040"/>
                </a:solidFill>
                <a:latin typeface="Calibri"/>
                <a:ea typeface="DejaVu Sans"/>
              </a:rPr>
              <a:t>Lived in a labyrinth, designed by Daedalus</a:t>
            </a:r>
            <a:endParaRPr b="0" lang="en-GB" sz="2400" spc="-1" strike="noStrike">
              <a:latin typeface="Arial"/>
            </a:endParaRPr>
          </a:p>
          <a:p>
            <a:pPr marL="91440" indent="-89280">
              <a:lnSpc>
                <a:spcPct val="90000"/>
              </a:lnSpc>
              <a:spcBef>
                <a:spcPts val="1199"/>
              </a:spcBef>
              <a:spcAft>
                <a:spcPts val="201"/>
              </a:spcAft>
              <a:buClr>
                <a:srgbClr val="e48312"/>
              </a:buClr>
              <a:buFont typeface="Arial"/>
              <a:buChar char="•"/>
            </a:pPr>
            <a:r>
              <a:rPr b="0" lang="en-GB" sz="2400" spc="-1" strike="noStrike">
                <a:solidFill>
                  <a:srgbClr val="404040"/>
                </a:solidFill>
                <a:latin typeface="Calibri"/>
                <a:ea typeface="DejaVu Sans"/>
              </a:rPr>
              <a:t> </a:t>
            </a:r>
            <a:r>
              <a:rPr b="0" lang="en-GB" sz="2400" spc="-1" strike="noStrike">
                <a:solidFill>
                  <a:srgbClr val="404040"/>
                </a:solidFill>
                <a:latin typeface="Calibri"/>
                <a:ea typeface="DejaVu Sans"/>
              </a:rPr>
              <a:t>Killed by Theseus</a:t>
            </a:r>
            <a:endParaRPr b="0" lang="en-GB" sz="2400" spc="-1" strike="noStrike">
              <a:latin typeface="Arial"/>
            </a:endParaRPr>
          </a:p>
          <a:p>
            <a:pPr>
              <a:lnSpc>
                <a:spcPct val="90000"/>
              </a:lnSpc>
              <a:spcBef>
                <a:spcPts val="1199"/>
              </a:spcBef>
              <a:spcAft>
                <a:spcPts val="201"/>
              </a:spcAft>
            </a:pPr>
            <a:endParaRPr b="0" lang="en-GB" sz="2400" spc="-1" strike="noStrike">
              <a:latin typeface="Arial"/>
            </a:endParaRPr>
          </a:p>
        </p:txBody>
      </p:sp>
      <p:pic>
        <p:nvPicPr>
          <p:cNvPr id="130" name="Picture 3" descr=""/>
          <p:cNvPicPr/>
          <p:nvPr/>
        </p:nvPicPr>
        <p:blipFill>
          <a:blip r:embed="rId1"/>
          <a:stretch/>
        </p:blipFill>
        <p:spPr>
          <a:xfrm>
            <a:off x="3002760" y="1986840"/>
            <a:ext cx="2703240" cy="4090680"/>
          </a:xfrm>
          <a:prstGeom prst="rect">
            <a:avLst/>
          </a:prstGeom>
          <a:ln w="0">
            <a:noFill/>
          </a:ln>
        </p:spPr>
      </p:pic>
      <p:sp>
        <p:nvSpPr>
          <p:cNvPr id="131" name="TextBox 4"/>
          <p:cNvSpPr/>
          <p:nvPr/>
        </p:nvSpPr>
        <p:spPr>
          <a:xfrm>
            <a:off x="3002760" y="6005880"/>
            <a:ext cx="2703240" cy="63828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Attic black-figure amphora, 540-480 BC</a:t>
            </a:r>
            <a:endParaRPr b="0" lang="en-GB" sz="1800" spc="-1" strike="noStrike">
              <a:latin typeface="Arial"/>
            </a:endParaRPr>
          </a:p>
        </p:txBody>
      </p:sp>
      <p:pic>
        <p:nvPicPr>
          <p:cNvPr id="132" name="Picture 5" descr=""/>
          <p:cNvPicPr/>
          <p:nvPr/>
        </p:nvPicPr>
        <p:blipFill>
          <a:blip r:embed="rId2"/>
          <a:stretch/>
        </p:blipFill>
        <p:spPr>
          <a:xfrm>
            <a:off x="5910840" y="2901240"/>
            <a:ext cx="3044160" cy="3044160"/>
          </a:xfrm>
          <a:prstGeom prst="rect">
            <a:avLst/>
          </a:prstGeom>
          <a:ln w="0">
            <a:noFill/>
          </a:ln>
        </p:spPr>
      </p:pic>
      <p:sp>
        <p:nvSpPr>
          <p:cNvPr id="133" name="TextBox 6"/>
          <p:cNvSpPr/>
          <p:nvPr/>
        </p:nvSpPr>
        <p:spPr>
          <a:xfrm>
            <a:off x="5910840" y="5756400"/>
            <a:ext cx="3044160" cy="63828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Roman mosaic, 2-3rd century AD</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4" name="Title 1_2"/>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Cultural influences: historical legacy</a:t>
            </a:r>
            <a:endParaRPr b="0" lang="en-GB" sz="4800" spc="-1" strike="noStrike">
              <a:latin typeface="Arial"/>
            </a:endParaRPr>
          </a:p>
        </p:txBody>
      </p:sp>
      <p:pic>
        <p:nvPicPr>
          <p:cNvPr id="135" name="Picture 7_0" descr=""/>
          <p:cNvPicPr/>
          <p:nvPr/>
        </p:nvPicPr>
        <p:blipFill>
          <a:blip r:embed="rId1"/>
          <a:stretch/>
        </p:blipFill>
        <p:spPr>
          <a:xfrm>
            <a:off x="802800" y="1620000"/>
            <a:ext cx="7475400" cy="4048200"/>
          </a:xfrm>
          <a:prstGeom prst="rect">
            <a:avLst/>
          </a:prstGeom>
          <a:ln w="0">
            <a:noFill/>
          </a:ln>
        </p:spPr>
      </p:pic>
      <p:sp>
        <p:nvSpPr>
          <p:cNvPr id="136" name="TextBox 8_1"/>
          <p:cNvSpPr/>
          <p:nvPr/>
        </p:nvSpPr>
        <p:spPr>
          <a:xfrm>
            <a:off x="720000" y="5760000"/>
            <a:ext cx="7404480" cy="36396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The Bull-Leaping Fresco from the Great Palace at Knossos, Crete, Bronze Age</a:t>
            </a:r>
            <a:endParaRPr b="0" lang="en-GB" sz="1800" spc="-1" strike="noStrike">
              <a:latin typeface="Arial"/>
            </a:endParaRPr>
          </a:p>
        </p:txBody>
      </p:sp>
    </p:spTree>
  </p:cSld>
  <mc:AlternateContent>
    <mc:Choice Requires="p14">
      <p:transition spd="slow" p14:dur="2000"/>
    </mc:Choice>
    <mc:Fallback>
      <p:transition spd="slow"/>
    </mc:Fallback>
  </mc:AlternateContent>
  <p:timing>
    <p:tnLst>
      <p:par>
        <p:cTn id="65" dur="indefinite" restart="never" nodeType="tmRoot">
          <p:childTnLst>
            <p:seq>
              <p:cTn id="66" dur="indefinite" nodeType="mainSeq">
                <p:childTnLst>
                  <p:par>
                    <p:cTn id="67" fill="hold">
                      <p:stCondLst>
                        <p:cond delay="indefinite"/>
                      </p:stCondLst>
                      <p:childTnLst>
                        <p:par>
                          <p:cTn id="68" fill="hold">
                            <p:stCondLst>
                              <p:cond delay="0"/>
                            </p:stCondLst>
                            <p:childTnLst>
                              <p:par>
                                <p:cTn id="69" nodeType="clickEffect" fill="hold" presetClass="entr" presetID="6" presetSubtype="16">
                                  <p:stCondLst>
                                    <p:cond delay="0"/>
                                  </p:stCondLst>
                                  <p:childTnLst>
                                    <p:set>
                                      <p:cBhvr>
                                        <p:cTn id="70" dur="1" fill="hold">
                                          <p:stCondLst>
                                            <p:cond delay="0"/>
                                          </p:stCondLst>
                                        </p:cTn>
                                        <p:tgtEl>
                                          <p:spTgt spid="135"/>
                                        </p:tgtEl>
                                        <p:attrNameLst>
                                          <p:attrName>style.visibility</p:attrName>
                                        </p:attrNameLst>
                                      </p:cBhvr>
                                      <p:to>
                                        <p:strVal val="visible"/>
                                      </p:to>
                                    </p:set>
                                    <p:animEffect filter="circle(in)" transition="in">
                                      <p:cBhvr additive="repl">
                                        <p:cTn id="71" dur="2000"/>
                                        <p:tgtEl>
                                          <p:spTgt spid="135"/>
                                        </p:tgtEl>
                                      </p:cBhvr>
                                    </p:animEffect>
                                  </p:childTnLst>
                                </p:cTn>
                              </p:par>
                              <p:par>
                                <p:cTn id="72" nodeType="withEffect" fill="hold" presetClass="entr" presetID="6" presetSubtype="16">
                                  <p:stCondLst>
                                    <p:cond delay="0"/>
                                  </p:stCondLst>
                                  <p:childTnLst>
                                    <p:set>
                                      <p:cBhvr>
                                        <p:cTn id="73" dur="1" fill="hold">
                                          <p:stCondLst>
                                            <p:cond delay="0"/>
                                          </p:stCondLst>
                                        </p:cTn>
                                        <p:tgtEl>
                                          <p:spTgt spid="136"/>
                                        </p:tgtEl>
                                        <p:attrNameLst>
                                          <p:attrName>style.visibility</p:attrName>
                                        </p:attrNameLst>
                                      </p:cBhvr>
                                      <p:to>
                                        <p:strVal val="visible"/>
                                      </p:to>
                                    </p:set>
                                    <p:animEffect filter="circle(in)" transition="in">
                                      <p:cBhvr additive="repl">
                                        <p:cTn id="74" dur="2000"/>
                                        <p:tgtEl>
                                          <p:spTgt spid="13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7" name="Title 1"/>
          <p:cNvSpPr/>
          <p:nvPr/>
        </p:nvSpPr>
        <p:spPr>
          <a:xfrm>
            <a:off x="550440" y="286560"/>
            <a:ext cx="804276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a:t>
            </a:r>
            <a:r>
              <a:rPr b="1" lang="en-GB" sz="4800" spc="-52" strike="noStrike">
                <a:solidFill>
                  <a:srgbClr val="404040"/>
                </a:solidFill>
                <a:latin typeface="Calibri Light"/>
                <a:ea typeface="DejaVu Sans"/>
              </a:rPr>
              <a:t>Monsters” that serve the gods: Cerberus </a:t>
            </a:r>
            <a:endParaRPr b="0" lang="en-GB" sz="4800" spc="-1" strike="noStrike">
              <a:latin typeface="Arial"/>
            </a:endParaRPr>
          </a:p>
        </p:txBody>
      </p:sp>
      <p:sp>
        <p:nvSpPr>
          <p:cNvPr id="138" name="Content Placeholder 2"/>
          <p:cNvSpPr/>
          <p:nvPr/>
        </p:nvSpPr>
        <p:spPr>
          <a:xfrm>
            <a:off x="332640" y="2053080"/>
            <a:ext cx="8501760" cy="4287240"/>
          </a:xfrm>
          <a:prstGeom prst="rect">
            <a:avLst/>
          </a:prstGeom>
          <a:solidFill>
            <a:srgbClr val="ffffff"/>
          </a:solidFill>
          <a:ln w="15840">
            <a:solidFill>
              <a:srgbClr val="e48312"/>
            </a:solidFill>
            <a:round/>
          </a:ln>
        </p:spPr>
        <p:style>
          <a:lnRef idx="0"/>
          <a:fillRef idx="0"/>
          <a:effectRef idx="0"/>
          <a:fontRef idx="minor"/>
        </p:style>
        <p:txBody>
          <a:bodyPr lIns="0" rIns="0" tIns="45000" bIns="45000">
            <a:noAutofit/>
          </a:bodyPr>
          <a:p>
            <a:pPr>
              <a:lnSpc>
                <a:spcPct val="90000"/>
              </a:lnSpc>
              <a:spcBef>
                <a:spcPts val="1199"/>
              </a:spcBef>
              <a:spcAft>
                <a:spcPts val="201"/>
              </a:spcAft>
              <a:tabLst>
                <a:tab algn="l" pos="0"/>
              </a:tabLst>
            </a:pPr>
            <a:r>
              <a:rPr b="0" lang="en-GB" sz="2200" spc="-1" strike="noStrike">
                <a:solidFill>
                  <a:srgbClr val="000000"/>
                </a:solidFill>
                <a:latin typeface="Calibri"/>
                <a:ea typeface="DejaVu Sans"/>
              </a:rPr>
              <a:t>‘</a:t>
            </a:r>
            <a:r>
              <a:rPr b="0" lang="en-GB" sz="2200" spc="-1" strike="noStrike">
                <a:solidFill>
                  <a:srgbClr val="000000"/>
                </a:solidFill>
                <a:latin typeface="Calibri"/>
                <a:ea typeface="DejaVu Sans"/>
              </a:rPr>
              <a:t>She then gave birth to something intractable, unspeakable, Cerberus who eats raw flesh, the bronze-voiced dog of Hades, fifty-headed, ruthless and mighty.’</a:t>
            </a:r>
            <a:endParaRPr b="0" lang="en-GB" sz="2200" spc="-1" strike="noStrike">
              <a:latin typeface="Arial"/>
            </a:endParaRPr>
          </a:p>
          <a:p>
            <a:pPr algn="r">
              <a:lnSpc>
                <a:spcPct val="90000"/>
              </a:lnSpc>
              <a:spcBef>
                <a:spcPts val="1199"/>
              </a:spcBef>
              <a:spcAft>
                <a:spcPts val="201"/>
              </a:spcAft>
              <a:tabLst>
                <a:tab algn="l" pos="0"/>
              </a:tabLst>
            </a:pPr>
            <a:r>
              <a:rPr b="1" lang="en-GB" sz="2000" spc="-1" strike="noStrike">
                <a:solidFill>
                  <a:srgbClr val="000000"/>
                </a:solidFill>
                <a:latin typeface="Calibri"/>
                <a:ea typeface="DejaVu Sans"/>
              </a:rPr>
              <a:t>Hes. </a:t>
            </a:r>
            <a:r>
              <a:rPr b="1" i="1" lang="en-GB" sz="2000" spc="-1" strike="noStrike">
                <a:solidFill>
                  <a:srgbClr val="000000"/>
                </a:solidFill>
                <a:latin typeface="Calibri"/>
                <a:ea typeface="DejaVu Sans"/>
              </a:rPr>
              <a:t>Th</a:t>
            </a:r>
            <a:r>
              <a:rPr b="1" lang="en-GB" sz="2000" spc="-1" strike="noStrike">
                <a:solidFill>
                  <a:srgbClr val="000000"/>
                </a:solidFill>
                <a:latin typeface="Calibri"/>
                <a:ea typeface="DejaVu Sans"/>
              </a:rPr>
              <a:t>. 310-12</a:t>
            </a:r>
            <a:endParaRPr b="0" lang="en-GB" sz="2000" spc="-1" strike="noStrike">
              <a:latin typeface="Arial"/>
            </a:endParaRPr>
          </a:p>
          <a:p>
            <a:pPr>
              <a:lnSpc>
                <a:spcPct val="90000"/>
              </a:lnSpc>
              <a:spcBef>
                <a:spcPts val="1199"/>
              </a:spcBef>
              <a:spcAft>
                <a:spcPts val="201"/>
              </a:spcAft>
              <a:tabLst>
                <a:tab algn="l" pos="0"/>
              </a:tabLst>
            </a:pPr>
            <a:endParaRPr b="0" lang="en-GB" sz="2000" spc="-1" strike="noStrike">
              <a:latin typeface="Arial"/>
            </a:endParaRPr>
          </a:p>
          <a:p>
            <a:pPr>
              <a:lnSpc>
                <a:spcPct val="90000"/>
              </a:lnSpc>
              <a:spcBef>
                <a:spcPts val="1199"/>
              </a:spcBef>
              <a:spcAft>
                <a:spcPts val="201"/>
              </a:spcAft>
              <a:tabLst>
                <a:tab algn="l" pos="0"/>
              </a:tabLst>
            </a:pPr>
            <a:r>
              <a:rPr b="0" lang="en-GB" sz="2200" spc="-1" strike="noStrike">
                <a:solidFill>
                  <a:srgbClr val="000000"/>
                </a:solidFill>
                <a:latin typeface="Calibri"/>
                <a:ea typeface="DejaVu Sans"/>
              </a:rPr>
              <a:t>‘</a:t>
            </a:r>
            <a:r>
              <a:rPr b="0" lang="en-GB" sz="2200" spc="-1" strike="noStrike">
                <a:solidFill>
                  <a:srgbClr val="000000"/>
                </a:solidFill>
                <a:latin typeface="Calibri"/>
                <a:ea typeface="DejaVu Sans"/>
              </a:rPr>
              <a:t>That is where, in front, stand the echoing houses of the earthly god, of powerful Hades and of dread Persephone, and a terrible dog guards them in front, pitiless. He has an evil trick: upon those going in he fawns alike with his tail and with both ears, but he does not let them leave again: instead, observing them closely he devours whomever he catches trying to go out from t</a:t>
            </a:r>
            <a:r>
              <a:rPr b="0" lang="en-US" sz="2200" spc="-1" strike="noStrike">
                <a:solidFill>
                  <a:srgbClr val="000000"/>
                </a:solidFill>
                <a:latin typeface="Calibri"/>
                <a:ea typeface="DejaVu Sans"/>
              </a:rPr>
              <a:t>he</a:t>
            </a:r>
            <a:r>
              <a:rPr b="0" lang="en-GB" sz="2200" spc="-1" strike="noStrike">
                <a:solidFill>
                  <a:srgbClr val="000000"/>
                </a:solidFill>
                <a:latin typeface="Calibri"/>
                <a:ea typeface="DejaVu Sans"/>
              </a:rPr>
              <a:t> gates of powerful Hades and dread Persephone.’ </a:t>
            </a:r>
            <a:endParaRPr b="0" lang="en-GB" sz="2200" spc="-1" strike="noStrike">
              <a:latin typeface="Arial"/>
            </a:endParaRPr>
          </a:p>
          <a:p>
            <a:pPr algn="r">
              <a:lnSpc>
                <a:spcPct val="90000"/>
              </a:lnSpc>
              <a:spcBef>
                <a:spcPts val="1199"/>
              </a:spcBef>
              <a:spcAft>
                <a:spcPts val="201"/>
              </a:spcAft>
              <a:tabLst>
                <a:tab algn="l" pos="0"/>
              </a:tabLst>
            </a:pPr>
            <a:r>
              <a:rPr b="1" lang="en-GB" sz="2000" spc="-1" strike="noStrike">
                <a:solidFill>
                  <a:srgbClr val="000000"/>
                </a:solidFill>
                <a:latin typeface="Calibri"/>
                <a:ea typeface="DejaVu Sans"/>
              </a:rPr>
              <a:t>Hes. </a:t>
            </a:r>
            <a:r>
              <a:rPr b="1" i="1" lang="en-GB" sz="2000" spc="-1" strike="noStrike">
                <a:solidFill>
                  <a:srgbClr val="000000"/>
                </a:solidFill>
                <a:latin typeface="Calibri"/>
                <a:ea typeface="DejaVu Sans"/>
              </a:rPr>
              <a:t>Th.</a:t>
            </a:r>
            <a:r>
              <a:rPr b="1" lang="en-GB" sz="2000" spc="-1" strike="noStrike">
                <a:solidFill>
                  <a:srgbClr val="000000"/>
                </a:solidFill>
                <a:latin typeface="Calibri"/>
                <a:ea typeface="DejaVu Sans"/>
              </a:rPr>
              <a:t> 767-775</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9" name="Title 1_3"/>
          <p:cNvSpPr/>
          <p:nvPr/>
        </p:nvSpPr>
        <p:spPr>
          <a:xfrm>
            <a:off x="550440" y="286560"/>
            <a:ext cx="804276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a:t>
            </a:r>
            <a:r>
              <a:rPr b="1" lang="en-GB" sz="4800" spc="-52" strike="noStrike">
                <a:solidFill>
                  <a:srgbClr val="404040"/>
                </a:solidFill>
                <a:latin typeface="Calibri Light"/>
                <a:ea typeface="DejaVu Sans"/>
              </a:rPr>
              <a:t>Monsters” that serve the gods: Cerberus </a:t>
            </a:r>
            <a:endParaRPr b="0" lang="en-GB" sz="4800" spc="-1" strike="noStrike">
              <a:latin typeface="Arial"/>
            </a:endParaRPr>
          </a:p>
        </p:txBody>
      </p:sp>
      <p:pic>
        <p:nvPicPr>
          <p:cNvPr id="140" name="Picture 3_2" descr=""/>
          <p:cNvPicPr/>
          <p:nvPr/>
        </p:nvPicPr>
        <p:blipFill>
          <a:blip r:embed="rId1"/>
          <a:srcRect l="0" t="0" r="0" b="7128"/>
          <a:stretch/>
        </p:blipFill>
        <p:spPr>
          <a:xfrm>
            <a:off x="212400" y="2880000"/>
            <a:ext cx="3565800" cy="2147400"/>
          </a:xfrm>
          <a:prstGeom prst="rect">
            <a:avLst/>
          </a:prstGeom>
          <a:ln w="0">
            <a:noFill/>
          </a:ln>
        </p:spPr>
      </p:pic>
      <p:pic>
        <p:nvPicPr>
          <p:cNvPr id="141" name="Picture 4_0" descr=""/>
          <p:cNvPicPr/>
          <p:nvPr/>
        </p:nvPicPr>
        <p:blipFill>
          <a:blip r:embed="rId2"/>
          <a:stretch/>
        </p:blipFill>
        <p:spPr>
          <a:xfrm>
            <a:off x="4140000" y="2160000"/>
            <a:ext cx="4676400" cy="3339720"/>
          </a:xfrm>
          <a:prstGeom prst="rect">
            <a:avLst/>
          </a:prstGeom>
          <a:ln w="0">
            <a:noFill/>
          </a:ln>
        </p:spPr>
      </p:pic>
      <p:sp>
        <p:nvSpPr>
          <p:cNvPr id="142" name="Content Placeholder 2_5"/>
          <p:cNvSpPr/>
          <p:nvPr/>
        </p:nvSpPr>
        <p:spPr>
          <a:xfrm>
            <a:off x="332640" y="6080760"/>
            <a:ext cx="8568360" cy="52164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0" rIns="0" tIns="45000" bIns="45000">
            <a:normAutofit fontScale="69000"/>
          </a:bodyPr>
          <a:p>
            <a:pPr>
              <a:lnSpc>
                <a:spcPct val="90000"/>
              </a:lnSpc>
              <a:spcBef>
                <a:spcPts val="1199"/>
              </a:spcBef>
              <a:spcAft>
                <a:spcPts val="201"/>
              </a:spcAft>
              <a:tabLst>
                <a:tab algn="l" pos="0"/>
              </a:tabLst>
            </a:pPr>
            <a:r>
              <a:rPr b="0" lang="en-GB" sz="2400" spc="-1" strike="noStrike">
                <a:solidFill>
                  <a:srgbClr val="000000"/>
                </a:solidFill>
                <a:latin typeface="Calibri"/>
                <a:ea typeface="DejaVu Sans"/>
              </a:rPr>
              <a:t>Black-figure hydria, c 530 BCE</a:t>
            </a:r>
            <a:r>
              <a:rPr b="0" lang="en-GB" sz="2000" spc="-1" strike="noStrike">
                <a:solidFill>
                  <a:srgbClr val="000000"/>
                </a:solidFill>
                <a:latin typeface="Calibri"/>
                <a:ea typeface="DejaVu Sans"/>
              </a:rPr>
              <a:t>	</a:t>
            </a:r>
            <a:r>
              <a:rPr b="0" lang="en-GB" sz="2000" spc="-1" strike="noStrike">
                <a:solidFill>
                  <a:srgbClr val="000000"/>
                </a:solidFill>
                <a:latin typeface="Calibri"/>
                <a:ea typeface="DejaVu Sans"/>
              </a:rPr>
              <a:t>	</a:t>
            </a:r>
            <a:r>
              <a:rPr b="0" lang="en-GB" sz="2400" spc="-1" strike="noStrike">
                <a:solidFill>
                  <a:srgbClr val="000000"/>
                </a:solidFill>
                <a:latin typeface="Calibri"/>
                <a:ea typeface="DejaVu Sans"/>
              </a:rPr>
              <a:t>Red-figure volute krater 330-310 BCE</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3" name="Title 1"/>
          <p:cNvSpPr/>
          <p:nvPr/>
        </p:nvSpPr>
        <p:spPr>
          <a:xfrm>
            <a:off x="440640" y="286560"/>
            <a:ext cx="825228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Monsters that challenge the gods</a:t>
            </a:r>
            <a:endParaRPr b="0" lang="en-GB" sz="4800" spc="-1" strike="noStrike">
              <a:latin typeface="Arial"/>
            </a:endParaRPr>
          </a:p>
        </p:txBody>
      </p:sp>
      <p:sp>
        <p:nvSpPr>
          <p:cNvPr id="144" name="Content Placeholder 2"/>
          <p:cNvSpPr/>
          <p:nvPr/>
        </p:nvSpPr>
        <p:spPr>
          <a:xfrm>
            <a:off x="108000" y="2400480"/>
            <a:ext cx="8892360" cy="4297320"/>
          </a:xfrm>
          <a:prstGeom prst="rect">
            <a:avLst/>
          </a:prstGeom>
          <a:solidFill>
            <a:srgbClr val="ffffff"/>
          </a:solidFill>
          <a:ln w="38160">
            <a:solidFill>
              <a:srgbClr val="e48312"/>
            </a:solidFill>
            <a:round/>
          </a:ln>
        </p:spPr>
        <p:style>
          <a:lnRef idx="0"/>
          <a:fillRef idx="0"/>
          <a:effectRef idx="0"/>
          <a:fontRef idx="minor"/>
        </p:style>
        <p:txBody>
          <a:bodyPr lIns="0" rIns="0" tIns="45000" bIns="45000">
            <a:noAutofit/>
          </a:bodyPr>
          <a:p>
            <a:pPr>
              <a:lnSpc>
                <a:spcPct val="90000"/>
              </a:lnSpc>
              <a:spcBef>
                <a:spcPts val="1199"/>
              </a:spcBef>
              <a:spcAft>
                <a:spcPts val="201"/>
              </a:spcAft>
              <a:tabLst>
                <a:tab algn="l" pos="0"/>
              </a:tabLst>
            </a:pPr>
            <a:r>
              <a:rPr b="0" lang="en-GB" sz="2400" spc="-1" strike="noStrike">
                <a:solidFill>
                  <a:srgbClr val="000000"/>
                </a:solidFill>
                <a:latin typeface="Calibri"/>
                <a:ea typeface="DejaVu Sans"/>
              </a:rPr>
              <a:t>His [</a:t>
            </a:r>
            <a:r>
              <a:rPr b="1" lang="en-GB" sz="2400" spc="-1" strike="noStrike">
                <a:solidFill>
                  <a:srgbClr val="000000"/>
                </a:solidFill>
                <a:latin typeface="Calibri"/>
                <a:ea typeface="DejaVu Sans"/>
              </a:rPr>
              <a:t>Typhoeus</a:t>
            </a:r>
            <a:r>
              <a:rPr b="0" lang="en-GB" sz="2400" spc="-1" strike="noStrike">
                <a:solidFill>
                  <a:srgbClr val="000000"/>
                </a:solidFill>
                <a:latin typeface="Calibri"/>
                <a:ea typeface="DejaVu Sans"/>
              </a:rPr>
              <a:t>] </a:t>
            </a:r>
            <a:r>
              <a:rPr b="1" lang="en-GB" sz="2400" spc="-1" strike="noStrike">
                <a:solidFill>
                  <a:srgbClr val="000000"/>
                </a:solidFill>
                <a:latin typeface="Calibri"/>
                <a:ea typeface="DejaVu Sans"/>
              </a:rPr>
              <a:t>hands</a:t>
            </a:r>
            <a:r>
              <a:rPr b="0" lang="en-GB" sz="2400" spc="-1" strike="noStrike">
                <a:solidFill>
                  <a:srgbClr val="000000"/>
                </a:solidFill>
                <a:latin typeface="Calibri"/>
                <a:ea typeface="DejaVu Sans"/>
              </a:rPr>
              <a:t> are holding deeds upon strength, and tireless the strong god’s </a:t>
            </a:r>
            <a:r>
              <a:rPr b="1" lang="en-GB" sz="2400" spc="-1" strike="noStrike">
                <a:solidFill>
                  <a:srgbClr val="000000"/>
                </a:solidFill>
                <a:latin typeface="Calibri"/>
                <a:ea typeface="DejaVu Sans"/>
              </a:rPr>
              <a:t>feet</a:t>
            </a:r>
            <a:r>
              <a:rPr b="0" lang="en-GB" sz="2400" spc="-1" strike="noStrike">
                <a:solidFill>
                  <a:srgbClr val="000000"/>
                </a:solidFill>
                <a:latin typeface="Calibri"/>
                <a:ea typeface="DejaVu Sans"/>
              </a:rPr>
              <a:t>; and from his </a:t>
            </a:r>
            <a:r>
              <a:rPr b="1" lang="en-GB" sz="2400" spc="-1" strike="noStrike">
                <a:solidFill>
                  <a:srgbClr val="000000"/>
                </a:solidFill>
                <a:latin typeface="Calibri"/>
                <a:ea typeface="DejaVu Sans"/>
              </a:rPr>
              <a:t>shoulders</a:t>
            </a:r>
            <a:r>
              <a:rPr b="0" lang="en-GB" sz="2400" spc="-1" strike="noStrike">
                <a:solidFill>
                  <a:srgbClr val="000000"/>
                </a:solidFill>
                <a:latin typeface="Calibri"/>
                <a:ea typeface="DejaVu Sans"/>
              </a:rPr>
              <a:t> there were a </a:t>
            </a:r>
            <a:r>
              <a:rPr b="1" lang="en-GB" sz="2400" spc="-1" strike="noStrike">
                <a:solidFill>
                  <a:srgbClr val="000000"/>
                </a:solidFill>
                <a:latin typeface="Calibri"/>
                <a:ea typeface="DejaVu Sans"/>
              </a:rPr>
              <a:t>hundred heads of a snake</a:t>
            </a:r>
            <a:r>
              <a:rPr b="0" lang="en-GB" sz="2400" spc="-1" strike="noStrike">
                <a:solidFill>
                  <a:srgbClr val="000000"/>
                </a:solidFill>
                <a:latin typeface="Calibri"/>
                <a:ea typeface="DejaVu Sans"/>
              </a:rPr>
              <a:t>, a terrible drakon’s, licking with their dark tongues; and on his prodigious heads </a:t>
            </a:r>
            <a:r>
              <a:rPr b="1" lang="en-GB" sz="2400" spc="-1" strike="noStrike">
                <a:solidFill>
                  <a:srgbClr val="000000"/>
                </a:solidFill>
                <a:latin typeface="Calibri"/>
                <a:ea typeface="DejaVu Sans"/>
              </a:rPr>
              <a:t>fire sparkled from his eyes</a:t>
            </a:r>
            <a:r>
              <a:rPr b="0" lang="en-GB" sz="2400" spc="-1" strike="noStrike">
                <a:solidFill>
                  <a:srgbClr val="000000"/>
                </a:solidFill>
                <a:latin typeface="Calibri"/>
                <a:ea typeface="DejaVu Sans"/>
              </a:rPr>
              <a:t> under the eyebrows, and from all of his heads fire burned as he glared. And there were voices in all his terrible heads, sending forth all kinds of sounds, inconceivable: for sometimes they would utter sounds as though for the gods to understand, and at other times the sound of a loud-bellowing, majestic bull, unstoppable in its strength, at other times that of a lion, with a ruthless spirit, at other times like young dogs, a wonder to hear, and at other times he hissed, and the high mountains echoed from below. </a:t>
            </a:r>
            <a:endParaRPr b="0" lang="en-GB" sz="2400" spc="-1" strike="noStrike">
              <a:latin typeface="Arial"/>
            </a:endParaRPr>
          </a:p>
          <a:p>
            <a:pPr algn="r">
              <a:lnSpc>
                <a:spcPct val="90000"/>
              </a:lnSpc>
              <a:spcBef>
                <a:spcPts val="1199"/>
              </a:spcBef>
              <a:spcAft>
                <a:spcPts val="201"/>
              </a:spcAft>
              <a:tabLst>
                <a:tab algn="l" pos="0"/>
              </a:tabLst>
            </a:pPr>
            <a:r>
              <a:rPr b="1" lang="en-GB" sz="2400" spc="-1" strike="noStrike">
                <a:solidFill>
                  <a:srgbClr val="000000"/>
                </a:solidFill>
                <a:latin typeface="Calibri"/>
                <a:ea typeface="DejaVu Sans"/>
              </a:rPr>
              <a:t>Hes. </a:t>
            </a:r>
            <a:r>
              <a:rPr b="1" i="1" lang="en-GB" sz="2400" spc="-1" strike="noStrike">
                <a:solidFill>
                  <a:srgbClr val="000000"/>
                </a:solidFill>
                <a:latin typeface="Calibri"/>
                <a:ea typeface="DejaVu Sans"/>
              </a:rPr>
              <a:t>Th. </a:t>
            </a:r>
            <a:r>
              <a:rPr b="1" lang="en-GB" sz="2400" spc="-1" strike="noStrike">
                <a:solidFill>
                  <a:srgbClr val="000000"/>
                </a:solidFill>
                <a:latin typeface="Calibri"/>
                <a:ea typeface="DejaVu Sans"/>
              </a:rPr>
              <a:t>823-35</a:t>
            </a:r>
            <a:endParaRPr b="0" lang="en-GB" sz="2400" spc="-1" strike="noStrike">
              <a:latin typeface="Arial"/>
            </a:endParaRPr>
          </a:p>
          <a:p>
            <a:pPr>
              <a:lnSpc>
                <a:spcPct val="90000"/>
              </a:lnSpc>
              <a:spcBef>
                <a:spcPts val="1199"/>
              </a:spcBef>
              <a:spcAft>
                <a:spcPts val="201"/>
              </a:spcAft>
              <a:tabLst>
                <a:tab algn="l" pos="0"/>
              </a:tabLst>
            </a:pPr>
            <a:endParaRPr b="0" lang="en-GB" sz="2400" spc="-1" strike="noStrike">
              <a:latin typeface="Arial"/>
            </a:endParaRPr>
          </a:p>
        </p:txBody>
      </p:sp>
      <p:sp>
        <p:nvSpPr>
          <p:cNvPr id="145" name="Rectangle 4"/>
          <p:cNvSpPr/>
          <p:nvPr/>
        </p:nvSpPr>
        <p:spPr>
          <a:xfrm>
            <a:off x="274320" y="1737360"/>
            <a:ext cx="8651520" cy="6994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1" lang="en-GB" sz="2000" spc="-1" strike="noStrike">
                <a:solidFill>
                  <a:srgbClr val="000000"/>
                </a:solidFill>
                <a:latin typeface="Calibri"/>
                <a:ea typeface="DejaVu Sans"/>
              </a:rPr>
              <a:t>Typhoeus / Typhon – a monster that Zeus fought to ensure his kingship over the cosmos - Anthropomorphic hybrid - Serpentine features</a:t>
            </a:r>
            <a:endParaRPr b="0" lang="en-GB" sz="2000" spc="-1" strike="noStrike">
              <a:latin typeface="Arial"/>
            </a:endParaRPr>
          </a:p>
        </p:txBody>
      </p:sp>
      <p:sp>
        <p:nvSpPr>
          <p:cNvPr id="146" name="Content Placeholder 2"/>
          <p:cNvSpPr/>
          <p:nvPr/>
        </p:nvSpPr>
        <p:spPr>
          <a:xfrm>
            <a:off x="108000" y="2445120"/>
            <a:ext cx="8892360" cy="4352400"/>
          </a:xfrm>
          <a:prstGeom prst="rect">
            <a:avLst/>
          </a:prstGeom>
          <a:solidFill>
            <a:srgbClr val="ffffff"/>
          </a:solidFill>
          <a:ln w="57150">
            <a:solidFill>
              <a:srgbClr val="e48312"/>
            </a:solidFill>
            <a:round/>
          </a:ln>
        </p:spPr>
        <p:style>
          <a:lnRef idx="2">
            <a:schemeClr val="accent1"/>
          </a:lnRef>
          <a:fillRef idx="1">
            <a:schemeClr val="lt1"/>
          </a:fillRef>
          <a:effectRef idx="0">
            <a:schemeClr val="accent1"/>
          </a:effectRef>
          <a:fontRef idx="minor"/>
        </p:style>
        <p:txBody>
          <a:bodyPr lIns="0" rIns="0" tIns="45000" bIns="45000">
            <a:normAutofit/>
          </a:bodyPr>
          <a:p>
            <a:pPr algn="just">
              <a:lnSpc>
                <a:spcPct val="90000"/>
              </a:lnSpc>
              <a:spcBef>
                <a:spcPts val="1199"/>
              </a:spcBef>
              <a:spcAft>
                <a:spcPts val="201"/>
              </a:spcAft>
              <a:tabLst>
                <a:tab algn="l" pos="0"/>
              </a:tabLst>
            </a:pPr>
            <a:r>
              <a:rPr b="0" lang="en-GB" sz="2400" spc="-1" strike="noStrike">
                <a:solidFill>
                  <a:srgbClr val="000000"/>
                </a:solidFill>
                <a:latin typeface="Calibri"/>
                <a:ea typeface="DejaVu Sans"/>
              </a:rPr>
              <a:t>He was </a:t>
            </a:r>
            <a:r>
              <a:rPr b="1" lang="en-GB" sz="2400" spc="-1" strike="noStrike">
                <a:solidFill>
                  <a:srgbClr val="000000"/>
                </a:solidFill>
                <a:latin typeface="Calibri"/>
                <a:ea typeface="DejaVu Sans"/>
              </a:rPr>
              <a:t>part man and part beast</a:t>
            </a:r>
            <a:r>
              <a:rPr b="0" lang="en-GB" sz="2400" spc="-1" strike="noStrike">
                <a:solidFill>
                  <a:srgbClr val="000000"/>
                </a:solidFill>
                <a:latin typeface="Calibri"/>
                <a:ea typeface="DejaVu Sans"/>
              </a:rPr>
              <a:t>, and in both size and strength he surpassed all the other children of Ge. </a:t>
            </a:r>
            <a:r>
              <a:rPr b="1" lang="en-GB" sz="2400" spc="-1" strike="noStrike">
                <a:solidFill>
                  <a:srgbClr val="000000"/>
                </a:solidFill>
                <a:latin typeface="Calibri"/>
                <a:ea typeface="DejaVu Sans"/>
              </a:rPr>
              <a:t>Down to his thighs he was human in form</a:t>
            </a:r>
            <a:r>
              <a:rPr b="0" lang="en-GB" sz="2400" spc="-1" strike="noStrike">
                <a:solidFill>
                  <a:srgbClr val="000000"/>
                </a:solidFill>
                <a:latin typeface="Calibri"/>
                <a:ea typeface="DejaVu Sans"/>
              </a:rPr>
              <a:t>, but of such immense size that he rose higher than all the mountains and often even scraped the stars with his head. With arms out-stretched, he could reach the west on one side and the east on the other; and </a:t>
            </a:r>
            <a:r>
              <a:rPr b="1" lang="en-GB" sz="2400" spc="-1" strike="noStrike">
                <a:solidFill>
                  <a:srgbClr val="000000"/>
                </a:solidFill>
                <a:latin typeface="Calibri"/>
                <a:ea typeface="DejaVu Sans"/>
              </a:rPr>
              <a:t>from his arms there sprang a hundred drakons’ heads</a:t>
            </a:r>
            <a:r>
              <a:rPr b="0" lang="en-GB" sz="2400" spc="-1" strike="noStrike">
                <a:solidFill>
                  <a:srgbClr val="000000"/>
                </a:solidFill>
                <a:latin typeface="Calibri"/>
                <a:ea typeface="DejaVu Sans"/>
              </a:rPr>
              <a:t>. Below </a:t>
            </a:r>
            <a:r>
              <a:rPr b="1" lang="en-GB" sz="2400" spc="-1" strike="noStrike">
                <a:solidFill>
                  <a:srgbClr val="000000"/>
                </a:solidFill>
                <a:latin typeface="Calibri"/>
                <a:ea typeface="DejaVu Sans"/>
              </a:rPr>
              <a:t>his thighs, he had massive coils of vipers</a:t>
            </a:r>
            <a:r>
              <a:rPr b="0" lang="en-GB" sz="2400" spc="-1" strike="noStrike">
                <a:solidFill>
                  <a:srgbClr val="000000"/>
                </a:solidFill>
                <a:latin typeface="Calibri"/>
                <a:ea typeface="DejaVu Sans"/>
              </a:rPr>
              <a:t>, which, when they were fully extended, reached right up to his head and emitted violent hisses. He had </a:t>
            </a:r>
            <a:r>
              <a:rPr b="1" lang="en-GB" sz="2400" spc="-1" strike="noStrike">
                <a:solidFill>
                  <a:srgbClr val="000000"/>
                </a:solidFill>
                <a:latin typeface="Calibri"/>
                <a:ea typeface="DejaVu Sans"/>
              </a:rPr>
              <a:t>wings all over his body</a:t>
            </a:r>
            <a:r>
              <a:rPr b="0" lang="en-GB" sz="2400" spc="-1" strike="noStrike">
                <a:solidFill>
                  <a:srgbClr val="000000"/>
                </a:solidFill>
                <a:latin typeface="Calibri"/>
                <a:ea typeface="DejaVu Sans"/>
              </a:rPr>
              <a:t>, and filthy hair springing up from his head and cheeks floated around him in the wind, and fire flashed from his eyes. </a:t>
            </a:r>
            <a:endParaRPr b="0" lang="en-GB" sz="2400" spc="-1" strike="noStrike">
              <a:latin typeface="Arial"/>
            </a:endParaRPr>
          </a:p>
          <a:p>
            <a:pPr algn="r">
              <a:lnSpc>
                <a:spcPct val="90000"/>
              </a:lnSpc>
              <a:spcBef>
                <a:spcPts val="1199"/>
              </a:spcBef>
              <a:spcAft>
                <a:spcPts val="201"/>
              </a:spcAft>
              <a:tabLst>
                <a:tab algn="l" pos="0"/>
              </a:tabLst>
            </a:pPr>
            <a:r>
              <a:rPr b="1" lang="en-GB" sz="2400" spc="-1" strike="noStrike">
                <a:solidFill>
                  <a:srgbClr val="000000"/>
                </a:solidFill>
                <a:latin typeface="Calibri"/>
                <a:ea typeface="DejaVu Sans"/>
              </a:rPr>
              <a:t>Apollod. </a:t>
            </a:r>
            <a:r>
              <a:rPr b="1" i="1" lang="en-GB" sz="2400" spc="-1" strike="noStrike">
                <a:solidFill>
                  <a:srgbClr val="000000"/>
                </a:solidFill>
                <a:latin typeface="Calibri"/>
                <a:ea typeface="DejaVu Sans"/>
              </a:rPr>
              <a:t>Bibl.</a:t>
            </a:r>
            <a:r>
              <a:rPr b="1" lang="en-GB" sz="2400" spc="-1" strike="noStrike">
                <a:solidFill>
                  <a:srgbClr val="000000"/>
                </a:solidFill>
                <a:latin typeface="Calibri"/>
                <a:ea typeface="DejaVu Sans"/>
              </a:rPr>
              <a:t> 1.6.3</a:t>
            </a:r>
            <a:endParaRPr b="0" lang="en-GB" sz="2400" spc="-1" strike="noStrike">
              <a:latin typeface="Arial"/>
            </a:endParaRPr>
          </a:p>
        </p:txBody>
      </p:sp>
    </p:spTree>
  </p:cSld>
  <mc:AlternateContent>
    <mc:Choice Requires="p14">
      <p:transition spd="slow" p14:dur="2000"/>
    </mc:Choice>
    <mc:Fallback>
      <p:transition spd="slow"/>
    </mc:Fallback>
  </mc:AlternateContent>
  <p:timing>
    <p:tnLst>
      <p:par>
        <p:cTn id="75" dur="indefinite" restart="never" nodeType="tmRoot">
          <p:childTnLst>
            <p:seq>
              <p:cTn id="76" dur="indefinite" nodeType="mainSeq">
                <p:childTnLst>
                  <p:par>
                    <p:cTn id="77" fill="hold">
                      <p:stCondLst>
                        <p:cond delay="indefinite"/>
                      </p:stCondLst>
                      <p:childTnLst>
                        <p:par>
                          <p:cTn id="78" fill="hold">
                            <p:stCondLst>
                              <p:cond delay="0"/>
                            </p:stCondLst>
                            <p:childTnLst>
                              <p:par>
                                <p:cTn id="79" nodeType="clickEffect" fill="hold" presetClass="entr" presetID="22" presetSubtype="4">
                                  <p:stCondLst>
                                    <p:cond delay="0"/>
                                  </p:stCondLst>
                                  <p:childTnLst>
                                    <p:set>
                                      <p:cBhvr>
                                        <p:cTn id="80" dur="1" fill="hold">
                                          <p:stCondLst>
                                            <p:cond delay="0"/>
                                          </p:stCondLst>
                                        </p:cTn>
                                        <p:tgtEl>
                                          <p:spTgt spid="146"/>
                                        </p:tgtEl>
                                        <p:attrNameLst>
                                          <p:attrName>style.visibility</p:attrName>
                                        </p:attrNameLst>
                                      </p:cBhvr>
                                      <p:to>
                                        <p:strVal val="visible"/>
                                      </p:to>
                                    </p:set>
                                    <p:animEffect filter="wipe(down)" transition="in">
                                      <p:cBhvr additive="repl">
                                        <p:cTn id="81" dur="500"/>
                                        <p:tgtEl>
                                          <p:spTgt spid="14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7" name="Title 1_6"/>
          <p:cNvSpPr/>
          <p:nvPr/>
        </p:nvSpPr>
        <p:spPr>
          <a:xfrm>
            <a:off x="440640" y="286560"/>
            <a:ext cx="825228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Monsters that challenge the gods</a:t>
            </a:r>
            <a:endParaRPr b="0" lang="en-GB" sz="4800" spc="-1" strike="noStrike">
              <a:latin typeface="Arial"/>
            </a:endParaRPr>
          </a:p>
        </p:txBody>
      </p:sp>
      <p:sp>
        <p:nvSpPr>
          <p:cNvPr id="148" name="Content Placeholder 2_7"/>
          <p:cNvSpPr/>
          <p:nvPr/>
        </p:nvSpPr>
        <p:spPr>
          <a:xfrm>
            <a:off x="108000" y="2400480"/>
            <a:ext cx="8892360" cy="4297320"/>
          </a:xfrm>
          <a:prstGeom prst="rect">
            <a:avLst/>
          </a:prstGeom>
          <a:solidFill>
            <a:srgbClr val="ffffff"/>
          </a:solidFill>
          <a:ln w="38160">
            <a:solidFill>
              <a:srgbClr val="e48312"/>
            </a:solidFill>
            <a:round/>
          </a:ln>
        </p:spPr>
        <p:style>
          <a:lnRef idx="0"/>
          <a:fillRef idx="0"/>
          <a:effectRef idx="0"/>
          <a:fontRef idx="minor"/>
        </p:style>
        <p:txBody>
          <a:bodyPr lIns="0" rIns="0" tIns="45000" bIns="45000">
            <a:noAutofit/>
          </a:bodyPr>
          <a:p>
            <a:pPr>
              <a:lnSpc>
                <a:spcPct val="90000"/>
              </a:lnSpc>
              <a:spcBef>
                <a:spcPts val="1199"/>
              </a:spcBef>
              <a:spcAft>
                <a:spcPts val="201"/>
              </a:spcAft>
              <a:tabLst>
                <a:tab algn="l" pos="0"/>
              </a:tabLst>
            </a:pPr>
            <a:r>
              <a:rPr b="0" lang="en-GB" sz="2400" spc="-1" strike="noStrike">
                <a:solidFill>
                  <a:srgbClr val="000000"/>
                </a:solidFill>
                <a:latin typeface="Calibri"/>
                <a:ea typeface="DejaVu Sans"/>
              </a:rPr>
              <a:t>His [</a:t>
            </a:r>
            <a:r>
              <a:rPr b="1" lang="en-GB" sz="2400" spc="-1" strike="noStrike">
                <a:solidFill>
                  <a:srgbClr val="000000"/>
                </a:solidFill>
                <a:latin typeface="Calibri"/>
                <a:ea typeface="DejaVu Sans"/>
              </a:rPr>
              <a:t>Typhoeus</a:t>
            </a:r>
            <a:r>
              <a:rPr b="0" lang="en-GB" sz="2400" spc="-1" strike="noStrike">
                <a:solidFill>
                  <a:srgbClr val="000000"/>
                </a:solidFill>
                <a:latin typeface="Calibri"/>
                <a:ea typeface="DejaVu Sans"/>
              </a:rPr>
              <a:t>] </a:t>
            </a:r>
            <a:r>
              <a:rPr b="1" lang="en-GB" sz="2400" spc="-1" strike="noStrike">
                <a:solidFill>
                  <a:srgbClr val="000000"/>
                </a:solidFill>
                <a:latin typeface="Calibri"/>
                <a:ea typeface="DejaVu Sans"/>
              </a:rPr>
              <a:t>hands</a:t>
            </a:r>
            <a:r>
              <a:rPr b="0" lang="en-GB" sz="2400" spc="-1" strike="noStrike">
                <a:solidFill>
                  <a:srgbClr val="000000"/>
                </a:solidFill>
                <a:latin typeface="Calibri"/>
                <a:ea typeface="DejaVu Sans"/>
              </a:rPr>
              <a:t> are holding deeds upon strength, and tireless the strong god’s </a:t>
            </a:r>
            <a:r>
              <a:rPr b="1" lang="en-GB" sz="2400" spc="-1" strike="noStrike">
                <a:solidFill>
                  <a:srgbClr val="000000"/>
                </a:solidFill>
                <a:latin typeface="Calibri"/>
                <a:ea typeface="DejaVu Sans"/>
              </a:rPr>
              <a:t>feet</a:t>
            </a:r>
            <a:r>
              <a:rPr b="0" lang="en-GB" sz="2400" spc="-1" strike="noStrike">
                <a:solidFill>
                  <a:srgbClr val="000000"/>
                </a:solidFill>
                <a:latin typeface="Calibri"/>
                <a:ea typeface="DejaVu Sans"/>
              </a:rPr>
              <a:t>; and from his </a:t>
            </a:r>
            <a:r>
              <a:rPr b="1" lang="en-GB" sz="2400" spc="-1" strike="noStrike">
                <a:solidFill>
                  <a:srgbClr val="000000"/>
                </a:solidFill>
                <a:latin typeface="Calibri"/>
                <a:ea typeface="DejaVu Sans"/>
              </a:rPr>
              <a:t>shoulders</a:t>
            </a:r>
            <a:r>
              <a:rPr b="0" lang="en-GB" sz="2400" spc="-1" strike="noStrike">
                <a:solidFill>
                  <a:srgbClr val="000000"/>
                </a:solidFill>
                <a:latin typeface="Calibri"/>
                <a:ea typeface="DejaVu Sans"/>
              </a:rPr>
              <a:t> there were a </a:t>
            </a:r>
            <a:r>
              <a:rPr b="1" lang="en-GB" sz="2400" spc="-1" strike="noStrike">
                <a:solidFill>
                  <a:srgbClr val="000000"/>
                </a:solidFill>
                <a:latin typeface="Calibri"/>
                <a:ea typeface="DejaVu Sans"/>
              </a:rPr>
              <a:t>hundred heads of a snake</a:t>
            </a:r>
            <a:r>
              <a:rPr b="0" lang="en-GB" sz="2400" spc="-1" strike="noStrike">
                <a:solidFill>
                  <a:srgbClr val="000000"/>
                </a:solidFill>
                <a:latin typeface="Calibri"/>
                <a:ea typeface="DejaVu Sans"/>
              </a:rPr>
              <a:t>, a terrible drakon’s, licking with their dark tongues; and on his prodigious heads </a:t>
            </a:r>
            <a:r>
              <a:rPr b="1" lang="en-GB" sz="2400" spc="-1" strike="noStrike">
                <a:solidFill>
                  <a:srgbClr val="000000"/>
                </a:solidFill>
                <a:latin typeface="Calibri"/>
                <a:ea typeface="DejaVu Sans"/>
              </a:rPr>
              <a:t>fire sparkled from his eyes</a:t>
            </a:r>
            <a:r>
              <a:rPr b="0" lang="en-GB" sz="2400" spc="-1" strike="noStrike">
                <a:solidFill>
                  <a:srgbClr val="000000"/>
                </a:solidFill>
                <a:latin typeface="Calibri"/>
                <a:ea typeface="DejaVu Sans"/>
              </a:rPr>
              <a:t> under the eyebrows, and from all of his heads fire burned as he glared. And there were voices in all his terrible heads, sending forth all kinds of sounds, inconceivable: for sometimes they would utter sounds as though for the gods to understand, and at other times the sound of a loud-bellowing, majestic bull, unstoppable in its strength, at other times that of a lion, with a ruthless spirit, at other times like young dogs, a wonder to hear, and at other times he hissed, and the high mountains echoed from below. </a:t>
            </a:r>
            <a:endParaRPr b="0" lang="en-GB" sz="2400" spc="-1" strike="noStrike">
              <a:latin typeface="Arial"/>
            </a:endParaRPr>
          </a:p>
          <a:p>
            <a:pPr algn="r">
              <a:lnSpc>
                <a:spcPct val="90000"/>
              </a:lnSpc>
              <a:spcBef>
                <a:spcPts val="1199"/>
              </a:spcBef>
              <a:spcAft>
                <a:spcPts val="201"/>
              </a:spcAft>
              <a:tabLst>
                <a:tab algn="l" pos="0"/>
              </a:tabLst>
            </a:pPr>
            <a:r>
              <a:rPr b="1" lang="en-GB" sz="2400" spc="-1" strike="noStrike">
                <a:solidFill>
                  <a:srgbClr val="000000"/>
                </a:solidFill>
                <a:latin typeface="Calibri"/>
                <a:ea typeface="DejaVu Sans"/>
              </a:rPr>
              <a:t>Hes. </a:t>
            </a:r>
            <a:r>
              <a:rPr b="1" i="1" lang="en-GB" sz="2400" spc="-1" strike="noStrike">
                <a:solidFill>
                  <a:srgbClr val="000000"/>
                </a:solidFill>
                <a:latin typeface="Calibri"/>
                <a:ea typeface="DejaVu Sans"/>
              </a:rPr>
              <a:t>Th. </a:t>
            </a:r>
            <a:r>
              <a:rPr b="1" lang="en-GB" sz="2400" spc="-1" strike="noStrike">
                <a:solidFill>
                  <a:srgbClr val="000000"/>
                </a:solidFill>
                <a:latin typeface="Calibri"/>
                <a:ea typeface="DejaVu Sans"/>
              </a:rPr>
              <a:t>823-35</a:t>
            </a:r>
            <a:endParaRPr b="0" lang="en-GB" sz="2400" spc="-1" strike="noStrike">
              <a:latin typeface="Arial"/>
            </a:endParaRPr>
          </a:p>
          <a:p>
            <a:pPr>
              <a:lnSpc>
                <a:spcPct val="90000"/>
              </a:lnSpc>
              <a:spcBef>
                <a:spcPts val="1199"/>
              </a:spcBef>
              <a:spcAft>
                <a:spcPts val="201"/>
              </a:spcAft>
              <a:tabLst>
                <a:tab algn="l" pos="0"/>
              </a:tabLst>
            </a:pPr>
            <a:endParaRPr b="0" lang="en-GB" sz="2400" spc="-1" strike="noStrike">
              <a:latin typeface="Arial"/>
            </a:endParaRPr>
          </a:p>
        </p:txBody>
      </p:sp>
      <p:sp>
        <p:nvSpPr>
          <p:cNvPr id="149" name="Rectangle 4_1"/>
          <p:cNvSpPr/>
          <p:nvPr/>
        </p:nvSpPr>
        <p:spPr>
          <a:xfrm>
            <a:off x="274320" y="1737360"/>
            <a:ext cx="8651520" cy="39456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1" lang="en-GB" sz="2000" spc="-1" strike="noStrike">
                <a:solidFill>
                  <a:srgbClr val="000000"/>
                </a:solidFill>
                <a:latin typeface="Calibri"/>
                <a:ea typeface="DejaVu Sans"/>
              </a:rPr>
              <a:t>Typhoeus / Typhon</a:t>
            </a:r>
            <a:endParaRPr b="0" lang="en-GB" sz="2000" spc="-1" strike="noStrike">
              <a:latin typeface="Arial"/>
            </a:endParaRPr>
          </a:p>
        </p:txBody>
      </p:sp>
      <p:sp>
        <p:nvSpPr>
          <p:cNvPr id="150" name="Content Placeholder 2_8"/>
          <p:cNvSpPr/>
          <p:nvPr/>
        </p:nvSpPr>
        <p:spPr>
          <a:xfrm>
            <a:off x="108000" y="2445120"/>
            <a:ext cx="8892360" cy="4352400"/>
          </a:xfrm>
          <a:prstGeom prst="rect">
            <a:avLst/>
          </a:prstGeom>
          <a:solidFill>
            <a:srgbClr val="ffffff"/>
          </a:solidFill>
          <a:ln w="57150">
            <a:solidFill>
              <a:srgbClr val="e48312"/>
            </a:solidFill>
            <a:round/>
          </a:ln>
        </p:spPr>
        <p:style>
          <a:lnRef idx="2">
            <a:schemeClr val="accent1"/>
          </a:lnRef>
          <a:fillRef idx="1">
            <a:schemeClr val="lt1"/>
          </a:fillRef>
          <a:effectRef idx="0">
            <a:schemeClr val="accent1"/>
          </a:effectRef>
          <a:fontRef idx="minor"/>
        </p:style>
        <p:txBody>
          <a:bodyPr lIns="0" rIns="0" tIns="45000" bIns="45000">
            <a:normAutofit/>
          </a:bodyPr>
          <a:p>
            <a:pPr>
              <a:lnSpc>
                <a:spcPct val="90000"/>
              </a:lnSpc>
              <a:spcBef>
                <a:spcPts val="1199"/>
              </a:spcBef>
              <a:spcAft>
                <a:spcPts val="201"/>
              </a:spcAft>
              <a:tabLst>
                <a:tab algn="l" pos="0"/>
              </a:tabLst>
            </a:pPr>
            <a:r>
              <a:rPr b="0" lang="en-GB" sz="2000" spc="-1" strike="noStrike">
                <a:solidFill>
                  <a:srgbClr val="000000"/>
                </a:solidFill>
                <a:latin typeface="Calibri"/>
                <a:ea typeface="Microsoft YaHei"/>
              </a:rPr>
              <a:t>His [</a:t>
            </a:r>
            <a:r>
              <a:rPr b="1" lang="en-GB" sz="2000" spc="-1" strike="noStrike">
                <a:solidFill>
                  <a:srgbClr val="000000"/>
                </a:solidFill>
                <a:latin typeface="Calibri"/>
                <a:ea typeface="Microsoft YaHei"/>
              </a:rPr>
              <a:t>Typhoeus’</a:t>
            </a:r>
            <a:r>
              <a:rPr b="0" lang="en-GB" sz="2000" spc="-1" strike="noStrike">
                <a:solidFill>
                  <a:srgbClr val="000000"/>
                </a:solidFill>
                <a:latin typeface="Calibri"/>
                <a:ea typeface="Microsoft YaHei"/>
              </a:rPr>
              <a:t>] </a:t>
            </a:r>
            <a:r>
              <a:rPr b="1" lang="en-GB" sz="2000" spc="-1" strike="noStrike">
                <a:solidFill>
                  <a:srgbClr val="000000"/>
                </a:solidFill>
                <a:latin typeface="Calibri"/>
                <a:ea typeface="Microsoft YaHei"/>
              </a:rPr>
              <a:t>hands</a:t>
            </a:r>
            <a:r>
              <a:rPr b="0" lang="en-GB" sz="2000" spc="-1" strike="noStrike">
                <a:solidFill>
                  <a:srgbClr val="000000"/>
                </a:solidFill>
                <a:latin typeface="Calibri"/>
                <a:ea typeface="Microsoft YaHei"/>
              </a:rPr>
              <a:t> are holding deeds upon strength, and tireless the strong god’s </a:t>
            </a:r>
            <a:r>
              <a:rPr b="1" lang="en-GB" sz="2000" spc="-1" strike="noStrike">
                <a:solidFill>
                  <a:srgbClr val="000000"/>
                </a:solidFill>
                <a:latin typeface="Calibri"/>
                <a:ea typeface="Microsoft YaHei"/>
              </a:rPr>
              <a:t>feet</a:t>
            </a:r>
            <a:r>
              <a:rPr b="0" lang="en-GB" sz="2000" spc="-1" strike="noStrike">
                <a:solidFill>
                  <a:srgbClr val="000000"/>
                </a:solidFill>
                <a:latin typeface="Calibri"/>
                <a:ea typeface="Microsoft YaHei"/>
              </a:rPr>
              <a:t>; and from his </a:t>
            </a:r>
            <a:r>
              <a:rPr b="1" lang="en-GB" sz="2000" spc="-1" strike="noStrike">
                <a:solidFill>
                  <a:srgbClr val="000000"/>
                </a:solidFill>
                <a:latin typeface="Calibri"/>
                <a:ea typeface="Microsoft YaHei"/>
              </a:rPr>
              <a:t>shoulders</a:t>
            </a:r>
            <a:r>
              <a:rPr b="0" lang="en-GB" sz="2000" spc="-1" strike="noStrike">
                <a:solidFill>
                  <a:srgbClr val="000000"/>
                </a:solidFill>
                <a:latin typeface="Calibri"/>
                <a:ea typeface="Microsoft YaHei"/>
              </a:rPr>
              <a:t> there were a </a:t>
            </a:r>
            <a:r>
              <a:rPr b="1" lang="en-GB" sz="2000" spc="-1" strike="noStrike">
                <a:solidFill>
                  <a:srgbClr val="000000"/>
                </a:solidFill>
                <a:latin typeface="Calibri"/>
                <a:ea typeface="Microsoft YaHei"/>
              </a:rPr>
              <a:t>hundred heads of a snake</a:t>
            </a:r>
            <a:r>
              <a:rPr b="0" lang="en-GB" sz="2000" spc="-1" strike="noStrike">
                <a:solidFill>
                  <a:srgbClr val="000000"/>
                </a:solidFill>
                <a:latin typeface="Calibri"/>
                <a:ea typeface="Microsoft YaHei"/>
              </a:rPr>
              <a:t>, a terrible drakon’s, licking with their dark tongues; and on his prodigious heads </a:t>
            </a:r>
            <a:r>
              <a:rPr b="1" lang="en-GB" sz="2000" spc="-1" strike="noStrike">
                <a:solidFill>
                  <a:srgbClr val="000000"/>
                </a:solidFill>
                <a:latin typeface="Calibri"/>
                <a:ea typeface="Microsoft YaHei"/>
              </a:rPr>
              <a:t>fire sparkled from his eyes</a:t>
            </a:r>
            <a:r>
              <a:rPr b="0" lang="en-GB" sz="2000" spc="-1" strike="noStrike">
                <a:solidFill>
                  <a:srgbClr val="000000"/>
                </a:solidFill>
                <a:latin typeface="Calibri"/>
                <a:ea typeface="Microsoft YaHei"/>
              </a:rPr>
              <a:t> under the eyebrows, and from all of his heads fire burned as he glared. And there were voices in all his terrible heads, sending forth all kinds of sounds, inconceivable: for sometimes they would utter sounds as though for the gods to understand, and at other times the sound of a loud-bellowing, majestic bull, unstoppable in its strength, at other times that of a lion, with a ruthless spirit, at other times like young dogs, a wonder to hear, and at other times he hissed, and the high mountains echoed from below. </a:t>
            </a:r>
            <a:r>
              <a:rPr b="1" lang="en-GB" sz="2400" spc="-1" strike="noStrike">
                <a:solidFill>
                  <a:srgbClr val="000000"/>
                </a:solidFill>
                <a:latin typeface="Calibri"/>
                <a:ea typeface="DejaVu Sans"/>
              </a:rPr>
              <a:t>Hes. </a:t>
            </a:r>
            <a:r>
              <a:rPr b="1" i="1" lang="en-GB" sz="2400" spc="-1" strike="noStrike">
                <a:solidFill>
                  <a:srgbClr val="000000"/>
                </a:solidFill>
                <a:latin typeface="Calibri"/>
                <a:ea typeface="DejaVu Sans"/>
              </a:rPr>
              <a:t>Th. </a:t>
            </a:r>
            <a:r>
              <a:rPr b="1" lang="en-GB" sz="2400" spc="-1" strike="noStrike">
                <a:solidFill>
                  <a:srgbClr val="000000"/>
                </a:solidFill>
                <a:latin typeface="Calibri"/>
                <a:ea typeface="DejaVu Sans"/>
              </a:rPr>
              <a:t>823-35</a:t>
            </a:r>
            <a:r>
              <a:rPr b="0" lang="en-GB" sz="2000" spc="-1" strike="noStrike">
                <a:solidFill>
                  <a:srgbClr val="000000"/>
                </a:solidFill>
                <a:latin typeface="Calibri"/>
                <a:ea typeface="DejaVu Sans"/>
              </a:rPr>
              <a:t> </a:t>
            </a:r>
            <a:endParaRPr b="0" lang="en-GB" sz="2000" spc="-1" strike="noStrike">
              <a:latin typeface="Arial"/>
            </a:endParaRPr>
          </a:p>
          <a:p>
            <a:pPr algn="r">
              <a:lnSpc>
                <a:spcPct val="90000"/>
              </a:lnSpc>
              <a:spcBef>
                <a:spcPts val="1199"/>
              </a:spcBef>
              <a:spcAft>
                <a:spcPts val="201"/>
              </a:spcAft>
              <a:tabLst>
                <a:tab algn="l" pos="0"/>
              </a:tabLst>
            </a:pPr>
            <a:endParaRPr b="0" lang="en-GB" sz="2000" spc="-1" strike="noStrike">
              <a:latin typeface="Arial"/>
            </a:endParaRPr>
          </a:p>
        </p:txBody>
      </p:sp>
    </p:spTree>
  </p:cSld>
  <mc:AlternateContent>
    <mc:Choice Requires="p14">
      <p:transition spd="slow" p14:dur="2000"/>
    </mc:Choice>
    <mc:Fallback>
      <p:transition spd="slow"/>
    </mc:Fallback>
  </mc:AlternateContent>
  <p:timing>
    <p:tnLst>
      <p:par>
        <p:cTn id="82" dur="indefinite" restart="never" nodeType="tmRoot">
          <p:childTnLst>
            <p:seq>
              <p:cTn id="83" dur="indefinite" nodeType="mainSeq">
                <p:childTnLst>
                  <p:par>
                    <p:cTn id="84" fill="hold">
                      <p:stCondLst>
                        <p:cond delay="indefinite"/>
                      </p:stCondLst>
                      <p:childTnLst>
                        <p:par>
                          <p:cTn id="85" fill="hold">
                            <p:stCondLst>
                              <p:cond delay="0"/>
                            </p:stCondLst>
                            <p:childTnLst>
                              <p:par>
                                <p:cTn id="86" nodeType="clickEffect" fill="hold" presetClass="entr" presetID="22" presetSubtype="4">
                                  <p:stCondLst>
                                    <p:cond delay="0"/>
                                  </p:stCondLst>
                                  <p:childTnLst>
                                    <p:set>
                                      <p:cBhvr>
                                        <p:cTn id="87" dur="1" fill="hold">
                                          <p:stCondLst>
                                            <p:cond delay="0"/>
                                          </p:stCondLst>
                                        </p:cTn>
                                        <p:tgtEl>
                                          <p:spTgt spid="150"/>
                                        </p:tgtEl>
                                        <p:attrNameLst>
                                          <p:attrName>style.visibility</p:attrName>
                                        </p:attrNameLst>
                                      </p:cBhvr>
                                      <p:to>
                                        <p:strVal val="visible"/>
                                      </p:to>
                                    </p:set>
                                    <p:animEffect filter="wipe(down)" transition="in">
                                      <p:cBhvr additive="repl">
                                        <p:cTn id="88" dur="500"/>
                                        <p:tgtEl>
                                          <p:spTgt spid="15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1" name="Title 1_5"/>
          <p:cNvSpPr/>
          <p:nvPr/>
        </p:nvSpPr>
        <p:spPr>
          <a:xfrm>
            <a:off x="440640" y="286560"/>
            <a:ext cx="825228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Monsters that challenge the gods</a:t>
            </a:r>
            <a:endParaRPr b="0" lang="en-GB" sz="4800" spc="-1" strike="noStrike">
              <a:latin typeface="Arial"/>
            </a:endParaRPr>
          </a:p>
        </p:txBody>
      </p:sp>
      <p:sp>
        <p:nvSpPr>
          <p:cNvPr id="152" name="Rectangle 4_0"/>
          <p:cNvSpPr/>
          <p:nvPr/>
        </p:nvSpPr>
        <p:spPr>
          <a:xfrm>
            <a:off x="274320" y="1737360"/>
            <a:ext cx="8651520" cy="6994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1" lang="en-GB" sz="2000" spc="-1" strike="noStrike">
                <a:solidFill>
                  <a:srgbClr val="000000"/>
                </a:solidFill>
                <a:latin typeface="Calibri"/>
                <a:ea typeface="DejaVu Sans"/>
              </a:rPr>
              <a:t>Typhoeus / Typhon – a monster that Zeus fought to ensure his kingship over the cosmos - Anthropomorphic hybrid - Serpentine features</a:t>
            </a:r>
            <a:endParaRPr b="0" lang="en-GB" sz="2000" spc="-1" strike="noStrike">
              <a:latin typeface="Arial"/>
            </a:endParaRPr>
          </a:p>
        </p:txBody>
      </p:sp>
      <p:pic>
        <p:nvPicPr>
          <p:cNvPr id="153" name="Picture 6_2" descr=""/>
          <p:cNvPicPr/>
          <p:nvPr/>
        </p:nvPicPr>
        <p:blipFill>
          <a:blip r:embed="rId1"/>
          <a:stretch/>
        </p:blipFill>
        <p:spPr>
          <a:xfrm>
            <a:off x="54360" y="388080"/>
            <a:ext cx="4977720" cy="4160160"/>
          </a:xfrm>
          <a:prstGeom prst="rect">
            <a:avLst/>
          </a:prstGeom>
          <a:ln w="0">
            <a:noFill/>
          </a:ln>
        </p:spPr>
      </p:pic>
      <p:sp>
        <p:nvSpPr>
          <p:cNvPr id="154" name="TextBox 8_2"/>
          <p:cNvSpPr/>
          <p:nvPr/>
        </p:nvSpPr>
        <p:spPr>
          <a:xfrm>
            <a:off x="440640" y="195840"/>
            <a:ext cx="3522600" cy="36396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Black-figure hydria, 6th century BC</a:t>
            </a:r>
            <a:endParaRPr b="0" lang="en-GB" sz="1800" spc="-1" strike="noStrike">
              <a:latin typeface="Arial"/>
            </a:endParaRPr>
          </a:p>
        </p:txBody>
      </p:sp>
      <p:pic>
        <p:nvPicPr>
          <p:cNvPr id="155" name="Picture 9_0" descr=""/>
          <p:cNvPicPr/>
          <p:nvPr/>
        </p:nvPicPr>
        <p:blipFill>
          <a:blip r:embed="rId2"/>
          <a:stretch/>
        </p:blipFill>
        <p:spPr>
          <a:xfrm>
            <a:off x="4648320" y="161640"/>
            <a:ext cx="4299480" cy="3946320"/>
          </a:xfrm>
          <a:prstGeom prst="rect">
            <a:avLst/>
          </a:prstGeom>
          <a:ln w="0">
            <a:noFill/>
          </a:ln>
        </p:spPr>
      </p:pic>
      <p:sp>
        <p:nvSpPr>
          <p:cNvPr id="156" name="TextBox 10_0"/>
          <p:cNvSpPr/>
          <p:nvPr/>
        </p:nvSpPr>
        <p:spPr>
          <a:xfrm>
            <a:off x="4706640" y="204120"/>
            <a:ext cx="4195800" cy="36396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Laconian black-figure  kylix 6</a:t>
            </a:r>
            <a:r>
              <a:rPr b="0" lang="en-GB" sz="1800" spc="-1" strike="noStrike" baseline="30000">
                <a:solidFill>
                  <a:srgbClr val="000000"/>
                </a:solidFill>
                <a:latin typeface="Calibri"/>
                <a:ea typeface="DejaVu Sans"/>
              </a:rPr>
              <a:t>th</a:t>
            </a:r>
            <a:r>
              <a:rPr b="0" lang="en-GB" sz="1800" spc="-1" strike="noStrike">
                <a:solidFill>
                  <a:srgbClr val="000000"/>
                </a:solidFill>
                <a:latin typeface="Calibri"/>
                <a:ea typeface="DejaVu Sans"/>
              </a:rPr>
              <a:t> century BC</a:t>
            </a:r>
            <a:endParaRPr b="0" lang="en-GB" sz="1800" spc="-1" strike="noStrike">
              <a:latin typeface="Arial"/>
            </a:endParaRPr>
          </a:p>
        </p:txBody>
      </p:sp>
      <p:pic>
        <p:nvPicPr>
          <p:cNvPr id="157" name="Picture 11_0" descr=""/>
          <p:cNvPicPr/>
          <p:nvPr/>
        </p:nvPicPr>
        <p:blipFill>
          <a:blip r:embed="rId3"/>
          <a:srcRect l="0" t="0" r="0" b="5246"/>
          <a:stretch/>
        </p:blipFill>
        <p:spPr>
          <a:xfrm>
            <a:off x="3290040" y="2669400"/>
            <a:ext cx="2660400" cy="4184280"/>
          </a:xfrm>
          <a:prstGeom prst="rect">
            <a:avLst/>
          </a:prstGeom>
          <a:ln w="0">
            <a:noFill/>
          </a:ln>
        </p:spPr>
      </p:pic>
      <p:sp>
        <p:nvSpPr>
          <p:cNvPr id="158" name="TextBox 12_0"/>
          <p:cNvSpPr/>
          <p:nvPr/>
        </p:nvSpPr>
        <p:spPr>
          <a:xfrm>
            <a:off x="1029240" y="4328640"/>
            <a:ext cx="2351880" cy="63828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Boeotian black-figure vase c. 600 BC</a:t>
            </a:r>
            <a:endParaRPr b="0" lang="en-GB" sz="1800" spc="-1" strike="noStrike">
              <a:latin typeface="Arial"/>
            </a:endParaRPr>
          </a:p>
        </p:txBody>
      </p:sp>
    </p:spTree>
  </p:cSld>
  <mc:AlternateContent>
    <mc:Choice Requires="p14">
      <p:transition spd="slow" p14:dur="2000"/>
    </mc:Choice>
    <mc:Fallback>
      <p:transition spd="slow"/>
    </mc:Fallback>
  </mc:AlternateContent>
  <p:timing>
    <p:tnLst>
      <p:par>
        <p:cTn id="89" dur="indefinite" restart="never" nodeType="tmRoot">
          <p:childTnLst>
            <p:seq>
              <p:cTn id="90" dur="indefinite" nodeType="mainSeq">
                <p:childTnLst>
                  <p:par>
                    <p:cTn id="91" fill="hold">
                      <p:stCondLst>
                        <p:cond delay="indefinite"/>
                      </p:stCondLst>
                      <p:childTnLst>
                        <p:par>
                          <p:cTn id="92" fill="hold">
                            <p:stCondLst>
                              <p:cond delay="0"/>
                            </p:stCondLst>
                            <p:childTnLst>
                              <p:par>
                                <p:cTn id="93" nodeType="clickEffect" fill="hold" presetClass="entr" presetID="21" presetSubtype="1">
                                  <p:stCondLst>
                                    <p:cond delay="0"/>
                                  </p:stCondLst>
                                  <p:childTnLst>
                                    <p:set>
                                      <p:cBhvr>
                                        <p:cTn id="94" dur="1" fill="hold">
                                          <p:stCondLst>
                                            <p:cond delay="0"/>
                                          </p:stCondLst>
                                        </p:cTn>
                                        <p:tgtEl>
                                          <p:spTgt spid="154"/>
                                        </p:tgtEl>
                                        <p:attrNameLst>
                                          <p:attrName>style.visibility</p:attrName>
                                        </p:attrNameLst>
                                      </p:cBhvr>
                                      <p:to>
                                        <p:strVal val="visible"/>
                                      </p:to>
                                    </p:set>
                                    <p:animEffect filter="wheel(1)" transition="in">
                                      <p:cBhvr additive="repl">
                                        <p:cTn id="95" dur="2000"/>
                                        <p:tgtEl>
                                          <p:spTgt spid="154"/>
                                        </p:tgtEl>
                                      </p:cBhvr>
                                    </p:animEffect>
                                  </p:childTnLst>
                                </p:cTn>
                              </p:par>
                              <p:par>
                                <p:cTn id="96" nodeType="withEffect" fill="hold" presetClass="entr" presetID="21" presetSubtype="1">
                                  <p:stCondLst>
                                    <p:cond delay="0"/>
                                  </p:stCondLst>
                                  <p:childTnLst>
                                    <p:set>
                                      <p:cBhvr>
                                        <p:cTn id="97" dur="1" fill="hold">
                                          <p:stCondLst>
                                            <p:cond delay="0"/>
                                          </p:stCondLst>
                                        </p:cTn>
                                        <p:tgtEl>
                                          <p:spTgt spid="156"/>
                                        </p:tgtEl>
                                        <p:attrNameLst>
                                          <p:attrName>style.visibility</p:attrName>
                                        </p:attrNameLst>
                                      </p:cBhvr>
                                      <p:to>
                                        <p:strVal val="visible"/>
                                      </p:to>
                                    </p:set>
                                    <p:animEffect filter="wheel(1)" transition="in">
                                      <p:cBhvr additive="repl">
                                        <p:cTn id="98" dur="2000"/>
                                        <p:tgtEl>
                                          <p:spTgt spid="156"/>
                                        </p:tgtEl>
                                      </p:cBhvr>
                                    </p:animEffect>
                                  </p:childTnLst>
                                </p:cTn>
                              </p:par>
                              <p:par>
                                <p:cTn id="99" nodeType="withEffect" fill="hold" presetClass="entr" presetID="21" presetSubtype="1">
                                  <p:stCondLst>
                                    <p:cond delay="0"/>
                                  </p:stCondLst>
                                  <p:childTnLst>
                                    <p:set>
                                      <p:cBhvr>
                                        <p:cTn id="100" dur="1" fill="hold">
                                          <p:stCondLst>
                                            <p:cond delay="0"/>
                                          </p:stCondLst>
                                        </p:cTn>
                                        <p:tgtEl>
                                          <p:spTgt spid="158"/>
                                        </p:tgtEl>
                                        <p:attrNameLst>
                                          <p:attrName>style.visibility</p:attrName>
                                        </p:attrNameLst>
                                      </p:cBhvr>
                                      <p:to>
                                        <p:strVal val="visible"/>
                                      </p:to>
                                    </p:set>
                                    <p:animEffect filter="wheel(1)" transition="in">
                                      <p:cBhvr additive="repl">
                                        <p:cTn id="101" dur="2000"/>
                                        <p:tgtEl>
                                          <p:spTgt spid="158"/>
                                        </p:tgtEl>
                                      </p:cBhvr>
                                    </p:animEffect>
                                  </p:childTnLst>
                                </p:cTn>
                              </p:par>
                              <p:par>
                                <p:cTn id="102" nodeType="withEffect" fill="hold" presetClass="entr" presetID="21" presetSubtype="1">
                                  <p:stCondLst>
                                    <p:cond delay="0"/>
                                  </p:stCondLst>
                                  <p:childTnLst>
                                    <p:set>
                                      <p:cBhvr>
                                        <p:cTn id="103" dur="1" fill="hold">
                                          <p:stCondLst>
                                            <p:cond delay="0"/>
                                          </p:stCondLst>
                                        </p:cTn>
                                        <p:tgtEl>
                                          <p:spTgt spid="153"/>
                                        </p:tgtEl>
                                        <p:attrNameLst>
                                          <p:attrName>style.visibility</p:attrName>
                                        </p:attrNameLst>
                                      </p:cBhvr>
                                      <p:to>
                                        <p:strVal val="visible"/>
                                      </p:to>
                                    </p:set>
                                    <p:animEffect filter="wheel(1)" transition="in">
                                      <p:cBhvr additive="repl">
                                        <p:cTn id="104" dur="2000"/>
                                        <p:tgtEl>
                                          <p:spTgt spid="153"/>
                                        </p:tgtEl>
                                      </p:cBhvr>
                                    </p:animEffect>
                                  </p:childTnLst>
                                </p:cTn>
                              </p:par>
                              <p:par>
                                <p:cTn id="105" nodeType="withEffect" fill="hold" presetClass="entr" presetID="21" presetSubtype="1">
                                  <p:stCondLst>
                                    <p:cond delay="0"/>
                                  </p:stCondLst>
                                  <p:childTnLst>
                                    <p:set>
                                      <p:cBhvr>
                                        <p:cTn id="106" dur="1" fill="hold">
                                          <p:stCondLst>
                                            <p:cond delay="0"/>
                                          </p:stCondLst>
                                        </p:cTn>
                                        <p:tgtEl>
                                          <p:spTgt spid="155"/>
                                        </p:tgtEl>
                                        <p:attrNameLst>
                                          <p:attrName>style.visibility</p:attrName>
                                        </p:attrNameLst>
                                      </p:cBhvr>
                                      <p:to>
                                        <p:strVal val="visible"/>
                                      </p:to>
                                    </p:set>
                                    <p:animEffect filter="wheel(1)" transition="in">
                                      <p:cBhvr additive="repl">
                                        <p:cTn id="107" dur="2000"/>
                                        <p:tgtEl>
                                          <p:spTgt spid="155"/>
                                        </p:tgtEl>
                                      </p:cBhvr>
                                    </p:animEffect>
                                  </p:childTnLst>
                                </p:cTn>
                              </p:par>
                              <p:par>
                                <p:cTn id="108" nodeType="withEffect" fill="hold" presetClass="entr" presetID="21" presetSubtype="1">
                                  <p:stCondLst>
                                    <p:cond delay="0"/>
                                  </p:stCondLst>
                                  <p:childTnLst>
                                    <p:set>
                                      <p:cBhvr>
                                        <p:cTn id="109" dur="1" fill="hold">
                                          <p:stCondLst>
                                            <p:cond delay="0"/>
                                          </p:stCondLst>
                                        </p:cTn>
                                        <p:tgtEl>
                                          <p:spTgt spid="157"/>
                                        </p:tgtEl>
                                        <p:attrNameLst>
                                          <p:attrName>style.visibility</p:attrName>
                                        </p:attrNameLst>
                                      </p:cBhvr>
                                      <p:to>
                                        <p:strVal val="visible"/>
                                      </p:to>
                                    </p:set>
                                    <p:animEffect filter="wheel(1)" transition="in">
                                      <p:cBhvr additive="repl">
                                        <p:cTn id="110" dur="2000"/>
                                        <p:tgtEl>
                                          <p:spTgt spid="15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Title 1"/>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Geryon – monstrous man</a:t>
            </a:r>
            <a:endParaRPr b="0" lang="en-GB" sz="4800" spc="-1" strike="noStrike">
              <a:latin typeface="Arial"/>
            </a:endParaRPr>
          </a:p>
        </p:txBody>
      </p:sp>
      <p:pic>
        <p:nvPicPr>
          <p:cNvPr id="160" name="Picture 3" descr=""/>
          <p:cNvPicPr/>
          <p:nvPr/>
        </p:nvPicPr>
        <p:blipFill>
          <a:blip r:embed="rId1"/>
          <a:stretch/>
        </p:blipFill>
        <p:spPr>
          <a:xfrm>
            <a:off x="117000" y="1779840"/>
            <a:ext cx="4741200" cy="3798360"/>
          </a:xfrm>
          <a:prstGeom prst="rect">
            <a:avLst/>
          </a:prstGeom>
          <a:ln w="0">
            <a:noFill/>
          </a:ln>
        </p:spPr>
      </p:pic>
      <p:sp>
        <p:nvSpPr>
          <p:cNvPr id="161" name="TextBox 4"/>
          <p:cNvSpPr/>
          <p:nvPr/>
        </p:nvSpPr>
        <p:spPr>
          <a:xfrm>
            <a:off x="145440" y="5646240"/>
            <a:ext cx="4985640" cy="91260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Herakles fighting Geryon, the dead Orthos between the two, Eurytion at Geryon’s feet, Athena to the left of Herakles – neck amphora, c. 530 BC.</a:t>
            </a:r>
            <a:endParaRPr b="0" lang="en-GB" sz="1800" spc="-1" strike="noStrike">
              <a:latin typeface="Arial"/>
            </a:endParaRPr>
          </a:p>
        </p:txBody>
      </p:sp>
      <p:pic>
        <p:nvPicPr>
          <p:cNvPr id="162" name="Picture 5" descr=""/>
          <p:cNvPicPr/>
          <p:nvPr/>
        </p:nvPicPr>
        <p:blipFill>
          <a:blip r:embed="rId2"/>
          <a:srcRect l="41252" t="43276" r="21252" b="11817"/>
          <a:stretch/>
        </p:blipFill>
        <p:spPr>
          <a:xfrm>
            <a:off x="4526280" y="1845720"/>
            <a:ext cx="4615920" cy="3454560"/>
          </a:xfrm>
          <a:prstGeom prst="rect">
            <a:avLst/>
          </a:prstGeom>
          <a:ln w="0">
            <a:noFill/>
          </a:ln>
        </p:spPr>
      </p:pic>
    </p:spTree>
  </p:cSld>
  <mc:AlternateContent>
    <mc:Choice Requires="p14">
      <p:transition spd="slow" p14:dur="2000"/>
    </mc:Choice>
    <mc:Fallback>
      <p:transition spd="slow"/>
    </mc:Fallback>
  </mc:AlternateContent>
  <p:timing>
    <p:tnLst>
      <p:par>
        <p:cTn id="111" dur="indefinite" restart="never" nodeType="tmRoot">
          <p:childTnLst>
            <p:seq>
              <p:cTn id="112" dur="indefinite" nodeType="mainSeq">
                <p:childTnLst>
                  <p:par>
                    <p:cTn id="113" fill="hold">
                      <p:stCondLst>
                        <p:cond delay="indefinite"/>
                      </p:stCondLst>
                      <p:childTnLst>
                        <p:par>
                          <p:cTn id="114" fill="hold">
                            <p:stCondLst>
                              <p:cond delay="0"/>
                            </p:stCondLst>
                            <p:childTnLst>
                              <p:par>
                                <p:cTn id="115" nodeType="clickEffect" fill="hold" presetClass="entr" presetID="10">
                                  <p:stCondLst>
                                    <p:cond delay="0"/>
                                  </p:stCondLst>
                                  <p:childTnLst>
                                    <p:set>
                                      <p:cBhvr>
                                        <p:cTn id="116" dur="1" fill="hold">
                                          <p:stCondLst>
                                            <p:cond delay="0"/>
                                          </p:stCondLst>
                                        </p:cTn>
                                        <p:tgtEl>
                                          <p:spTgt spid="162"/>
                                        </p:tgtEl>
                                        <p:attrNameLst>
                                          <p:attrName>style.visibility</p:attrName>
                                        </p:attrNameLst>
                                      </p:cBhvr>
                                      <p:to>
                                        <p:strVal val="visible"/>
                                      </p:to>
                                    </p:set>
                                    <p:animEffect filter="fade" transition="in">
                                      <p:cBhvr additive="repl">
                                        <p:cTn id="117" dur="500"/>
                                        <p:tgtEl>
                                          <p:spTgt spid="162"/>
                                        </p:tgtEl>
                                      </p:cBhvr>
                                    </p:animEffect>
                                  </p:childTnLst>
                                </p:cTn>
                              </p:par>
                              <p:par>
                                <p:cTn id="118" nodeType="withEffect" fill="hold" presetClass="entr" presetID="10">
                                  <p:stCondLst>
                                    <p:cond delay="0"/>
                                  </p:stCondLst>
                                  <p:childTnLst>
                                    <p:set>
                                      <p:cBhvr>
                                        <p:cTn id="119" dur="1" fill="hold">
                                          <p:stCondLst>
                                            <p:cond delay="0"/>
                                          </p:stCondLst>
                                        </p:cTn>
                                        <p:tgtEl>
                                          <p:spTgt spid="160"/>
                                        </p:tgtEl>
                                        <p:attrNameLst>
                                          <p:attrName>style.visibility</p:attrName>
                                        </p:attrNameLst>
                                      </p:cBhvr>
                                      <p:to>
                                        <p:strVal val="visible"/>
                                      </p:to>
                                    </p:set>
                                    <p:animEffect filter="fade" transition="in">
                                      <p:cBhvr additive="repl">
                                        <p:cTn id="120" dur="500"/>
                                        <p:tgtEl>
                                          <p:spTgt spid="160"/>
                                        </p:tgtEl>
                                      </p:cBhvr>
                                    </p:animEffect>
                                  </p:childTnLst>
                                </p:cTn>
                              </p:par>
                              <p:par>
                                <p:cTn id="121" nodeType="withEffect" fill="hold" presetClass="entr" presetID="10">
                                  <p:stCondLst>
                                    <p:cond delay="0"/>
                                  </p:stCondLst>
                                  <p:childTnLst>
                                    <p:set>
                                      <p:cBhvr>
                                        <p:cTn id="122" dur="1" fill="hold">
                                          <p:stCondLst>
                                            <p:cond delay="0"/>
                                          </p:stCondLst>
                                        </p:cTn>
                                        <p:tgtEl>
                                          <p:spTgt spid="161"/>
                                        </p:tgtEl>
                                        <p:attrNameLst>
                                          <p:attrName>style.visibility</p:attrName>
                                        </p:attrNameLst>
                                      </p:cBhvr>
                                      <p:to>
                                        <p:strVal val="visible"/>
                                      </p:to>
                                    </p:set>
                                    <p:animEffect filter="fade" transition="in">
                                      <p:cBhvr additive="repl">
                                        <p:cTn id="123" dur="500"/>
                                        <p:tgtEl>
                                          <p:spTgt spid="16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3" name="Title 1_4"/>
          <p:cNvSpPr/>
          <p:nvPr/>
        </p:nvSpPr>
        <p:spPr>
          <a:xfrm>
            <a:off x="822960" y="286560"/>
            <a:ext cx="7541640" cy="144864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Geryon – monstrous man</a:t>
            </a:r>
            <a:endParaRPr b="0" lang="en-GB" sz="4800" spc="-1" strike="noStrike">
              <a:latin typeface="Arial"/>
            </a:endParaRPr>
          </a:p>
        </p:txBody>
      </p:sp>
      <p:sp>
        <p:nvSpPr>
          <p:cNvPr id="164" name="Content Placeholder 2_4"/>
          <p:cNvSpPr/>
          <p:nvPr/>
        </p:nvSpPr>
        <p:spPr>
          <a:xfrm>
            <a:off x="519480" y="1845720"/>
            <a:ext cx="8227440" cy="4636080"/>
          </a:xfrm>
          <a:prstGeom prst="rect">
            <a:avLst/>
          </a:prstGeom>
          <a:noFill/>
          <a:ln w="0">
            <a:noFill/>
          </a:ln>
        </p:spPr>
        <p:style>
          <a:lnRef idx="0"/>
          <a:fillRef idx="0"/>
          <a:effectRef idx="0"/>
          <a:fontRef idx="minor"/>
        </p:style>
        <p:txBody>
          <a:bodyPr lIns="0" rIns="0" tIns="45000" bIns="45000">
            <a:normAutofit/>
          </a:bodyPr>
          <a:p>
            <a:pPr marL="91440" indent="-8928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Early depictions influenced by the lyric poet Stesichoros (c. 630 – 555 BC) – his work only survives in fragments. </a:t>
            </a:r>
            <a:endParaRPr b="0" lang="en-GB" sz="20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Possibly first to originate the Herakles image of lion-skin, club and bow.</a:t>
            </a:r>
            <a:endParaRPr b="0" lang="en-GB" sz="18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Author of a poem about Herakles’ combat with Geryon. </a:t>
            </a:r>
            <a:endParaRPr b="0" lang="en-GB" sz="1800" spc="-1" strike="noStrike">
              <a:latin typeface="Arial"/>
            </a:endParaRPr>
          </a:p>
          <a:p>
            <a:pPr>
              <a:lnSpc>
                <a:spcPct val="100000"/>
              </a:lnSpc>
            </a:pPr>
            <a:endParaRPr b="0" lang="en-GB" sz="1800" spc="-1" strike="noStrike">
              <a:latin typeface="Arial"/>
            </a:endParaRPr>
          </a:p>
          <a:p>
            <a:pPr marL="91440" indent="-8928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Geryon a triple headed (and bodied) man/monster living beyond “Oceanus”.  He is the son of Khrysaor (son of Poseidon and Medusa) and Kallirhoe (a daughter of Oceanus and Tethys).</a:t>
            </a:r>
            <a:endParaRPr b="0" lang="en-GB" sz="2000" spc="-1" strike="noStrike">
              <a:latin typeface="Arial"/>
            </a:endParaRPr>
          </a:p>
          <a:p>
            <a:pPr lvl="1" marL="384120" indent="-18072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Prior to killing Geryon, Herakles kills Eurytion and his dog Orthos. </a:t>
            </a:r>
            <a:endParaRPr b="0" lang="en-GB" sz="1800" spc="-1" strike="noStrike">
              <a:latin typeface="Arial"/>
            </a:endParaRPr>
          </a:p>
          <a:p>
            <a:pPr>
              <a:lnSpc>
                <a:spcPct val="90000"/>
              </a:lnSpc>
              <a:spcBef>
                <a:spcPts val="1199"/>
              </a:spcBef>
              <a:spcAft>
                <a:spcPts val="201"/>
              </a:spcAft>
            </a:pPr>
            <a:endParaRPr b="0" lang="en-GB" sz="1800" spc="-1" strike="noStrike">
              <a:latin typeface="Arial"/>
            </a:endParaRPr>
          </a:p>
          <a:p>
            <a:pPr>
              <a:lnSpc>
                <a:spcPct val="90000"/>
              </a:lnSpc>
              <a:spcBef>
                <a:spcPts val="1199"/>
              </a:spcBef>
              <a:spcAft>
                <a:spcPts val="201"/>
              </a:spcAft>
              <a:tabLst>
                <a:tab algn="l" pos="0"/>
              </a:tabLst>
            </a:pPr>
            <a:r>
              <a:rPr b="0" lang="en-GB" sz="2000" spc="-1" strike="noStrike">
                <a:solidFill>
                  <a:srgbClr val="404040"/>
                </a:solidFill>
                <a:latin typeface="Calibri"/>
                <a:ea typeface="DejaVu Sans"/>
              </a:rPr>
              <a:t>‘</a:t>
            </a:r>
            <a:r>
              <a:rPr b="0" lang="en-GB" sz="2000" spc="-1" strike="noStrike">
                <a:solidFill>
                  <a:srgbClr val="404040"/>
                </a:solidFill>
                <a:latin typeface="Calibri"/>
                <a:ea typeface="DejaVu Sans"/>
              </a:rPr>
              <a:t>But Khrysaor, by union with Kallirhoe, daughter of famous Okeanos, begat three-headed Geryon. Indeed then mighty Hēraklēs slew him…’ – </a:t>
            </a:r>
            <a:r>
              <a:rPr b="1" lang="en-GB" sz="2000" spc="-1" strike="noStrike">
                <a:solidFill>
                  <a:srgbClr val="404040"/>
                </a:solidFill>
                <a:latin typeface="Calibri"/>
                <a:ea typeface="DejaVu Sans"/>
              </a:rPr>
              <a:t>Hesiod </a:t>
            </a:r>
            <a:r>
              <a:rPr b="1" i="1" lang="en-GB" sz="2000" spc="-1" strike="noStrike">
                <a:solidFill>
                  <a:srgbClr val="404040"/>
                </a:solidFill>
                <a:latin typeface="Calibri"/>
                <a:ea typeface="DejaVu Sans"/>
              </a:rPr>
              <a:t>Theogony</a:t>
            </a:r>
            <a:r>
              <a:rPr b="1" lang="en-GB" sz="2000" spc="-1" strike="noStrike">
                <a:solidFill>
                  <a:srgbClr val="404040"/>
                </a:solidFill>
                <a:latin typeface="Calibri"/>
                <a:ea typeface="DejaVu Sans"/>
              </a:rPr>
              <a:t> 285-290</a:t>
            </a:r>
            <a:r>
              <a:rPr b="0" lang="en-GB" sz="2000" spc="-1" strike="noStrike">
                <a:solidFill>
                  <a:srgbClr val="404040"/>
                </a:solidFill>
                <a:latin typeface="Calibri"/>
                <a:ea typeface="DejaVu Sans"/>
              </a:rPr>
              <a:t>.</a:t>
            </a:r>
            <a:endParaRPr b="0" lang="en-GB" sz="2000" spc="-1" strike="noStrike">
              <a:latin typeface="Arial"/>
            </a:endParaRPr>
          </a:p>
          <a:p>
            <a:pPr lvl="1" marL="384120" indent="-180720">
              <a:lnSpc>
                <a:spcPct val="90000"/>
              </a:lnSpc>
              <a:spcBef>
                <a:spcPts val="201"/>
              </a:spcBef>
              <a:spcAft>
                <a:spcPts val="400"/>
              </a:spcAft>
              <a:buClr>
                <a:srgbClr val="e48312"/>
              </a:buClr>
              <a:buFont typeface="Arial"/>
              <a:buChar char="•"/>
              <a:tabLst>
                <a:tab algn="l" pos="0"/>
              </a:tabLst>
            </a:pPr>
            <a:r>
              <a:rPr b="0" lang="en-GB" sz="1800" spc="-1" strike="noStrike">
                <a:solidFill>
                  <a:srgbClr val="404040"/>
                </a:solidFill>
                <a:latin typeface="Calibri"/>
                <a:ea typeface="DejaVu Sans"/>
              </a:rPr>
              <a:t>A later commentator on Hesiod adds the detail that he had six arms, six legs, and wings.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Office Theme</Template>
  <TotalTime>744</TotalTime>
  <Application>LibreOffice/7.1.0.3$Windows_X86_64 LibreOffice_project/f6099ecf3d29644b5008cc8f48f42f4a40986e4c</Application>
  <AppVersion>15.0000</AppVersion>
  <Words>1450</Words>
  <Paragraphs>95</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2019-04-18T12:03:15Z</dcterms:created>
  <dc:creator>Matthew Cobb</dc:creator>
  <dc:description/>
  <dc:language>en-GB</dc:language>
  <cp:lastModifiedBy/>
  <dcterms:modified xsi:type="dcterms:W3CDTF">2026-03-05T10:49:48Z</dcterms:modified>
  <cp:revision>138</cp:revision>
  <dc:subject/>
  <dc:title>Myth and Art</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10</vt:i4>
  </property>
</Properties>
</file>