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4" r:id="rId3"/>
    <p:sldId id="258" r:id="rId4"/>
    <p:sldId id="259" r:id="rId5"/>
    <p:sldId id="260" r:id="rId6"/>
    <p:sldId id="270" r:id="rId7"/>
    <p:sldId id="271" r:id="rId8"/>
    <p:sldId id="272" r:id="rId9"/>
    <p:sldId id="273" r:id="rId10"/>
    <p:sldId id="257" r:id="rId11"/>
    <p:sldId id="267" r:id="rId12"/>
    <p:sldId id="261" r:id="rId13"/>
    <p:sldId id="268" r:id="rId14"/>
    <p:sldId id="262" r:id="rId15"/>
    <p:sldId id="263" r:id="rId16"/>
    <p:sldId id="264" r:id="rId17"/>
    <p:sldId id="266" r:id="rId18"/>
    <p:sldId id="269" r:id="rId19"/>
    <p:sldId id="265"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0" d="100"/>
          <a:sy n="90" d="100"/>
        </p:scale>
        <p:origin x="82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AC5E8E6-3680-7D42-A260-6C69E1C47257}" type="datetimeFigureOut">
              <a:rPr lang="en-US" smtClean="0"/>
              <a:pPr/>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AC5E8E6-3680-7D42-A260-6C69E1C47257}" type="datetimeFigureOut">
              <a:rPr lang="en-US" smtClean="0"/>
              <a:pPr/>
              <a:t>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AC5E8E6-3680-7D42-A260-6C69E1C47257}" type="datetimeFigureOut">
              <a:rPr lang="en-US" smtClean="0"/>
              <a:pPr/>
              <a:t>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AC5E8E6-3680-7D42-A260-6C69E1C47257}" type="datetimeFigureOut">
              <a:rPr lang="en-US" smtClean="0"/>
              <a:pPr/>
              <a:t>2/12/2018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C5E8E6-3680-7D42-A260-6C69E1C47257}" type="datetimeFigureOut">
              <a:rPr lang="en-US" smtClean="0"/>
              <a:pPr/>
              <a:t>2/12/2018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C5E8E6-3680-7D42-A260-6C69E1C47257}" type="datetimeFigureOut">
              <a:rPr lang="en-US" smtClean="0"/>
              <a:pPr/>
              <a:t>2/12/2018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5FAE3F-89DE-F343-9D0B-751EB29C5F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results?search_query=Jacques+Lecoq"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results?search_query=jerzy+grotowski+poor+theatr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grotowski.net/en/encyclopedia/paratheat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Contextual Studies</a:t>
            </a:r>
            <a:endParaRPr lang="en-US" dirty="0"/>
          </a:p>
        </p:txBody>
      </p:sp>
      <p:sp>
        <p:nvSpPr>
          <p:cNvPr id="3" name="Subtitle 2"/>
          <p:cNvSpPr>
            <a:spLocks noGrp="1"/>
          </p:cNvSpPr>
          <p:nvPr>
            <p:ph type="subTitle" idx="1"/>
          </p:nvPr>
        </p:nvSpPr>
        <p:spPr/>
        <p:txBody>
          <a:bodyPr/>
          <a:lstStyle/>
          <a:p>
            <a:r>
              <a:rPr lang="en-US" dirty="0" smtClean="0"/>
              <a:t>Text and Authenticity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 </a:t>
            </a:r>
            <a:endParaRPr lang="en-US" dirty="0"/>
          </a:p>
        </p:txBody>
      </p:sp>
      <p:sp>
        <p:nvSpPr>
          <p:cNvPr id="3" name="Content Placeholder 2"/>
          <p:cNvSpPr>
            <a:spLocks noGrp="1"/>
          </p:cNvSpPr>
          <p:nvPr>
            <p:ph idx="1"/>
          </p:nvPr>
        </p:nvSpPr>
        <p:spPr/>
        <p:txBody>
          <a:bodyPr/>
          <a:lstStyle/>
          <a:p>
            <a:r>
              <a:rPr lang="en-US" dirty="0" smtClean="0"/>
              <a:t>Both Jacques </a:t>
            </a:r>
            <a:r>
              <a:rPr lang="en-US" dirty="0" err="1" smtClean="0"/>
              <a:t>Lecoq</a:t>
            </a:r>
            <a:r>
              <a:rPr lang="en-US" dirty="0" smtClean="0"/>
              <a:t> and </a:t>
            </a:r>
            <a:r>
              <a:rPr lang="en-US" dirty="0" err="1" smtClean="0"/>
              <a:t>Jerzy</a:t>
            </a:r>
            <a:r>
              <a:rPr lang="en-US" dirty="0" smtClean="0"/>
              <a:t> </a:t>
            </a:r>
            <a:r>
              <a:rPr lang="en-US" dirty="0" err="1" smtClean="0"/>
              <a:t>Grotowski</a:t>
            </a:r>
            <a:r>
              <a:rPr lang="en-US" dirty="0" smtClean="0"/>
              <a:t> trained performers to respond with authentic and purposeful movement. </a:t>
            </a:r>
          </a:p>
          <a:p>
            <a:endParaRPr lang="en-US" dirty="0" smtClean="0"/>
          </a:p>
          <a:p>
            <a:r>
              <a:rPr lang="en-US" dirty="0" smtClean="0"/>
              <a:t>We are considering their work and teachings as an introduction to the ‘body as text’ within a rich symbolic language of performance.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lstStyle/>
          <a:p>
            <a:endParaRPr lang="en-US" dirty="0" smtClean="0"/>
          </a:p>
          <a:p>
            <a:r>
              <a:rPr lang="en-US" dirty="0" smtClean="0"/>
              <a:t>‘Through teaching I have discovered that the body knows things about which the mind is ignorant. This research into body and movement has been my passion and I still long to share it with others.’ </a:t>
            </a:r>
            <a:r>
              <a:rPr lang="en-US" sz="1800" dirty="0" smtClean="0"/>
              <a:t>(</a:t>
            </a:r>
            <a:r>
              <a:rPr lang="en-US" sz="1800" dirty="0" err="1" smtClean="0"/>
              <a:t>Lecoq</a:t>
            </a:r>
            <a:r>
              <a:rPr lang="en-US" sz="1800" dirty="0" smtClean="0"/>
              <a:t>, 2002:9)</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normAutofit/>
          </a:bodyPr>
          <a:lstStyle/>
          <a:p>
            <a:r>
              <a:rPr lang="en-US" dirty="0" smtClean="0"/>
              <a:t>‘Even though, it looks from the outside, as if we keep doing the same thing, in reality everything changes – but slowly.’ </a:t>
            </a:r>
            <a:r>
              <a:rPr lang="en-US" sz="1800" dirty="0" smtClean="0"/>
              <a:t>(</a:t>
            </a:r>
            <a:r>
              <a:rPr lang="en-US" sz="1800" dirty="0" err="1" smtClean="0"/>
              <a:t>Lecoq</a:t>
            </a:r>
            <a:r>
              <a:rPr lang="en-US" sz="1800" dirty="0" smtClean="0"/>
              <a:t>, 2002:13)</a:t>
            </a:r>
          </a:p>
          <a:p>
            <a:endParaRPr lang="en-US" dirty="0" smtClean="0"/>
          </a:p>
          <a:p>
            <a:r>
              <a:rPr lang="en-US" dirty="0" smtClean="0"/>
              <a:t>‘..we are like the sea: the movement of the waves above is more visible than the currents beneath but despite that there is movement in the depths.’ </a:t>
            </a:r>
            <a:r>
              <a:rPr lang="en-US" sz="1800" dirty="0" smtClean="0"/>
              <a:t>(ibid)</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Training means repeating actions and vocal practice to explore curiosity, play and text. Not just ‘doing’ but ‘how we’re doing’.</a:t>
            </a:r>
          </a:p>
          <a:p>
            <a:endParaRPr lang="en-US" dirty="0" smtClean="0"/>
          </a:p>
          <a:p>
            <a:r>
              <a:rPr lang="en-US" dirty="0" smtClean="0"/>
              <a:t>‘Interpretation is the extension of an act of creation.’ </a:t>
            </a:r>
            <a:r>
              <a:rPr lang="en-US" sz="2323" dirty="0" smtClean="0"/>
              <a:t>(</a:t>
            </a:r>
            <a:r>
              <a:rPr lang="en-US" sz="2323" dirty="0" err="1" smtClean="0"/>
              <a:t>Lecoq</a:t>
            </a:r>
            <a:r>
              <a:rPr lang="en-US" sz="2323" dirty="0" smtClean="0"/>
              <a:t>, 2002:16)</a:t>
            </a:r>
          </a:p>
          <a:p>
            <a:endParaRPr lang="en-US" dirty="0" smtClean="0"/>
          </a:p>
          <a:p>
            <a:r>
              <a:rPr lang="en-US" dirty="0" smtClean="0"/>
              <a:t>But it is training for performance to others not just for one’s self. </a:t>
            </a:r>
          </a:p>
          <a:p>
            <a:endParaRPr lang="en-US" dirty="0" smtClean="0"/>
          </a:p>
          <a:p>
            <a:r>
              <a:rPr lang="en-US" dirty="0" smtClean="0"/>
              <a:t>‘In any process of creation the object made no longer belongs to the creator.’ </a:t>
            </a:r>
            <a:r>
              <a:rPr lang="en-US" sz="2323" dirty="0" smtClean="0"/>
              <a:t>(</a:t>
            </a:r>
            <a:r>
              <a:rPr lang="en-US" sz="2323" dirty="0" err="1" smtClean="0"/>
              <a:t>Lecoq</a:t>
            </a:r>
            <a:r>
              <a:rPr lang="en-US" sz="2323" dirty="0" smtClean="0"/>
              <a:t>, 2002:17)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‘They have to understand (this) essential fact: to react is to throw into relief suggestions that come from the external world. The interior world is revealed through a process of reaction to the provocations of the world outside. The actor cannot afford to rely on an interior search for sensitivities, memories, a childhood world.’ </a:t>
            </a:r>
            <a:r>
              <a:rPr lang="en-US" sz="1946" dirty="0" smtClean="0"/>
              <a:t>(</a:t>
            </a:r>
            <a:r>
              <a:rPr lang="en-US" sz="1946" dirty="0" err="1" smtClean="0"/>
              <a:t>Lecoq</a:t>
            </a:r>
            <a:r>
              <a:rPr lang="en-US" sz="1946" dirty="0" smtClean="0"/>
              <a:t>, 2002:30)</a:t>
            </a:r>
          </a:p>
          <a:p>
            <a:endParaRPr lang="en-US" dirty="0" smtClean="0"/>
          </a:p>
          <a:p>
            <a:r>
              <a:rPr lang="en-US" dirty="0" smtClean="0"/>
              <a:t>Tempo and rhythm are more important than personal secrets. </a:t>
            </a:r>
            <a:r>
              <a:rPr lang="en-US" sz="1946" dirty="0" smtClean="0"/>
              <a:t>(</a:t>
            </a:r>
            <a:r>
              <a:rPr lang="en-US" sz="1946" dirty="0" err="1" smtClean="0"/>
              <a:t>Lecoq</a:t>
            </a:r>
            <a:r>
              <a:rPr lang="en-US" sz="1946" dirty="0" smtClean="0"/>
              <a:t>, 2002:33)</a:t>
            </a:r>
            <a:endParaRPr lang="en-US" sz="1946"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lstStyle/>
          <a:p>
            <a:r>
              <a:rPr lang="en-US" dirty="0" smtClean="0"/>
              <a:t>The Neutral Mask</a:t>
            </a:r>
          </a:p>
          <a:p>
            <a:endParaRPr lang="en-US" dirty="0" smtClean="0"/>
          </a:p>
          <a:p>
            <a:r>
              <a:rPr lang="en-US" dirty="0" smtClean="0"/>
              <a:t>‘This object, when placed on the face, should enable one to experience a state of neutrality prior to action, a state of receptiveness to everything around us, with no inner conflict.’ </a:t>
            </a:r>
            <a:r>
              <a:rPr lang="en-US" sz="1800" dirty="0" smtClean="0"/>
              <a:t>(</a:t>
            </a:r>
            <a:r>
              <a:rPr lang="en-US" sz="1800" dirty="0" err="1" smtClean="0"/>
              <a:t>Lecoq</a:t>
            </a:r>
            <a:r>
              <a:rPr lang="en-US" sz="1800" dirty="0" smtClean="0"/>
              <a:t>, 2002:36)</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lstStyle/>
          <a:p>
            <a:endParaRPr lang="en-US" dirty="0" smtClean="0"/>
          </a:p>
          <a:p>
            <a:r>
              <a:rPr lang="en-US" dirty="0" smtClean="0"/>
              <a:t>‘Talking to someone, you often look that person on the face. With an actor wearing the neutral mask, you look at the whole body. The look is the mask, so the face becomes the whole body.’ </a:t>
            </a:r>
            <a:r>
              <a:rPr lang="en-US" sz="1800" dirty="0" smtClean="0"/>
              <a:t>(</a:t>
            </a:r>
            <a:r>
              <a:rPr lang="en-US" sz="1800" dirty="0" err="1" smtClean="0"/>
              <a:t>Lecoq</a:t>
            </a:r>
            <a:r>
              <a:rPr lang="en-US" sz="1800" dirty="0" smtClean="0"/>
              <a:t>, 2002:39)</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Jacques </a:t>
            </a:r>
            <a:r>
              <a:rPr lang="en-US" dirty="0" err="1" smtClean="0"/>
              <a:t>Lecoq</a:t>
            </a:r>
            <a:endParaRPr lang="en-US" dirty="0"/>
          </a:p>
        </p:txBody>
      </p:sp>
      <p:sp>
        <p:nvSpPr>
          <p:cNvPr id="3" name="Content Placeholder 2"/>
          <p:cNvSpPr>
            <a:spLocks noGrp="1"/>
          </p:cNvSpPr>
          <p:nvPr>
            <p:ph idx="1"/>
          </p:nvPr>
        </p:nvSpPr>
        <p:spPr/>
        <p:txBody>
          <a:bodyPr/>
          <a:lstStyle/>
          <a:p>
            <a:r>
              <a:rPr lang="en-US" dirty="0" smtClean="0"/>
              <a:t>Some handy videos here:</a:t>
            </a:r>
          </a:p>
          <a:p>
            <a:endParaRPr lang="en-US" dirty="0" smtClean="0"/>
          </a:p>
          <a:p>
            <a:r>
              <a:rPr lang="en-US" dirty="0" smtClean="0">
                <a:hlinkClick r:id="rId2"/>
              </a:rPr>
              <a:t>https://www.youtube.com/results?search_query=Jacques+Lecoq</a:t>
            </a:r>
            <a:r>
              <a:rPr lang="en-US" dirty="0" smtClean="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Practice that sought to remove the gap between impulse and action </a:t>
            </a:r>
            <a:r>
              <a:rPr lang="en-US" sz="1800" dirty="0" smtClean="0"/>
              <a:t>(Schechner,1997:31)</a:t>
            </a:r>
          </a:p>
          <a:p>
            <a:r>
              <a:rPr lang="en-US" dirty="0" smtClean="0"/>
              <a:t>‘Ours then is a </a:t>
            </a:r>
            <a:r>
              <a:rPr lang="en-US" i="1" dirty="0" smtClean="0"/>
              <a:t>via </a:t>
            </a:r>
            <a:r>
              <a:rPr lang="en-US" i="1" dirty="0" err="1" smtClean="0"/>
              <a:t>negativa</a:t>
            </a:r>
            <a:r>
              <a:rPr lang="en-US" dirty="0" smtClean="0"/>
              <a:t>, not a collection of skills but an eradication of blocks’ </a:t>
            </a:r>
            <a:r>
              <a:rPr lang="en-US" sz="1800" dirty="0" smtClean="0"/>
              <a:t>(ibid)</a:t>
            </a:r>
          </a:p>
          <a:p>
            <a:endParaRPr lang="en-US" dirty="0" smtClean="0"/>
          </a:p>
          <a:p>
            <a:r>
              <a:rPr lang="en-US" dirty="0" smtClean="0"/>
              <a:t>The ‘Nike’ of theatre – </a:t>
            </a:r>
            <a:r>
              <a:rPr lang="en-US" i="1" dirty="0" smtClean="0"/>
              <a:t>just do it</a:t>
            </a:r>
          </a:p>
          <a:p>
            <a:endParaRPr lang="en-US" i="1" dirty="0" smtClean="0"/>
          </a:p>
          <a:p>
            <a:r>
              <a:rPr lang="en-US" dirty="0" smtClean="0"/>
              <a:t>The idea was to free the performer, to allow then to ‘be themselves’ rather than to perform signs of intention. (However ‘themselves’ were highly trained performers)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lstStyle/>
          <a:p>
            <a:pPr>
              <a:buNone/>
            </a:pPr>
            <a:endParaRPr lang="en-US" dirty="0" smtClean="0"/>
          </a:p>
          <a:p>
            <a:r>
              <a:rPr lang="en-US" dirty="0" smtClean="0"/>
              <a:t>‘..we subtract, seeking distillation of signs by eliminating those elements of “natural” </a:t>
            </a:r>
            <a:r>
              <a:rPr lang="en-US" dirty="0" err="1" smtClean="0"/>
              <a:t>behaviour</a:t>
            </a:r>
            <a:r>
              <a:rPr lang="en-US" dirty="0" smtClean="0"/>
              <a:t> which  obscure pure impulse.’ </a:t>
            </a:r>
            <a:r>
              <a:rPr lang="en-US" sz="1800" dirty="0" smtClean="0"/>
              <a:t>(</a:t>
            </a:r>
            <a:r>
              <a:rPr lang="en-US" sz="1800" dirty="0" err="1" smtClean="0"/>
              <a:t>Schechner</a:t>
            </a:r>
            <a:r>
              <a:rPr lang="en-US" sz="1800" dirty="0" smtClean="0"/>
              <a:t>, 1997:31)</a:t>
            </a:r>
          </a:p>
          <a:p>
            <a:endParaRPr lang="en-US" sz="1800" dirty="0" smtClean="0"/>
          </a:p>
          <a:p>
            <a:r>
              <a:rPr lang="en-US" dirty="0" smtClean="0"/>
              <a:t>‘Our common growth becomes revelation’ </a:t>
            </a:r>
            <a:r>
              <a:rPr lang="en-US" sz="1800" dirty="0" smtClean="0"/>
              <a:t>(ibid:36)</a:t>
            </a:r>
          </a:p>
          <a:p>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normAutofit lnSpcReduction="10000"/>
          </a:bodyPr>
          <a:lstStyle/>
          <a:p>
            <a:r>
              <a:rPr lang="en-US" dirty="0" smtClean="0"/>
              <a:t>His ‘Poor Theatre’ was an attempt to achieve authenticity and honesty in performance.</a:t>
            </a:r>
          </a:p>
          <a:p>
            <a:endParaRPr lang="en-US" dirty="0" smtClean="0"/>
          </a:p>
          <a:p>
            <a:r>
              <a:rPr lang="en-US" dirty="0" smtClean="0"/>
              <a:t>Renowned for:</a:t>
            </a:r>
          </a:p>
          <a:p>
            <a:r>
              <a:rPr lang="en-US" dirty="0" smtClean="0"/>
              <a:t>Poor Theatre – actor training</a:t>
            </a:r>
          </a:p>
          <a:p>
            <a:r>
              <a:rPr lang="en-US" dirty="0" err="1" smtClean="0"/>
              <a:t>Paratheatre</a:t>
            </a:r>
            <a:endParaRPr lang="en-US" dirty="0" smtClean="0"/>
          </a:p>
          <a:p>
            <a:r>
              <a:rPr lang="en-US" dirty="0" smtClean="0"/>
              <a:t>Textual montage</a:t>
            </a:r>
          </a:p>
          <a:p>
            <a:r>
              <a:rPr lang="en-US" dirty="0" err="1" smtClean="0"/>
              <a:t>Mise</a:t>
            </a:r>
            <a:r>
              <a:rPr lang="en-US" dirty="0" smtClean="0"/>
              <a:t>-en-scene</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Poor Theatre:</a:t>
            </a:r>
          </a:p>
          <a:p>
            <a:endParaRPr lang="en-US" dirty="0" smtClean="0"/>
          </a:p>
          <a:p>
            <a:r>
              <a:rPr lang="en-US" dirty="0" smtClean="0"/>
              <a:t>‘we abandoned make-up, fake noses, pillow-stuffed bellies – everything that the actor puts on in the dressing room before performance.” </a:t>
            </a:r>
            <a:r>
              <a:rPr lang="en-US" sz="2118" dirty="0" smtClean="0"/>
              <a:t>(</a:t>
            </a:r>
            <a:r>
              <a:rPr lang="en-US" sz="2118" dirty="0" err="1" smtClean="0"/>
              <a:t>Schechner</a:t>
            </a:r>
            <a:r>
              <a:rPr lang="en-US" sz="2118" dirty="0" smtClean="0"/>
              <a:t>, 1997: 36)</a:t>
            </a:r>
          </a:p>
          <a:p>
            <a:endParaRPr lang="en-US" dirty="0" smtClean="0"/>
          </a:p>
          <a:p>
            <a:r>
              <a:rPr lang="en-US" dirty="0" smtClean="0"/>
              <a:t>‘The composition of a fixed facial expression by using the actor’s own muscles and inner impulses achieves the effect of a strikingly theatrical transubstantiation, while the mask prepared by a make up artist is only a trick.’ </a:t>
            </a:r>
            <a:r>
              <a:rPr lang="en-US" sz="2118" dirty="0" smtClean="0"/>
              <a:t>(ibid:37)</a:t>
            </a:r>
            <a:endParaRPr lang="en-US" sz="2118"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lstStyle/>
          <a:p>
            <a:r>
              <a:rPr lang="en-US" dirty="0" smtClean="0"/>
              <a:t>Actor Training:</a:t>
            </a:r>
          </a:p>
          <a:p>
            <a:r>
              <a:rPr lang="en-US" dirty="0" smtClean="0"/>
              <a:t>‘Extremely detailed psychophysical acting’ including ‘highly developed psychophysical exercises’ and an ‘equally developed vocal technique’ </a:t>
            </a:r>
            <a:r>
              <a:rPr lang="en-US" sz="1800" dirty="0" smtClean="0"/>
              <a:t>(Schechner,1997:26)</a:t>
            </a:r>
          </a:p>
          <a:p>
            <a:endParaRPr lang="en-US" dirty="0" smtClean="0"/>
          </a:p>
          <a:p>
            <a:r>
              <a:rPr lang="en-US" dirty="0" smtClean="0"/>
              <a:t>Psychophysical = any method where physical practice allows us to ‘know’ ourselves better. </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t>Paratheatre</a:t>
            </a:r>
            <a:r>
              <a:rPr lang="en-US" dirty="0" smtClean="0"/>
              <a:t>:</a:t>
            </a:r>
          </a:p>
          <a:p>
            <a:r>
              <a:rPr lang="en-US" dirty="0" smtClean="0"/>
              <a:t>Highly physical theatre that intends to erase the lines between performer and spectator.</a:t>
            </a:r>
          </a:p>
          <a:p>
            <a:r>
              <a:rPr lang="en-US" dirty="0" smtClean="0"/>
              <a:t>An attempt to ‘leave theatre’ but open it up to as many people as possible.</a:t>
            </a:r>
          </a:p>
          <a:p>
            <a:r>
              <a:rPr lang="en-US" dirty="0" smtClean="0"/>
              <a:t>working towards suspending social roles, trying instead to find the human dimension of one’s existence in action and experiment; </a:t>
            </a:r>
          </a:p>
          <a:p>
            <a:r>
              <a:rPr lang="en-US" dirty="0" smtClean="0"/>
              <a:t>encounters involving other people and nature (Holiday/Święto); and gradually leading to fundamental transformations in culture.</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normAutofit fontScale="92500"/>
          </a:bodyPr>
          <a:lstStyle/>
          <a:p>
            <a:r>
              <a:rPr lang="en-US" dirty="0" smtClean="0"/>
              <a:t>Textual montage:</a:t>
            </a:r>
          </a:p>
          <a:p>
            <a:r>
              <a:rPr lang="en-US" dirty="0" smtClean="0"/>
              <a:t>The act of using various written texts to create new work. </a:t>
            </a:r>
          </a:p>
          <a:p>
            <a:r>
              <a:rPr lang="en-US" dirty="0" smtClean="0"/>
              <a:t>This style was influenced by the traits that we are used to in film- fast paced editing, jumping from shot to shot, location to location point of view to wide shot. </a:t>
            </a:r>
          </a:p>
          <a:p>
            <a:r>
              <a:rPr lang="en-US" dirty="0" smtClean="0"/>
              <a:t>The physical training helped prepare performers to be he bodies of the montage. </a:t>
            </a:r>
            <a:r>
              <a:rPr lang="en-US" sz="1946" dirty="0" smtClean="0"/>
              <a:t>(Schechner,1997:27) </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lstStyle/>
          <a:p>
            <a:r>
              <a:rPr lang="en-US" dirty="0" err="1" smtClean="0"/>
              <a:t>Mise</a:t>
            </a:r>
            <a:r>
              <a:rPr lang="en-US" dirty="0" smtClean="0"/>
              <a:t>-en-scene</a:t>
            </a:r>
          </a:p>
          <a:p>
            <a:r>
              <a:rPr lang="en-US" dirty="0" smtClean="0"/>
              <a:t>Means the visual way in which the design of a work of creative art can communicate a story.</a:t>
            </a:r>
          </a:p>
          <a:p>
            <a:endParaRPr lang="en-US" dirty="0" smtClean="0"/>
          </a:p>
          <a:p>
            <a:r>
              <a:rPr lang="en-US" dirty="0" smtClean="0"/>
              <a:t>First presentation slide of technical theatre aspects factor in here.</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Jerzy</a:t>
            </a:r>
            <a:r>
              <a:rPr lang="en-US" dirty="0" smtClean="0"/>
              <a:t> </a:t>
            </a:r>
            <a:r>
              <a:rPr lang="en-US" dirty="0" err="1" smtClean="0"/>
              <a:t>Grotowski</a:t>
            </a:r>
            <a:endParaRPr lang="en-US" dirty="0"/>
          </a:p>
        </p:txBody>
      </p:sp>
      <p:sp>
        <p:nvSpPr>
          <p:cNvPr id="3" name="Content Placeholder 2"/>
          <p:cNvSpPr>
            <a:spLocks noGrp="1"/>
          </p:cNvSpPr>
          <p:nvPr>
            <p:ph idx="1"/>
          </p:nvPr>
        </p:nvSpPr>
        <p:spPr/>
        <p:txBody>
          <a:bodyPr/>
          <a:lstStyle/>
          <a:p>
            <a:r>
              <a:rPr lang="en-US" dirty="0" smtClean="0"/>
              <a:t>Some handy videos here:</a:t>
            </a:r>
            <a:endParaRPr lang="en-US" dirty="0" smtClean="0">
              <a:hlinkClick r:id="rId2"/>
            </a:endParaRPr>
          </a:p>
          <a:p>
            <a:endParaRPr lang="en-US" dirty="0" smtClean="0">
              <a:hlinkClick r:id="rId2"/>
            </a:endParaRPr>
          </a:p>
          <a:p>
            <a:r>
              <a:rPr lang="en-US" dirty="0" smtClean="0">
                <a:hlinkClick r:id="rId2"/>
              </a:rPr>
              <a:t>https://www.youtube.com/results?search_query=jerzy+grotowski+poor+theatre</a:t>
            </a:r>
            <a:endParaRPr lang="en-US" dirty="0" smtClean="0"/>
          </a:p>
          <a:p>
            <a:endParaRPr lang="en-US" dirty="0" smtClean="0"/>
          </a:p>
          <a:p>
            <a:r>
              <a:rPr lang="en-US" sz="2000" dirty="0" smtClean="0"/>
              <a:t>And some crazy stuff too. Bear in mind we are only looking at this work from an introductory perspective.</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a:bodyPr>
          <a:lstStyle/>
          <a:p>
            <a:r>
              <a:rPr lang="en-US" sz="2500" dirty="0" smtClean="0">
                <a:hlinkClick r:id="rId2"/>
              </a:rPr>
              <a:t>http://www.grotowski.net/en/encyclopedia/paratheatre</a:t>
            </a:r>
            <a:r>
              <a:rPr lang="en-US" sz="2500" dirty="0" smtClean="0"/>
              <a:t> </a:t>
            </a:r>
          </a:p>
          <a:p>
            <a:endParaRPr lang="en-US" sz="2500" dirty="0" smtClean="0"/>
          </a:p>
          <a:p>
            <a:r>
              <a:rPr lang="en-US" sz="2500" dirty="0" err="1" smtClean="0"/>
              <a:t>Grotowski</a:t>
            </a:r>
            <a:r>
              <a:rPr lang="en-US" sz="2500" dirty="0" smtClean="0"/>
              <a:t>, J. (1975). </a:t>
            </a:r>
            <a:r>
              <a:rPr lang="en-US" sz="2500" i="1" dirty="0" smtClean="0"/>
              <a:t>Towards a Poor Theatre. </a:t>
            </a:r>
            <a:r>
              <a:rPr lang="en-US" sz="2500" dirty="0" smtClean="0"/>
              <a:t>London: Methuen Drama.</a:t>
            </a:r>
          </a:p>
          <a:p>
            <a:r>
              <a:rPr lang="en-US" sz="2500" dirty="0" err="1" smtClean="0"/>
              <a:t>Lecoq</a:t>
            </a:r>
            <a:r>
              <a:rPr lang="en-US" sz="2500" dirty="0" smtClean="0"/>
              <a:t>, J. (2002). </a:t>
            </a:r>
            <a:r>
              <a:rPr lang="en-US" sz="2500" i="1" dirty="0" smtClean="0"/>
              <a:t>The Moving Body. </a:t>
            </a:r>
            <a:r>
              <a:rPr lang="en-US" sz="2500" dirty="0" smtClean="0"/>
              <a:t>London: Methuen Drama</a:t>
            </a:r>
          </a:p>
          <a:p>
            <a:r>
              <a:rPr lang="en-US" sz="2500" dirty="0" err="1" smtClean="0"/>
              <a:t>Schechner</a:t>
            </a:r>
            <a:r>
              <a:rPr lang="en-US" sz="2500" dirty="0" smtClean="0"/>
              <a:t>, R. and Wolford, L (</a:t>
            </a:r>
            <a:r>
              <a:rPr lang="en-US" sz="2500" dirty="0" err="1" smtClean="0"/>
              <a:t>eds</a:t>
            </a:r>
            <a:r>
              <a:rPr lang="en-US" sz="2500" dirty="0" smtClean="0"/>
              <a:t>). (1997). </a:t>
            </a:r>
            <a:r>
              <a:rPr lang="en-US" sz="2500" i="1" dirty="0" smtClean="0"/>
              <a:t>The </a:t>
            </a:r>
            <a:r>
              <a:rPr lang="en-US" sz="2500" i="1" dirty="0" err="1" smtClean="0"/>
              <a:t>Grotowski</a:t>
            </a:r>
            <a:r>
              <a:rPr lang="en-US" sz="2500" i="1" dirty="0" smtClean="0"/>
              <a:t> Sourcebook</a:t>
            </a:r>
            <a:r>
              <a:rPr lang="en-US" sz="2500" dirty="0" smtClean="0"/>
              <a:t>. London: </a:t>
            </a:r>
            <a:r>
              <a:rPr lang="en-US" sz="2500" dirty="0" err="1" smtClean="0"/>
              <a:t>Routledge</a:t>
            </a:r>
            <a:r>
              <a:rPr lang="en-US" sz="2500" dirty="0" smtClean="0"/>
              <a:t>.</a:t>
            </a:r>
            <a:endParaRPr lang="en-US" sz="2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198</TotalTime>
  <Words>970</Words>
  <Application>Microsoft Office PowerPoint</Application>
  <PresentationFormat>On-screen Show (4:3)</PresentationFormat>
  <Paragraphs>95</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Contextual Studies</vt:lpstr>
      <vt:lpstr>Intro </vt:lpstr>
      <vt:lpstr>Jacques Lecoq</vt:lpstr>
      <vt:lpstr>Jacques Lecoq</vt:lpstr>
      <vt:lpstr>Jacques Lecoq</vt:lpstr>
      <vt:lpstr>Jacques Lecoq</vt:lpstr>
      <vt:lpstr>Jacques Lecoq</vt:lpstr>
      <vt:lpstr>Jacques Lecoq</vt:lpstr>
      <vt:lpstr>Jacques Lecoq</vt:lpstr>
      <vt:lpstr>Jerzy Grotowski</vt:lpstr>
      <vt:lpstr>Jerzy Grotowski</vt:lpstr>
      <vt:lpstr>Jerzy Grotowski</vt:lpstr>
      <vt:lpstr>Jerzy Grotowski</vt:lpstr>
      <vt:lpstr>Jerzy Grotowski</vt:lpstr>
      <vt:lpstr>Jerzy Grotowski</vt:lpstr>
      <vt:lpstr>Jerzy Grotowski</vt:lpstr>
      <vt:lpstr>Jerzy Grotowski</vt:lpstr>
      <vt:lpstr>Jerzy Grotowski</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10</cp:revision>
  <dcterms:created xsi:type="dcterms:W3CDTF">2018-02-08T23:26:58Z</dcterms:created>
  <dcterms:modified xsi:type="dcterms:W3CDTF">2018-02-12T11:46:25Z</dcterms:modified>
</cp:coreProperties>
</file>