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0" r:id="rId2"/>
  </p:sldMasterIdLst>
  <p:notesMasterIdLst>
    <p:notesMasterId r:id="rId45"/>
  </p:notesMasterIdLst>
  <p:sldIdLst>
    <p:sldId id="260" r:id="rId3"/>
    <p:sldId id="261" r:id="rId4"/>
    <p:sldId id="262" r:id="rId5"/>
    <p:sldId id="263" r:id="rId6"/>
    <p:sldId id="264" r:id="rId7"/>
    <p:sldId id="265" r:id="rId8"/>
    <p:sldId id="266" r:id="rId9"/>
    <p:sldId id="319" r:id="rId10"/>
    <p:sldId id="279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89" r:id="rId19"/>
    <p:sldId id="290" r:id="rId20"/>
    <p:sldId id="291" r:id="rId21"/>
    <p:sldId id="292" r:id="rId22"/>
    <p:sldId id="293" r:id="rId23"/>
    <p:sldId id="294" r:id="rId24"/>
    <p:sldId id="295" r:id="rId25"/>
    <p:sldId id="296" r:id="rId26"/>
    <p:sldId id="297" r:id="rId27"/>
    <p:sldId id="298" r:id="rId28"/>
    <p:sldId id="299" r:id="rId29"/>
    <p:sldId id="300" r:id="rId30"/>
    <p:sldId id="301" r:id="rId31"/>
    <p:sldId id="302" r:id="rId32"/>
    <p:sldId id="303" r:id="rId33"/>
    <p:sldId id="304" r:id="rId34"/>
    <p:sldId id="305" r:id="rId35"/>
    <p:sldId id="306" r:id="rId36"/>
    <p:sldId id="307" r:id="rId37"/>
    <p:sldId id="308" r:id="rId38"/>
    <p:sldId id="309" r:id="rId39"/>
    <p:sldId id="310" r:id="rId40"/>
    <p:sldId id="311" r:id="rId41"/>
    <p:sldId id="312" r:id="rId42"/>
    <p:sldId id="313" r:id="rId43"/>
    <p:sldId id="314" r:id="rId4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0"/>
    <p:restoredTop sz="94600"/>
  </p:normalViewPr>
  <p:slideViewPr>
    <p:cSldViewPr snapToGrid="0">
      <p:cViewPr varScale="1">
        <p:scale>
          <a:sx n="103" d="100"/>
          <a:sy n="103" d="100"/>
        </p:scale>
        <p:origin x="234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altLang="en-US"/>
          </a:p>
        </p:txBody>
      </p:sp>
      <p:sp>
        <p:nvSpPr>
          <p:cNvPr id="368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C3F6E3B-8CFF-45D0-87A3-F129EE35018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119910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4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2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  <p:custDataLst>
              <p:tags r:id="rId1"/>
            </p:custDataLst>
          </p:nvPr>
        </p:nvSpPr>
        <p:spPr>
          <a:xfrm>
            <a:off x="2701925" y="2130425"/>
            <a:ext cx="4800600" cy="1470025"/>
          </a:xfrm>
        </p:spPr>
        <p:txBody>
          <a:bodyPr/>
          <a:lstStyle>
            <a:lvl1pPr>
              <a:buClr>
                <a:srgbClr val="FFFFFF"/>
              </a:buClr>
              <a:defRPr/>
            </a:lvl1pPr>
          </a:lstStyle>
          <a:p>
            <a:pPr lvl="0"/>
            <a:r>
              <a:rPr lang="en-US" altLang="en-US" noProof="0" smtClean="0"/>
              <a:t>Click to edit Master title style</a:t>
            </a:r>
            <a:endParaRPr lang="en-GB" altLang="en-US" noProof="0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2701925" y="3886200"/>
            <a:ext cx="4114800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  <a:endParaRPr lang="en-GB" altLang="en-US" noProof="0" smtClean="0"/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3AC1486-77F2-4FB3-8587-B666F73A30D4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3A375D-0A58-43E0-9980-DF37F9367AD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7343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A2E13E-0CC9-43BC-A5F7-40944C2F6B4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2324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93988" y="1600200"/>
            <a:ext cx="30861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32488" y="1600200"/>
            <a:ext cx="308768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5FAA16-9543-437E-BEBD-82D5D3A4B76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0034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5F11D3-6334-4785-9032-13AAD4FC630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1105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37BA27-9534-47AB-9961-E2AE2D7240F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088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6A422B-DAB2-4FE7-BFE0-5DFAE4402E3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6102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21FE20-6782-41BE-A9CF-78BC48F4424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3555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B0FEAB-4980-4B58-B270-15EB05D058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1132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CABCE9-0780-4C44-A93C-BCE33404F99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1799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39025" y="274638"/>
            <a:ext cx="158115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93988" y="274638"/>
            <a:ext cx="4592637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6D95CD-DD74-4AEC-84D1-72FAF4DD39A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4812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ctrTitle"/>
            <p:custDataLst>
              <p:tags r:id="rId1"/>
            </p:custDataLst>
          </p:nvPr>
        </p:nvSpPr>
        <p:spPr>
          <a:xfrm>
            <a:off x="455613" y="2130425"/>
            <a:ext cx="7313612" cy="14700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455613" y="3886200"/>
            <a:ext cx="7313612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28BC55D-A0FC-407C-85F9-96CF777B608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9E7F0B-7B45-4B15-AE09-84D045D431C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5611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3D258E-0B40-4B78-BF0F-5C44D5C9633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94228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600200"/>
            <a:ext cx="403701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600200"/>
            <a:ext cx="403701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535B84-28CD-432A-9151-7A3E30AA4BB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6060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31EF5E-1CF8-4CC9-B7DC-0FD35954D7A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78727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290A10-70BE-4E87-936D-2FEB696960F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11688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201D86-6BBD-4533-B5B2-0EB356ECD0C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85405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EA9F46-960C-4766-914E-1EE88A93853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80402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057D85-B585-4ED6-864B-C5D45FAFFFE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7916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AA3E7E-4F80-440E-B437-848E0C8144B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83896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6225" y="274638"/>
            <a:ext cx="2055813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38"/>
            <a:ext cx="6018212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29A1B3-B678-4087-9947-354F40DB39A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70790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72D2E4-6E36-4CDD-B15F-6A7814FB74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015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ags" Target="../tags/tag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ags" Target="../tags/tag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 bwMode="auto">
          <a:xfrm>
            <a:off x="2703513" y="274638"/>
            <a:ext cx="6316662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  <p:custDataLst>
              <p:tags r:id="rId14"/>
            </p:custDataLst>
          </p:nvPr>
        </p:nvSpPr>
        <p:spPr bwMode="auto">
          <a:xfrm>
            <a:off x="2693988" y="1600200"/>
            <a:ext cx="6326187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F58EBB0-5660-4C44-BCA1-CD6192FD204C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title"/>
            <p:custDataLst>
              <p:tags r:id="rId14"/>
            </p:custDataLst>
          </p:nvPr>
        </p:nvSpPr>
        <p:spPr bwMode="auto">
          <a:xfrm>
            <a:off x="455613" y="274638"/>
            <a:ext cx="82264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body" idx="1"/>
            <p:custDataLst>
              <p:tags r:id="rId15"/>
            </p:custDataLst>
          </p:nvPr>
        </p:nvSpPr>
        <p:spPr bwMode="auto">
          <a:xfrm>
            <a:off x="455613" y="1600200"/>
            <a:ext cx="8226425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 altLang="en-US"/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 altLang="en-US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DE326CC-CC8B-40AC-9317-1CD3EDCC28D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s.a.jones@uwtsd.ac.uk" TargetMode="Externa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3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SSAP4006 – Introduction to Cognitive and Biological Psychology (Bio Section) </a:t>
            </a:r>
            <a:endParaRPr lang="en-US" altLang="en-US" sz="4400" dirty="0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Dr Stuart Jones.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46080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Stuart Jones. </a:t>
            </a:r>
            <a:endParaRPr lang="en-US" altLang="en-US" sz="4400" dirty="0" smtClean="0"/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Dr Stuart Jones. 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 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Email: </a:t>
            </a:r>
            <a:r>
              <a:rPr lang="en-GB" altLang="en-US" sz="2700" u="sng" dirty="0" smtClean="0">
                <a:hlinkClick r:id="rId2"/>
              </a:rPr>
              <a:t>s.a.jones@uwtsd.ac.uk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 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Office Hours: 	</a:t>
            </a:r>
            <a:r>
              <a:rPr lang="en-GB" altLang="en-US" sz="2700" dirty="0" smtClean="0"/>
              <a:t>Tuesday </a:t>
            </a:r>
            <a:r>
              <a:rPr lang="en-GB" altLang="en-US" sz="2700" dirty="0" smtClean="0"/>
              <a:t>12-1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		 Friday </a:t>
            </a:r>
            <a:r>
              <a:rPr lang="en-GB" altLang="en-US" sz="2700" dirty="0" smtClean="0"/>
              <a:t>12-1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Office: CJ214. 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 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Telephone: 01267 676697. 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endParaRPr lang="en-US" altLang="en-US" sz="2700" dirty="0" smtClean="0"/>
          </a:p>
        </p:txBody>
      </p:sp>
    </p:spTree>
    <p:extLst>
      <p:ext uri="{BB962C8B-B14F-4D97-AF65-F5344CB8AC3E}">
        <p14:creationId xmlns:p14="http://schemas.microsoft.com/office/powerpoint/2010/main" val="3336501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Aims</a:t>
            </a:r>
            <a:endParaRPr lang="en-US" altLang="en-US" sz="4400" dirty="0" smtClean="0"/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4400" dirty="0" smtClean="0"/>
              <a:t>To introduce students to the theories and applications of human cognition</a:t>
            </a:r>
          </a:p>
        </p:txBody>
      </p:sp>
    </p:spTree>
    <p:extLst>
      <p:ext uri="{BB962C8B-B14F-4D97-AF65-F5344CB8AC3E}">
        <p14:creationId xmlns:p14="http://schemas.microsoft.com/office/powerpoint/2010/main" val="2015173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Learning Outcomes. </a:t>
            </a:r>
            <a:endParaRPr lang="en-US" altLang="en-US" sz="44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09600" indent="-609600" eaLnBrk="1">
              <a:lnSpc>
                <a:spcPct val="90000"/>
              </a:lnSpc>
              <a:defRPr/>
            </a:pPr>
            <a:r>
              <a:rPr lang="en-US" sz="3000" dirty="0"/>
              <a:t>•	demonstrate an understanding of the parts and function of the brain and nervous systems</a:t>
            </a:r>
            <a:r>
              <a:rPr lang="en-US" sz="3000" dirty="0" smtClean="0"/>
              <a:t>;</a:t>
            </a:r>
          </a:p>
          <a:p>
            <a:pPr marL="609600" indent="-609600" eaLnBrk="1">
              <a:lnSpc>
                <a:spcPct val="90000"/>
              </a:lnSpc>
              <a:defRPr/>
            </a:pPr>
            <a:endParaRPr lang="en-US" sz="3000" dirty="0"/>
          </a:p>
          <a:p>
            <a:pPr marL="609600" indent="-609600" eaLnBrk="1">
              <a:lnSpc>
                <a:spcPct val="90000"/>
              </a:lnSpc>
              <a:defRPr/>
            </a:pPr>
            <a:r>
              <a:rPr lang="en-US" sz="3000" dirty="0"/>
              <a:t>•	demonstrate an awareness of the biological basis of </a:t>
            </a:r>
            <a:r>
              <a:rPr lang="en-US" sz="3000" dirty="0" err="1"/>
              <a:t>behaviour</a:t>
            </a:r>
            <a:r>
              <a:rPr lang="en-US" sz="3000" dirty="0"/>
              <a:t> and cognition, exploring neurological disorders related to </a:t>
            </a:r>
            <a:r>
              <a:rPr lang="en-US" sz="3000" dirty="0" err="1"/>
              <a:t>behaviour</a:t>
            </a:r>
            <a:r>
              <a:rPr lang="en-US" sz="3000" dirty="0"/>
              <a:t> and cognition</a:t>
            </a:r>
            <a:r>
              <a:rPr lang="en-US" sz="3000" dirty="0" smtClean="0"/>
              <a:t>;</a:t>
            </a:r>
          </a:p>
          <a:p>
            <a:pPr marL="609600" indent="-609600" eaLnBrk="1">
              <a:lnSpc>
                <a:spcPct val="90000"/>
              </a:lnSpc>
              <a:defRPr/>
            </a:pPr>
            <a:endParaRPr lang="en-US" sz="3000" dirty="0"/>
          </a:p>
          <a:p>
            <a:pPr marL="609600" indent="-609600" eaLnBrk="1">
              <a:lnSpc>
                <a:spcPct val="90000"/>
              </a:lnSpc>
              <a:defRPr/>
            </a:pPr>
            <a:r>
              <a:rPr lang="en-US" sz="3000" dirty="0"/>
              <a:t>•	</a:t>
            </a:r>
            <a:r>
              <a:rPr lang="en-US" sz="3000" dirty="0" err="1"/>
              <a:t>organise</a:t>
            </a:r>
            <a:r>
              <a:rPr lang="en-US" sz="3000" dirty="0"/>
              <a:t> their knowledge and learning through the use of information resources and present their work at the appropriate level.</a:t>
            </a:r>
          </a:p>
        </p:txBody>
      </p:sp>
    </p:spTree>
    <p:extLst>
      <p:ext uri="{BB962C8B-B14F-4D97-AF65-F5344CB8AC3E}">
        <p14:creationId xmlns:p14="http://schemas.microsoft.com/office/powerpoint/2010/main" val="24982019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Content. </a:t>
            </a:r>
            <a:endParaRPr lang="en-US" altLang="en-US" sz="4400" dirty="0" smtClean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eaLnBrk="1">
              <a:lnSpc>
                <a:spcPct val="80000"/>
              </a:lnSpc>
            </a:pPr>
            <a:r>
              <a:rPr lang="en-GB" altLang="en-US" sz="3000" smtClean="0"/>
              <a:t>An examination of the historical development of cognitive and biological psychology.</a:t>
            </a:r>
          </a:p>
          <a:p>
            <a:pPr marL="609600" indent="-609600" eaLnBrk="1">
              <a:lnSpc>
                <a:spcPct val="80000"/>
              </a:lnSpc>
            </a:pPr>
            <a:endParaRPr lang="en-US" altLang="en-US" sz="3000" smtClean="0"/>
          </a:p>
          <a:p>
            <a:pPr marL="609600" indent="-609600" eaLnBrk="1">
              <a:lnSpc>
                <a:spcPct val="80000"/>
              </a:lnSpc>
            </a:pPr>
            <a:r>
              <a:rPr lang="en-GB" altLang="en-US" smtClean="0"/>
              <a:t>Exploration of the parts and functions of the brain, nervous system and the relationship to behaviour and language</a:t>
            </a:r>
          </a:p>
          <a:p>
            <a:pPr marL="609600" indent="-609600" eaLnBrk="1">
              <a:lnSpc>
                <a:spcPct val="80000"/>
              </a:lnSpc>
            </a:pPr>
            <a:endParaRPr lang="en-US" altLang="en-US" sz="3000" smtClean="0"/>
          </a:p>
          <a:p>
            <a:pPr marL="609600" indent="-609600" eaLnBrk="1">
              <a:lnSpc>
                <a:spcPct val="80000"/>
              </a:lnSpc>
            </a:pPr>
            <a:r>
              <a:rPr lang="en-GB" altLang="en-US" smtClean="0"/>
              <a:t>Consideration of the research methods used in biological psychology and their ethics and relevance to human psychology. </a:t>
            </a:r>
            <a:endParaRPr lang="en-US" altLang="en-US" sz="3000" smtClean="0"/>
          </a:p>
          <a:p>
            <a:pPr marL="609600" indent="-609600" eaLnBrk="1" hangingPunct="1">
              <a:lnSpc>
                <a:spcPct val="80000"/>
              </a:lnSpc>
            </a:pPr>
            <a:endParaRPr lang="en-US" altLang="en-US" sz="3000" smtClean="0"/>
          </a:p>
        </p:txBody>
      </p:sp>
    </p:spTree>
    <p:extLst>
      <p:ext uri="{BB962C8B-B14F-4D97-AF65-F5344CB8AC3E}">
        <p14:creationId xmlns:p14="http://schemas.microsoft.com/office/powerpoint/2010/main" val="1184892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Content. </a:t>
            </a:r>
            <a:endParaRPr lang="en-US" altLang="en-US" sz="4400" dirty="0" smtClean="0"/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/>
            <a:endParaRPr lang="en-GB" altLang="en-US" dirty="0" smtClean="0"/>
          </a:p>
          <a:p>
            <a:pPr eaLnBrk="1"/>
            <a:r>
              <a:rPr lang="en-GB" altLang="en-US" sz="4000" dirty="0" smtClean="0"/>
              <a:t>Examination of the theories drawn from biological psychology experiments</a:t>
            </a:r>
            <a:r>
              <a:rPr lang="en-GB" altLang="en-US" dirty="0" smtClean="0"/>
              <a:t>.</a:t>
            </a:r>
          </a:p>
          <a:p>
            <a:pPr eaLnBrk="1"/>
            <a:endParaRPr lang="en-US" altLang="en-US" dirty="0" smtClean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380703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Assessment. </a:t>
            </a:r>
            <a:endParaRPr lang="en-US" altLang="en-US" sz="4400" dirty="0" smtClean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smtClean="0"/>
              <a:t>ASSESSMENT</a:t>
            </a:r>
            <a:endParaRPr lang="en-US" altLang="en-US" smtClean="0"/>
          </a:p>
          <a:p>
            <a:r>
              <a:rPr lang="en-GB" altLang="en-US" b="1" smtClean="0"/>
              <a:t>Coursework			50%</a:t>
            </a:r>
            <a:endParaRPr lang="en-US" altLang="en-US" smtClean="0"/>
          </a:p>
          <a:p>
            <a:pPr hangingPunct="1"/>
            <a:r>
              <a:rPr lang="en-GB" altLang="en-US" smtClean="0"/>
              <a:t>MCQ Assessment 		(½ hour)		20%</a:t>
            </a:r>
            <a:endParaRPr lang="en-US" altLang="en-US" smtClean="0"/>
          </a:p>
          <a:p>
            <a:pPr hangingPunct="1"/>
            <a:r>
              <a:rPr lang="en-GB" altLang="en-US" smtClean="0"/>
              <a:t>Group Discussion 		(1 hour)		30%</a:t>
            </a:r>
            <a:endParaRPr lang="en-US" altLang="en-US" smtClean="0"/>
          </a:p>
          <a:p>
            <a:pPr eaLnBrk="1" hangingPunct="1">
              <a:lnSpc>
                <a:spcPct val="90000"/>
              </a:lnSpc>
            </a:pPr>
            <a:endParaRPr lang="en-GB" altLang="en-US" smtClean="0"/>
          </a:p>
          <a:p>
            <a:pPr eaLnBrk="1" hangingPunct="1">
              <a:lnSpc>
                <a:spcPct val="90000"/>
              </a:lnSpc>
            </a:pPr>
            <a:r>
              <a:rPr lang="en-GB" altLang="en-US" b="1" smtClean="0"/>
              <a:t>Examination			50%</a:t>
            </a:r>
            <a:endParaRPr lang="en-US" altLang="en-US" smtClean="0"/>
          </a:p>
          <a:p>
            <a:pPr eaLnBrk="1" hangingPunct="1">
              <a:lnSpc>
                <a:spcPct val="90000"/>
              </a:lnSpc>
            </a:pPr>
            <a:endParaRPr lang="en-US" altLang="en-US" smtClean="0"/>
          </a:p>
          <a:p>
            <a:pPr eaLnBrk="1" hangingPunct="1">
              <a:lnSpc>
                <a:spcPct val="90000"/>
              </a:lnSpc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602027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examination will be based on Biological Psychology.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0156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Module Outline. </a:t>
            </a:r>
            <a:endParaRPr lang="en-US" altLang="en-US" sz="4400" dirty="0" smtClean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4400" dirty="0" smtClean="0"/>
              <a:t>See Module Outline Document on Moodle. </a:t>
            </a:r>
            <a:endParaRPr lang="en-US" altLang="en-US" sz="4400" dirty="0" smtClean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958782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Recommended Reading</a:t>
            </a:r>
            <a:r>
              <a:rPr lang="en-GB" altLang="en-US" dirty="0" smtClean="0"/>
              <a:t>. </a:t>
            </a:r>
            <a:endParaRPr lang="en-US" altLang="en-US" dirty="0" smtClean="0"/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3000" smtClean="0"/>
              <a:t>Atkinson, R.L., Atkinson, R.C., Edward, E.S. and Bem, D.J. (2003).  </a:t>
            </a:r>
            <a:r>
              <a:rPr lang="en-GB" altLang="en-US" sz="3000" i="1" smtClean="0"/>
              <a:t>Introduction to Psychology.</a:t>
            </a:r>
            <a:r>
              <a:rPr lang="en-GB" altLang="en-US" sz="3000" smtClean="0"/>
              <a:t> Orlando: Harcourt Brace &amp; Company.</a:t>
            </a:r>
            <a:endParaRPr lang="en-US" altLang="en-US" sz="30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3000" smtClean="0"/>
              <a:t> </a:t>
            </a:r>
            <a:endParaRPr lang="en-US" altLang="en-US" sz="30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3000" smtClean="0"/>
              <a:t>Banyard, P., Davies M. N. O., Norman, C. and Winder, B. (2010). </a:t>
            </a:r>
            <a:r>
              <a:rPr lang="en-GB" altLang="en-US" sz="3000" i="1" smtClean="0"/>
              <a:t>Essential Psychology: A concise introduction.</a:t>
            </a:r>
            <a:r>
              <a:rPr lang="en-GB" altLang="en-US" sz="3000" smtClean="0"/>
              <a:t> London: Sage Publications. </a:t>
            </a:r>
            <a:endParaRPr lang="en-US" altLang="en-US" sz="30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3000" smtClean="0"/>
              <a:t> </a:t>
            </a:r>
            <a:endParaRPr lang="en-US" altLang="en-US" sz="30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3000" smtClean="0"/>
              <a:t>Gazzaniga, M.S. and Heatherton, T.F. (2005).   </a:t>
            </a:r>
            <a:r>
              <a:rPr lang="en-GB" altLang="en-US" sz="3000" i="1" smtClean="0"/>
              <a:t>Psychological Science </a:t>
            </a:r>
            <a:r>
              <a:rPr lang="en-GB" altLang="en-US" sz="3000" smtClean="0"/>
              <a:t>(2</a:t>
            </a:r>
            <a:r>
              <a:rPr lang="en-GB" altLang="en-US" sz="3000" baseline="30000" smtClean="0"/>
              <a:t>nd</a:t>
            </a:r>
            <a:r>
              <a:rPr lang="en-GB" altLang="en-US" sz="3000" smtClean="0"/>
              <a:t> Edition).</a:t>
            </a:r>
            <a:r>
              <a:rPr lang="en-GB" altLang="en-US" sz="3000" i="1" smtClean="0"/>
              <a:t> </a:t>
            </a:r>
            <a:r>
              <a:rPr lang="en-GB" altLang="en-US" sz="3000" smtClean="0"/>
              <a:t> New York: W W Norton &amp; Co</a:t>
            </a:r>
            <a:r>
              <a:rPr lang="en-GB" altLang="en-US" sz="3000" i="1" smtClean="0"/>
              <a:t>.</a:t>
            </a:r>
            <a:endParaRPr lang="en-US" altLang="en-US" sz="3000" b="1" smtClean="0"/>
          </a:p>
          <a:p>
            <a:pPr eaLnBrk="1" hangingPunct="1">
              <a:lnSpc>
                <a:spcPct val="80000"/>
              </a:lnSpc>
            </a:pPr>
            <a:endParaRPr lang="en-US" altLang="en-US" sz="3000" smtClean="0"/>
          </a:p>
        </p:txBody>
      </p:sp>
    </p:spTree>
    <p:extLst>
      <p:ext uri="{BB962C8B-B14F-4D97-AF65-F5344CB8AC3E}">
        <p14:creationId xmlns:p14="http://schemas.microsoft.com/office/powerpoint/2010/main" val="11893065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Recommended Reading</a:t>
            </a:r>
            <a:r>
              <a:rPr lang="en-GB" altLang="en-US" dirty="0" smtClean="0"/>
              <a:t>. </a:t>
            </a:r>
            <a:endParaRPr lang="en-US" altLang="en-US" dirty="0" smtClean="0"/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Gross, R. (2006).  </a:t>
            </a:r>
            <a:r>
              <a:rPr lang="en-GB" altLang="en-US" i="1" smtClean="0"/>
              <a:t>Psychology: The Science of Mind and Behaviour.  </a:t>
            </a:r>
            <a:r>
              <a:rPr lang="en-GB" altLang="en-US" smtClean="0"/>
              <a:t>London: Hodder &amp; Stoughton.</a:t>
            </a:r>
            <a:endParaRPr lang="en-US" altLang="en-US" smtClean="0"/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 </a:t>
            </a:r>
            <a:endParaRPr lang="en-US" altLang="en-US" smtClean="0"/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Hayes, N. (2006). </a:t>
            </a:r>
            <a:r>
              <a:rPr lang="en-GB" altLang="en-US" i="1" smtClean="0"/>
              <a:t>Foundations in Psychology.</a:t>
            </a:r>
            <a:r>
              <a:rPr lang="en-GB" altLang="en-US" smtClean="0"/>
              <a:t> London: Thomson Learning.</a:t>
            </a:r>
            <a:endParaRPr lang="en-US" altLang="en-US" smtClean="0"/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 </a:t>
            </a:r>
            <a:endParaRPr lang="en-US" altLang="en-US" smtClean="0"/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Kalat, J.W. (2006). </a:t>
            </a:r>
            <a:r>
              <a:rPr lang="en-GB" altLang="en-US" i="1" smtClean="0"/>
              <a:t>Biological Psychology </a:t>
            </a:r>
            <a:r>
              <a:rPr lang="en-GB" altLang="en-US" smtClean="0"/>
              <a:t>(9</a:t>
            </a:r>
            <a:r>
              <a:rPr lang="en-GB" altLang="en-US" baseline="30000" smtClean="0"/>
              <a:t>th</a:t>
            </a:r>
            <a:r>
              <a:rPr lang="en-GB" altLang="en-US" smtClean="0"/>
              <a:t>Edition).</a:t>
            </a:r>
            <a:r>
              <a:rPr lang="en-GB" altLang="en-US" i="1" smtClean="0"/>
              <a:t> </a:t>
            </a:r>
            <a:r>
              <a:rPr lang="en-GB" altLang="en-US" smtClean="0"/>
              <a:t>New York: Wadsworth Publishing.</a:t>
            </a:r>
            <a:endParaRPr lang="en-US" altLang="en-US" b="1" smtClean="0"/>
          </a:p>
          <a:p>
            <a:pPr eaLnBrk="1" hangingPunct="1">
              <a:lnSpc>
                <a:spcPct val="90000"/>
              </a:lnSpc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4206483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8313" y="692150"/>
            <a:ext cx="7988300" cy="18288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rgbClr val="FF9900"/>
                </a:solidFill>
                <a:latin typeface="Comic Sans MS" pitchFamily="66" charset="0"/>
              </a:rPr>
              <a:t>Introduction to </a:t>
            </a:r>
            <a:br>
              <a:rPr lang="en-GB" dirty="0" smtClean="0">
                <a:solidFill>
                  <a:srgbClr val="FF9900"/>
                </a:solidFill>
                <a:latin typeface="Comic Sans MS" pitchFamily="66" charset="0"/>
              </a:rPr>
            </a:br>
            <a:r>
              <a:rPr lang="en-GB" dirty="0" smtClean="0">
                <a:solidFill>
                  <a:srgbClr val="FF9900"/>
                </a:solidFill>
                <a:latin typeface="Comic Sans MS" pitchFamily="66" charset="0"/>
              </a:rPr>
              <a:t>Biological Psychology. </a:t>
            </a:r>
            <a:r>
              <a:rPr lang="en-GB" dirty="0" smtClean="0">
                <a:latin typeface="Comic Sans MS" pitchFamily="66" charset="0"/>
              </a:rPr>
              <a:t/>
            </a:r>
            <a:br>
              <a:rPr lang="en-GB" dirty="0" smtClean="0">
                <a:latin typeface="Comic Sans MS" pitchFamily="66" charset="0"/>
              </a:rPr>
            </a:br>
            <a:endParaRPr lang="en-GB" dirty="0" smtClean="0">
              <a:latin typeface="Comic Sans MS" pitchFamily="66" charset="0"/>
            </a:endParaRPr>
          </a:p>
        </p:txBody>
      </p:sp>
      <p:pic>
        <p:nvPicPr>
          <p:cNvPr id="16387" name="Picture 5" descr="brain-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2205038"/>
            <a:ext cx="4392613" cy="4392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27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Text Book definition. </a:t>
            </a:r>
            <a:endParaRPr lang="en-US" altLang="en-US" sz="4400" dirty="0" smtClean="0"/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4400" dirty="0" smtClean="0"/>
              <a:t>Biological Psychology is the field that relates behaviour to bodily processes, especially the workings of the brain. (</a:t>
            </a:r>
            <a:r>
              <a:rPr lang="en-GB" altLang="en-US" sz="4400" dirty="0" err="1" smtClean="0"/>
              <a:t>Rosenzweig</a:t>
            </a:r>
            <a:r>
              <a:rPr lang="en-GB" altLang="en-US" sz="4400" dirty="0" smtClean="0"/>
              <a:t>, Breedlove and Watson, 2005). </a:t>
            </a:r>
            <a:endParaRPr lang="en-US" altLang="en-US" sz="4400" dirty="0" smtClean="0"/>
          </a:p>
        </p:txBody>
      </p:sp>
    </p:spTree>
    <p:extLst>
      <p:ext uri="{BB962C8B-B14F-4D97-AF65-F5344CB8AC3E}">
        <p14:creationId xmlns:p14="http://schemas.microsoft.com/office/powerpoint/2010/main" val="764805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dirty="0" smtClean="0"/>
              <a:t>Common Terms associated with Biological Psychology</a:t>
            </a:r>
            <a:r>
              <a:rPr lang="en-GB" dirty="0" smtClean="0"/>
              <a:t>. </a:t>
            </a:r>
            <a:endParaRPr 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Behavioural Neuroscience.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Neurobiology.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Biopsychology.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Psychobiology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Neuropsychology</a:t>
            </a: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0625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What is biological psychology?</a:t>
            </a:r>
          </a:p>
        </p:txBody>
      </p:sp>
      <p:sp>
        <p:nvSpPr>
          <p:cNvPr id="154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44675"/>
            <a:ext cx="8229600" cy="45259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The study of: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Physiological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Evolutionary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Developmental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	mechanisms of behaviour and experience</a:t>
            </a:r>
          </a:p>
        </p:txBody>
      </p:sp>
    </p:spTree>
    <p:extLst>
      <p:ext uri="{BB962C8B-B14F-4D97-AF65-F5344CB8AC3E}">
        <p14:creationId xmlns:p14="http://schemas.microsoft.com/office/powerpoint/2010/main" val="277177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dirty="0" smtClean="0"/>
              <a:t>How do Biological Psychologists do this? </a:t>
            </a:r>
            <a:endParaRPr lang="en-US" sz="4400" dirty="0" smtClean="0"/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14251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dirty="0" smtClean="0"/>
              <a:t>How do Biological Psychologists do this? </a:t>
            </a:r>
            <a:endParaRPr lang="en-US" sz="44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Study of brain functions.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Specific areas of the brain has a specific function.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Each area has a recognisable sub-area and each sub area has its own sub area.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Microscopic levels.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82149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8" descr="dontmesswithz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88913"/>
            <a:ext cx="2062163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Picture 10" descr="strangejapanes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3357563"/>
            <a:ext cx="2565400" cy="323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11" descr="6kremfm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88913"/>
            <a:ext cx="2392362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12" descr="flirting_3sfw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3025775" cy="302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4" name="Picture 13" descr="lady-yawni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0963" y="3500438"/>
            <a:ext cx="2546350" cy="309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5" name="Picture 14" descr="WEST_ESTONIA___Bird_migration_v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4197350"/>
            <a:ext cx="3600450" cy="241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6" name="Rectangle 15"/>
          <p:cNvSpPr>
            <a:spLocks noGrp="1" noRot="1" noChangeArrowheads="1"/>
          </p:cNvSpPr>
          <p:nvPr>
            <p:ph type="title"/>
          </p:nvPr>
        </p:nvSpPr>
        <p:spPr>
          <a:xfrm>
            <a:off x="2843213" y="3429000"/>
            <a:ext cx="3384550" cy="720725"/>
          </a:xfrm>
        </p:spPr>
        <p:txBody>
          <a:bodyPr/>
          <a:lstStyle/>
          <a:p>
            <a:pPr eaLnBrk="1" hangingPunct="1"/>
            <a:r>
              <a:rPr lang="en-GB" altLang="en-US" sz="3600" smtClean="0">
                <a:solidFill>
                  <a:srgbClr val="FF9900"/>
                </a:solidFill>
                <a:latin typeface="Comic Sans MS" pitchFamily="66" charset="0"/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112213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Biological Explanations of Behaviour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Physiological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Ontogenetic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Evolutionary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Functional</a:t>
            </a:r>
          </a:p>
        </p:txBody>
      </p:sp>
    </p:spTree>
    <p:extLst>
      <p:ext uri="{BB962C8B-B14F-4D97-AF65-F5344CB8AC3E}">
        <p14:creationId xmlns:p14="http://schemas.microsoft.com/office/powerpoint/2010/main" val="1711620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Physiological explanation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341438"/>
            <a:ext cx="8147050" cy="5068887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altLang="en-US" sz="2800" smtClean="0">
                <a:latin typeface="Comic Sans MS" pitchFamily="66" charset="0"/>
              </a:rPr>
              <a:t>Relates behaviour to the activity of the brain and other organs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90000"/>
              </a:lnSpc>
            </a:pPr>
            <a:r>
              <a:rPr lang="en-GB" altLang="en-US" sz="2800" smtClean="0">
                <a:latin typeface="Comic Sans MS" pitchFamily="66" charset="0"/>
              </a:rPr>
              <a:t>Machinery of the body - what is physically happening within our bodies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e.g.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- chemical reactions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- how brain activity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   controls the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   contractions of muscles</a:t>
            </a:r>
          </a:p>
        </p:txBody>
      </p:sp>
      <p:graphicFrame>
        <p:nvGraphicFramePr>
          <p:cNvPr id="24580" name="Object 2"/>
          <p:cNvGraphicFramePr>
            <a:graphicFrameLocks noGrp="1" noChangeAspect="1"/>
          </p:cNvGraphicFramePr>
          <p:nvPr>
            <p:ph sz="half" idx="2"/>
          </p:nvPr>
        </p:nvGraphicFramePr>
        <p:xfrm>
          <a:off x="6084888" y="4005263"/>
          <a:ext cx="2379662" cy="2520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82" name="Photo Editor Photo" r:id="rId3" imgW="2876190" imgH="3048426" progId="MSPhotoEd.3">
                  <p:embed/>
                </p:oleObj>
              </mc:Choice>
              <mc:Fallback>
                <p:oleObj name="Photo Editor Photo" r:id="rId3" imgW="2876190" imgH="3048426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84888" y="4005263"/>
                        <a:ext cx="2379662" cy="2520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77576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Ontogenetic explanation</a:t>
            </a:r>
          </a:p>
        </p:txBody>
      </p:sp>
      <p:sp>
        <p:nvSpPr>
          <p:cNvPr id="157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700213"/>
            <a:ext cx="8229600" cy="5040312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 smtClean="0">
                <a:latin typeface="Comic Sans MS" pitchFamily="66" charset="0"/>
              </a:rPr>
              <a:t>Development of a structure or a behaviour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 smtClean="0">
                <a:latin typeface="Comic Sans MS" pitchFamily="66" charset="0"/>
              </a:rPr>
              <a:t>Effects of genetics, nutrition, experiences etc.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 smtClean="0">
                <a:latin typeface="Comic Sans MS" pitchFamily="66" charset="0"/>
              </a:rPr>
              <a:t>How these </a:t>
            </a:r>
            <a:r>
              <a:rPr lang="en-GB" altLang="en-US" sz="2800" u="sng" smtClean="0">
                <a:latin typeface="Comic Sans MS" pitchFamily="66" charset="0"/>
              </a:rPr>
              <a:t>interact</a:t>
            </a:r>
            <a:r>
              <a:rPr lang="en-GB" altLang="en-US" sz="2800" smtClean="0">
                <a:latin typeface="Comic Sans MS" pitchFamily="66" charset="0"/>
              </a:rPr>
              <a:t> to produce behavioural tendencies </a:t>
            </a:r>
          </a:p>
        </p:txBody>
      </p:sp>
      <p:pic>
        <p:nvPicPr>
          <p:cNvPr id="157703" name="Picture 7" descr="carrie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3213100"/>
            <a:ext cx="381000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1457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76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7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Evolutionary explanation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773238"/>
            <a:ext cx="8075613" cy="4352925"/>
          </a:xfrm>
        </p:spPr>
        <p:txBody>
          <a:bodyPr/>
          <a:lstStyle/>
          <a:p>
            <a:pPr marL="609600" indent="-609600" eaLnBrk="1" hangingPunct="1"/>
            <a:r>
              <a:rPr lang="en-GB" altLang="en-US" sz="2800" smtClean="0">
                <a:latin typeface="Comic Sans MS" pitchFamily="66" charset="0"/>
              </a:rPr>
              <a:t>Considers a structure or a behaviour in terms of evolutionary history</a:t>
            </a:r>
          </a:p>
          <a:p>
            <a:pPr marL="609600" indent="-609600" eaLnBrk="1" hangingPunct="1"/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/>
            <a:endParaRPr lang="en-GB" altLang="en-US" sz="2800" smtClean="0"/>
          </a:p>
          <a:p>
            <a:pPr marL="609600" indent="-609600" eaLnBrk="1" hangingPunct="1"/>
            <a:endParaRPr lang="en-GB" altLang="en-US" sz="2800" smtClean="0"/>
          </a:p>
        </p:txBody>
      </p:sp>
      <p:pic>
        <p:nvPicPr>
          <p:cNvPr id="26628" name="Picture 4" descr="nikki_halloween_ca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39975" y="3213100"/>
            <a:ext cx="4386263" cy="3289300"/>
          </a:xfrm>
          <a:noFill/>
        </p:spPr>
      </p:pic>
    </p:spTree>
    <p:extLst>
      <p:ext uri="{BB962C8B-B14F-4D97-AF65-F5344CB8AC3E}">
        <p14:creationId xmlns:p14="http://schemas.microsoft.com/office/powerpoint/2010/main" val="89964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Functional explanation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 smtClean="0">
                <a:latin typeface="Comic Sans MS" pitchFamily="66" charset="0"/>
              </a:rPr>
              <a:t>Why a structure or behaviour evolved as it did 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 smtClean="0">
                <a:latin typeface="Comic Sans MS" pitchFamily="66" charset="0"/>
              </a:rPr>
              <a:t>In an isolated community a gene can spread by accident - </a:t>
            </a:r>
            <a:r>
              <a:rPr lang="en-GB" altLang="en-US" sz="2800" i="1" u="sng" smtClean="0">
                <a:latin typeface="Comic Sans MS" pitchFamily="66" charset="0"/>
              </a:rPr>
              <a:t>genetic drift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800" i="1" u="sng" smtClean="0">
              <a:latin typeface="Comic Sans MS" pitchFamily="66" charset="0"/>
            </a:endParaRPr>
          </a:p>
          <a:p>
            <a:pPr marL="1009650" lvl="1" indent="-609600" eaLnBrk="1" hangingPunct="1">
              <a:lnSpc>
                <a:spcPct val="80000"/>
              </a:lnSpc>
            </a:pPr>
            <a:r>
              <a:rPr lang="en-GB" altLang="en-US" sz="2400" smtClean="0">
                <a:latin typeface="Comic Sans MS" pitchFamily="66" charset="0"/>
              </a:rPr>
              <a:t>Luckier individuals not necessarily healthier or better</a:t>
            </a:r>
          </a:p>
          <a:p>
            <a:pPr marL="1009650" lvl="1" indent="-609600" eaLnBrk="1" hangingPunct="1">
              <a:lnSpc>
                <a:spcPct val="80000"/>
              </a:lnSpc>
            </a:pPr>
            <a:r>
              <a:rPr lang="en-GB" altLang="en-US" sz="2400" smtClean="0">
                <a:latin typeface="Comic Sans MS" pitchFamily="66" charset="0"/>
              </a:rPr>
              <a:t>Entirely Random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Dominant male has a lot of offspring so his genes spread 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88054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4" descr="chameleon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516188"/>
            <a:ext cx="4038600" cy="2692400"/>
          </a:xfrm>
          <a:noFill/>
        </p:spPr>
      </p:pic>
      <p:sp>
        <p:nvSpPr>
          <p:cNvPr id="163848" name="Rectangle 8"/>
          <p:cNvSpPr>
            <a:spLocks noChangeArrowheads="1"/>
          </p:cNvSpPr>
          <p:nvPr/>
        </p:nvSpPr>
        <p:spPr bwMode="auto">
          <a:xfrm>
            <a:off x="468313" y="404813"/>
            <a:ext cx="8280400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In larger populations, genetic drift isn’t so powerful – genes must have some 		   benefit</a:t>
            </a:r>
          </a:p>
        </p:txBody>
      </p:sp>
      <p:pic>
        <p:nvPicPr>
          <p:cNvPr id="28676" name="Picture 9" descr="070504008PD_chamele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2516188"/>
            <a:ext cx="4038600" cy="2692400"/>
          </a:xfrm>
          <a:noFill/>
        </p:spPr>
      </p:pic>
    </p:spTree>
    <p:extLst>
      <p:ext uri="{BB962C8B-B14F-4D97-AF65-F5344CB8AC3E}">
        <p14:creationId xmlns:p14="http://schemas.microsoft.com/office/powerpoint/2010/main" val="1577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Birdsong (Kalat, 2001)</a:t>
            </a:r>
          </a:p>
        </p:txBody>
      </p:sp>
      <p:sp>
        <p:nvSpPr>
          <p:cNvPr id="1669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700213"/>
            <a:ext cx="8291512" cy="452596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u="sng" smtClean="0">
                <a:latin typeface="Comic Sans MS" pitchFamily="66" charset="0"/>
              </a:rPr>
              <a:t>Physiological</a:t>
            </a:r>
            <a:endParaRPr lang="en-GB" sz="2400" smtClean="0">
              <a:latin typeface="Comic Sans MS" pitchFamily="6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A particular area of songbird brain grows under the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influence of testosterone, so this area of the brain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grows larger in mature males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400" smtClean="0">
              <a:latin typeface="Comic Sans MS" pitchFamily="6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u="sng" smtClean="0">
                <a:latin typeface="Comic Sans MS" pitchFamily="66" charset="0"/>
              </a:rPr>
              <a:t>Ontogenetic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A young male learns the song by listening to adult males.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800" smtClean="0">
                <a:latin typeface="Comic Sans MS" pitchFamily="66" charset="0"/>
              </a:rPr>
              <a:t>	- </a:t>
            </a:r>
            <a:r>
              <a:rPr lang="en-GB" sz="2400" smtClean="0">
                <a:latin typeface="Comic Sans MS" pitchFamily="66" charset="0"/>
              </a:rPr>
              <a:t>must possess the genes that prepare him to learn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   the song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- have the opportunity to hear the right song during a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   sensitive period during his early life</a:t>
            </a:r>
          </a:p>
        </p:txBody>
      </p:sp>
      <p:pic>
        <p:nvPicPr>
          <p:cNvPr id="29700" name="Picture 5" descr="nightinga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00788" y="404813"/>
            <a:ext cx="1647825" cy="1647825"/>
          </a:xfrm>
          <a:noFill/>
        </p:spPr>
      </p:pic>
    </p:spTree>
    <p:extLst>
      <p:ext uri="{BB962C8B-B14F-4D97-AF65-F5344CB8AC3E}">
        <p14:creationId xmlns:p14="http://schemas.microsoft.com/office/powerpoint/2010/main" val="66432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6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66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66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66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66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66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669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1669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669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1669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20161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 sz="4000" smtClean="0"/>
          </a:p>
        </p:txBody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765175"/>
            <a:ext cx="8507412" cy="56499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u="sng" smtClean="0">
                <a:latin typeface="Comic Sans MS" pitchFamily="66" charset="0"/>
              </a:rPr>
              <a:t>Evolutionary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Birds with similar sounding songs - suggests that the species evolved from a single ancestor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The </a:t>
            </a:r>
            <a:r>
              <a:rPr lang="en-GB" altLang="en-US" sz="2400" i="1" smtClean="0">
                <a:latin typeface="Comic Sans MS" pitchFamily="66" charset="0"/>
              </a:rPr>
              <a:t>mechanism</a:t>
            </a:r>
            <a:r>
              <a:rPr lang="en-GB" altLang="en-US" sz="2400" smtClean="0">
                <a:latin typeface="Comic Sans MS" pitchFamily="66" charset="0"/>
              </a:rPr>
              <a:t> responsible for the song they sing has remained active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u="sng" smtClean="0">
                <a:latin typeface="Comic Sans MS" pitchFamily="66" charset="0"/>
              </a:rPr>
              <a:t>Functional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Usually - the male sings only sings these songs during the mating season and only in his own territory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To attract females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To warn other males that he is defending his territory</a:t>
            </a:r>
          </a:p>
        </p:txBody>
      </p:sp>
    </p:spTree>
    <p:extLst>
      <p:ext uri="{BB962C8B-B14F-4D97-AF65-F5344CB8AC3E}">
        <p14:creationId xmlns:p14="http://schemas.microsoft.com/office/powerpoint/2010/main" val="1221222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7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67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67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679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Integration of these different types of explanation: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latin typeface="Comic Sans MS" pitchFamily="66" charset="0"/>
              </a:rPr>
              <a:t>Which mechanisms are involved in the production of the behaviour?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latin typeface="Comic Sans MS" pitchFamily="66" charset="0"/>
              </a:rPr>
              <a:t>How it has it developed within the person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latin typeface="Comic Sans MS" pitchFamily="66" charset="0"/>
              </a:rPr>
              <a:t>How it evolved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latin typeface="Comic Sans MS" pitchFamily="66" charset="0"/>
              </a:rPr>
              <a:t>What function it serves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latin typeface="Comic Sans MS" pitchFamily="66" charset="0"/>
              </a:rPr>
              <a:t>Is it an adaptive behaviour or a maladaptive behaviour?</a:t>
            </a:r>
          </a:p>
        </p:txBody>
      </p:sp>
    </p:spTree>
    <p:extLst>
      <p:ext uri="{BB962C8B-B14F-4D97-AF65-F5344CB8AC3E}">
        <p14:creationId xmlns:p14="http://schemas.microsoft.com/office/powerpoint/2010/main" val="851479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b="1" u="sng" smtClean="0">
                <a:latin typeface="Comic Sans MS" pitchFamily="66" charset="0"/>
              </a:rPr>
              <a:t>Summary check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b="1" u="sng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What is an: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Evolutionary explanation?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Physiological explanation?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Functional explanation?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Ontogenetic explanation?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/>
          </a:p>
        </p:txBody>
      </p:sp>
    </p:spTree>
    <p:extLst>
      <p:ext uri="{BB962C8B-B14F-4D97-AF65-F5344CB8AC3E}">
        <p14:creationId xmlns:p14="http://schemas.microsoft.com/office/powerpoint/2010/main" val="3409158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Brain and Conscious Experience</a:t>
            </a:r>
            <a:endParaRPr lang="en-US" altLang="en-US" smtClean="0"/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 smtClean="0"/>
              <a:t>Biological explanations of behaviour raise the mind – body or mind-brain problem. </a:t>
            </a:r>
          </a:p>
          <a:p>
            <a:pPr eaLnBrk="1" hangingPunct="1"/>
            <a:endParaRPr lang="en-GB" altLang="en-US" sz="1800" dirty="0" smtClean="0"/>
          </a:p>
          <a:p>
            <a:pPr eaLnBrk="1" hangingPunct="1"/>
            <a:r>
              <a:rPr lang="en-GB" altLang="en-US" sz="2800" dirty="0" smtClean="0"/>
              <a:t>What is the relationship between the mind and body. </a:t>
            </a:r>
          </a:p>
          <a:p>
            <a:pPr eaLnBrk="1" hangingPunct="1"/>
            <a:endParaRPr lang="en-GB" altLang="en-US" sz="2000" dirty="0" smtClean="0"/>
          </a:p>
          <a:p>
            <a:pPr eaLnBrk="1" hangingPunct="1"/>
            <a:r>
              <a:rPr lang="en-GB" altLang="en-US" sz="2800" dirty="0" smtClean="0"/>
              <a:t>For example. </a:t>
            </a:r>
          </a:p>
          <a:p>
            <a:pPr lvl="1" eaLnBrk="1" hangingPunct="1"/>
            <a:r>
              <a:rPr lang="en-GB" altLang="en-US" dirty="0" smtClean="0"/>
              <a:t>“I became frightened because I saw a man with a gun” </a:t>
            </a:r>
          </a:p>
          <a:p>
            <a:pPr lvl="1" eaLnBrk="1" hangingPunct="1"/>
            <a:r>
              <a:rPr lang="en-GB" altLang="en-US" dirty="0" smtClean="0"/>
              <a:t>Neuroscientists may say “You because frightened because of increased electrochemical activity in Amygdala”. 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555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The Brain and Conscious Experience</a:t>
            </a:r>
            <a:r>
              <a:rPr lang="en-GB" altLang="en-US" smtClean="0"/>
              <a:t>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28775"/>
            <a:ext cx="8507413" cy="52292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b="1" i="1" u="sng" smtClean="0">
                <a:latin typeface="Comic Sans MS" pitchFamily="66" charset="0"/>
              </a:rPr>
              <a:t>Dualism</a:t>
            </a:r>
            <a:r>
              <a:rPr lang="en-GB" altLang="en-US" sz="2400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The belief that mind and body are: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 	- different kinds of substance (non-physical and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   physical)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- they exist independently but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   somehow interact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i="1" smtClean="0">
                <a:latin typeface="Comic Sans MS" pitchFamily="66" charset="0"/>
              </a:rPr>
              <a:t>	Descartes:			</a:t>
            </a: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i="1" smtClean="0">
                <a:latin typeface="Comic Sans MS" pitchFamily="66" charset="0"/>
              </a:rPr>
              <a:t>	</a:t>
            </a:r>
            <a:r>
              <a:rPr lang="en-GB" altLang="en-US" sz="2400" smtClean="0">
                <a:latin typeface="Comic Sans MS" pitchFamily="66" charset="0"/>
              </a:rPr>
              <a:t>Mind influences physical brain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because both mind and brain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interact at a single point.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- suggested pineal gland</a:t>
            </a:r>
          </a:p>
        </p:txBody>
      </p:sp>
      <p:pic>
        <p:nvPicPr>
          <p:cNvPr id="34820" name="Picture 7" descr="uchr_01_img005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4221163"/>
            <a:ext cx="3025775" cy="239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089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Rene Descartes</a:t>
            </a:r>
          </a:p>
        </p:txBody>
      </p:sp>
      <p:pic>
        <p:nvPicPr>
          <p:cNvPr id="35843" name="Picture 5" descr="descartes_i_think____there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43213" y="1628775"/>
            <a:ext cx="3108325" cy="4357688"/>
          </a:xfrm>
        </p:spPr>
      </p:pic>
    </p:spTree>
    <p:extLst>
      <p:ext uri="{BB962C8B-B14F-4D97-AF65-F5344CB8AC3E}">
        <p14:creationId xmlns:p14="http://schemas.microsoft.com/office/powerpoint/2010/main" val="393241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Student’s version</a:t>
            </a:r>
          </a:p>
        </p:txBody>
      </p:sp>
      <p:pic>
        <p:nvPicPr>
          <p:cNvPr id="36867" name="Picture 5" descr="idrinkbrow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24075" y="1989138"/>
            <a:ext cx="4176713" cy="4176712"/>
          </a:xfrm>
        </p:spPr>
      </p:pic>
    </p:spTree>
    <p:extLst>
      <p:ext uri="{BB962C8B-B14F-4D97-AF65-F5344CB8AC3E}">
        <p14:creationId xmlns:p14="http://schemas.microsoft.com/office/powerpoint/2010/main" val="1303504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Critique of Dualism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 smtClean="0"/>
              <a:t>Major objection is that dualism conflicts with law of conservation of matter and energy.</a:t>
            </a:r>
          </a:p>
          <a:p>
            <a:endParaRPr lang="en-GB" altLang="en-US" sz="2400" dirty="0" smtClean="0"/>
          </a:p>
          <a:p>
            <a:r>
              <a:rPr lang="en-GB" altLang="en-US" sz="2400" dirty="0" smtClean="0"/>
              <a:t>Matter can transform into energy.</a:t>
            </a:r>
          </a:p>
          <a:p>
            <a:r>
              <a:rPr lang="en-GB" altLang="en-US" sz="2400" dirty="0" smtClean="0"/>
              <a:t>Energy into Matter</a:t>
            </a:r>
          </a:p>
          <a:p>
            <a:endParaRPr lang="en-GB" altLang="en-US" sz="2400" dirty="0" smtClean="0"/>
          </a:p>
          <a:p>
            <a:r>
              <a:rPr lang="en-GB" altLang="en-US" sz="2400" dirty="0" smtClean="0"/>
              <a:t>BUT, neither appears out of nothing.</a:t>
            </a:r>
          </a:p>
          <a:p>
            <a:pPr lvl="1"/>
            <a:r>
              <a:rPr lang="en-GB" altLang="en-US" sz="2400" dirty="0" smtClean="0"/>
              <a:t>Matter alters when other matter or energy acts upon it</a:t>
            </a:r>
          </a:p>
          <a:p>
            <a:pPr lvl="1"/>
            <a:r>
              <a:rPr lang="en-GB" altLang="en-US" sz="2400" dirty="0" smtClean="0"/>
              <a:t>A mind not composed of energy or matter could not make anything happen.</a:t>
            </a:r>
          </a:p>
          <a:p>
            <a:pPr lvl="2"/>
            <a:r>
              <a:rPr lang="en-GB" altLang="en-US" sz="2000" dirty="0" smtClean="0"/>
              <a:t>Muscle Movements.</a:t>
            </a:r>
          </a:p>
        </p:txBody>
      </p:sp>
    </p:spTree>
    <p:extLst>
      <p:ext uri="{BB962C8B-B14F-4D97-AF65-F5344CB8AC3E}">
        <p14:creationId xmlns:p14="http://schemas.microsoft.com/office/powerpoint/2010/main" val="3985365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altLang="en-US" dirty="0" smtClean="0"/>
              <a:t>Alternative to Dualism?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278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1301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 sz="4000" smtClean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476250"/>
            <a:ext cx="8229600" cy="619283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200" b="1" i="1" u="sng" smtClean="0">
                <a:latin typeface="Comic Sans MS" pitchFamily="66" charset="0"/>
              </a:rPr>
              <a:t>Monism</a:t>
            </a:r>
            <a:r>
              <a:rPr lang="en-GB" altLang="en-US" sz="2200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2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 smtClean="0">
                <a:latin typeface="Comic Sans MS" pitchFamily="66" charset="0"/>
              </a:rPr>
              <a:t>	The belief that the universe consists of only one kind of existence or one kind of substance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2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 smtClean="0">
                <a:latin typeface="Comic Sans MS" pitchFamily="66" charset="0"/>
              </a:rPr>
              <a:t>	Three forms of monism: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2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u="sng" smtClean="0">
                <a:latin typeface="Comic Sans MS" pitchFamily="66" charset="0"/>
              </a:rPr>
              <a:t>Materialism</a:t>
            </a:r>
            <a:r>
              <a:rPr lang="en-GB" altLang="en-US" sz="2200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- everything exists in the material, or physical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	Mental events don’t exist at all.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endParaRPr lang="en-GB" altLang="en-US" sz="22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u="sng" smtClean="0">
                <a:latin typeface="Comic Sans MS" pitchFamily="66" charset="0"/>
              </a:rPr>
              <a:t>Mentalism</a:t>
            </a:r>
            <a:r>
              <a:rPr lang="en-GB" altLang="en-US" sz="2200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- only the mind really exists 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endParaRPr lang="en-GB" altLang="en-US" sz="22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u="sng" smtClean="0">
                <a:latin typeface="Comic Sans MS" pitchFamily="66" charset="0"/>
              </a:rPr>
              <a:t>Identity Position</a:t>
            </a:r>
            <a:r>
              <a:rPr lang="en-GB" altLang="en-US" sz="2200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- mental processes same thing as certain kinds of brain processes, but just described in different terms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	Mind is Brain </a:t>
            </a:r>
            <a:r>
              <a:rPr lang="en-GB" altLang="en-US" sz="2200" u="sng" smtClean="0">
                <a:latin typeface="Comic Sans MS" pitchFamily="66" charset="0"/>
              </a:rPr>
              <a:t>Activity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	Mental Activity is what happens to the Brain.</a:t>
            </a:r>
          </a:p>
        </p:txBody>
      </p:sp>
    </p:spTree>
    <p:extLst>
      <p:ext uri="{BB962C8B-B14F-4D97-AF65-F5344CB8AC3E}">
        <p14:creationId xmlns:p14="http://schemas.microsoft.com/office/powerpoint/2010/main" val="191580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What is Consciousness? </a:t>
            </a:r>
            <a:endParaRPr lang="en-US" altLang="en-US" smtClean="0"/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740818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Questions</a:t>
            </a:r>
          </a:p>
        </p:txBody>
      </p:sp>
      <p:sp>
        <p:nvSpPr>
          <p:cNvPr id="172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84313"/>
            <a:ext cx="8229600" cy="495776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 smtClean="0">
                <a:latin typeface="Comic Sans MS" pitchFamily="66" charset="0"/>
              </a:rPr>
              <a:t>Why any kind of brain activity is associated with consciousness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 smtClean="0">
                <a:latin typeface="Comic Sans MS" pitchFamily="66" charset="0"/>
              </a:rPr>
              <a:t>How this can be associated with consciousness</a:t>
            </a:r>
          </a:p>
        </p:txBody>
      </p:sp>
      <p:pic>
        <p:nvPicPr>
          <p:cNvPr id="41988" name="Picture 5" descr="gaia_consciousne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2852738"/>
            <a:ext cx="4114800" cy="273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0588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Suggestions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507413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b="1" i="1" smtClean="0">
                <a:latin typeface="Comic Sans MS" pitchFamily="66" charset="0"/>
              </a:rPr>
              <a:t>Chalmers</a:t>
            </a:r>
            <a:r>
              <a:rPr lang="en-GB" altLang="en-US" sz="2800" i="1" smtClean="0">
                <a:latin typeface="Comic Sans MS" pitchFamily="66" charset="0"/>
              </a:rPr>
              <a:t> (1995)</a:t>
            </a:r>
            <a:r>
              <a:rPr lang="en-GB" altLang="en-US" sz="2800" smtClean="0">
                <a:latin typeface="Comic Sans MS" pitchFamily="66" charset="0"/>
              </a:rPr>
              <a:t> - consciousness is a fundamental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property of matter - precisely because we can’t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explain it – it just </a:t>
            </a:r>
            <a:r>
              <a:rPr lang="en-GB" altLang="en-US" sz="2800" b="1" i="1" u="sng" smtClean="0">
                <a:latin typeface="Comic Sans MS" pitchFamily="66" charset="0"/>
              </a:rPr>
              <a:t>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b="1" i="1" u="sng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b="1" i="1" smtClean="0">
                <a:latin typeface="Comic Sans MS" pitchFamily="66" charset="0"/>
              </a:rPr>
              <a:t>Dennett</a:t>
            </a:r>
            <a:r>
              <a:rPr lang="en-GB" altLang="en-US" sz="2800" i="1" smtClean="0">
                <a:latin typeface="Comic Sans MS" pitchFamily="66" charset="0"/>
              </a:rPr>
              <a:t> (1996)</a:t>
            </a:r>
            <a:r>
              <a:rPr lang="en-GB" altLang="en-US" sz="2800" smtClean="0">
                <a:latin typeface="Comic Sans MS" pitchFamily="66" charset="0"/>
              </a:rPr>
              <a:t> –an enormous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number of small problems - once we’ve solved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these, there is no ‘hard problem’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b="1" i="1" smtClean="0">
                <a:latin typeface="Comic Sans MS" pitchFamily="66" charset="0"/>
              </a:rPr>
              <a:t>Churchland</a:t>
            </a:r>
            <a:r>
              <a:rPr lang="en-GB" altLang="en-US" sz="2800" i="1" smtClean="0">
                <a:latin typeface="Comic Sans MS" pitchFamily="66" charset="0"/>
              </a:rPr>
              <a:t> (1996)</a:t>
            </a:r>
            <a:r>
              <a:rPr lang="en-GB" altLang="en-US" sz="2800" smtClean="0">
                <a:latin typeface="Comic Sans MS" pitchFamily="66" charset="0"/>
              </a:rPr>
              <a:t> – might still be a conventional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overall physical explanation for consciousness </a:t>
            </a:r>
          </a:p>
        </p:txBody>
      </p:sp>
    </p:spTree>
    <p:extLst>
      <p:ext uri="{BB962C8B-B14F-4D97-AF65-F5344CB8AC3E}">
        <p14:creationId xmlns:p14="http://schemas.microsoft.com/office/powerpoint/2010/main" val="172833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2800" smtClean="0">
                <a:solidFill>
                  <a:srgbClr val="FF9900"/>
                </a:solidFill>
                <a:latin typeface="Comic Sans MS" pitchFamily="66" charset="0"/>
              </a:rPr>
              <a:t>Researching consciousness – a problem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Mass and charge (energy) can be observed, but not explained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Consciousness is neither observable nor measurable – so cannot (yet) be explained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We can only infer the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consciousness of each other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- the problem of other minds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‘I alone am conscious’ - </a:t>
            </a:r>
            <a:r>
              <a:rPr lang="en-GB" altLang="en-US" sz="2400" i="1" u="sng" smtClean="0">
                <a:latin typeface="Comic Sans MS" pitchFamily="66" charset="0"/>
              </a:rPr>
              <a:t>solipsism</a:t>
            </a:r>
            <a:r>
              <a:rPr lang="en-GB" altLang="en-US" smtClean="0">
                <a:latin typeface="Comic Sans MS" pitchFamily="66" charset="0"/>
              </a:rPr>
              <a:t> </a:t>
            </a:r>
          </a:p>
        </p:txBody>
      </p:sp>
      <p:pic>
        <p:nvPicPr>
          <p:cNvPr id="44036" name="Picture 5" descr="mid_adult_woman_8d8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3500438"/>
            <a:ext cx="2879725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003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This aspect of the module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The structure of the brain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– what it is made up of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- how it is made up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 </a:t>
            </a:r>
          </a:p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Which of the areas and structures of the brain are implicated in particular behaviours and experiences</a:t>
            </a:r>
          </a:p>
        </p:txBody>
      </p:sp>
    </p:spTree>
    <p:extLst>
      <p:ext uri="{BB962C8B-B14F-4D97-AF65-F5344CB8AC3E}">
        <p14:creationId xmlns:p14="http://schemas.microsoft.com/office/powerpoint/2010/main" val="1066469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Task. </a:t>
            </a:r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In Groups, research and find 10 facts about the Brain.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Present your findings about rest of the class.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Things you might want to consider.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Size of the Brain.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What are Neurons.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How many Neurons.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What activities does the Brain control.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8861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solidFill>
                  <a:schemeClr val="accent2"/>
                </a:solidFill>
              </a:rPr>
              <a:t>BRAIN FACTS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3754438" cy="34845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Brain weighs approximately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000" smtClean="0"/>
              <a:t>     3 lbs (1500 grms)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000" smtClean="0"/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Brain has approximately 100 billion neurons and 1 trillion supporting cells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000" smtClean="0"/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Neurons grow and organize themselves into efficient systems that operate a lifetime</a:t>
            </a:r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Brain controls ALL activities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Emotion and cognition are intertwined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Neurons can re-route circuits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Brain and environment involved in delicate duet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Brain never stops adapting and changing</a:t>
            </a:r>
          </a:p>
        </p:txBody>
      </p:sp>
    </p:spTree>
    <p:extLst>
      <p:ext uri="{BB962C8B-B14F-4D97-AF65-F5344CB8AC3E}">
        <p14:creationId xmlns:p14="http://schemas.microsoft.com/office/powerpoint/2010/main" val="2287150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itl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ext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ext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2_Titl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2_Text"/>
</p:tagLst>
</file>

<file path=ppt/theme/theme1.xml><?xml version="1.0" encoding="utf-8"?>
<a:theme xmlns:a="http://schemas.openxmlformats.org/drawingml/2006/main" name="med_0329_slide">
  <a:themeElements>
    <a:clrScheme name="Office Theme 2">
      <a:dk1>
        <a:srgbClr val="333333"/>
      </a:dk1>
      <a:lt1>
        <a:srgbClr val="FFFFFF"/>
      </a:lt1>
      <a:dk2>
        <a:srgbClr val="003366"/>
      </a:dk2>
      <a:lt2>
        <a:srgbClr val="FFFFFF"/>
      </a:lt2>
      <a:accent1>
        <a:srgbClr val="ACAAF2"/>
      </a:accent1>
      <a:accent2>
        <a:srgbClr val="73D1C9"/>
      </a:accent2>
      <a:accent3>
        <a:srgbClr val="AAADB8"/>
      </a:accent3>
      <a:accent4>
        <a:srgbClr val="DADADA"/>
      </a:accent4>
      <a:accent5>
        <a:srgbClr val="D2D2F7"/>
      </a:accent5>
      <a:accent6>
        <a:srgbClr val="68BDB6"/>
      </a:accent6>
      <a:hlink>
        <a:srgbClr val="AACEF2"/>
      </a:hlink>
      <a:folHlink>
        <a:srgbClr val="D9C7EB"/>
      </a:folHlink>
    </a:clrScheme>
    <a:fontScheme name="Office Them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ffice Theme 1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7EB2E6"/>
        </a:accent1>
        <a:accent2>
          <a:srgbClr val="95BDE6"/>
        </a:accent2>
        <a:accent3>
          <a:srgbClr val="AAADB8"/>
        </a:accent3>
        <a:accent4>
          <a:srgbClr val="DADADA"/>
        </a:accent4>
        <a:accent5>
          <a:srgbClr val="C0D5F0"/>
        </a:accent5>
        <a:accent6>
          <a:srgbClr val="87ABD0"/>
        </a:accent6>
        <a:hlink>
          <a:srgbClr val="AACEF2"/>
        </a:hlink>
        <a:folHlink>
          <a:srgbClr val="B6D4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2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ACAAF2"/>
        </a:accent1>
        <a:accent2>
          <a:srgbClr val="73D1C9"/>
        </a:accent2>
        <a:accent3>
          <a:srgbClr val="AAADB8"/>
        </a:accent3>
        <a:accent4>
          <a:srgbClr val="DADADA"/>
        </a:accent4>
        <a:accent5>
          <a:srgbClr val="D2D2F7"/>
        </a:accent5>
        <a:accent6>
          <a:srgbClr val="68BDB6"/>
        </a:accent6>
        <a:hlink>
          <a:srgbClr val="AACEF2"/>
        </a:hlink>
        <a:folHlink>
          <a:srgbClr val="D9C7E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E0C170"/>
        </a:accent1>
        <a:accent2>
          <a:srgbClr val="82B8ED"/>
        </a:accent2>
        <a:accent3>
          <a:srgbClr val="AAADB8"/>
        </a:accent3>
        <a:accent4>
          <a:srgbClr val="DADADA"/>
        </a:accent4>
        <a:accent5>
          <a:srgbClr val="EDDDBB"/>
        </a:accent5>
        <a:accent6>
          <a:srgbClr val="75A6D7"/>
        </a:accent6>
        <a:hlink>
          <a:srgbClr val="E0DD9D"/>
        </a:hlink>
        <a:folHlink>
          <a:srgbClr val="EDCBB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4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C5D96C"/>
        </a:accent1>
        <a:accent2>
          <a:srgbClr val="EDB877"/>
        </a:accent2>
        <a:accent3>
          <a:srgbClr val="AAADB8"/>
        </a:accent3>
        <a:accent4>
          <a:srgbClr val="DADADA"/>
        </a:accent4>
        <a:accent5>
          <a:srgbClr val="DFE9BA"/>
        </a:accent5>
        <a:accent6>
          <a:srgbClr val="D7A66B"/>
        </a:accent6>
        <a:hlink>
          <a:srgbClr val="EBD3E5"/>
        </a:hlink>
        <a:folHlink>
          <a:srgbClr val="AACE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7EB2E6"/>
        </a:accent1>
        <a:accent2>
          <a:srgbClr val="95BDE6"/>
        </a:accent2>
        <a:accent3>
          <a:srgbClr val="FFFFFF"/>
        </a:accent3>
        <a:accent4>
          <a:srgbClr val="000000"/>
        </a:accent4>
        <a:accent5>
          <a:srgbClr val="C0D5F0"/>
        </a:accent5>
        <a:accent6>
          <a:srgbClr val="87ABD0"/>
        </a:accent6>
        <a:hlink>
          <a:srgbClr val="AACEF2"/>
        </a:hlink>
        <a:folHlink>
          <a:srgbClr val="B6D4F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ACAAF2"/>
        </a:accent1>
        <a:accent2>
          <a:srgbClr val="73D1C9"/>
        </a:accent2>
        <a:accent3>
          <a:srgbClr val="FFFFFF"/>
        </a:accent3>
        <a:accent4>
          <a:srgbClr val="000000"/>
        </a:accent4>
        <a:accent5>
          <a:srgbClr val="D2D2F7"/>
        </a:accent5>
        <a:accent6>
          <a:srgbClr val="68BDB6"/>
        </a:accent6>
        <a:hlink>
          <a:srgbClr val="AACEF2"/>
        </a:hlink>
        <a:folHlink>
          <a:srgbClr val="D9C7E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E0C170"/>
        </a:accent1>
        <a:accent2>
          <a:srgbClr val="82B8ED"/>
        </a:accent2>
        <a:accent3>
          <a:srgbClr val="FFFFFF"/>
        </a:accent3>
        <a:accent4>
          <a:srgbClr val="000000"/>
        </a:accent4>
        <a:accent5>
          <a:srgbClr val="EDDDBB"/>
        </a:accent5>
        <a:accent6>
          <a:srgbClr val="75A6D7"/>
        </a:accent6>
        <a:hlink>
          <a:srgbClr val="E0DD9D"/>
        </a:hlink>
        <a:folHlink>
          <a:srgbClr val="EDCBB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C5D96C"/>
        </a:accent1>
        <a:accent2>
          <a:srgbClr val="EDB877"/>
        </a:accent2>
        <a:accent3>
          <a:srgbClr val="FFFFFF"/>
        </a:accent3>
        <a:accent4>
          <a:srgbClr val="000000"/>
        </a:accent4>
        <a:accent5>
          <a:srgbClr val="DFE9BA"/>
        </a:accent5>
        <a:accent6>
          <a:srgbClr val="D7A66B"/>
        </a:accent6>
        <a:hlink>
          <a:srgbClr val="EBD3E5"/>
        </a:hlink>
        <a:folHlink>
          <a:srgbClr val="AACEF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1_Default Design 2">
      <a:dk1>
        <a:srgbClr val="333333"/>
      </a:dk1>
      <a:lt1>
        <a:srgbClr val="FFFFFF"/>
      </a:lt1>
      <a:dk2>
        <a:srgbClr val="003366"/>
      </a:dk2>
      <a:lt2>
        <a:srgbClr val="FFFFFF"/>
      </a:lt2>
      <a:accent1>
        <a:srgbClr val="ACAAF2"/>
      </a:accent1>
      <a:accent2>
        <a:srgbClr val="73D1C9"/>
      </a:accent2>
      <a:accent3>
        <a:srgbClr val="AAADB8"/>
      </a:accent3>
      <a:accent4>
        <a:srgbClr val="DADADA"/>
      </a:accent4>
      <a:accent5>
        <a:srgbClr val="D2D2F7"/>
      </a:accent5>
      <a:accent6>
        <a:srgbClr val="68BDB6"/>
      </a:accent6>
      <a:hlink>
        <a:srgbClr val="AACEF2"/>
      </a:hlink>
      <a:folHlink>
        <a:srgbClr val="D9C7EB"/>
      </a:folHlink>
    </a:clrScheme>
    <a:fontScheme name="1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7EB2E6"/>
        </a:accent1>
        <a:accent2>
          <a:srgbClr val="95BDE6"/>
        </a:accent2>
        <a:accent3>
          <a:srgbClr val="AAADB8"/>
        </a:accent3>
        <a:accent4>
          <a:srgbClr val="DADADA"/>
        </a:accent4>
        <a:accent5>
          <a:srgbClr val="C0D5F0"/>
        </a:accent5>
        <a:accent6>
          <a:srgbClr val="87ABD0"/>
        </a:accent6>
        <a:hlink>
          <a:srgbClr val="AACEF2"/>
        </a:hlink>
        <a:folHlink>
          <a:srgbClr val="B6D4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ACAAF2"/>
        </a:accent1>
        <a:accent2>
          <a:srgbClr val="73D1C9"/>
        </a:accent2>
        <a:accent3>
          <a:srgbClr val="AAADB8"/>
        </a:accent3>
        <a:accent4>
          <a:srgbClr val="DADADA"/>
        </a:accent4>
        <a:accent5>
          <a:srgbClr val="D2D2F7"/>
        </a:accent5>
        <a:accent6>
          <a:srgbClr val="68BDB6"/>
        </a:accent6>
        <a:hlink>
          <a:srgbClr val="AACEF2"/>
        </a:hlink>
        <a:folHlink>
          <a:srgbClr val="D9C7E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E0C170"/>
        </a:accent1>
        <a:accent2>
          <a:srgbClr val="82B8ED"/>
        </a:accent2>
        <a:accent3>
          <a:srgbClr val="AAADB8"/>
        </a:accent3>
        <a:accent4>
          <a:srgbClr val="DADADA"/>
        </a:accent4>
        <a:accent5>
          <a:srgbClr val="EDDDBB"/>
        </a:accent5>
        <a:accent6>
          <a:srgbClr val="75A6D7"/>
        </a:accent6>
        <a:hlink>
          <a:srgbClr val="E0DD9D"/>
        </a:hlink>
        <a:folHlink>
          <a:srgbClr val="EDCBB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C5D96C"/>
        </a:accent1>
        <a:accent2>
          <a:srgbClr val="EDB877"/>
        </a:accent2>
        <a:accent3>
          <a:srgbClr val="AAADB8"/>
        </a:accent3>
        <a:accent4>
          <a:srgbClr val="DADADA"/>
        </a:accent4>
        <a:accent5>
          <a:srgbClr val="DFE9BA"/>
        </a:accent5>
        <a:accent6>
          <a:srgbClr val="D7A66B"/>
        </a:accent6>
        <a:hlink>
          <a:srgbClr val="EBD3E5"/>
        </a:hlink>
        <a:folHlink>
          <a:srgbClr val="AACE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7EB2E6"/>
        </a:accent1>
        <a:accent2>
          <a:srgbClr val="95BDE6"/>
        </a:accent2>
        <a:accent3>
          <a:srgbClr val="FFFFFF"/>
        </a:accent3>
        <a:accent4>
          <a:srgbClr val="000000"/>
        </a:accent4>
        <a:accent5>
          <a:srgbClr val="C0D5F0"/>
        </a:accent5>
        <a:accent6>
          <a:srgbClr val="87ABD0"/>
        </a:accent6>
        <a:hlink>
          <a:srgbClr val="AACEF2"/>
        </a:hlink>
        <a:folHlink>
          <a:srgbClr val="B6D4F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ACAAF2"/>
        </a:accent1>
        <a:accent2>
          <a:srgbClr val="73D1C9"/>
        </a:accent2>
        <a:accent3>
          <a:srgbClr val="FFFFFF"/>
        </a:accent3>
        <a:accent4>
          <a:srgbClr val="000000"/>
        </a:accent4>
        <a:accent5>
          <a:srgbClr val="D2D2F7"/>
        </a:accent5>
        <a:accent6>
          <a:srgbClr val="68BDB6"/>
        </a:accent6>
        <a:hlink>
          <a:srgbClr val="AACEF2"/>
        </a:hlink>
        <a:folHlink>
          <a:srgbClr val="D9C7E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E0C170"/>
        </a:accent1>
        <a:accent2>
          <a:srgbClr val="82B8ED"/>
        </a:accent2>
        <a:accent3>
          <a:srgbClr val="FFFFFF"/>
        </a:accent3>
        <a:accent4>
          <a:srgbClr val="000000"/>
        </a:accent4>
        <a:accent5>
          <a:srgbClr val="EDDDBB"/>
        </a:accent5>
        <a:accent6>
          <a:srgbClr val="75A6D7"/>
        </a:accent6>
        <a:hlink>
          <a:srgbClr val="E0DD9D"/>
        </a:hlink>
        <a:folHlink>
          <a:srgbClr val="EDCBB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C5D96C"/>
        </a:accent1>
        <a:accent2>
          <a:srgbClr val="EDB877"/>
        </a:accent2>
        <a:accent3>
          <a:srgbClr val="FFFFFF"/>
        </a:accent3>
        <a:accent4>
          <a:srgbClr val="000000"/>
        </a:accent4>
        <a:accent5>
          <a:srgbClr val="DFE9BA"/>
        </a:accent5>
        <a:accent6>
          <a:srgbClr val="D7A66B"/>
        </a:accent6>
        <a:hlink>
          <a:srgbClr val="EBD3E5"/>
        </a:hlink>
        <a:folHlink>
          <a:srgbClr val="AACEF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med_0329_slide</Template>
  <TotalTime>451</TotalTime>
  <Words>879</Words>
  <Application>Microsoft Office PowerPoint</Application>
  <PresentationFormat>On-screen Show (4:3)</PresentationFormat>
  <Paragraphs>284</Paragraphs>
  <Slides>42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8" baseType="lpstr">
      <vt:lpstr>Arial</vt:lpstr>
      <vt:lpstr>Comic Sans MS</vt:lpstr>
      <vt:lpstr>Wingdings</vt:lpstr>
      <vt:lpstr>med_0329_slide</vt:lpstr>
      <vt:lpstr>1_Default Design</vt:lpstr>
      <vt:lpstr>Photo Editor Photo</vt:lpstr>
      <vt:lpstr>SSAP4006 – Introduction to Cognitive and Biological Psychology (Bio Section) </vt:lpstr>
      <vt:lpstr>Stuart Jones. </vt:lpstr>
      <vt:lpstr>Aims</vt:lpstr>
      <vt:lpstr>Learning Outcomes. </vt:lpstr>
      <vt:lpstr>Content. </vt:lpstr>
      <vt:lpstr>Content. </vt:lpstr>
      <vt:lpstr>Assessment. </vt:lpstr>
      <vt:lpstr>REMEMBER</vt:lpstr>
      <vt:lpstr>Module Outline. </vt:lpstr>
      <vt:lpstr>Recommended Reading. </vt:lpstr>
      <vt:lpstr>Recommended Reading. </vt:lpstr>
      <vt:lpstr>Introduction to  Biological Psychology.  </vt:lpstr>
      <vt:lpstr>Text Book definition. </vt:lpstr>
      <vt:lpstr>Common Terms associated with Biological Psychology. </vt:lpstr>
      <vt:lpstr>What is biological psychology?</vt:lpstr>
      <vt:lpstr>How do Biological Psychologists do this? </vt:lpstr>
      <vt:lpstr>How do Biological Psychologists do this? </vt:lpstr>
      <vt:lpstr>Why?</vt:lpstr>
      <vt:lpstr>Biological Explanations of Behaviour</vt:lpstr>
      <vt:lpstr>Physiological explanation</vt:lpstr>
      <vt:lpstr>Ontogenetic explanation</vt:lpstr>
      <vt:lpstr>Evolutionary explanation</vt:lpstr>
      <vt:lpstr>Functional explanation</vt:lpstr>
      <vt:lpstr>PowerPoint Presentation</vt:lpstr>
      <vt:lpstr>Birdsong (Kalat, 2001)</vt:lpstr>
      <vt:lpstr>PowerPoint Presentation</vt:lpstr>
      <vt:lpstr>Integration of these different types of explanation:</vt:lpstr>
      <vt:lpstr>PowerPoint Presentation</vt:lpstr>
      <vt:lpstr>The Brain and Conscious Experience</vt:lpstr>
      <vt:lpstr>The Brain and Conscious Experience </vt:lpstr>
      <vt:lpstr>Rene Descartes</vt:lpstr>
      <vt:lpstr>Student’s version</vt:lpstr>
      <vt:lpstr>Critique of Dualism</vt:lpstr>
      <vt:lpstr>Alternative to Dualism?</vt:lpstr>
      <vt:lpstr>PowerPoint Presentation</vt:lpstr>
      <vt:lpstr>What is Consciousness? </vt:lpstr>
      <vt:lpstr>Questions</vt:lpstr>
      <vt:lpstr>Suggestions</vt:lpstr>
      <vt:lpstr>Researching consciousness – a problem</vt:lpstr>
      <vt:lpstr>This aspect of the module</vt:lpstr>
      <vt:lpstr>Task. </vt:lpstr>
      <vt:lpstr>BRAIN FACTS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standalone</dc:creator>
  <cp:lastModifiedBy>Stuart Jones</cp:lastModifiedBy>
  <cp:revision>13</cp:revision>
  <dcterms:created xsi:type="dcterms:W3CDTF">2014-11-09T00:01:35Z</dcterms:created>
  <dcterms:modified xsi:type="dcterms:W3CDTF">2017-10-06T09:03:05Z</dcterms:modified>
</cp:coreProperties>
</file>