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3" r:id="rId8"/>
    <p:sldId id="264" r:id="rId9"/>
    <p:sldId id="265" r:id="rId10"/>
    <p:sldId id="262"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52A8DF-99BD-41DD-928A-B89F6411D9C3}" v="8" dt="2024-02-08T14:16:29.9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500"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sa Dey" userId="64c499790d2ec39d" providerId="LiveId" clId="{3852A8DF-99BD-41DD-928A-B89F6411D9C3}"/>
    <pc:docChg chg="undo custSel addSld modSld">
      <pc:chgData name="Tisa Dey" userId="64c499790d2ec39d" providerId="LiveId" clId="{3852A8DF-99BD-41DD-928A-B89F6411D9C3}" dt="2024-02-08T14:16:29.993" v="88" actId="1076"/>
      <pc:docMkLst>
        <pc:docMk/>
      </pc:docMkLst>
      <pc:sldChg chg="addSp delSp modSp mod">
        <pc:chgData name="Tisa Dey" userId="64c499790d2ec39d" providerId="LiveId" clId="{3852A8DF-99BD-41DD-928A-B89F6411D9C3}" dt="2024-02-08T14:08:55.556" v="10" actId="13822"/>
        <pc:sldMkLst>
          <pc:docMk/>
          <pc:sldMk cId="0" sldId="257"/>
        </pc:sldMkLst>
        <pc:spChg chg="mod">
          <ac:chgData name="Tisa Dey" userId="64c499790d2ec39d" providerId="LiveId" clId="{3852A8DF-99BD-41DD-928A-B89F6411D9C3}" dt="2024-02-08T14:08:37.794" v="6" actId="13822"/>
          <ac:spMkLst>
            <pc:docMk/>
            <pc:sldMk cId="0" sldId="257"/>
            <ac:spMk id="2" creationId="{00000000-0000-0000-0000-000000000000}"/>
          </ac:spMkLst>
        </pc:spChg>
        <pc:spChg chg="del">
          <ac:chgData name="Tisa Dey" userId="64c499790d2ec39d" providerId="LiveId" clId="{3852A8DF-99BD-41DD-928A-B89F6411D9C3}" dt="2024-02-08T14:08:10.050" v="0" actId="478"/>
          <ac:spMkLst>
            <pc:docMk/>
            <pc:sldMk cId="0" sldId="257"/>
            <ac:spMk id="3" creationId="{00000000-0000-0000-0000-000000000000}"/>
          </ac:spMkLst>
        </pc:spChg>
        <pc:spChg chg="add mod">
          <ac:chgData name="Tisa Dey" userId="64c499790d2ec39d" providerId="LiveId" clId="{3852A8DF-99BD-41DD-928A-B89F6411D9C3}" dt="2024-02-08T14:08:55.556" v="10" actId="13822"/>
          <ac:spMkLst>
            <pc:docMk/>
            <pc:sldMk cId="0" sldId="257"/>
            <ac:spMk id="5" creationId="{48B895F3-C5E1-6308-A282-7525BB30121C}"/>
          </ac:spMkLst>
        </pc:spChg>
      </pc:sldChg>
      <pc:sldChg chg="modSp mod">
        <pc:chgData name="Tisa Dey" userId="64c499790d2ec39d" providerId="LiveId" clId="{3852A8DF-99BD-41DD-928A-B89F6411D9C3}" dt="2024-02-08T14:13:35.111" v="75" actId="20577"/>
        <pc:sldMkLst>
          <pc:docMk/>
          <pc:sldMk cId="0" sldId="262"/>
        </pc:sldMkLst>
        <pc:spChg chg="mod">
          <ac:chgData name="Tisa Dey" userId="64c499790d2ec39d" providerId="LiveId" clId="{3852A8DF-99BD-41DD-928A-B89F6411D9C3}" dt="2024-02-08T14:13:35.111" v="75" actId="20577"/>
          <ac:spMkLst>
            <pc:docMk/>
            <pc:sldMk cId="0" sldId="262"/>
            <ac:spMk id="3" creationId="{00000000-0000-0000-0000-000000000000}"/>
          </ac:spMkLst>
        </pc:spChg>
      </pc:sldChg>
      <pc:sldChg chg="addSp modSp new mod modNotes modNotesTx">
        <pc:chgData name="Tisa Dey" userId="64c499790d2ec39d" providerId="LiveId" clId="{3852A8DF-99BD-41DD-928A-B89F6411D9C3}" dt="2024-02-08T14:16:10.290" v="86" actId="1076"/>
        <pc:sldMkLst>
          <pc:docMk/>
          <pc:sldMk cId="719693992" sldId="263"/>
        </pc:sldMkLst>
        <pc:spChg chg="add mod">
          <ac:chgData name="Tisa Dey" userId="64c499790d2ec39d" providerId="LiveId" clId="{3852A8DF-99BD-41DD-928A-B89F6411D9C3}" dt="2024-02-08T14:11:10.676" v="27" actId="20577"/>
          <ac:spMkLst>
            <pc:docMk/>
            <pc:sldMk cId="719693992" sldId="263"/>
            <ac:spMk id="3" creationId="{2E380048-930D-21E4-F2FA-D19888DC0477}"/>
          </ac:spMkLst>
        </pc:spChg>
        <pc:spChg chg="add mod">
          <ac:chgData name="Tisa Dey" userId="64c499790d2ec39d" providerId="LiveId" clId="{3852A8DF-99BD-41DD-928A-B89F6411D9C3}" dt="2024-02-08T14:13:51.814" v="78" actId="13822"/>
          <ac:spMkLst>
            <pc:docMk/>
            <pc:sldMk cId="719693992" sldId="263"/>
            <ac:spMk id="5" creationId="{91A99370-4716-B231-4800-ADF8BA677339}"/>
          </ac:spMkLst>
        </pc:spChg>
        <pc:spChg chg="add">
          <ac:chgData name="Tisa Dey" userId="64c499790d2ec39d" providerId="LiveId" clId="{3852A8DF-99BD-41DD-928A-B89F6411D9C3}" dt="2024-02-08T14:15:18.377" v="79"/>
          <ac:spMkLst>
            <pc:docMk/>
            <pc:sldMk cId="719693992" sldId="263"/>
            <ac:spMk id="6" creationId="{EB945532-3627-3571-DBEB-14D087C4ABDA}"/>
          </ac:spMkLst>
        </pc:spChg>
        <pc:spChg chg="add mod">
          <ac:chgData name="Tisa Dey" userId="64c499790d2ec39d" providerId="LiveId" clId="{3852A8DF-99BD-41DD-928A-B89F6411D9C3}" dt="2024-02-08T14:15:29.755" v="81" actId="14100"/>
          <ac:spMkLst>
            <pc:docMk/>
            <pc:sldMk cId="719693992" sldId="263"/>
            <ac:spMk id="7" creationId="{8ACE959E-A454-FEE0-3177-0FEC556AD110}"/>
          </ac:spMkLst>
        </pc:spChg>
        <pc:picChg chg="add mod">
          <ac:chgData name="Tisa Dey" userId="64c499790d2ec39d" providerId="LiveId" clId="{3852A8DF-99BD-41DD-928A-B89F6411D9C3}" dt="2024-02-08T14:16:10.290" v="86" actId="1076"/>
          <ac:picMkLst>
            <pc:docMk/>
            <pc:sldMk cId="719693992" sldId="263"/>
            <ac:picMk id="9" creationId="{0256430B-1D04-8859-0687-6E696211DD82}"/>
          </ac:picMkLst>
        </pc:picChg>
      </pc:sldChg>
      <pc:sldChg chg="addSp modSp new mod modNotesTx">
        <pc:chgData name="Tisa Dey" userId="64c499790d2ec39d" providerId="LiveId" clId="{3852A8DF-99BD-41DD-928A-B89F6411D9C3}" dt="2024-02-08T14:16:29.993" v="88" actId="1076"/>
        <pc:sldMkLst>
          <pc:docMk/>
          <pc:sldMk cId="1039782866" sldId="264"/>
        </pc:sldMkLst>
        <pc:spChg chg="add mod">
          <ac:chgData name="Tisa Dey" userId="64c499790d2ec39d" providerId="LiveId" clId="{3852A8DF-99BD-41DD-928A-B89F6411D9C3}" dt="2024-02-08T14:12:04.712" v="42" actId="13822"/>
          <ac:spMkLst>
            <pc:docMk/>
            <pc:sldMk cId="1039782866" sldId="264"/>
            <ac:spMk id="3" creationId="{8C0240B7-B70D-53DF-4CAE-DC3BF289F7A1}"/>
          </ac:spMkLst>
        </pc:spChg>
        <pc:spChg chg="add mod">
          <ac:chgData name="Tisa Dey" userId="64c499790d2ec39d" providerId="LiveId" clId="{3852A8DF-99BD-41DD-928A-B89F6411D9C3}" dt="2024-02-08T14:13:44.160" v="77" actId="13822"/>
          <ac:spMkLst>
            <pc:docMk/>
            <pc:sldMk cId="1039782866" sldId="264"/>
            <ac:spMk id="5" creationId="{0FB1BBBC-071C-A125-E415-41A8BD5D6EC0}"/>
          </ac:spMkLst>
        </pc:spChg>
        <pc:picChg chg="add mod">
          <ac:chgData name="Tisa Dey" userId="64c499790d2ec39d" providerId="LiveId" clId="{3852A8DF-99BD-41DD-928A-B89F6411D9C3}" dt="2024-02-08T14:16:29.993" v="88" actId="1076"/>
          <ac:picMkLst>
            <pc:docMk/>
            <pc:sldMk cId="1039782866" sldId="264"/>
            <ac:picMk id="2050" creationId="{72F5BB3F-D3D6-6695-7438-32C47C2D7AC4}"/>
          </ac:picMkLst>
        </pc:picChg>
      </pc:sldChg>
      <pc:sldChg chg="addSp delSp modSp new mod">
        <pc:chgData name="Tisa Dey" userId="64c499790d2ec39d" providerId="LiveId" clId="{3852A8DF-99BD-41DD-928A-B89F6411D9C3}" dt="2024-02-08T14:13:39.525" v="76" actId="13822"/>
        <pc:sldMkLst>
          <pc:docMk/>
          <pc:sldMk cId="3755991961" sldId="265"/>
        </pc:sldMkLst>
        <pc:spChg chg="add del mod">
          <ac:chgData name="Tisa Dey" userId="64c499790d2ec39d" providerId="LiveId" clId="{3852A8DF-99BD-41DD-928A-B89F6411D9C3}" dt="2024-02-08T14:12:57.777" v="66" actId="1076"/>
          <ac:spMkLst>
            <pc:docMk/>
            <pc:sldMk cId="3755991961" sldId="265"/>
            <ac:spMk id="3" creationId="{BE318E59-16CB-2218-AB70-75F2EEF429BC}"/>
          </ac:spMkLst>
        </pc:spChg>
        <pc:spChg chg="add del mod">
          <ac:chgData name="Tisa Dey" userId="64c499790d2ec39d" providerId="LiveId" clId="{3852A8DF-99BD-41DD-928A-B89F6411D9C3}" dt="2024-02-08T14:12:55.121" v="64" actId="571"/>
          <ac:spMkLst>
            <pc:docMk/>
            <pc:sldMk cId="3755991961" sldId="265"/>
            <ac:spMk id="4" creationId="{6D19AA1E-9184-4650-5C31-30A5DC89F4A3}"/>
          </ac:spMkLst>
        </pc:spChg>
        <pc:spChg chg="add mod">
          <ac:chgData name="Tisa Dey" userId="64c499790d2ec39d" providerId="LiveId" clId="{3852A8DF-99BD-41DD-928A-B89F6411D9C3}" dt="2024-02-08T14:13:39.525" v="76" actId="13822"/>
          <ac:spMkLst>
            <pc:docMk/>
            <pc:sldMk cId="3755991961" sldId="265"/>
            <ac:spMk id="6" creationId="{4B870EA2-C748-FB4F-65B9-9F0D646599C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386590-3576-4C14-BC2C-C8BD77928D1F}" type="datetimeFigureOut">
              <a:rPr lang="en-US" smtClean="0"/>
              <a:t>2/8/2024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1CC4F8-A65A-41E2-A92C-5E9F83D46003}"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health and safety protocols within the would help the hotels could help </a:t>
            </a:r>
            <a:r>
              <a:rPr lang="en-US" sz="1200" kern="1200" dirty="0" err="1">
                <a:solidFill>
                  <a:schemeClr val="tx1"/>
                </a:solidFill>
                <a:latin typeface="+mn-lt"/>
                <a:ea typeface="+mn-ea"/>
                <a:cs typeface="+mn-cs"/>
              </a:rPr>
              <a:t>minimise</a:t>
            </a:r>
            <a:r>
              <a:rPr lang="en-US" sz="1200" kern="1200" dirty="0">
                <a:solidFill>
                  <a:schemeClr val="tx1"/>
                </a:solidFill>
                <a:latin typeface="+mn-lt"/>
                <a:ea typeface="+mn-ea"/>
                <a:cs typeface="+mn-cs"/>
              </a:rPr>
              <a:t> the risky events which may result in lawsuits. Additionally, the hotel could also face hazards such as fall slips, fire and exposure to explosive heat which could lead the business to incur financial losses and even to some extended shutdown.    </a:t>
            </a:r>
          </a:p>
        </p:txBody>
      </p:sp>
      <p:sp>
        <p:nvSpPr>
          <p:cNvPr id="4" name="Slide Number Placeholder 3"/>
          <p:cNvSpPr>
            <a:spLocks noGrp="1"/>
          </p:cNvSpPr>
          <p:nvPr>
            <p:ph type="sldNum" sz="quarter" idx="10"/>
          </p:nvPr>
        </p:nvSpPr>
        <p:spPr/>
        <p:txBody>
          <a:bodyPr/>
          <a:lstStyle/>
          <a:p>
            <a:fld id="{A31CC4F8-A65A-41E2-A92C-5E9F83D46003}"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nature of the work in which the housekeeping staff within the hotel are involved is such that the employees may become prone to accidents if they in any way are careless about the procedures, equipment and chemicals (</a:t>
            </a:r>
            <a:r>
              <a:rPr lang="en-US" sz="1200" kern="1200" dirty="0" err="1">
                <a:solidFill>
                  <a:schemeClr val="tx1"/>
                </a:solidFill>
                <a:latin typeface="+mn-lt"/>
                <a:ea typeface="+mn-ea"/>
                <a:cs typeface="+mn-cs"/>
              </a:rPr>
              <a:t>Rajkala</a:t>
            </a:r>
            <a:r>
              <a:rPr lang="en-US" sz="1200" kern="1200" dirty="0">
                <a:solidFill>
                  <a:schemeClr val="tx1"/>
                </a:solidFill>
                <a:latin typeface="+mn-lt"/>
                <a:ea typeface="+mn-ea"/>
                <a:cs typeface="+mn-cs"/>
              </a:rPr>
              <a:t>, 2023). Providing housekeeping training would help in ensuring the employees know when, where and how to </a:t>
            </a:r>
            <a:r>
              <a:rPr lang="en-US" sz="1200" kern="1200" dirty="0" err="1">
                <a:solidFill>
                  <a:schemeClr val="tx1"/>
                </a:solidFill>
                <a:latin typeface="+mn-lt"/>
                <a:ea typeface="+mn-ea"/>
                <a:cs typeface="+mn-cs"/>
              </a:rPr>
              <a:t>utilise</a:t>
            </a:r>
            <a:r>
              <a:rPr lang="en-US" sz="1200" kern="1200" dirty="0">
                <a:solidFill>
                  <a:schemeClr val="tx1"/>
                </a:solidFill>
                <a:latin typeface="+mn-lt"/>
                <a:ea typeface="+mn-ea"/>
                <a:cs typeface="+mn-cs"/>
              </a:rPr>
              <a:t> the different equipment for the cleaning methods. </a:t>
            </a:r>
          </a:p>
        </p:txBody>
      </p:sp>
      <p:sp>
        <p:nvSpPr>
          <p:cNvPr id="4" name="Slide Number Placeholder 3"/>
          <p:cNvSpPr>
            <a:spLocks noGrp="1"/>
          </p:cNvSpPr>
          <p:nvPr>
            <p:ph type="sldNum" sz="quarter" idx="10"/>
          </p:nvPr>
        </p:nvSpPr>
        <p:spPr/>
        <p:txBody>
          <a:bodyPr/>
          <a:lstStyle/>
          <a:p>
            <a:fld id="{A31CC4F8-A65A-41E2-A92C-5E9F83D46003}"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All of the heads of departments within any organisation have the responsibility to ensure that the employees face safe job procedures, take adequate time for performing the job and use the correct unsafe conditions so that accidents are not caused. The managers should provide the housekeeping staff with the ‘safety manual’ which would provide the staff with the list of rules which they would need to take care of and follow. The managers of housekeeping are responsible for planning, </a:t>
            </a:r>
            <a:r>
              <a:rPr lang="en-US" sz="1200" kern="1200" dirty="0" err="1">
                <a:solidFill>
                  <a:schemeClr val="tx1"/>
                </a:solidFill>
                <a:latin typeface="+mn-lt"/>
                <a:ea typeface="+mn-ea"/>
                <a:cs typeface="+mn-cs"/>
              </a:rPr>
              <a:t>organising</a:t>
            </a:r>
            <a:r>
              <a:rPr lang="en-US" sz="1200" kern="1200" dirty="0">
                <a:solidFill>
                  <a:schemeClr val="tx1"/>
                </a:solidFill>
                <a:latin typeface="+mn-lt"/>
                <a:ea typeface="+mn-ea"/>
                <a:cs typeface="+mn-cs"/>
              </a:rPr>
              <a:t> and developing the overall operations. With this, the managers can ensure that the employees can take adequate breaks during their work so that they are not tired and negatively impact their safety.      </a:t>
            </a:r>
          </a:p>
        </p:txBody>
      </p:sp>
      <p:sp>
        <p:nvSpPr>
          <p:cNvPr id="4" name="Slide Number Placeholder 3"/>
          <p:cNvSpPr>
            <a:spLocks noGrp="1"/>
          </p:cNvSpPr>
          <p:nvPr>
            <p:ph type="sldNum" sz="quarter" idx="10"/>
          </p:nvPr>
        </p:nvSpPr>
        <p:spPr/>
        <p:txBody>
          <a:bodyPr/>
          <a:lstStyle/>
          <a:p>
            <a:fld id="{A31CC4F8-A65A-41E2-A92C-5E9F83D46003}"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There are various challenges which the housekeeping staff faces concerning maintaining safety procedures. One of the challenges that the housekeeping staff faces is the high workload. The hotel's housekeeping staff has to ensure that the customers who are visiting the hotel are fully satisfied with the hotel's services. Therefore, to meet the expectations of the customers the housekeeping staff need to work very hard and it could lead to safety concerns such as the risks of life slipping or tripping. Lack of proper guidance is also one more challenge that the housekeeping staff could come across if the managers of the hotels fail to perform their role effectively it could lead to a poor understanding of the manner to operate within the hotel sector.</a:t>
            </a:r>
          </a:p>
        </p:txBody>
      </p:sp>
      <p:sp>
        <p:nvSpPr>
          <p:cNvPr id="4" name="Slide Number Placeholder 3"/>
          <p:cNvSpPr>
            <a:spLocks noGrp="1"/>
          </p:cNvSpPr>
          <p:nvPr>
            <p:ph type="sldNum" sz="quarter" idx="10"/>
          </p:nvPr>
        </p:nvSpPr>
        <p:spPr/>
        <p:txBody>
          <a:bodyPr/>
          <a:lstStyle/>
          <a:p>
            <a:fld id="{A31CC4F8-A65A-41E2-A92C-5E9F83D46003}"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rPr>
              <a:t>From the actual techniques to the desired result during the housekeeping training can be established as a common ground for the housekeeping team. Continues learning and evolving so that team can develop their skills at the time of developing their skills at the time of housekeeping training. This program needs to encompass different types of elements for addressing the diverse challenges faced by the housekeeping staff. Through this training, the staff can be given role-playing exercises which will stimulate the needs of the staff in emergency situations. This type of refresher course shall be conducted to reinforce safety knowledge and update staff on the new protocols for COVID-19.</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31CC4F8-A65A-41E2-A92C-5E9F83D46003}" type="slidenum">
              <a:rPr lang="en-US" smtClean="0"/>
              <a:t>7</a:t>
            </a:fld>
            <a:endParaRPr lang="en-US"/>
          </a:p>
        </p:txBody>
      </p:sp>
    </p:spTree>
    <p:extLst>
      <p:ext uri="{BB962C8B-B14F-4D97-AF65-F5344CB8AC3E}">
        <p14:creationId xmlns:p14="http://schemas.microsoft.com/office/powerpoint/2010/main" val="4150061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rPr>
              <a:t>Ventilating the room is important because the guest expects a clean and fresh-smelling room when they check in. This also disburses any chemical smells that may linger after deep cleaning. It is also important to check for these hidden areas such as under the bed and on the shelves where any rubbish was left behind by the previous guest.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31CC4F8-A65A-41E2-A92C-5E9F83D46003}" type="slidenum">
              <a:rPr lang="en-US" smtClean="0"/>
              <a:t>8</a:t>
            </a:fld>
            <a:endParaRPr lang="en-US"/>
          </a:p>
        </p:txBody>
      </p:sp>
    </p:spTree>
    <p:extLst>
      <p:ext uri="{BB962C8B-B14F-4D97-AF65-F5344CB8AC3E}">
        <p14:creationId xmlns:p14="http://schemas.microsoft.com/office/powerpoint/2010/main" val="8568498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840AAAA-0D21-4C41-8B2F-9DCA184780E0}" type="datetimeFigureOut">
              <a:rPr lang="en-US" smtClean="0"/>
              <a:t>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01B3CF-5611-4357-871A-1AA847FFD8A7}"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40AAAA-0D21-4C41-8B2F-9DCA184780E0}" type="datetimeFigureOut">
              <a:rPr lang="en-US" smtClean="0"/>
              <a:t>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01B3CF-5611-4357-871A-1AA847FFD8A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40AAAA-0D21-4C41-8B2F-9DCA184780E0}" type="datetimeFigureOut">
              <a:rPr lang="en-US" smtClean="0"/>
              <a:t>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01B3CF-5611-4357-871A-1AA847FFD8A7}"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840AAAA-0D21-4C41-8B2F-9DCA184780E0}" type="datetimeFigureOut">
              <a:rPr lang="en-US" smtClean="0"/>
              <a:t>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01B3CF-5611-4357-871A-1AA847FFD8A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840AAAA-0D21-4C41-8B2F-9DCA184780E0}" type="datetimeFigureOut">
              <a:rPr lang="en-US" smtClean="0"/>
              <a:t>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01B3CF-5611-4357-871A-1AA847FFD8A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840AAAA-0D21-4C41-8B2F-9DCA184780E0}" type="datetimeFigureOut">
              <a:rPr lang="en-US" smtClean="0"/>
              <a:t>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B01B3CF-5611-4357-871A-1AA847FFD8A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40AAAA-0D21-4C41-8B2F-9DCA184780E0}" type="datetimeFigureOut">
              <a:rPr lang="en-US" smtClean="0"/>
              <a:t>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B01B3CF-5611-4357-871A-1AA847FFD8A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40AAAA-0D21-4C41-8B2F-9DCA184780E0}" type="datetimeFigureOut">
              <a:rPr lang="en-US" smtClean="0"/>
              <a:t>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01B3CF-5611-4357-871A-1AA847FFD8A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40AAAA-0D21-4C41-8B2F-9DCA184780E0}" type="datetimeFigureOut">
              <a:rPr lang="en-US" smtClean="0"/>
              <a:t>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01B3CF-5611-4357-871A-1AA847FFD8A7}"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40AAAA-0D21-4C41-8B2F-9DCA184780E0}" type="datetimeFigureOut">
              <a:rPr lang="en-US" smtClean="0"/>
              <a:t>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01B3CF-5611-4357-871A-1AA847FFD8A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40AAAA-0D21-4C41-8B2F-9DCA184780E0}" type="datetimeFigureOut">
              <a:rPr lang="en-US" smtClean="0"/>
              <a:t>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01B3CF-5611-4357-871A-1AA847FFD8A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40AAAA-0D21-4C41-8B2F-9DCA184780E0}" type="datetimeFigureOut">
              <a:rPr lang="en-US" smtClean="0"/>
              <a:t>2/8/2024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01B3CF-5611-4357-871A-1AA847FFD8A7}"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798641"/>
          </a:xfrm>
        </p:spPr>
        <p:style>
          <a:lnRef idx="2">
            <a:schemeClr val="accent6"/>
          </a:lnRef>
          <a:fillRef idx="1">
            <a:schemeClr val="lt1"/>
          </a:fillRef>
          <a:effectRef idx="0">
            <a:schemeClr val="accent6"/>
          </a:effectRef>
          <a:fontRef idx="minor">
            <a:schemeClr val="dk1"/>
          </a:fontRef>
        </p:style>
        <p:txBody>
          <a:bodyPr>
            <a:normAutofit fontScale="90000"/>
          </a:bodyPr>
          <a:lstStyle/>
          <a:p>
            <a:r>
              <a:rPr lang="en-US" b="1" dirty="0"/>
              <a:t>ACADEMIC DISCIPLINE OF HOSPITALITY AND TOURISM MANAGEMENT</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lnRef>
          <a:fillRef idx="1">
            <a:schemeClr val="lt1"/>
          </a:fillRef>
          <a:effectRef idx="0">
            <a:schemeClr val="dk1"/>
          </a:effectRef>
          <a:fontRef idx="minor">
            <a:schemeClr val="dk1"/>
          </a:fontRef>
        </p:style>
        <p:txBody>
          <a:bodyPr/>
          <a:lstStyle/>
          <a:p>
            <a:r>
              <a:rPr lang="en-US" sz="2800" b="1" dirty="0">
                <a:solidFill>
                  <a:srgbClr val="000000"/>
                </a:solidFill>
                <a:effectLst/>
                <a:latin typeface="Arial" panose="020B0604020202020204" pitchFamily="34" charset="0"/>
              </a:rPr>
              <a:t>Introduction</a:t>
            </a:r>
            <a:endParaRPr lang="en-US" dirty="0"/>
          </a:p>
        </p:txBody>
      </p:sp>
      <p:sp>
        <p:nvSpPr>
          <p:cNvPr id="5" name="TextBox 4">
            <a:extLst>
              <a:ext uri="{FF2B5EF4-FFF2-40B4-BE49-F238E27FC236}">
                <a16:creationId xmlns:a16="http://schemas.microsoft.com/office/drawing/2014/main" id="{48B895F3-C5E1-6308-A282-7525BB30121C}"/>
              </a:ext>
            </a:extLst>
          </p:cNvPr>
          <p:cNvSpPr txBox="1"/>
          <p:nvPr/>
        </p:nvSpPr>
        <p:spPr>
          <a:xfrm>
            <a:off x="1331640" y="2492896"/>
            <a:ext cx="6606480" cy="2534027"/>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just">
              <a:lnSpc>
                <a:spcPct val="150000"/>
              </a:lnSpc>
            </a:pPr>
            <a:r>
              <a:rPr lang="en-US" sz="1800" dirty="0">
                <a:effectLst/>
                <a:latin typeface="Arial" panose="020B0604020202020204" pitchFamily="34" charset="0"/>
                <a:ea typeface="Arial" panose="020B0604020202020204" pitchFamily="34" charset="0"/>
              </a:rPr>
              <a:t>Healthy and safe procedures are the set of standard actions that will take every step that needs to be used for the safety of the guests and customers. The study will discuss the need for health and safety protocols in the hotel industry with the relevance of training and development for housekeeping staff to ensure health and safety protocols. </a:t>
            </a:r>
            <a:endParaRPr lang="en-IN"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lnRef>
          <a:fillRef idx="1">
            <a:schemeClr val="lt1"/>
          </a:fillRef>
          <a:effectRef idx="0">
            <a:schemeClr val="dk1"/>
          </a:effectRef>
          <a:fontRef idx="minor">
            <a:schemeClr val="dk1"/>
          </a:fontRef>
        </p:style>
        <p:txBody>
          <a:bodyPr>
            <a:normAutofit/>
          </a:bodyPr>
          <a:lstStyle/>
          <a:p>
            <a:r>
              <a:rPr lang="en-US" sz="2800" b="1" dirty="0"/>
              <a:t>Health and safety importance in the hotel industry</a:t>
            </a:r>
            <a:endParaRPr lang="en-US" sz="2800" dirty="0"/>
          </a:p>
        </p:txBody>
      </p:sp>
      <p:sp>
        <p:nvSpPr>
          <p:cNvPr id="3" name="Content Placeholder 2"/>
          <p:cNvSpPr>
            <a:spLocks noGrp="1"/>
          </p:cNvSpPr>
          <p:nvPr>
            <p:ph idx="1"/>
          </p:nvPr>
        </p:nvSpPr>
        <p:spPr>
          <a:xfrm>
            <a:off x="457200" y="1600200"/>
            <a:ext cx="4114800" cy="4525963"/>
          </a:xfrm>
        </p:spPr>
        <p:style>
          <a:lnRef idx="2">
            <a:schemeClr val="accent2"/>
          </a:lnRef>
          <a:fillRef idx="1">
            <a:schemeClr val="lt1"/>
          </a:fillRef>
          <a:effectRef idx="0">
            <a:schemeClr val="accent2"/>
          </a:effectRef>
          <a:fontRef idx="minor">
            <a:schemeClr val="dk1"/>
          </a:fontRef>
        </p:style>
        <p:txBody>
          <a:bodyPr>
            <a:normAutofit/>
          </a:bodyPr>
          <a:lstStyle/>
          <a:p>
            <a:pPr lvl="0" algn="just">
              <a:lnSpc>
                <a:spcPct val="150000"/>
              </a:lnSpc>
            </a:pPr>
            <a:r>
              <a:rPr lang="en-US" sz="1400" dirty="0"/>
              <a:t>The health and safety protocols within the would help the hotels could help </a:t>
            </a:r>
            <a:r>
              <a:rPr lang="en-US" sz="1400" dirty="0" err="1"/>
              <a:t>minimise</a:t>
            </a:r>
            <a:r>
              <a:rPr lang="en-US" sz="1400" dirty="0"/>
              <a:t> the risky events which may result in lawsuits (World Health Organization, 2020).</a:t>
            </a:r>
          </a:p>
          <a:p>
            <a:pPr lvl="0" algn="just">
              <a:lnSpc>
                <a:spcPct val="150000"/>
              </a:lnSpc>
            </a:pPr>
            <a:r>
              <a:rPr lang="en-US" sz="1400" dirty="0"/>
              <a:t>By having health and safety measures within the health industry, the business is also able to protect their reputations. </a:t>
            </a:r>
          </a:p>
        </p:txBody>
      </p:sp>
      <p:sp>
        <p:nvSpPr>
          <p:cNvPr id="10242" name="AutoShape 2" descr="HEALTH AND SAFETY COURSES and HOSPITALITY &amp; HOTEL MANAGEMENT - IN QATAR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44" name="AutoShape 4" descr="HEALTH AND SAFETY COURSES and HOSPITALITY &amp; HOTEL MANAGEMENT - IN QATAR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46" name="Picture 6" descr="Blog 3 – Health And Safety Legislations In the Hospitality Industry. | Elen  Rozario"/>
          <p:cNvPicPr>
            <a:picLocks noChangeAspect="1" noChangeArrowheads="1"/>
          </p:cNvPicPr>
          <p:nvPr/>
        </p:nvPicPr>
        <p:blipFill>
          <a:blip r:embed="rId3"/>
          <a:srcRect/>
          <a:stretch>
            <a:fillRect/>
          </a:stretch>
        </p:blipFill>
        <p:spPr bwMode="auto">
          <a:xfrm>
            <a:off x="5500694" y="2500306"/>
            <a:ext cx="2786082" cy="2844127"/>
          </a:xfrm>
          <a:prstGeom prst="rect">
            <a:avLst/>
          </a:prstGeom>
          <a:noFill/>
          <a:ln>
            <a:solidFill>
              <a:schemeClr val="accent6"/>
            </a:solid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lnRef>
          <a:fillRef idx="1">
            <a:schemeClr val="lt1"/>
          </a:fillRef>
          <a:effectRef idx="0">
            <a:schemeClr val="dk1"/>
          </a:effectRef>
          <a:fontRef idx="minor">
            <a:schemeClr val="dk1"/>
          </a:fontRef>
        </p:style>
        <p:txBody>
          <a:bodyPr>
            <a:normAutofit/>
          </a:bodyPr>
          <a:lstStyle/>
          <a:p>
            <a:r>
              <a:rPr lang="en-US" sz="2800" b="1" dirty="0"/>
              <a:t>Relevance of training and development for the hose-keeping staff to ensure the health and safety</a:t>
            </a:r>
          </a:p>
        </p:txBody>
      </p:sp>
      <p:sp>
        <p:nvSpPr>
          <p:cNvPr id="3" name="Content Placeholder 2"/>
          <p:cNvSpPr>
            <a:spLocks noGrp="1"/>
          </p:cNvSpPr>
          <p:nvPr>
            <p:ph idx="1"/>
          </p:nvPr>
        </p:nvSpPr>
        <p:spPr>
          <a:xfrm>
            <a:off x="457200" y="1600200"/>
            <a:ext cx="4114800" cy="4525963"/>
          </a:xfrm>
        </p:spPr>
        <p:style>
          <a:lnRef idx="2">
            <a:schemeClr val="accent2"/>
          </a:lnRef>
          <a:fillRef idx="1">
            <a:schemeClr val="lt1"/>
          </a:fillRef>
          <a:effectRef idx="0">
            <a:schemeClr val="accent2"/>
          </a:effectRef>
          <a:fontRef idx="minor">
            <a:schemeClr val="dk1"/>
          </a:fontRef>
        </p:style>
        <p:txBody>
          <a:bodyPr>
            <a:normAutofit/>
          </a:bodyPr>
          <a:lstStyle/>
          <a:p>
            <a:pPr lvl="0" algn="just">
              <a:lnSpc>
                <a:spcPct val="150000"/>
              </a:lnSpc>
            </a:pPr>
            <a:r>
              <a:rPr lang="en-US" sz="1400" dirty="0"/>
              <a:t>With a lack of training the employees may become prone to accidents if they in any way are careless about the procedures, equipment and chemicals (</a:t>
            </a:r>
            <a:r>
              <a:rPr lang="en-US" sz="1400" dirty="0" err="1"/>
              <a:t>Rajkala</a:t>
            </a:r>
            <a:r>
              <a:rPr lang="en-US" sz="1400" dirty="0"/>
              <a:t>, 2023). </a:t>
            </a:r>
          </a:p>
          <a:p>
            <a:pPr lvl="0" algn="just">
              <a:lnSpc>
                <a:spcPct val="150000"/>
              </a:lnSpc>
            </a:pPr>
            <a:r>
              <a:rPr lang="en-US" sz="1400" dirty="0"/>
              <a:t>Providing housekeeping training would help in ensuring the employees know when, where and how to </a:t>
            </a:r>
            <a:r>
              <a:rPr lang="en-US" sz="1400" dirty="0" err="1"/>
              <a:t>utilise</a:t>
            </a:r>
            <a:r>
              <a:rPr lang="en-US" sz="1400" dirty="0"/>
              <a:t> the different equipment.</a:t>
            </a:r>
          </a:p>
        </p:txBody>
      </p:sp>
      <p:pic>
        <p:nvPicPr>
          <p:cNvPr id="7170" name="Picture 2" descr="Health and Safety in the Hotel Industry - An Essential Guide"/>
          <p:cNvPicPr>
            <a:picLocks noChangeAspect="1" noChangeArrowheads="1"/>
          </p:cNvPicPr>
          <p:nvPr/>
        </p:nvPicPr>
        <p:blipFill>
          <a:blip r:embed="rId3" cstate="print"/>
          <a:srcRect/>
          <a:stretch>
            <a:fillRect/>
          </a:stretch>
        </p:blipFill>
        <p:spPr bwMode="auto">
          <a:xfrm>
            <a:off x="4929190" y="2428868"/>
            <a:ext cx="3786214" cy="2525375"/>
          </a:xfrm>
          <a:prstGeom prst="rect">
            <a:avLst/>
          </a:prstGeom>
          <a:noFill/>
          <a:ln>
            <a:solidFill>
              <a:schemeClr val="accent6"/>
            </a:solid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lnRef>
          <a:fillRef idx="1">
            <a:schemeClr val="lt1"/>
          </a:fillRef>
          <a:effectRef idx="0">
            <a:schemeClr val="dk1"/>
          </a:effectRef>
          <a:fontRef idx="minor">
            <a:schemeClr val="dk1"/>
          </a:fontRef>
        </p:style>
        <p:txBody>
          <a:bodyPr>
            <a:normAutofit/>
          </a:bodyPr>
          <a:lstStyle/>
          <a:p>
            <a:r>
              <a:rPr lang="en-US" sz="2800" b="1" dirty="0"/>
              <a:t>The role of managers is to incorporate best practices regarding housekeeping safety </a:t>
            </a:r>
          </a:p>
        </p:txBody>
      </p:sp>
      <p:sp>
        <p:nvSpPr>
          <p:cNvPr id="3" name="Content Placeholder 2"/>
          <p:cNvSpPr>
            <a:spLocks noGrp="1"/>
          </p:cNvSpPr>
          <p:nvPr>
            <p:ph idx="1"/>
          </p:nvPr>
        </p:nvSpPr>
        <p:spPr>
          <a:xfrm>
            <a:off x="457200" y="1600200"/>
            <a:ext cx="4114800" cy="4525963"/>
          </a:xfrm>
        </p:spPr>
        <p:style>
          <a:lnRef idx="2">
            <a:schemeClr val="accent2"/>
          </a:lnRef>
          <a:fillRef idx="1">
            <a:schemeClr val="lt1"/>
          </a:fillRef>
          <a:effectRef idx="0">
            <a:schemeClr val="accent2"/>
          </a:effectRef>
          <a:fontRef idx="minor">
            <a:schemeClr val="dk1"/>
          </a:fontRef>
        </p:style>
        <p:txBody>
          <a:bodyPr>
            <a:normAutofit/>
          </a:bodyPr>
          <a:lstStyle/>
          <a:p>
            <a:pPr lvl="0" algn="just">
              <a:lnSpc>
                <a:spcPct val="150000"/>
              </a:lnSpc>
            </a:pPr>
            <a:r>
              <a:rPr lang="en-US" sz="1400" dirty="0"/>
              <a:t>All of the heads of departments within any organisation have the responsibility to ensure that the employees face safe job procedures, take adequate time for performing the job and use the correct unsafe conditions so that accidents are not caused.</a:t>
            </a:r>
          </a:p>
          <a:p>
            <a:pPr lvl="0" algn="just">
              <a:lnSpc>
                <a:spcPct val="150000"/>
              </a:lnSpc>
            </a:pPr>
            <a:r>
              <a:rPr lang="en-US" sz="1400" dirty="0"/>
              <a:t>The managers of housekeeping are responsible for planning, </a:t>
            </a:r>
            <a:r>
              <a:rPr lang="en-US" sz="1400" dirty="0" err="1"/>
              <a:t>organising</a:t>
            </a:r>
            <a:r>
              <a:rPr lang="en-US" sz="1400" dirty="0"/>
              <a:t> and developing the overall operations (</a:t>
            </a:r>
            <a:r>
              <a:rPr lang="en-US" sz="1400" dirty="0" err="1"/>
              <a:t>Tra</a:t>
            </a:r>
            <a:r>
              <a:rPr lang="en-US" sz="1400" dirty="0"/>
              <a:t>, 2020).</a:t>
            </a:r>
          </a:p>
        </p:txBody>
      </p:sp>
      <p:pic>
        <p:nvPicPr>
          <p:cNvPr id="5122" name="Picture 2" descr="Difference Between Training and Development - Shiksha Online"/>
          <p:cNvPicPr>
            <a:picLocks noChangeAspect="1" noChangeArrowheads="1"/>
          </p:cNvPicPr>
          <p:nvPr/>
        </p:nvPicPr>
        <p:blipFill>
          <a:blip r:embed="rId3"/>
          <a:srcRect/>
          <a:stretch>
            <a:fillRect/>
          </a:stretch>
        </p:blipFill>
        <p:spPr bwMode="auto">
          <a:xfrm>
            <a:off x="4714876" y="2928934"/>
            <a:ext cx="4124421" cy="2165321"/>
          </a:xfrm>
          <a:prstGeom prst="rect">
            <a:avLst/>
          </a:prstGeom>
          <a:noFill/>
          <a:ln>
            <a:solidFill>
              <a:schemeClr val="accent6"/>
            </a:solid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lnRef>
          <a:fillRef idx="1">
            <a:schemeClr val="lt1"/>
          </a:fillRef>
          <a:effectRef idx="0">
            <a:schemeClr val="dk1"/>
          </a:effectRef>
          <a:fontRef idx="minor">
            <a:schemeClr val="dk1"/>
          </a:fontRef>
        </p:style>
        <p:txBody>
          <a:bodyPr>
            <a:normAutofit/>
          </a:bodyPr>
          <a:lstStyle/>
          <a:p>
            <a:r>
              <a:rPr lang="en-US" sz="2800" b="1" dirty="0"/>
              <a:t>The challenges housekeeping staff faces in the hotel industry regarding safety</a:t>
            </a:r>
          </a:p>
        </p:txBody>
      </p:sp>
      <p:sp>
        <p:nvSpPr>
          <p:cNvPr id="3" name="Content Placeholder 2"/>
          <p:cNvSpPr>
            <a:spLocks noGrp="1"/>
          </p:cNvSpPr>
          <p:nvPr>
            <p:ph idx="1"/>
          </p:nvPr>
        </p:nvSpPr>
        <p:spPr>
          <a:xfrm>
            <a:off x="457200" y="1600200"/>
            <a:ext cx="4114800" cy="4525963"/>
          </a:xfrm>
        </p:spPr>
        <p:style>
          <a:lnRef idx="2">
            <a:schemeClr val="accent2"/>
          </a:lnRef>
          <a:fillRef idx="1">
            <a:schemeClr val="lt1"/>
          </a:fillRef>
          <a:effectRef idx="0">
            <a:schemeClr val="accent2"/>
          </a:effectRef>
          <a:fontRef idx="minor">
            <a:schemeClr val="dk1"/>
          </a:fontRef>
        </p:style>
        <p:txBody>
          <a:bodyPr>
            <a:normAutofit/>
          </a:bodyPr>
          <a:lstStyle/>
          <a:p>
            <a:pPr lvl="0" algn="just">
              <a:lnSpc>
                <a:spcPct val="150000"/>
              </a:lnSpc>
            </a:pPr>
            <a:r>
              <a:rPr lang="en-US" sz="1400" dirty="0"/>
              <a:t>One of the challenges that the housekeeping staff faces is the high workload (</a:t>
            </a:r>
            <a:r>
              <a:rPr lang="en-US" sz="1400" dirty="0" err="1"/>
              <a:t>Chela</a:t>
            </a:r>
            <a:r>
              <a:rPr lang="en-US" sz="1400" dirty="0"/>
              <a:t>-Alvarez </a:t>
            </a:r>
            <a:r>
              <a:rPr lang="en-US" sz="1400" i="1" dirty="0"/>
              <a:t>et al</a:t>
            </a:r>
            <a:r>
              <a:rPr lang="en-US" sz="1400" dirty="0"/>
              <a:t>., 2021).</a:t>
            </a:r>
          </a:p>
          <a:p>
            <a:pPr lvl="0" algn="just">
              <a:lnSpc>
                <a:spcPct val="150000"/>
              </a:lnSpc>
            </a:pPr>
            <a:r>
              <a:rPr lang="en-US" sz="1400" dirty="0"/>
              <a:t>Lack of proper guidance is also one more challenge that the housekeeping staff could come across if the managers of the hotels fail to perform their role effectively it could lead to a poor understanding of the manner to operate within the hotel sector. </a:t>
            </a:r>
          </a:p>
        </p:txBody>
      </p:sp>
      <p:pic>
        <p:nvPicPr>
          <p:cNvPr id="3074" name="Picture 2" descr="Keeping hotel housekeepers safe | January 2016 | Safety+Health"/>
          <p:cNvPicPr>
            <a:picLocks noChangeAspect="1" noChangeArrowheads="1"/>
          </p:cNvPicPr>
          <p:nvPr/>
        </p:nvPicPr>
        <p:blipFill>
          <a:blip r:embed="rId3"/>
          <a:srcRect/>
          <a:stretch>
            <a:fillRect/>
          </a:stretch>
        </p:blipFill>
        <p:spPr bwMode="auto">
          <a:xfrm>
            <a:off x="5214942" y="2643182"/>
            <a:ext cx="3286125" cy="2333626"/>
          </a:xfrm>
          <a:prstGeom prst="rect">
            <a:avLst/>
          </a:prstGeom>
          <a:noFill/>
          <a:ln>
            <a:solidFill>
              <a:schemeClr val="accent6"/>
            </a:solid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380048-930D-21E4-F2FA-D19888DC0477}"/>
              </a:ext>
            </a:extLst>
          </p:cNvPr>
          <p:cNvSpPr txBox="1"/>
          <p:nvPr/>
        </p:nvSpPr>
        <p:spPr>
          <a:xfrm>
            <a:off x="359024" y="188640"/>
            <a:ext cx="8784976" cy="87203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lnSpc>
                <a:spcPct val="150000"/>
              </a:lnSpc>
            </a:pPr>
            <a:r>
              <a:rPr lang="en-US" sz="1800" b="1" dirty="0">
                <a:solidFill>
                  <a:srgbClr val="000000"/>
                </a:solidFill>
                <a:effectLst/>
                <a:latin typeface="Arial" panose="020B0604020202020204" pitchFamily="34" charset="0"/>
              </a:rPr>
              <a:t>Types of training programs for housekeeping team members regarding safety issues </a:t>
            </a:r>
            <a:endParaRPr lang="en-IN" sz="1800" b="1" dirty="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91A99370-4716-B231-4800-ADF8BA677339}"/>
              </a:ext>
            </a:extLst>
          </p:cNvPr>
          <p:cNvSpPr txBox="1"/>
          <p:nvPr/>
        </p:nvSpPr>
        <p:spPr>
          <a:xfrm>
            <a:off x="333128" y="1412776"/>
            <a:ext cx="4582884" cy="5032660"/>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342900" lvl="0" indent="-342900" algn="just">
              <a:lnSpc>
                <a:spcPct val="150000"/>
              </a:lnSpc>
              <a:buFont typeface="Arial" panose="020B0604020202020204" pitchFamily="34" charset="0"/>
              <a:buChar char="●"/>
            </a:pPr>
            <a:r>
              <a:rPr lang="en-US" sz="1400" u="none" strike="noStrike" dirty="0">
                <a:effectLst/>
                <a:latin typeface="Arial" panose="020B0604020202020204" pitchFamily="34" charset="0"/>
                <a:ea typeface="Arial" panose="020B0604020202020204" pitchFamily="34" charset="0"/>
              </a:rPr>
              <a:t>The training program is important for ensuring safety and well-being within the workplace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US" sz="1400" u="none" strike="noStrike" dirty="0">
                <a:effectLst/>
                <a:latin typeface="Arial" panose="020B0604020202020204" pitchFamily="34" charset="0"/>
                <a:ea typeface="Arial" panose="020B0604020202020204" pitchFamily="34" charset="0"/>
              </a:rPr>
              <a:t>First and foremost importance is the introductory session that will focus on </a:t>
            </a:r>
            <a:r>
              <a:rPr lang="en-US" sz="1400" u="none" strike="noStrike" dirty="0" err="1">
                <a:effectLst/>
                <a:latin typeface="Arial" panose="020B0604020202020204" pitchFamily="34" charset="0"/>
                <a:ea typeface="Arial" panose="020B0604020202020204" pitchFamily="34" charset="0"/>
              </a:rPr>
              <a:t>familiarising</a:t>
            </a:r>
            <a:r>
              <a:rPr lang="en-US" sz="1400" u="none" strike="noStrike" dirty="0">
                <a:effectLst/>
                <a:latin typeface="Arial" panose="020B0604020202020204" pitchFamily="34" charset="0"/>
                <a:ea typeface="Arial" panose="020B0604020202020204" pitchFamily="34" charset="0"/>
              </a:rPr>
              <a:t> team members (</a:t>
            </a:r>
            <a:r>
              <a:rPr lang="en-US" sz="1400" u="none" strike="noStrike" dirty="0">
                <a:effectLst/>
                <a:latin typeface="Arial" panose="020B0604020202020204" pitchFamily="34" charset="0"/>
                <a:ea typeface="Times New Roman" panose="02020603050405020304" pitchFamily="18" charset="0"/>
              </a:rPr>
              <a:t>Nephew and </a:t>
            </a:r>
            <a:r>
              <a:rPr lang="en-US" sz="1400" u="none" strike="noStrike" dirty="0" err="1">
                <a:effectLst/>
                <a:latin typeface="Arial" panose="020B0604020202020204" pitchFamily="34" charset="0"/>
                <a:ea typeface="Times New Roman" panose="02020603050405020304" pitchFamily="18" charset="0"/>
              </a:rPr>
              <a:t>Sunasee</a:t>
            </a:r>
            <a:r>
              <a:rPr lang="en-US" sz="1400" u="none" strike="noStrike" dirty="0">
                <a:effectLst/>
                <a:latin typeface="Arial" panose="020B0604020202020204" pitchFamily="34" charset="0"/>
                <a:ea typeface="Times New Roman" panose="02020603050405020304" pitchFamily="18" charset="0"/>
              </a:rPr>
              <a:t>, 2020</a:t>
            </a:r>
            <a:r>
              <a:rPr lang="en-US" sz="1400" u="none" strike="noStrike" dirty="0">
                <a:effectLst/>
                <a:latin typeface="Arial" panose="020B0604020202020204" pitchFamily="34" charset="0"/>
                <a:ea typeface="Arial" panose="020B0604020202020204" pitchFamily="34" charset="0"/>
              </a:rPr>
              <a:t>).</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US" sz="1400" u="none" strike="noStrike" dirty="0" err="1">
                <a:effectLst/>
                <a:latin typeface="Arial" panose="020B0604020202020204" pitchFamily="34" charset="0"/>
                <a:ea typeface="Arial" panose="020B0604020202020204" pitchFamily="34" charset="0"/>
              </a:rPr>
              <a:t>Specialised</a:t>
            </a:r>
            <a:r>
              <a:rPr lang="en-US" sz="1400" u="none" strike="noStrike" dirty="0">
                <a:effectLst/>
                <a:latin typeface="Arial" panose="020B0604020202020204" pitchFamily="34" charset="0"/>
                <a:ea typeface="Arial" panose="020B0604020202020204" pitchFamily="34" charset="0"/>
              </a:rPr>
              <a:t> team module shall be developed to address the safety concerns within the housekeeping domain</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US" sz="1400" u="none" strike="noStrike" dirty="0">
                <a:effectLst/>
                <a:latin typeface="Arial" panose="020B0604020202020204" pitchFamily="34" charset="0"/>
                <a:ea typeface="Arial" panose="020B0604020202020204" pitchFamily="34" charset="0"/>
              </a:rPr>
              <a:t>It also includes proper lifting techniques and the use of personal protective equipment.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US" sz="1400" u="none" strike="noStrike" dirty="0">
                <a:effectLst/>
                <a:latin typeface="Arial" panose="020B0604020202020204" pitchFamily="34" charset="0"/>
                <a:ea typeface="Arial" panose="020B0604020202020204" pitchFamily="34" charset="0"/>
              </a:rPr>
              <a:t>Interactive training sessions will allow the members to practice safety procedures in realistic scenarios.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US" sz="1400" u="none" strike="noStrike" dirty="0">
                <a:effectLst/>
                <a:latin typeface="Arial" panose="020B0604020202020204" pitchFamily="34" charset="0"/>
                <a:ea typeface="Arial" panose="020B0604020202020204" pitchFamily="34" charset="0"/>
              </a:rPr>
              <a:t>Fostering a culture of open communication is important for maintaining a safe working environment (</a:t>
            </a:r>
            <a:r>
              <a:rPr lang="en-US" sz="1400" u="none" strike="noStrike" dirty="0">
                <a:effectLst/>
                <a:latin typeface="Arial" panose="020B0604020202020204" pitchFamily="34" charset="0"/>
                <a:ea typeface="Times New Roman" panose="02020603050405020304" pitchFamily="18" charset="0"/>
              </a:rPr>
              <a:t>Shapoval </a:t>
            </a:r>
            <a:r>
              <a:rPr lang="en-US" sz="1400" i="1" u="none" strike="noStrike" dirty="0">
                <a:effectLst/>
                <a:latin typeface="Arial" panose="020B0604020202020204" pitchFamily="34" charset="0"/>
                <a:ea typeface="Times New Roman" panose="02020603050405020304" pitchFamily="18" charset="0"/>
              </a:rPr>
              <a:t>et al., </a:t>
            </a:r>
            <a:r>
              <a:rPr lang="en-US" sz="1400" u="none" strike="noStrike" dirty="0">
                <a:effectLst/>
                <a:latin typeface="Arial" panose="020B0604020202020204" pitchFamily="34" charset="0"/>
                <a:ea typeface="Times New Roman" panose="02020603050405020304" pitchFamily="18" charset="0"/>
              </a:rPr>
              <a:t>2022</a:t>
            </a:r>
            <a:r>
              <a:rPr lang="en-US" sz="1400" u="none" strike="noStrike" dirty="0">
                <a:effectLst/>
                <a:latin typeface="Arial" panose="020B0604020202020204" pitchFamily="34" charset="0"/>
                <a:ea typeface="Arial" panose="020B0604020202020204" pitchFamily="34" charset="0"/>
              </a:rPr>
              <a:t>). </a:t>
            </a:r>
            <a:endParaRPr lang="en-IN" sz="1200" u="none" strike="noStrike" dirty="0">
              <a:effectLst/>
              <a:latin typeface="Arial" panose="020B0604020202020204" pitchFamily="34" charset="0"/>
              <a:ea typeface="Arial" panose="020B0604020202020204" pitchFamily="34" charset="0"/>
            </a:endParaRPr>
          </a:p>
        </p:txBody>
      </p:sp>
      <p:sp>
        <p:nvSpPr>
          <p:cNvPr id="7" name="AutoShape 4" descr="5 best practices for hotel housekeeping training">
            <a:extLst>
              <a:ext uri="{FF2B5EF4-FFF2-40B4-BE49-F238E27FC236}">
                <a16:creationId xmlns:a16="http://schemas.microsoft.com/office/drawing/2014/main" id="{8ACE959E-A454-FEE0-3177-0FEC556AD110}"/>
              </a:ext>
            </a:extLst>
          </p:cNvPr>
          <p:cNvSpPr>
            <a:spLocks noChangeAspect="1" noChangeArrowheads="1"/>
          </p:cNvSpPr>
          <p:nvPr/>
        </p:nvSpPr>
        <p:spPr bwMode="auto">
          <a:xfrm>
            <a:off x="4419600" y="3276600"/>
            <a:ext cx="2384648" cy="238464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9" name="Picture 8">
            <a:extLst>
              <a:ext uri="{FF2B5EF4-FFF2-40B4-BE49-F238E27FC236}">
                <a16:creationId xmlns:a16="http://schemas.microsoft.com/office/drawing/2014/main" id="{0256430B-1D04-8859-0687-6E696211DD82}"/>
              </a:ext>
            </a:extLst>
          </p:cNvPr>
          <p:cNvPicPr>
            <a:picLocks noChangeAspect="1"/>
          </p:cNvPicPr>
          <p:nvPr/>
        </p:nvPicPr>
        <p:blipFill>
          <a:blip r:embed="rId3"/>
          <a:stretch>
            <a:fillRect/>
          </a:stretch>
        </p:blipFill>
        <p:spPr>
          <a:xfrm>
            <a:off x="5796136" y="2636912"/>
            <a:ext cx="2757586" cy="2094587"/>
          </a:xfrm>
          <a:prstGeom prst="rect">
            <a:avLst/>
          </a:prstGeom>
        </p:spPr>
      </p:pic>
    </p:spTree>
    <p:extLst>
      <p:ext uri="{BB962C8B-B14F-4D97-AF65-F5344CB8AC3E}">
        <p14:creationId xmlns:p14="http://schemas.microsoft.com/office/powerpoint/2010/main" val="719693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0240B7-B70D-53DF-4CAE-DC3BF289F7A1}"/>
              </a:ext>
            </a:extLst>
          </p:cNvPr>
          <p:cNvSpPr txBox="1"/>
          <p:nvPr/>
        </p:nvSpPr>
        <p:spPr>
          <a:xfrm>
            <a:off x="395536" y="21771"/>
            <a:ext cx="8568952" cy="1131848"/>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lnSpc>
                <a:spcPct val="150000"/>
              </a:lnSpc>
              <a:spcBef>
                <a:spcPts val="1800"/>
              </a:spcBef>
              <a:spcAft>
                <a:spcPts val="600"/>
              </a:spcAft>
            </a:pPr>
            <a:r>
              <a:rPr lang="en-US" sz="2400" b="1" dirty="0">
                <a:solidFill>
                  <a:srgbClr val="000000"/>
                </a:solidFill>
                <a:effectLst/>
                <a:latin typeface="Arial" panose="020B0604020202020204" pitchFamily="34" charset="0"/>
              </a:rPr>
              <a:t>The step-by-step process during the room cleaning process through safety measurements </a:t>
            </a:r>
            <a:endParaRPr lang="en-IN" sz="2400" b="1" dirty="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0FB1BBBC-071C-A125-E415-41A8BD5D6EC0}"/>
              </a:ext>
            </a:extLst>
          </p:cNvPr>
          <p:cNvSpPr txBox="1"/>
          <p:nvPr/>
        </p:nvSpPr>
        <p:spPr>
          <a:xfrm>
            <a:off x="467544" y="1844824"/>
            <a:ext cx="4572000" cy="4386329"/>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342900" lvl="0" indent="-342900" algn="just">
              <a:lnSpc>
                <a:spcPct val="150000"/>
              </a:lnSpc>
              <a:buFont typeface="Arial" panose="020B0604020202020204" pitchFamily="34" charset="0"/>
              <a:buChar char="●"/>
            </a:pPr>
            <a:r>
              <a:rPr lang="en-US" sz="1400" u="none" strike="noStrike" dirty="0">
                <a:effectLst/>
                <a:latin typeface="Arial" panose="020B0604020202020204" pitchFamily="34" charset="0"/>
                <a:ea typeface="Arial" panose="020B0604020202020204" pitchFamily="34" charset="0"/>
              </a:rPr>
              <a:t>First, the staff needs to wear appropriate personal protective equipment.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US" sz="1400" u="none" strike="noStrike" dirty="0">
                <a:effectLst/>
                <a:latin typeface="Arial" panose="020B0604020202020204" pitchFamily="34" charset="0"/>
                <a:ea typeface="Arial" panose="020B0604020202020204" pitchFamily="34" charset="0"/>
              </a:rPr>
              <a:t>It includes gloves and eye protection glasses.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US" sz="1400" u="none" strike="noStrike" dirty="0">
                <a:effectLst/>
                <a:latin typeface="Arial" panose="020B0604020202020204" pitchFamily="34" charset="0"/>
                <a:ea typeface="Arial" panose="020B0604020202020204" pitchFamily="34" charset="0"/>
              </a:rPr>
              <a:t>Ventilation is also important so windows and doors should be opened to allow the fresh air in.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US" sz="1400" u="none" strike="noStrike" dirty="0">
                <a:effectLst/>
                <a:latin typeface="Arial" panose="020B0604020202020204" pitchFamily="34" charset="0"/>
                <a:ea typeface="Arial" panose="020B0604020202020204" pitchFamily="34" charset="0"/>
              </a:rPr>
              <a:t>Beds and linen should be made and replaced before the guest stays.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US" sz="1400" u="none" strike="noStrike" dirty="0">
                <a:effectLst/>
                <a:latin typeface="Arial" panose="020B0604020202020204" pitchFamily="34" charset="0"/>
                <a:ea typeface="Arial" panose="020B0604020202020204" pitchFamily="34" charset="0"/>
              </a:rPr>
              <a:t>It is also important to remove the rubbish left behind by the previous guest before inviting another guest into the room.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US" sz="1400" u="none" strike="noStrike" dirty="0">
                <a:effectLst/>
                <a:latin typeface="Arial" panose="020B0604020202020204" pitchFamily="34" charset="0"/>
                <a:ea typeface="Arial" panose="020B0604020202020204" pitchFamily="34" charset="0"/>
              </a:rPr>
              <a:t>Housekeepers should clean the shower and toilets in hotels before the guest arrives (</a:t>
            </a:r>
            <a:r>
              <a:rPr lang="en-US" sz="1400" u="none" strike="noStrike" dirty="0">
                <a:effectLst/>
                <a:latin typeface="Arial" panose="020B0604020202020204" pitchFamily="34" charset="0"/>
                <a:ea typeface="Times New Roman" panose="02020603050405020304" pitchFamily="18" charset="0"/>
              </a:rPr>
              <a:t>Eid</a:t>
            </a:r>
            <a:r>
              <a:rPr lang="en-US" sz="1400" u="none" strike="noStrike" dirty="0">
                <a:effectLst/>
                <a:latin typeface="Cambria Math" panose="02040503050406030204" pitchFamily="18" charset="0"/>
                <a:ea typeface="Times New Roman" panose="02020603050405020304" pitchFamily="18" charset="0"/>
                <a:cs typeface="Cambria Math" panose="02040503050406030204" pitchFamily="18" charset="0"/>
              </a:rPr>
              <a:t>‐</a:t>
            </a:r>
            <a:r>
              <a:rPr lang="en-US" sz="1400" u="none" strike="noStrike" dirty="0" err="1">
                <a:effectLst/>
                <a:latin typeface="Arial" panose="020B0604020202020204" pitchFamily="34" charset="0"/>
                <a:ea typeface="Times New Roman" panose="02020603050405020304" pitchFamily="18" charset="0"/>
              </a:rPr>
              <a:t>Lidt</a:t>
            </a:r>
            <a:r>
              <a:rPr lang="en-US" sz="1400" u="none" strike="noStrike" dirty="0">
                <a:effectLst/>
                <a:latin typeface="Arial" panose="020B0604020202020204" pitchFamily="34" charset="0"/>
                <a:ea typeface="Times New Roman" panose="02020603050405020304" pitchFamily="18" charset="0"/>
              </a:rPr>
              <a:t> and </a:t>
            </a:r>
            <a:r>
              <a:rPr lang="en-US" sz="1400" u="none" strike="noStrike" dirty="0" err="1">
                <a:effectLst/>
                <a:latin typeface="Arial" panose="020B0604020202020204" pitchFamily="34" charset="0"/>
                <a:ea typeface="Times New Roman" panose="02020603050405020304" pitchFamily="18" charset="0"/>
              </a:rPr>
              <a:t>Farjat</a:t>
            </a:r>
            <a:r>
              <a:rPr lang="en-US" sz="1400" u="none" strike="noStrike" dirty="0">
                <a:effectLst/>
                <a:latin typeface="Arial" panose="020B0604020202020204" pitchFamily="34" charset="0"/>
                <a:ea typeface="Times New Roman" panose="02020603050405020304" pitchFamily="18" charset="0"/>
              </a:rPr>
              <a:t> Pasos, 2021</a:t>
            </a:r>
            <a:r>
              <a:rPr lang="en-US" sz="1400" u="none" strike="noStrike" dirty="0">
                <a:effectLst/>
                <a:latin typeface="Arial" panose="020B0604020202020204" pitchFamily="34" charset="0"/>
                <a:ea typeface="Arial" panose="020B0604020202020204" pitchFamily="34" charset="0"/>
              </a:rPr>
              <a:t>). </a:t>
            </a:r>
            <a:endParaRPr lang="en-IN" sz="1200" u="none" strike="noStrike" dirty="0">
              <a:effectLst/>
              <a:latin typeface="Arial" panose="020B0604020202020204" pitchFamily="34" charset="0"/>
              <a:ea typeface="Arial" panose="020B0604020202020204" pitchFamily="34" charset="0"/>
            </a:endParaRPr>
          </a:p>
        </p:txBody>
      </p:sp>
      <p:pic>
        <p:nvPicPr>
          <p:cNvPr id="2050" name="Picture 2" descr="Process flow diagram of the tasks performed for patient room cleaning.... |  Download Scientific Diagram">
            <a:extLst>
              <a:ext uri="{FF2B5EF4-FFF2-40B4-BE49-F238E27FC236}">
                <a16:creationId xmlns:a16="http://schemas.microsoft.com/office/drawing/2014/main" id="{72F5BB3F-D3D6-6695-7438-32C47C2D7A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2780928"/>
            <a:ext cx="2647950" cy="1724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9782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318E59-16CB-2218-AB70-75F2EEF429BC}"/>
              </a:ext>
            </a:extLst>
          </p:cNvPr>
          <p:cNvSpPr txBox="1"/>
          <p:nvPr/>
        </p:nvSpPr>
        <p:spPr>
          <a:xfrm>
            <a:off x="2555776" y="188640"/>
            <a:ext cx="4572000" cy="658835"/>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lnSpc>
                <a:spcPct val="150000"/>
              </a:lnSpc>
              <a:spcBef>
                <a:spcPts val="1800"/>
              </a:spcBef>
              <a:spcAft>
                <a:spcPts val="600"/>
              </a:spcAft>
            </a:pPr>
            <a:r>
              <a:rPr lang="en-US" sz="2800" b="1" dirty="0">
                <a:solidFill>
                  <a:srgbClr val="000000"/>
                </a:solidFill>
                <a:effectLst/>
                <a:latin typeface="Arial" panose="020B0604020202020204" pitchFamily="34" charset="0"/>
              </a:rPr>
              <a:t>Conclusion </a:t>
            </a:r>
            <a:endParaRPr lang="en-IN" sz="2800" b="1" dirty="0">
              <a:solidFill>
                <a:srgbClr val="000000"/>
              </a:solidFill>
              <a:effectLst/>
              <a:latin typeface="Arial" panose="020B0604020202020204" pitchFamily="34" charset="0"/>
            </a:endParaRPr>
          </a:p>
        </p:txBody>
      </p:sp>
      <p:sp>
        <p:nvSpPr>
          <p:cNvPr id="6" name="TextBox 5">
            <a:extLst>
              <a:ext uri="{FF2B5EF4-FFF2-40B4-BE49-F238E27FC236}">
                <a16:creationId xmlns:a16="http://schemas.microsoft.com/office/drawing/2014/main" id="{4B870EA2-C748-FB4F-65B9-9F0D646599CA}"/>
              </a:ext>
            </a:extLst>
          </p:cNvPr>
          <p:cNvSpPr txBox="1"/>
          <p:nvPr/>
        </p:nvSpPr>
        <p:spPr>
          <a:xfrm>
            <a:off x="1907704" y="1772816"/>
            <a:ext cx="5670376" cy="419602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a:lnSpc>
                <a:spcPct val="150000"/>
              </a:lnSpc>
            </a:pPr>
            <a:r>
              <a:rPr lang="en-US" sz="1800" dirty="0">
                <a:effectLst/>
                <a:latin typeface="Arial" panose="020B0604020202020204" pitchFamily="34" charset="0"/>
                <a:ea typeface="Arial" panose="020B0604020202020204" pitchFamily="34" charset="0"/>
              </a:rPr>
              <a:t>The health and safety protocols within the would help the hotels could help </a:t>
            </a:r>
            <a:r>
              <a:rPr lang="en-US" sz="1800" dirty="0" err="1">
                <a:effectLst/>
                <a:latin typeface="Arial" panose="020B0604020202020204" pitchFamily="34" charset="0"/>
                <a:ea typeface="Arial" panose="020B0604020202020204" pitchFamily="34" charset="0"/>
              </a:rPr>
              <a:t>minimise</a:t>
            </a:r>
            <a:r>
              <a:rPr lang="en-US" sz="1800" dirty="0">
                <a:effectLst/>
                <a:latin typeface="Arial" panose="020B0604020202020204" pitchFamily="34" charset="0"/>
                <a:ea typeface="Arial" panose="020B0604020202020204" pitchFamily="34" charset="0"/>
              </a:rPr>
              <a:t> the risky events which may result in lawsuits. The training program is important for ensuring safety and well-being within the workplace. Lack of proper guidance is also one more challenge that the housekeeping staff could come across if the managers of the hotels fail to perform their role effectively it could lead to a poor understanding of the manner to operate within the hotel sector.</a:t>
            </a:r>
            <a:endParaRPr lang="en-IN"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755991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lnRef>
          <a:fillRef idx="1">
            <a:schemeClr val="lt1"/>
          </a:fillRef>
          <a:effectRef idx="0">
            <a:schemeClr val="dk1"/>
          </a:effectRef>
          <a:fontRef idx="minor">
            <a:schemeClr val="dk1"/>
          </a:fontRef>
        </p:style>
        <p:txBody>
          <a:bodyPr>
            <a:normAutofit/>
          </a:bodyPr>
          <a:lstStyle/>
          <a:p>
            <a:r>
              <a:rPr lang="en-US" b="1" dirty="0"/>
              <a:t>References </a:t>
            </a:r>
            <a:endParaRPr lang="en-US" dirty="0"/>
          </a:p>
        </p:txBody>
      </p:sp>
      <p:sp>
        <p:nvSpPr>
          <p:cNvPr id="3" name="Content Placeholder 2"/>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pPr algn="just">
              <a:lnSpc>
                <a:spcPct val="150000"/>
              </a:lnSpc>
              <a:spcBef>
                <a:spcPts val="1200"/>
              </a:spcBef>
            </a:pPr>
            <a:r>
              <a:rPr lang="en-US" sz="1800" dirty="0">
                <a:effectLst/>
                <a:latin typeface="Arial" panose="020B0604020202020204" pitchFamily="34" charset="0"/>
                <a:ea typeface="Arial" panose="020B0604020202020204" pitchFamily="34" charset="0"/>
              </a:rPr>
              <a:t>Chela-Alvarez, X., </a:t>
            </a:r>
            <a:r>
              <a:rPr lang="en-US" sz="1800" dirty="0" err="1">
                <a:effectLst/>
                <a:latin typeface="Arial" panose="020B0604020202020204" pitchFamily="34" charset="0"/>
                <a:ea typeface="Arial" panose="020B0604020202020204" pitchFamily="34" charset="0"/>
              </a:rPr>
              <a:t>Bulilete</a:t>
            </a:r>
            <a:r>
              <a:rPr lang="en-US" sz="1800" dirty="0">
                <a:effectLst/>
                <a:latin typeface="Arial" panose="020B0604020202020204" pitchFamily="34" charset="0"/>
                <a:ea typeface="Arial" panose="020B0604020202020204" pitchFamily="34" charset="0"/>
              </a:rPr>
              <a:t>, O., García-</a:t>
            </a:r>
            <a:r>
              <a:rPr lang="en-US" sz="1800" dirty="0" err="1">
                <a:effectLst/>
                <a:latin typeface="Arial" panose="020B0604020202020204" pitchFamily="34" charset="0"/>
                <a:ea typeface="Arial" panose="020B0604020202020204" pitchFamily="34" charset="0"/>
              </a:rPr>
              <a:t>Buades</a:t>
            </a:r>
            <a:r>
              <a:rPr lang="en-US" sz="1800" dirty="0">
                <a:effectLst/>
                <a:latin typeface="Arial" panose="020B0604020202020204" pitchFamily="34" charset="0"/>
                <a:ea typeface="Arial" panose="020B0604020202020204" pitchFamily="34" charset="0"/>
              </a:rPr>
              <a:t>, M.E., Ferrer-Perez, V.A. and </a:t>
            </a:r>
            <a:r>
              <a:rPr lang="en-US" sz="1800" dirty="0" err="1">
                <a:effectLst/>
                <a:latin typeface="Arial" panose="020B0604020202020204" pitchFamily="34" charset="0"/>
                <a:ea typeface="Arial" panose="020B0604020202020204" pitchFamily="34" charset="0"/>
              </a:rPr>
              <a:t>Llobera-Canaves</a:t>
            </a:r>
            <a:r>
              <a:rPr lang="en-US" sz="1800" dirty="0">
                <a:effectLst/>
                <a:latin typeface="Arial" panose="020B0604020202020204" pitchFamily="34" charset="0"/>
                <a:ea typeface="Arial" panose="020B0604020202020204" pitchFamily="34" charset="0"/>
              </a:rPr>
              <a:t>, J., 2021. Perceived factors of stress and its outcomes among hotel housekeepers in the Balearic Islands: A qualitative approach from a gender perspective.</a:t>
            </a:r>
            <a:r>
              <a:rPr lang="en-US" sz="1800" i="1" dirty="0">
                <a:effectLst/>
                <a:latin typeface="Arial" panose="020B0604020202020204" pitchFamily="34" charset="0"/>
                <a:ea typeface="Arial" panose="020B0604020202020204" pitchFamily="34" charset="0"/>
              </a:rPr>
              <a:t> International Journal of Environmental Research and Public Health</a:t>
            </a:r>
            <a:r>
              <a:rPr lang="en-US" sz="1800" dirty="0">
                <a:effectLst/>
                <a:latin typeface="Arial" panose="020B0604020202020204" pitchFamily="34" charset="0"/>
                <a:ea typeface="Arial" panose="020B0604020202020204" pitchFamily="34" charset="0"/>
              </a:rPr>
              <a:t>, 18(1), p.52.</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US" sz="1800" dirty="0">
                <a:effectLst/>
                <a:latin typeface="Arial" panose="020B0604020202020204" pitchFamily="34" charset="0"/>
                <a:ea typeface="Arial" panose="020B0604020202020204" pitchFamily="34" charset="0"/>
              </a:rPr>
              <a:t>Eid‐</a:t>
            </a:r>
            <a:r>
              <a:rPr lang="en-US" sz="1800" dirty="0" err="1">
                <a:effectLst/>
                <a:latin typeface="Arial" panose="020B0604020202020204" pitchFamily="34" charset="0"/>
                <a:ea typeface="Arial" panose="020B0604020202020204" pitchFamily="34" charset="0"/>
              </a:rPr>
              <a:t>Lidt</a:t>
            </a:r>
            <a:r>
              <a:rPr lang="en-US" sz="1800" dirty="0">
                <a:effectLst/>
                <a:latin typeface="Arial" panose="020B0604020202020204" pitchFamily="34" charset="0"/>
                <a:ea typeface="Arial" panose="020B0604020202020204" pitchFamily="34" charset="0"/>
              </a:rPr>
              <a:t>, G. and </a:t>
            </a:r>
            <a:r>
              <a:rPr lang="en-US" sz="1800" dirty="0" err="1">
                <a:effectLst/>
                <a:latin typeface="Arial" panose="020B0604020202020204" pitchFamily="34" charset="0"/>
                <a:ea typeface="Arial" panose="020B0604020202020204" pitchFamily="34" charset="0"/>
              </a:rPr>
              <a:t>Farjat</a:t>
            </a:r>
            <a:r>
              <a:rPr lang="en-US" sz="1800" dirty="0">
                <a:effectLst/>
                <a:latin typeface="Arial" panose="020B0604020202020204" pitchFamily="34" charset="0"/>
                <a:ea typeface="Arial" panose="020B0604020202020204" pitchFamily="34" charset="0"/>
              </a:rPr>
              <a:t> Pasos, J.I., 2021. Patient care protocols and personal safety measures for health care professionals in cardiac catheterization rooms during the COVID‐19 outbreak in the National Institute of Cardiology. </a:t>
            </a:r>
            <a:r>
              <a:rPr lang="en-US" sz="1800" i="1" dirty="0">
                <a:effectLst/>
                <a:latin typeface="Arial" panose="020B0604020202020204" pitchFamily="34" charset="0"/>
                <a:ea typeface="Arial" panose="020B0604020202020204" pitchFamily="34" charset="0"/>
              </a:rPr>
              <a:t>Catheterization and Cardiovascular Interventions</a:t>
            </a:r>
            <a:r>
              <a:rPr lang="en-US" sz="1800" dirty="0">
                <a:effectLst/>
                <a:latin typeface="Arial" panose="020B0604020202020204" pitchFamily="34" charset="0"/>
                <a:ea typeface="Arial" panose="020B0604020202020204" pitchFamily="34" charset="0"/>
              </a:rPr>
              <a:t>, </a:t>
            </a:r>
            <a:r>
              <a:rPr lang="en-US" sz="1800" i="1" dirty="0">
                <a:effectLst/>
                <a:latin typeface="Arial" panose="020B0604020202020204" pitchFamily="34" charset="0"/>
                <a:ea typeface="Arial" panose="020B0604020202020204" pitchFamily="34" charset="0"/>
              </a:rPr>
              <a:t>97</a:t>
            </a:r>
            <a:r>
              <a:rPr lang="en-US" sz="1800" dirty="0">
                <a:effectLst/>
                <a:latin typeface="Arial" panose="020B0604020202020204" pitchFamily="34" charset="0"/>
                <a:ea typeface="Arial" panose="020B0604020202020204" pitchFamily="34" charset="0"/>
              </a:rPr>
              <a:t>(5), pp.E686-E691.</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US" sz="1800" dirty="0">
                <a:effectLst/>
                <a:latin typeface="Arial" panose="020B0604020202020204" pitchFamily="34" charset="0"/>
                <a:ea typeface="Arial" panose="020B0604020202020204" pitchFamily="34" charset="0"/>
              </a:rPr>
              <a:t>Nephew, S. and </a:t>
            </a:r>
            <a:r>
              <a:rPr lang="en-US" sz="1800" dirty="0" err="1">
                <a:effectLst/>
                <a:latin typeface="Arial" panose="020B0604020202020204" pitchFamily="34" charset="0"/>
                <a:ea typeface="Arial" panose="020B0604020202020204" pitchFamily="34" charset="0"/>
              </a:rPr>
              <a:t>Sunasee</a:t>
            </a:r>
            <a:r>
              <a:rPr lang="en-US" sz="1800" dirty="0">
                <a:effectLst/>
                <a:latin typeface="Arial" panose="020B0604020202020204" pitchFamily="34" charset="0"/>
                <a:ea typeface="Arial" panose="020B0604020202020204" pitchFamily="34" charset="0"/>
              </a:rPr>
              <a:t>, R., 2020. An Engaging and Fun Breakout Activity for Educators and Students about Laboratory Safety. </a:t>
            </a:r>
            <a:r>
              <a:rPr lang="en-US" sz="1800" i="1" dirty="0">
                <a:effectLst/>
                <a:latin typeface="Arial" panose="020B0604020202020204" pitchFamily="34" charset="0"/>
                <a:ea typeface="Arial" panose="020B0604020202020204" pitchFamily="34" charset="0"/>
              </a:rPr>
              <a:t>Journal of Chemical Education</a:t>
            </a:r>
            <a:r>
              <a:rPr lang="en-US" sz="1800" dirty="0">
                <a:effectLst/>
                <a:latin typeface="Arial" panose="020B0604020202020204" pitchFamily="34" charset="0"/>
                <a:ea typeface="Arial" panose="020B0604020202020204" pitchFamily="34" charset="0"/>
              </a:rPr>
              <a:t>, </a:t>
            </a:r>
            <a:r>
              <a:rPr lang="en-US" sz="1800" i="1" dirty="0">
                <a:effectLst/>
                <a:latin typeface="Arial" panose="020B0604020202020204" pitchFamily="34" charset="0"/>
                <a:ea typeface="Arial" panose="020B0604020202020204" pitchFamily="34" charset="0"/>
              </a:rPr>
              <a:t>98</a:t>
            </a:r>
            <a:r>
              <a:rPr lang="en-US" sz="1800" dirty="0">
                <a:effectLst/>
                <a:latin typeface="Arial" panose="020B0604020202020204" pitchFamily="34" charset="0"/>
                <a:ea typeface="Arial" panose="020B0604020202020204" pitchFamily="34" charset="0"/>
              </a:rPr>
              <a:t>(1), pp.186-190.</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US" sz="1800" dirty="0" err="1">
                <a:effectLst/>
                <a:latin typeface="Arial" panose="020B0604020202020204" pitchFamily="34" charset="0"/>
                <a:ea typeface="Arial" panose="020B0604020202020204" pitchFamily="34" charset="0"/>
              </a:rPr>
              <a:t>Rajkala</a:t>
            </a:r>
            <a:r>
              <a:rPr lang="en-US" sz="1800" dirty="0">
                <a:effectLst/>
                <a:latin typeface="Arial" panose="020B0604020202020204" pitchFamily="34" charset="0"/>
                <a:ea typeface="Arial" panose="020B0604020202020204" pitchFamily="34" charset="0"/>
              </a:rPr>
              <a:t>, 2023 35 Safety and security Available at: https://ebooks.inflibnet.ac.in/hsp04/chapter/safety-and-security/#:~:text=The%20nature%20of%20work%20that,equipment%2C%20chemicals%2C%20or%20procedures.&amp;text=The%20overall%20objective%20of%20a,they%20cause%20any%20serious%20accidents. [Accessed on: 08 February 2024] </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US" sz="1800" dirty="0">
                <a:effectLst/>
                <a:latin typeface="Arial" panose="020B0604020202020204" pitchFamily="34" charset="0"/>
                <a:ea typeface="Arial" panose="020B0604020202020204" pitchFamily="34" charset="0"/>
              </a:rPr>
              <a:t>Shapoval, V., Sönmez, S., Hsieh, Y.C. and Apostolopoulos, Y., 2022. Occupational health and safety of immigrant hotel housekeepers. </a:t>
            </a:r>
            <a:r>
              <a:rPr lang="en-US" sz="1800" i="1" dirty="0">
                <a:effectLst/>
                <a:latin typeface="Arial" panose="020B0604020202020204" pitchFamily="34" charset="0"/>
                <a:ea typeface="Arial" panose="020B0604020202020204" pitchFamily="34" charset="0"/>
              </a:rPr>
              <a:t>Workplace Health &amp; Safety</a:t>
            </a:r>
            <a:r>
              <a:rPr lang="en-US" sz="1800" dirty="0">
                <a:effectLst/>
                <a:latin typeface="Arial" panose="020B0604020202020204" pitchFamily="34" charset="0"/>
                <a:ea typeface="Arial" panose="020B0604020202020204" pitchFamily="34" charset="0"/>
              </a:rPr>
              <a:t>, </a:t>
            </a:r>
            <a:r>
              <a:rPr lang="en-US" sz="1800" i="1" dirty="0">
                <a:effectLst/>
                <a:latin typeface="Arial" panose="020B0604020202020204" pitchFamily="34" charset="0"/>
                <a:ea typeface="Arial" panose="020B0604020202020204" pitchFamily="34" charset="0"/>
              </a:rPr>
              <a:t>70</a:t>
            </a:r>
            <a:r>
              <a:rPr lang="en-US" sz="1800" dirty="0">
                <a:effectLst/>
                <a:latin typeface="Arial" panose="020B0604020202020204" pitchFamily="34" charset="0"/>
                <a:ea typeface="Arial" panose="020B0604020202020204" pitchFamily="34" charset="0"/>
              </a:rPr>
              <a:t>(12), pp.566-573.</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US" sz="1800" dirty="0" err="1">
                <a:effectLst/>
                <a:latin typeface="Arial" panose="020B0604020202020204" pitchFamily="34" charset="0"/>
                <a:ea typeface="Arial" panose="020B0604020202020204" pitchFamily="34" charset="0"/>
              </a:rPr>
              <a:t>Tra</a:t>
            </a:r>
            <a:r>
              <a:rPr lang="en-US" sz="1800" dirty="0">
                <a:effectLst/>
                <a:latin typeface="Arial" panose="020B0604020202020204" pitchFamily="34" charset="0"/>
                <a:ea typeface="Arial" panose="020B0604020202020204" pitchFamily="34" charset="0"/>
              </a:rPr>
              <a:t>, T., 2020. Action plan for training new Housekeeping Employee: case: Hotel Indigo Helsinki.  </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US" sz="1800" dirty="0">
                <a:effectLst/>
                <a:latin typeface="Arial" panose="020B0604020202020204" pitchFamily="34" charset="0"/>
                <a:ea typeface="Arial" panose="020B0604020202020204" pitchFamily="34" charset="0"/>
              </a:rPr>
              <a:t>World Health Organization, 2020. </a:t>
            </a:r>
            <a:r>
              <a:rPr lang="en-US" sz="1800" i="1" dirty="0">
                <a:effectLst/>
                <a:latin typeface="Arial" panose="020B0604020202020204" pitchFamily="34" charset="0"/>
                <a:ea typeface="Arial" panose="020B0604020202020204" pitchFamily="34" charset="0"/>
              </a:rPr>
              <a:t>Operational considerations for COVID-19 management in the accommodation sector: interim guidance, 31 March 2020</a:t>
            </a:r>
            <a:r>
              <a:rPr lang="en-US" sz="1800" dirty="0">
                <a:effectLst/>
                <a:latin typeface="Arial" panose="020B0604020202020204" pitchFamily="34" charset="0"/>
                <a:ea typeface="Arial" panose="020B0604020202020204" pitchFamily="34" charset="0"/>
              </a:rPr>
              <a:t> (No. WHO/2019-nCoV/Hotels/2020.1). World Health Organization.</a:t>
            </a:r>
            <a:endParaRPr lang="en-IN" sz="1800" dirty="0">
              <a:effectLst/>
              <a:latin typeface="Arial" panose="020B0604020202020204" pitchFamily="34" charset="0"/>
              <a:ea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TotalTime>
  <Words>1540</Words>
  <Application>Microsoft Office PowerPoint</Application>
  <PresentationFormat>On-screen Show (4:3)</PresentationFormat>
  <Paragraphs>51</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Cambria Math</vt:lpstr>
      <vt:lpstr>Times New Roman</vt:lpstr>
      <vt:lpstr>Office Theme</vt:lpstr>
      <vt:lpstr>ACADEMIC DISCIPLINE OF HOSPITALITY AND TOURISM MANAGEMENT</vt:lpstr>
      <vt:lpstr>Introduction</vt:lpstr>
      <vt:lpstr>Health and safety importance in the hotel industry</vt:lpstr>
      <vt:lpstr>Relevance of training and development for the hose-keeping staff to ensure the health and safety</vt:lpstr>
      <vt:lpstr>The role of managers is to incorporate best practices regarding housekeeping safety </vt:lpstr>
      <vt:lpstr>The challenges housekeeping staff faces in the hotel industry regarding safety</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Tisa Dey</cp:lastModifiedBy>
  <cp:revision>7</cp:revision>
  <dcterms:created xsi:type="dcterms:W3CDTF">2024-02-08T13:36:01Z</dcterms:created>
  <dcterms:modified xsi:type="dcterms:W3CDTF">2024-02-08T14:16:33Z</dcterms:modified>
</cp:coreProperties>
</file>