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handoutMasterIdLst>
    <p:handoutMasterId r:id="rId17"/>
  </p:handoutMasterIdLst>
  <p:sldIdLst>
    <p:sldId id="256" r:id="rId2"/>
    <p:sldId id="257" r:id="rId3"/>
    <p:sldId id="277" r:id="rId4"/>
    <p:sldId id="258" r:id="rId5"/>
    <p:sldId id="287" r:id="rId6"/>
    <p:sldId id="281" r:id="rId7"/>
    <p:sldId id="295" r:id="rId8"/>
    <p:sldId id="259" r:id="rId9"/>
    <p:sldId id="264" r:id="rId10"/>
    <p:sldId id="283" r:id="rId11"/>
    <p:sldId id="285" r:id="rId12"/>
    <p:sldId id="296" r:id="rId13"/>
    <p:sldId id="288" r:id="rId14"/>
    <p:sldId id="289"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599A"/>
    <a:srgbClr val="777877"/>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414" autoAdjust="0"/>
    <p:restoredTop sz="94660"/>
  </p:normalViewPr>
  <p:slideViewPr>
    <p:cSldViewPr snapToGrid="0" snapToObjects="1">
      <p:cViewPr varScale="1">
        <p:scale>
          <a:sx n="103" d="100"/>
          <a:sy n="103" d="100"/>
        </p:scale>
        <p:origin x="432"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1455B8-03D2-426E-AC48-28950E45799A}" type="doc">
      <dgm:prSet loTypeId="urn:microsoft.com/office/officeart/2005/8/layout/bProcess3" loCatId="process" qsTypeId="urn:microsoft.com/office/officeart/2005/8/quickstyle/simple3" qsCatId="simple" csTypeId="urn:microsoft.com/office/officeart/2005/8/colors/accent1_2" csCatId="accent1" phldr="1"/>
      <dgm:spPr/>
      <dgm:t>
        <a:bodyPr/>
        <a:lstStyle/>
        <a:p>
          <a:endParaRPr lang="en-GB"/>
        </a:p>
      </dgm:t>
    </dgm:pt>
    <dgm:pt modelId="{D8244ECF-E85D-4872-8F64-8CE3A0D7BC66}">
      <dgm:prSet phldrT="[Text]"/>
      <dgm:spPr/>
      <dgm:t>
        <a:bodyPr/>
        <a:lstStyle/>
        <a:p>
          <a:r>
            <a:rPr lang="en-GB"/>
            <a:t>Reintroduction of apex predator (grey wolf)</a:t>
          </a:r>
        </a:p>
      </dgm:t>
    </dgm:pt>
    <dgm:pt modelId="{B118FFE2-70EA-4010-AE2D-B8C24567D621}" type="parTrans" cxnId="{E5C32659-362C-493E-AA24-E81C85074AF8}">
      <dgm:prSet/>
      <dgm:spPr/>
      <dgm:t>
        <a:bodyPr/>
        <a:lstStyle/>
        <a:p>
          <a:endParaRPr lang="en-GB"/>
        </a:p>
      </dgm:t>
    </dgm:pt>
    <dgm:pt modelId="{411C0398-9834-4D80-94A4-E532943C5E4B}" type="sibTrans" cxnId="{E5C32659-362C-493E-AA24-E81C85074AF8}">
      <dgm:prSet/>
      <dgm:spPr/>
      <dgm:t>
        <a:bodyPr/>
        <a:lstStyle/>
        <a:p>
          <a:endParaRPr lang="en-GB"/>
        </a:p>
      </dgm:t>
    </dgm:pt>
    <dgm:pt modelId="{8CD2D883-6BA4-4D12-AE15-981BC40CB4E6}">
      <dgm:prSet phldrT="[Text]"/>
      <dgm:spPr/>
      <dgm:t>
        <a:bodyPr/>
        <a:lstStyle/>
        <a:p>
          <a:r>
            <a:rPr lang="en-GB" dirty="0"/>
            <a:t>Population reduction and behavioural change </a:t>
          </a:r>
          <a:r>
            <a:rPr lang="en-GB" dirty="0" smtClean="0"/>
            <a:t>among </a:t>
          </a:r>
          <a:r>
            <a:rPr lang="en-GB" dirty="0"/>
            <a:t>herbivores (deer)</a:t>
          </a:r>
        </a:p>
      </dgm:t>
    </dgm:pt>
    <dgm:pt modelId="{CA22E261-B863-476A-AAD7-897944A944CE}" type="parTrans" cxnId="{BDD6F94B-ADB3-4E35-99EE-3B5067582DE4}">
      <dgm:prSet/>
      <dgm:spPr/>
      <dgm:t>
        <a:bodyPr/>
        <a:lstStyle/>
        <a:p>
          <a:endParaRPr lang="en-GB"/>
        </a:p>
      </dgm:t>
    </dgm:pt>
    <dgm:pt modelId="{06D3A4D4-5C1E-45B6-895C-B142E288F128}" type="sibTrans" cxnId="{BDD6F94B-ADB3-4E35-99EE-3B5067582DE4}">
      <dgm:prSet/>
      <dgm:spPr/>
      <dgm:t>
        <a:bodyPr/>
        <a:lstStyle/>
        <a:p>
          <a:endParaRPr lang="en-GB"/>
        </a:p>
      </dgm:t>
    </dgm:pt>
    <dgm:pt modelId="{262F294B-1120-410D-B3F6-FEA747AFE2DC}">
      <dgm:prSet phldrT="[Text]"/>
      <dgm:spPr/>
      <dgm:t>
        <a:bodyPr/>
        <a:lstStyle/>
        <a:p>
          <a:r>
            <a:rPr lang="en-GB" dirty="0"/>
            <a:t>Increased vegetation growth </a:t>
          </a:r>
          <a:r>
            <a:rPr lang="en-GB" dirty="0" smtClean="0"/>
            <a:t>on floodplains now abandoned by deer  </a:t>
          </a:r>
          <a:endParaRPr lang="en-GB" dirty="0"/>
        </a:p>
      </dgm:t>
    </dgm:pt>
    <dgm:pt modelId="{E3BE0332-A9B7-4A55-BF57-8306B45647AE}" type="parTrans" cxnId="{EB607381-FAB4-4237-9757-34E72EBCC98F}">
      <dgm:prSet/>
      <dgm:spPr/>
      <dgm:t>
        <a:bodyPr/>
        <a:lstStyle/>
        <a:p>
          <a:endParaRPr lang="en-GB"/>
        </a:p>
      </dgm:t>
    </dgm:pt>
    <dgm:pt modelId="{EB72D0A1-D7D2-42BE-A7FB-6EAD499E32AD}" type="sibTrans" cxnId="{EB607381-FAB4-4237-9757-34E72EBCC98F}">
      <dgm:prSet/>
      <dgm:spPr/>
      <dgm:t>
        <a:bodyPr/>
        <a:lstStyle/>
        <a:p>
          <a:endParaRPr lang="en-GB"/>
        </a:p>
      </dgm:t>
    </dgm:pt>
    <dgm:pt modelId="{AFFD4A17-A238-40E6-AFBE-231EB534C8D3}">
      <dgm:prSet phldrT="[Text]"/>
      <dgm:spPr/>
      <dgm:t>
        <a:bodyPr/>
        <a:lstStyle/>
        <a:p>
          <a:r>
            <a:rPr lang="en-GB" dirty="0" smtClean="0"/>
            <a:t>Soil, slope and bankside stabilisation in river valleys</a:t>
          </a:r>
          <a:endParaRPr lang="en-GB" dirty="0"/>
        </a:p>
      </dgm:t>
    </dgm:pt>
    <dgm:pt modelId="{DE57A8A9-0B6C-4048-838E-E5A5746AD786}" type="parTrans" cxnId="{C7355020-F43B-435D-9E94-B30A41E4F1F2}">
      <dgm:prSet/>
      <dgm:spPr/>
      <dgm:t>
        <a:bodyPr/>
        <a:lstStyle/>
        <a:p>
          <a:endParaRPr lang="en-GB"/>
        </a:p>
      </dgm:t>
    </dgm:pt>
    <dgm:pt modelId="{B777AA17-26DB-4BD2-A0B7-D7DA292A140B}" type="sibTrans" cxnId="{C7355020-F43B-435D-9E94-B30A41E4F1F2}">
      <dgm:prSet/>
      <dgm:spPr/>
      <dgm:t>
        <a:bodyPr/>
        <a:lstStyle/>
        <a:p>
          <a:endParaRPr lang="en-GB"/>
        </a:p>
      </dgm:t>
    </dgm:pt>
    <dgm:pt modelId="{B6D6F104-F9E9-4838-8B0A-4C6E607AD66B}">
      <dgm:prSet phldrT="[Text]"/>
      <dgm:spPr/>
      <dgm:t>
        <a:bodyPr/>
        <a:lstStyle/>
        <a:p>
          <a:r>
            <a:rPr lang="en-GB" dirty="0"/>
            <a:t>Changing river processes and </a:t>
          </a:r>
          <a:r>
            <a:rPr lang="en-GB" dirty="0" smtClean="0"/>
            <a:t>landforms (less meander movement) </a:t>
          </a:r>
          <a:endParaRPr lang="en-GB" dirty="0"/>
        </a:p>
      </dgm:t>
    </dgm:pt>
    <dgm:pt modelId="{ADCBB396-7D51-4A4C-9F41-C3745D1F5FD0}" type="parTrans" cxnId="{6C5951B4-4EB6-41C2-9703-5973F8FF6F43}">
      <dgm:prSet/>
      <dgm:spPr/>
      <dgm:t>
        <a:bodyPr/>
        <a:lstStyle/>
        <a:p>
          <a:endParaRPr lang="en-GB"/>
        </a:p>
      </dgm:t>
    </dgm:pt>
    <dgm:pt modelId="{4A1B94CA-393F-4456-96FC-7B23BD00FFEC}" type="sibTrans" cxnId="{6C5951B4-4EB6-41C2-9703-5973F8FF6F43}">
      <dgm:prSet/>
      <dgm:spPr/>
      <dgm:t>
        <a:bodyPr/>
        <a:lstStyle/>
        <a:p>
          <a:endParaRPr lang="en-GB"/>
        </a:p>
      </dgm:t>
    </dgm:pt>
    <dgm:pt modelId="{44EDBC70-DFED-4C7B-900E-7CDCBD9C6B90}" type="pres">
      <dgm:prSet presAssocID="{461455B8-03D2-426E-AC48-28950E45799A}" presName="Name0" presStyleCnt="0">
        <dgm:presLayoutVars>
          <dgm:dir/>
          <dgm:resizeHandles val="exact"/>
        </dgm:presLayoutVars>
      </dgm:prSet>
      <dgm:spPr/>
      <dgm:t>
        <a:bodyPr/>
        <a:lstStyle/>
        <a:p>
          <a:endParaRPr lang="en-GB"/>
        </a:p>
      </dgm:t>
    </dgm:pt>
    <dgm:pt modelId="{0C4CBD42-17BC-4D7B-94B3-12C748B3E2E3}" type="pres">
      <dgm:prSet presAssocID="{D8244ECF-E85D-4872-8F64-8CE3A0D7BC66}" presName="node" presStyleLbl="node1" presStyleIdx="0" presStyleCnt="5">
        <dgm:presLayoutVars>
          <dgm:bulletEnabled val="1"/>
        </dgm:presLayoutVars>
      </dgm:prSet>
      <dgm:spPr/>
      <dgm:t>
        <a:bodyPr/>
        <a:lstStyle/>
        <a:p>
          <a:endParaRPr lang="en-GB"/>
        </a:p>
      </dgm:t>
    </dgm:pt>
    <dgm:pt modelId="{FCB0C258-9425-49DC-A029-CCC245D737AC}" type="pres">
      <dgm:prSet presAssocID="{411C0398-9834-4D80-94A4-E532943C5E4B}" presName="sibTrans" presStyleLbl="sibTrans1D1" presStyleIdx="0" presStyleCnt="4"/>
      <dgm:spPr/>
      <dgm:t>
        <a:bodyPr/>
        <a:lstStyle/>
        <a:p>
          <a:endParaRPr lang="en-GB"/>
        </a:p>
      </dgm:t>
    </dgm:pt>
    <dgm:pt modelId="{54E1007B-D13D-4E69-B8DB-9B9AB5E2032F}" type="pres">
      <dgm:prSet presAssocID="{411C0398-9834-4D80-94A4-E532943C5E4B}" presName="connectorText" presStyleLbl="sibTrans1D1" presStyleIdx="0" presStyleCnt="4"/>
      <dgm:spPr/>
      <dgm:t>
        <a:bodyPr/>
        <a:lstStyle/>
        <a:p>
          <a:endParaRPr lang="en-GB"/>
        </a:p>
      </dgm:t>
    </dgm:pt>
    <dgm:pt modelId="{EB9B8ED5-2621-4FAA-8750-EB958EDF84AD}" type="pres">
      <dgm:prSet presAssocID="{8CD2D883-6BA4-4D12-AE15-981BC40CB4E6}" presName="node" presStyleLbl="node1" presStyleIdx="1" presStyleCnt="5">
        <dgm:presLayoutVars>
          <dgm:bulletEnabled val="1"/>
        </dgm:presLayoutVars>
      </dgm:prSet>
      <dgm:spPr/>
      <dgm:t>
        <a:bodyPr/>
        <a:lstStyle/>
        <a:p>
          <a:endParaRPr lang="en-GB"/>
        </a:p>
      </dgm:t>
    </dgm:pt>
    <dgm:pt modelId="{52CE3313-523F-43B8-A793-14CD619EB10F}" type="pres">
      <dgm:prSet presAssocID="{06D3A4D4-5C1E-45B6-895C-B142E288F128}" presName="sibTrans" presStyleLbl="sibTrans1D1" presStyleIdx="1" presStyleCnt="4"/>
      <dgm:spPr/>
      <dgm:t>
        <a:bodyPr/>
        <a:lstStyle/>
        <a:p>
          <a:endParaRPr lang="en-GB"/>
        </a:p>
      </dgm:t>
    </dgm:pt>
    <dgm:pt modelId="{8E9D9D12-F4CE-4033-A4C6-D8A644218B1E}" type="pres">
      <dgm:prSet presAssocID="{06D3A4D4-5C1E-45B6-895C-B142E288F128}" presName="connectorText" presStyleLbl="sibTrans1D1" presStyleIdx="1" presStyleCnt="4"/>
      <dgm:spPr/>
      <dgm:t>
        <a:bodyPr/>
        <a:lstStyle/>
        <a:p>
          <a:endParaRPr lang="en-GB"/>
        </a:p>
      </dgm:t>
    </dgm:pt>
    <dgm:pt modelId="{610BE0CA-1F3B-4053-99F0-269DE7D9C067}" type="pres">
      <dgm:prSet presAssocID="{262F294B-1120-410D-B3F6-FEA747AFE2DC}" presName="node" presStyleLbl="node1" presStyleIdx="2" presStyleCnt="5">
        <dgm:presLayoutVars>
          <dgm:bulletEnabled val="1"/>
        </dgm:presLayoutVars>
      </dgm:prSet>
      <dgm:spPr/>
      <dgm:t>
        <a:bodyPr/>
        <a:lstStyle/>
        <a:p>
          <a:endParaRPr lang="en-GB"/>
        </a:p>
      </dgm:t>
    </dgm:pt>
    <dgm:pt modelId="{9061DA78-BCB4-4089-8401-D3733968D57E}" type="pres">
      <dgm:prSet presAssocID="{EB72D0A1-D7D2-42BE-A7FB-6EAD499E32AD}" presName="sibTrans" presStyleLbl="sibTrans1D1" presStyleIdx="2" presStyleCnt="4"/>
      <dgm:spPr/>
      <dgm:t>
        <a:bodyPr/>
        <a:lstStyle/>
        <a:p>
          <a:endParaRPr lang="en-GB"/>
        </a:p>
      </dgm:t>
    </dgm:pt>
    <dgm:pt modelId="{06408659-C65E-4048-A58F-CBBA75E006A6}" type="pres">
      <dgm:prSet presAssocID="{EB72D0A1-D7D2-42BE-A7FB-6EAD499E32AD}" presName="connectorText" presStyleLbl="sibTrans1D1" presStyleIdx="2" presStyleCnt="4"/>
      <dgm:spPr/>
      <dgm:t>
        <a:bodyPr/>
        <a:lstStyle/>
        <a:p>
          <a:endParaRPr lang="en-GB"/>
        </a:p>
      </dgm:t>
    </dgm:pt>
    <dgm:pt modelId="{2ADF6B54-913E-4B05-AF43-6A0836BF0E9D}" type="pres">
      <dgm:prSet presAssocID="{AFFD4A17-A238-40E6-AFBE-231EB534C8D3}" presName="node" presStyleLbl="node1" presStyleIdx="3" presStyleCnt="5">
        <dgm:presLayoutVars>
          <dgm:bulletEnabled val="1"/>
        </dgm:presLayoutVars>
      </dgm:prSet>
      <dgm:spPr/>
      <dgm:t>
        <a:bodyPr/>
        <a:lstStyle/>
        <a:p>
          <a:endParaRPr lang="en-GB"/>
        </a:p>
      </dgm:t>
    </dgm:pt>
    <dgm:pt modelId="{773B5A66-12FA-48B9-8563-40EA1E89803E}" type="pres">
      <dgm:prSet presAssocID="{B777AA17-26DB-4BD2-A0B7-D7DA292A140B}" presName="sibTrans" presStyleLbl="sibTrans1D1" presStyleIdx="3" presStyleCnt="4"/>
      <dgm:spPr/>
      <dgm:t>
        <a:bodyPr/>
        <a:lstStyle/>
        <a:p>
          <a:endParaRPr lang="en-GB"/>
        </a:p>
      </dgm:t>
    </dgm:pt>
    <dgm:pt modelId="{2B737C4F-0BDC-4FE0-87DE-92E9F84AC5D1}" type="pres">
      <dgm:prSet presAssocID="{B777AA17-26DB-4BD2-A0B7-D7DA292A140B}" presName="connectorText" presStyleLbl="sibTrans1D1" presStyleIdx="3" presStyleCnt="4"/>
      <dgm:spPr/>
      <dgm:t>
        <a:bodyPr/>
        <a:lstStyle/>
        <a:p>
          <a:endParaRPr lang="en-GB"/>
        </a:p>
      </dgm:t>
    </dgm:pt>
    <dgm:pt modelId="{A9FBD345-58DF-4BAA-B0EF-8901D54535CA}" type="pres">
      <dgm:prSet presAssocID="{B6D6F104-F9E9-4838-8B0A-4C6E607AD66B}" presName="node" presStyleLbl="node1" presStyleIdx="4" presStyleCnt="5">
        <dgm:presLayoutVars>
          <dgm:bulletEnabled val="1"/>
        </dgm:presLayoutVars>
      </dgm:prSet>
      <dgm:spPr/>
      <dgm:t>
        <a:bodyPr/>
        <a:lstStyle/>
        <a:p>
          <a:endParaRPr lang="en-GB"/>
        </a:p>
      </dgm:t>
    </dgm:pt>
  </dgm:ptLst>
  <dgm:cxnLst>
    <dgm:cxn modelId="{E8CFAC2D-273F-4059-8980-79569B895473}" type="presOf" srcId="{262F294B-1120-410D-B3F6-FEA747AFE2DC}" destId="{610BE0CA-1F3B-4053-99F0-269DE7D9C067}" srcOrd="0" destOrd="0" presId="urn:microsoft.com/office/officeart/2005/8/layout/bProcess3"/>
    <dgm:cxn modelId="{C4E713AE-D643-4CD4-9303-E59A14FD9781}" type="presOf" srcId="{D8244ECF-E85D-4872-8F64-8CE3A0D7BC66}" destId="{0C4CBD42-17BC-4D7B-94B3-12C748B3E2E3}" srcOrd="0" destOrd="0" presId="urn:microsoft.com/office/officeart/2005/8/layout/bProcess3"/>
    <dgm:cxn modelId="{7B121B26-9C51-4B18-9D33-5E367E621DD7}" type="presOf" srcId="{461455B8-03D2-426E-AC48-28950E45799A}" destId="{44EDBC70-DFED-4C7B-900E-7CDCBD9C6B90}" srcOrd="0" destOrd="0" presId="urn:microsoft.com/office/officeart/2005/8/layout/bProcess3"/>
    <dgm:cxn modelId="{B153CEE3-8C41-4ECD-8CC5-38AA22483DBC}" type="presOf" srcId="{411C0398-9834-4D80-94A4-E532943C5E4B}" destId="{54E1007B-D13D-4E69-B8DB-9B9AB5E2032F}" srcOrd="1" destOrd="0" presId="urn:microsoft.com/office/officeart/2005/8/layout/bProcess3"/>
    <dgm:cxn modelId="{115583FC-988A-4D72-9AC5-A10DB030134C}" type="presOf" srcId="{8CD2D883-6BA4-4D12-AE15-981BC40CB4E6}" destId="{EB9B8ED5-2621-4FAA-8750-EB958EDF84AD}" srcOrd="0" destOrd="0" presId="urn:microsoft.com/office/officeart/2005/8/layout/bProcess3"/>
    <dgm:cxn modelId="{F535D2A9-8D37-4D21-B7AA-71441F131CE0}" type="presOf" srcId="{B777AA17-26DB-4BD2-A0B7-D7DA292A140B}" destId="{2B737C4F-0BDC-4FE0-87DE-92E9F84AC5D1}" srcOrd="1" destOrd="0" presId="urn:microsoft.com/office/officeart/2005/8/layout/bProcess3"/>
    <dgm:cxn modelId="{DD0C8DB1-CDC1-48FB-9BB2-9E87F980B910}" type="presOf" srcId="{B777AA17-26DB-4BD2-A0B7-D7DA292A140B}" destId="{773B5A66-12FA-48B9-8563-40EA1E89803E}" srcOrd="0" destOrd="0" presId="urn:microsoft.com/office/officeart/2005/8/layout/bProcess3"/>
    <dgm:cxn modelId="{6C5951B4-4EB6-41C2-9703-5973F8FF6F43}" srcId="{461455B8-03D2-426E-AC48-28950E45799A}" destId="{B6D6F104-F9E9-4838-8B0A-4C6E607AD66B}" srcOrd="4" destOrd="0" parTransId="{ADCBB396-7D51-4A4C-9F41-C3745D1F5FD0}" sibTransId="{4A1B94CA-393F-4456-96FC-7B23BD00FFEC}"/>
    <dgm:cxn modelId="{00E46F1A-04B1-4EAE-87A3-5E8130A74B5E}" type="presOf" srcId="{06D3A4D4-5C1E-45B6-895C-B142E288F128}" destId="{8E9D9D12-F4CE-4033-A4C6-D8A644218B1E}" srcOrd="1" destOrd="0" presId="urn:microsoft.com/office/officeart/2005/8/layout/bProcess3"/>
    <dgm:cxn modelId="{3A297E96-C3DC-4F38-82C3-0131C5DC9038}" type="presOf" srcId="{EB72D0A1-D7D2-42BE-A7FB-6EAD499E32AD}" destId="{06408659-C65E-4048-A58F-CBBA75E006A6}" srcOrd="1" destOrd="0" presId="urn:microsoft.com/office/officeart/2005/8/layout/bProcess3"/>
    <dgm:cxn modelId="{33BC45FE-D21D-48EC-8FC6-728128547986}" type="presOf" srcId="{EB72D0A1-D7D2-42BE-A7FB-6EAD499E32AD}" destId="{9061DA78-BCB4-4089-8401-D3733968D57E}" srcOrd="0" destOrd="0" presId="urn:microsoft.com/office/officeart/2005/8/layout/bProcess3"/>
    <dgm:cxn modelId="{E5C32659-362C-493E-AA24-E81C85074AF8}" srcId="{461455B8-03D2-426E-AC48-28950E45799A}" destId="{D8244ECF-E85D-4872-8F64-8CE3A0D7BC66}" srcOrd="0" destOrd="0" parTransId="{B118FFE2-70EA-4010-AE2D-B8C24567D621}" sibTransId="{411C0398-9834-4D80-94A4-E532943C5E4B}"/>
    <dgm:cxn modelId="{D8E63F43-E803-49F2-874C-F05BBE4D6BB4}" type="presOf" srcId="{06D3A4D4-5C1E-45B6-895C-B142E288F128}" destId="{52CE3313-523F-43B8-A793-14CD619EB10F}" srcOrd="0" destOrd="0" presId="urn:microsoft.com/office/officeart/2005/8/layout/bProcess3"/>
    <dgm:cxn modelId="{EB607381-FAB4-4237-9757-34E72EBCC98F}" srcId="{461455B8-03D2-426E-AC48-28950E45799A}" destId="{262F294B-1120-410D-B3F6-FEA747AFE2DC}" srcOrd="2" destOrd="0" parTransId="{E3BE0332-A9B7-4A55-BF57-8306B45647AE}" sibTransId="{EB72D0A1-D7D2-42BE-A7FB-6EAD499E32AD}"/>
    <dgm:cxn modelId="{BDD6F94B-ADB3-4E35-99EE-3B5067582DE4}" srcId="{461455B8-03D2-426E-AC48-28950E45799A}" destId="{8CD2D883-6BA4-4D12-AE15-981BC40CB4E6}" srcOrd="1" destOrd="0" parTransId="{CA22E261-B863-476A-AAD7-897944A944CE}" sibTransId="{06D3A4D4-5C1E-45B6-895C-B142E288F128}"/>
    <dgm:cxn modelId="{559BF0EB-FEE2-40D7-ABA6-6E56B808F8A0}" type="presOf" srcId="{AFFD4A17-A238-40E6-AFBE-231EB534C8D3}" destId="{2ADF6B54-913E-4B05-AF43-6A0836BF0E9D}" srcOrd="0" destOrd="0" presId="urn:microsoft.com/office/officeart/2005/8/layout/bProcess3"/>
    <dgm:cxn modelId="{6EA1DD1D-81E9-4B54-859F-8A33A518BB22}" type="presOf" srcId="{411C0398-9834-4D80-94A4-E532943C5E4B}" destId="{FCB0C258-9425-49DC-A029-CCC245D737AC}" srcOrd="0" destOrd="0" presId="urn:microsoft.com/office/officeart/2005/8/layout/bProcess3"/>
    <dgm:cxn modelId="{C7355020-F43B-435D-9E94-B30A41E4F1F2}" srcId="{461455B8-03D2-426E-AC48-28950E45799A}" destId="{AFFD4A17-A238-40E6-AFBE-231EB534C8D3}" srcOrd="3" destOrd="0" parTransId="{DE57A8A9-0B6C-4048-838E-E5A5746AD786}" sibTransId="{B777AA17-26DB-4BD2-A0B7-D7DA292A140B}"/>
    <dgm:cxn modelId="{F0668C71-4E84-4877-828D-B7F56E7C0043}" type="presOf" srcId="{B6D6F104-F9E9-4838-8B0A-4C6E607AD66B}" destId="{A9FBD345-58DF-4BAA-B0EF-8901D54535CA}" srcOrd="0" destOrd="0" presId="urn:microsoft.com/office/officeart/2005/8/layout/bProcess3"/>
    <dgm:cxn modelId="{0AB916DD-8C3C-4EC5-A59B-E55EFEA34287}" type="presParOf" srcId="{44EDBC70-DFED-4C7B-900E-7CDCBD9C6B90}" destId="{0C4CBD42-17BC-4D7B-94B3-12C748B3E2E3}" srcOrd="0" destOrd="0" presId="urn:microsoft.com/office/officeart/2005/8/layout/bProcess3"/>
    <dgm:cxn modelId="{2ECF0963-653D-4BDB-A1A0-9337AA787CBE}" type="presParOf" srcId="{44EDBC70-DFED-4C7B-900E-7CDCBD9C6B90}" destId="{FCB0C258-9425-49DC-A029-CCC245D737AC}" srcOrd="1" destOrd="0" presId="urn:microsoft.com/office/officeart/2005/8/layout/bProcess3"/>
    <dgm:cxn modelId="{F0AE72B2-0A16-4243-8AA2-7D62AB14E338}" type="presParOf" srcId="{FCB0C258-9425-49DC-A029-CCC245D737AC}" destId="{54E1007B-D13D-4E69-B8DB-9B9AB5E2032F}" srcOrd="0" destOrd="0" presId="urn:microsoft.com/office/officeart/2005/8/layout/bProcess3"/>
    <dgm:cxn modelId="{10C71218-ED20-474E-8D30-E0FABEAC02A6}" type="presParOf" srcId="{44EDBC70-DFED-4C7B-900E-7CDCBD9C6B90}" destId="{EB9B8ED5-2621-4FAA-8750-EB958EDF84AD}" srcOrd="2" destOrd="0" presId="urn:microsoft.com/office/officeart/2005/8/layout/bProcess3"/>
    <dgm:cxn modelId="{5745AECB-2EA9-4A1D-8277-E13D1F8CCA57}" type="presParOf" srcId="{44EDBC70-DFED-4C7B-900E-7CDCBD9C6B90}" destId="{52CE3313-523F-43B8-A793-14CD619EB10F}" srcOrd="3" destOrd="0" presId="urn:microsoft.com/office/officeart/2005/8/layout/bProcess3"/>
    <dgm:cxn modelId="{5EEE5EA3-42ED-4451-8D52-39DB0FC1AA4F}" type="presParOf" srcId="{52CE3313-523F-43B8-A793-14CD619EB10F}" destId="{8E9D9D12-F4CE-4033-A4C6-D8A644218B1E}" srcOrd="0" destOrd="0" presId="urn:microsoft.com/office/officeart/2005/8/layout/bProcess3"/>
    <dgm:cxn modelId="{89D9302C-F2DF-4D31-8F9E-A8A30DFF59AF}" type="presParOf" srcId="{44EDBC70-DFED-4C7B-900E-7CDCBD9C6B90}" destId="{610BE0CA-1F3B-4053-99F0-269DE7D9C067}" srcOrd="4" destOrd="0" presId="urn:microsoft.com/office/officeart/2005/8/layout/bProcess3"/>
    <dgm:cxn modelId="{BDC7628B-D50A-4931-BD4A-448203DBF961}" type="presParOf" srcId="{44EDBC70-DFED-4C7B-900E-7CDCBD9C6B90}" destId="{9061DA78-BCB4-4089-8401-D3733968D57E}" srcOrd="5" destOrd="0" presId="urn:microsoft.com/office/officeart/2005/8/layout/bProcess3"/>
    <dgm:cxn modelId="{E59FDFA4-A1C3-43EA-817B-3D682EF39BF6}" type="presParOf" srcId="{9061DA78-BCB4-4089-8401-D3733968D57E}" destId="{06408659-C65E-4048-A58F-CBBA75E006A6}" srcOrd="0" destOrd="0" presId="urn:microsoft.com/office/officeart/2005/8/layout/bProcess3"/>
    <dgm:cxn modelId="{EA6CDC4E-0AB7-48E5-9800-628EE6DF253C}" type="presParOf" srcId="{44EDBC70-DFED-4C7B-900E-7CDCBD9C6B90}" destId="{2ADF6B54-913E-4B05-AF43-6A0836BF0E9D}" srcOrd="6" destOrd="0" presId="urn:microsoft.com/office/officeart/2005/8/layout/bProcess3"/>
    <dgm:cxn modelId="{3B5FE843-A2E5-442D-9F57-5157ACE4937D}" type="presParOf" srcId="{44EDBC70-DFED-4C7B-900E-7CDCBD9C6B90}" destId="{773B5A66-12FA-48B9-8563-40EA1E89803E}" srcOrd="7" destOrd="0" presId="urn:microsoft.com/office/officeart/2005/8/layout/bProcess3"/>
    <dgm:cxn modelId="{BB443B98-D868-46E6-8385-51666CBBB836}" type="presParOf" srcId="{773B5A66-12FA-48B9-8563-40EA1E89803E}" destId="{2B737C4F-0BDC-4FE0-87DE-92E9F84AC5D1}" srcOrd="0" destOrd="0" presId="urn:microsoft.com/office/officeart/2005/8/layout/bProcess3"/>
    <dgm:cxn modelId="{159E37FE-6142-4C80-8AE7-D131485EE061}" type="presParOf" srcId="{44EDBC70-DFED-4C7B-900E-7CDCBD9C6B90}" destId="{A9FBD345-58DF-4BAA-B0EF-8901D54535CA}" srcOrd="8"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F8437553-FF64-3C40-B6CA-050F01F4CFF2}" type="datetimeFigureOut">
              <a:rPr lang="en-US" smtClean="0"/>
              <a:t>11/28/2016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38B1C09E-9787-BC42-90B9-C4217A32D9E3}" type="slidenum">
              <a:rPr lang="en-US" smtClean="0"/>
              <a:t>‹#›</a:t>
            </a:fld>
            <a:endParaRPr lang="en-US"/>
          </a:p>
        </p:txBody>
      </p:sp>
    </p:spTree>
    <p:extLst>
      <p:ext uri="{BB962C8B-B14F-4D97-AF65-F5344CB8AC3E}">
        <p14:creationId xmlns:p14="http://schemas.microsoft.com/office/powerpoint/2010/main" val="7632985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E4CB6D-99FA-FF4F-864A-D70B1050D931}" type="datetimeFigureOut">
              <a:rPr lang="en-US" smtClean="0"/>
              <a:t>11/28/2016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B7D761F-61F0-2647-9704-A8CD29D7665D}" type="slidenum">
              <a:rPr lang="en-US" smtClean="0"/>
              <a:t>‹#›</a:t>
            </a:fld>
            <a:endParaRPr lang="en-US"/>
          </a:p>
        </p:txBody>
      </p:sp>
    </p:spTree>
    <p:extLst>
      <p:ext uri="{BB962C8B-B14F-4D97-AF65-F5344CB8AC3E}">
        <p14:creationId xmlns:p14="http://schemas.microsoft.com/office/powerpoint/2010/main" val="839565695"/>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00599A">
            <a:alpha val="15000"/>
          </a:srgb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24000" y="2130425"/>
            <a:ext cx="8496000" cy="1470025"/>
          </a:xfrm>
        </p:spPr>
        <p:txBody>
          <a:bodyPr>
            <a:normAutofit/>
          </a:bodyPr>
          <a:lstStyle>
            <a:lvl1pPr>
              <a:defRPr sz="4000" b="0"/>
            </a:lvl1pPr>
          </a:lstStyle>
          <a:p>
            <a:r>
              <a:rPr lang="en-GB" dirty="0" smtClean="0"/>
              <a:t>Click to edit Master title style</a:t>
            </a:r>
            <a:endParaRPr lang="en-US" dirty="0"/>
          </a:p>
        </p:txBody>
      </p:sp>
      <p:sp>
        <p:nvSpPr>
          <p:cNvPr id="3" name="Subtitle 2"/>
          <p:cNvSpPr>
            <a:spLocks noGrp="1"/>
          </p:cNvSpPr>
          <p:nvPr>
            <p:ph type="subTitle" idx="1"/>
          </p:nvPr>
        </p:nvSpPr>
        <p:spPr>
          <a:xfrm>
            <a:off x="324000" y="3886200"/>
            <a:ext cx="8496000" cy="1752600"/>
          </a:xfrm>
        </p:spPr>
        <p:txBody>
          <a:bodyPr>
            <a:normAutofit/>
          </a:bodyPr>
          <a:lstStyle>
            <a:lvl1pPr marL="0" indent="0" algn="l">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smtClean="0"/>
              <a:t>Click to edit Master subtitle style</a:t>
            </a:r>
            <a:endParaRPr lang="en-US" dirty="0"/>
          </a:p>
        </p:txBody>
      </p:sp>
      <p:sp>
        <p:nvSpPr>
          <p:cNvPr id="5" name="Footer Placeholder 4"/>
          <p:cNvSpPr>
            <a:spLocks noGrp="1"/>
          </p:cNvSpPr>
          <p:nvPr>
            <p:ph type="ftr" sz="quarter" idx="11"/>
          </p:nvPr>
        </p:nvSpPr>
        <p:spPr/>
        <p:txBody>
          <a:bodyPr/>
          <a:lstStyle/>
          <a:p>
            <a:r>
              <a:rPr lang="en-US" dirty="0" smtClean="0"/>
              <a:t>Philip Allan Publishers © 2016</a:t>
            </a:r>
            <a:endParaRPr lang="en-US" dirty="0"/>
          </a:p>
        </p:txBody>
      </p:sp>
      <p:pic>
        <p:nvPicPr>
          <p:cNvPr id="7" name="Picture 6" descr="Geography.jpg"/>
          <p:cNvPicPr>
            <a:picLocks noChangeAspect="1"/>
          </p:cNvPicPr>
          <p:nvPr userDrawn="1"/>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221736" y="0"/>
            <a:ext cx="5922264" cy="1799844"/>
          </a:xfrm>
          <a:prstGeom prst="rect">
            <a:avLst/>
          </a:prstGeom>
        </p:spPr>
      </p:pic>
    </p:spTree>
    <p:extLst>
      <p:ext uri="{BB962C8B-B14F-4D97-AF65-F5344CB8AC3E}">
        <p14:creationId xmlns:p14="http://schemas.microsoft.com/office/powerpoint/2010/main" val="30491920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dirty="0" smtClean="0"/>
              <a:t>Click to edit Master text styles</a:t>
            </a:r>
          </a:p>
          <a:p>
            <a:pPr lvl="1"/>
            <a:r>
              <a:rPr lang="en-GB" dirty="0" smtClean="0"/>
              <a:t>Second level</a:t>
            </a:r>
          </a:p>
          <a:p>
            <a:pPr lvl="2"/>
            <a:r>
              <a:rPr lang="en-GB" dirty="0" smtClean="0"/>
              <a:t>Third level</a:t>
            </a:r>
          </a:p>
        </p:txBody>
      </p:sp>
      <p:sp>
        <p:nvSpPr>
          <p:cNvPr id="5" name="Footer Placeholder 4"/>
          <p:cNvSpPr>
            <a:spLocks noGrp="1"/>
          </p:cNvSpPr>
          <p:nvPr>
            <p:ph type="ftr" sz="quarter" idx="11"/>
          </p:nvPr>
        </p:nvSpPr>
        <p:spPr/>
        <p:txBody>
          <a:bodyPr/>
          <a:lstStyle/>
          <a:p>
            <a:r>
              <a:rPr lang="en-US" smtClean="0"/>
              <a:t>Philip Allan Publishers © 2015</a:t>
            </a:r>
            <a:endParaRPr lang="en-US"/>
          </a:p>
        </p:txBody>
      </p:sp>
      <p:pic>
        <p:nvPicPr>
          <p:cNvPr id="8" name="Picture 7" descr="Geography.jpg"/>
          <p:cNvPicPr>
            <a:picLocks noChangeAspect="1"/>
          </p:cNvPicPr>
          <p:nvPr userDrawn="1"/>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886755" y="0"/>
            <a:ext cx="3257245" cy="989914"/>
          </a:xfrm>
          <a:prstGeom prst="rect">
            <a:avLst/>
          </a:prstGeom>
        </p:spPr>
      </p:pic>
    </p:spTree>
    <p:extLst>
      <p:ext uri="{BB962C8B-B14F-4D97-AF65-F5344CB8AC3E}">
        <p14:creationId xmlns:p14="http://schemas.microsoft.com/office/powerpoint/2010/main" val="3726779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318977" y="1600200"/>
            <a:ext cx="4176823" cy="4230000"/>
          </a:xfrm>
        </p:spPr>
        <p:txBody>
          <a:bodyPr>
            <a:normAutofit/>
          </a:bodyPr>
          <a:lstStyle>
            <a:lvl1pPr>
              <a:defRPr sz="1600"/>
            </a:lvl1pPr>
            <a:lvl2pPr>
              <a:defRPr sz="1600"/>
            </a:lvl2pPr>
            <a:lvl3pPr>
              <a:defRPr sz="1600"/>
            </a:lvl3pPr>
            <a:lvl4pPr>
              <a:defRPr sz="1800"/>
            </a:lvl4pPr>
            <a:lvl5pPr>
              <a:defRPr sz="1800"/>
            </a:lvl5pPr>
            <a:lvl6pPr>
              <a:defRPr sz="1800"/>
            </a:lvl6pPr>
            <a:lvl7pPr>
              <a:defRPr sz="1800"/>
            </a:lvl7pPr>
            <a:lvl8pPr>
              <a:defRPr sz="1800"/>
            </a:lvl8pPr>
            <a:lvl9pPr>
              <a:defRPr sz="1800"/>
            </a:lvl9pPr>
          </a:lstStyle>
          <a:p>
            <a:pPr lvl="0"/>
            <a:r>
              <a:rPr lang="en-GB" dirty="0" smtClean="0"/>
              <a:t>Click to edit Master text styles</a:t>
            </a:r>
          </a:p>
          <a:p>
            <a:pPr lvl="1"/>
            <a:r>
              <a:rPr lang="en-GB" dirty="0" smtClean="0"/>
              <a:t>Second level</a:t>
            </a:r>
          </a:p>
          <a:p>
            <a:pPr lvl="2"/>
            <a:r>
              <a:rPr lang="en-GB" dirty="0" smtClean="0"/>
              <a:t>Third level</a:t>
            </a:r>
          </a:p>
        </p:txBody>
      </p:sp>
      <p:sp>
        <p:nvSpPr>
          <p:cNvPr id="4" name="Content Placeholder 3"/>
          <p:cNvSpPr>
            <a:spLocks noGrp="1"/>
          </p:cNvSpPr>
          <p:nvPr>
            <p:ph sz="half" idx="2"/>
          </p:nvPr>
        </p:nvSpPr>
        <p:spPr>
          <a:xfrm>
            <a:off x="4648200" y="1600200"/>
            <a:ext cx="4176000" cy="4230000"/>
          </a:xfrm>
        </p:spPr>
        <p:txBody>
          <a:bodyPr>
            <a:normAutofit/>
          </a:bodyPr>
          <a:lstStyle>
            <a:lvl1pPr>
              <a:defRPr sz="1600"/>
            </a:lvl1pPr>
            <a:lvl2pPr>
              <a:defRPr sz="1600"/>
            </a:lvl2pPr>
            <a:lvl3pPr>
              <a:defRPr sz="1600"/>
            </a:lvl3pPr>
            <a:lvl4pPr>
              <a:defRPr sz="1800"/>
            </a:lvl4pPr>
            <a:lvl5pPr>
              <a:defRPr sz="1800"/>
            </a:lvl5pPr>
            <a:lvl6pPr>
              <a:defRPr sz="1800"/>
            </a:lvl6pPr>
            <a:lvl7pPr>
              <a:defRPr sz="1800"/>
            </a:lvl7pPr>
            <a:lvl8pPr>
              <a:defRPr sz="1800"/>
            </a:lvl8pPr>
            <a:lvl9pPr>
              <a:defRPr sz="1800"/>
            </a:lvl9pPr>
          </a:lstStyle>
          <a:p>
            <a:pPr lvl="0"/>
            <a:r>
              <a:rPr lang="en-GB" dirty="0" smtClean="0"/>
              <a:t>Click to edit Master text styles</a:t>
            </a:r>
          </a:p>
          <a:p>
            <a:pPr lvl="1"/>
            <a:r>
              <a:rPr lang="en-GB" dirty="0" smtClean="0"/>
              <a:t>Second level</a:t>
            </a:r>
          </a:p>
          <a:p>
            <a:pPr lvl="2"/>
            <a:r>
              <a:rPr lang="en-GB" dirty="0" smtClean="0"/>
              <a:t>Third level</a:t>
            </a:r>
          </a:p>
        </p:txBody>
      </p:sp>
      <p:sp>
        <p:nvSpPr>
          <p:cNvPr id="6" name="Footer Placeholder 5"/>
          <p:cNvSpPr>
            <a:spLocks noGrp="1"/>
          </p:cNvSpPr>
          <p:nvPr>
            <p:ph type="ftr" sz="quarter" idx="11"/>
          </p:nvPr>
        </p:nvSpPr>
        <p:spPr/>
        <p:txBody>
          <a:bodyPr/>
          <a:lstStyle/>
          <a:p>
            <a:r>
              <a:rPr lang="en-US" smtClean="0"/>
              <a:t>Philip Allan Publishers © 2015</a:t>
            </a:r>
            <a:endParaRPr lang="en-US"/>
          </a:p>
        </p:txBody>
      </p:sp>
      <p:pic>
        <p:nvPicPr>
          <p:cNvPr id="9" name="Picture 8" descr="Geography.jpg"/>
          <p:cNvPicPr>
            <a:picLocks noChangeAspect="1"/>
          </p:cNvPicPr>
          <p:nvPr userDrawn="1"/>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886755" y="0"/>
            <a:ext cx="3257245" cy="989914"/>
          </a:xfrm>
          <a:prstGeom prst="rect">
            <a:avLst/>
          </a:prstGeom>
        </p:spPr>
      </p:pic>
    </p:spTree>
    <p:extLst>
      <p:ext uri="{BB962C8B-B14F-4D97-AF65-F5344CB8AC3E}">
        <p14:creationId xmlns:p14="http://schemas.microsoft.com/office/powerpoint/2010/main" val="2553283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4" name="Footer Placeholder 3"/>
          <p:cNvSpPr>
            <a:spLocks noGrp="1"/>
          </p:cNvSpPr>
          <p:nvPr>
            <p:ph type="ftr" sz="quarter" idx="11"/>
          </p:nvPr>
        </p:nvSpPr>
        <p:spPr/>
        <p:txBody>
          <a:bodyPr/>
          <a:lstStyle/>
          <a:p>
            <a:r>
              <a:rPr lang="en-US" smtClean="0"/>
              <a:t>Philip Allan Publishers © 2015</a:t>
            </a:r>
            <a:endParaRPr lang="en-US"/>
          </a:p>
        </p:txBody>
      </p:sp>
      <p:pic>
        <p:nvPicPr>
          <p:cNvPr id="7" name="Picture 6" descr="Geography.jpg"/>
          <p:cNvPicPr>
            <a:picLocks noChangeAspect="1"/>
          </p:cNvPicPr>
          <p:nvPr userDrawn="1"/>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886755" y="0"/>
            <a:ext cx="3257245" cy="989914"/>
          </a:xfrm>
          <a:prstGeom prst="rect">
            <a:avLst/>
          </a:prstGeom>
        </p:spPr>
      </p:pic>
    </p:spTree>
    <p:extLst>
      <p:ext uri="{BB962C8B-B14F-4D97-AF65-F5344CB8AC3E}">
        <p14:creationId xmlns:p14="http://schemas.microsoft.com/office/powerpoint/2010/main" val="420254567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18977" y="274638"/>
            <a:ext cx="5718223" cy="1188000"/>
          </a:xfrm>
          <a:prstGeom prst="rect">
            <a:avLst/>
          </a:prstGeom>
        </p:spPr>
        <p:txBody>
          <a:bodyPr vert="horz" lIns="0" tIns="0" rIns="0" bIns="0" rtlCol="0" anchor="ctr">
            <a:normAutofit/>
          </a:bodyPr>
          <a:lstStyle/>
          <a:p>
            <a:r>
              <a:rPr lang="en-GB" dirty="0" smtClean="0"/>
              <a:t>Click to edit Master title style</a:t>
            </a:r>
            <a:endParaRPr lang="en-US" dirty="0"/>
          </a:p>
        </p:txBody>
      </p:sp>
      <p:sp>
        <p:nvSpPr>
          <p:cNvPr id="3" name="Text Placeholder 2"/>
          <p:cNvSpPr>
            <a:spLocks noGrp="1"/>
          </p:cNvSpPr>
          <p:nvPr>
            <p:ph type="body" idx="1"/>
          </p:nvPr>
        </p:nvSpPr>
        <p:spPr>
          <a:xfrm>
            <a:off x="318977" y="1600200"/>
            <a:ext cx="8496000" cy="4230000"/>
          </a:xfrm>
          <a:prstGeom prst="rect">
            <a:avLst/>
          </a:prstGeom>
        </p:spPr>
        <p:txBody>
          <a:bodyPr vert="horz" lIns="0" tIns="0" rIns="0" bIns="0" rtlCol="0">
            <a:normAutofit/>
          </a:bodyPr>
          <a:lstStyle/>
          <a:p>
            <a:pPr lvl="0"/>
            <a:r>
              <a:rPr lang="en-GB" dirty="0" smtClean="0"/>
              <a:t>Click to edit Master text styles</a:t>
            </a:r>
          </a:p>
          <a:p>
            <a:pPr lvl="1"/>
            <a:r>
              <a:rPr lang="en-GB" dirty="0" smtClean="0"/>
              <a:t>Second level</a:t>
            </a:r>
          </a:p>
          <a:p>
            <a:pPr lvl="2"/>
            <a:r>
              <a:rPr lang="en-GB" dirty="0" smtClean="0"/>
              <a:t>Third level</a:t>
            </a:r>
          </a:p>
        </p:txBody>
      </p:sp>
      <p:sp>
        <p:nvSpPr>
          <p:cNvPr id="5" name="Footer Placeholder 4"/>
          <p:cNvSpPr>
            <a:spLocks noGrp="1"/>
          </p:cNvSpPr>
          <p:nvPr>
            <p:ph type="ftr" sz="quarter" idx="3"/>
          </p:nvPr>
        </p:nvSpPr>
        <p:spPr>
          <a:xfrm>
            <a:off x="318977" y="6031353"/>
            <a:ext cx="3033823" cy="561600"/>
          </a:xfrm>
          <a:prstGeom prst="rect">
            <a:avLst/>
          </a:prstGeom>
        </p:spPr>
        <p:txBody>
          <a:bodyPr vert="horz" lIns="0" tIns="0" rIns="0" bIns="0" rtlCol="0" anchor="ctr"/>
          <a:lstStyle>
            <a:lvl1pPr algn="l">
              <a:defRPr sz="1200">
                <a:solidFill>
                  <a:schemeClr val="tx1">
                    <a:tint val="75000"/>
                  </a:schemeClr>
                </a:solidFill>
                <a:latin typeface="Arial"/>
                <a:cs typeface="Arial"/>
              </a:defRPr>
            </a:lvl1pPr>
          </a:lstStyle>
          <a:p>
            <a:r>
              <a:rPr lang="en-US" dirty="0" smtClean="0"/>
              <a:t>Philip Allan Publishers © 2016</a:t>
            </a:r>
            <a:endParaRPr lang="en-US" dirty="0"/>
          </a:p>
        </p:txBody>
      </p:sp>
      <p:pic>
        <p:nvPicPr>
          <p:cNvPr id="8" name="Picture 7" descr="PA_Logo.jpg"/>
          <p:cNvPicPr>
            <a:picLocks noChangeAspect="1"/>
          </p:cNvPicPr>
          <p:nvPr userDrawn="1"/>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200000" y="6031353"/>
            <a:ext cx="1630680" cy="560832"/>
          </a:xfrm>
          <a:prstGeom prst="rect">
            <a:avLst/>
          </a:prstGeom>
        </p:spPr>
      </p:pic>
    </p:spTree>
    <p:extLst>
      <p:ext uri="{BB962C8B-B14F-4D97-AF65-F5344CB8AC3E}">
        <p14:creationId xmlns:p14="http://schemas.microsoft.com/office/powerpoint/2010/main" val="7011697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4" r:id="rId4"/>
  </p:sldLayoutIdLst>
  <p:hf sldNum="0" hdr="0" dt="0"/>
  <p:txStyles>
    <p:titleStyle>
      <a:lvl1pPr algn="l" defTabSz="457200" rtl="0" eaLnBrk="1" latinLnBrk="0" hangingPunct="1">
        <a:spcBef>
          <a:spcPct val="0"/>
        </a:spcBef>
        <a:buNone/>
        <a:defRPr sz="3200" kern="1200">
          <a:solidFill>
            <a:srgbClr val="00599A"/>
          </a:solidFill>
          <a:latin typeface="Arial"/>
          <a:ea typeface="+mj-ea"/>
          <a:cs typeface="Arial"/>
        </a:defRPr>
      </a:lvl1pPr>
    </p:titleStyle>
    <p:bodyStyle>
      <a:lvl1pPr marL="0" indent="0" algn="l" defTabSz="457200" rtl="0" eaLnBrk="1" latinLnBrk="0" hangingPunct="1">
        <a:spcBef>
          <a:spcPts val="600"/>
        </a:spcBef>
        <a:buFont typeface="Arial"/>
        <a:buNone/>
        <a:defRPr sz="1600" kern="1200">
          <a:solidFill>
            <a:schemeClr val="tx1"/>
          </a:solidFill>
          <a:latin typeface="Arial"/>
          <a:ea typeface="+mn-ea"/>
          <a:cs typeface="Arial"/>
        </a:defRPr>
      </a:lvl1pPr>
      <a:lvl2pPr marL="265113" indent="-265113" algn="l" defTabSz="457200" rtl="0" eaLnBrk="1" latinLnBrk="0" hangingPunct="1">
        <a:spcBef>
          <a:spcPts val="600"/>
        </a:spcBef>
        <a:buClr>
          <a:srgbClr val="00599A"/>
        </a:buClr>
        <a:buSzPct val="100000"/>
        <a:buFont typeface="Arial"/>
        <a:buChar char="●"/>
        <a:defRPr sz="1600" kern="1200">
          <a:solidFill>
            <a:schemeClr val="tx1"/>
          </a:solidFill>
          <a:latin typeface="Arial"/>
          <a:ea typeface="+mn-ea"/>
          <a:cs typeface="Arial"/>
        </a:defRPr>
      </a:lvl2pPr>
      <a:lvl3pPr marL="449263" indent="-184150" algn="l" defTabSz="457200" rtl="0" eaLnBrk="1" latinLnBrk="0" hangingPunct="1">
        <a:spcBef>
          <a:spcPts val="600"/>
        </a:spcBef>
        <a:buFont typeface="Lucida Grande"/>
        <a:buChar char="–"/>
        <a:defRPr sz="1600" kern="1200">
          <a:solidFill>
            <a:schemeClr val="tx1"/>
          </a:solidFill>
          <a:latin typeface="Arial"/>
          <a:ea typeface="+mn-ea"/>
          <a:cs typeface="Arial"/>
        </a:defRPr>
      </a:lvl3pPr>
      <a:lvl4pPr marL="1600200" indent="-228600" algn="l" defTabSz="457200" rtl="0" eaLnBrk="1" latinLnBrk="0" hangingPunct="1">
        <a:spcBef>
          <a:spcPts val="600"/>
        </a:spcBef>
        <a:buFont typeface="Arial"/>
        <a:buChar char="–"/>
        <a:defRPr sz="1600" kern="1200">
          <a:solidFill>
            <a:schemeClr val="tx1"/>
          </a:solidFill>
          <a:latin typeface="Arial"/>
          <a:ea typeface="+mn-ea"/>
          <a:cs typeface="Arial"/>
        </a:defRPr>
      </a:lvl4pPr>
      <a:lvl5pPr marL="2057400" indent="-228600" algn="l" defTabSz="457200" rtl="0" eaLnBrk="1" latinLnBrk="0" hangingPunct="1">
        <a:spcBef>
          <a:spcPts val="600"/>
        </a:spcBef>
        <a:buFont typeface="Arial"/>
        <a:buChar char="»"/>
        <a:defRPr sz="1600" kern="1200">
          <a:solidFill>
            <a:schemeClr val="tx1"/>
          </a:solidFill>
          <a:latin typeface="Arial"/>
          <a:ea typeface="+mn-ea"/>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ysa5OBhXz-Q"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rewildingbritain.org.uk/"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rewildingeurope.com/" TargetMode="External"/><Relationship Id="rId2" Type="http://schemas.openxmlformats.org/officeDocument/2006/relationships/hyperlink" Target="http://www.rewildingbritain.org.uk/" TargetMode="External"/><Relationship Id="rId1" Type="http://schemas.openxmlformats.org/officeDocument/2006/relationships/slideLayout" Target="../slideLayouts/slideLayout2.xml"/><Relationship Id="rId4" Type="http://schemas.openxmlformats.org/officeDocument/2006/relationships/hyperlink" Target="http://www.tinyurl.com/p399ll9"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www.hoddereducation.co.uk/geographyrevie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18976" y="2749422"/>
            <a:ext cx="5030946" cy="1749280"/>
          </a:xfrm>
        </p:spPr>
        <p:txBody>
          <a:bodyPr>
            <a:normAutofit fontScale="90000"/>
          </a:bodyPr>
          <a:lstStyle/>
          <a:p>
            <a:r>
              <a:rPr lang="en-US" b="1" dirty="0" smtClean="0"/>
              <a:t>Rewilding</a:t>
            </a:r>
            <a:br>
              <a:rPr lang="en-US" b="1" dirty="0" smtClean="0"/>
            </a:br>
            <a:r>
              <a:rPr lang="en-US" dirty="0" smtClean="0"/>
              <a:t>A new approach to ecosystem management and habitat restoration</a:t>
            </a:r>
            <a:br>
              <a:rPr lang="en-US" dirty="0" smtClean="0"/>
            </a:br>
            <a:r>
              <a:rPr lang="en-US" dirty="0" smtClean="0"/>
              <a:t/>
            </a:r>
            <a:br>
              <a:rPr lang="en-US" dirty="0" smtClean="0"/>
            </a:br>
            <a:r>
              <a:rPr lang="en-US" sz="2200" dirty="0" smtClean="0">
                <a:solidFill>
                  <a:srgbClr val="777877"/>
                </a:solidFill>
              </a:rPr>
              <a:t>Simon Oakes</a:t>
            </a:r>
            <a:endParaRPr lang="en-US" sz="2200" dirty="0">
              <a:solidFill>
                <a:srgbClr val="777877"/>
              </a:solidFill>
            </a:endParaRPr>
          </a:p>
        </p:txBody>
      </p:sp>
      <p:sp>
        <p:nvSpPr>
          <p:cNvPr id="4" name="Footer Placeholder 3"/>
          <p:cNvSpPr>
            <a:spLocks noGrp="1"/>
          </p:cNvSpPr>
          <p:nvPr>
            <p:ph type="ftr" sz="quarter" idx="11"/>
          </p:nvPr>
        </p:nvSpPr>
        <p:spPr/>
        <p:txBody>
          <a:bodyPr/>
          <a:lstStyle/>
          <a:p>
            <a:r>
              <a:rPr lang="en-US" dirty="0" smtClean="0"/>
              <a:t>Philip Allan Publishers © 2016</a:t>
            </a:r>
            <a:endParaRPr lang="en-US" dirty="0"/>
          </a:p>
        </p:txBody>
      </p:sp>
      <p:pic>
        <p:nvPicPr>
          <p:cNvPr id="5" name="Picture 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61129" y="1897039"/>
            <a:ext cx="4082871" cy="4134313"/>
          </a:xfrm>
          <a:prstGeom prst="rect">
            <a:avLst/>
          </a:prstGeom>
          <a:noFill/>
          <a:ln>
            <a:noFill/>
          </a:ln>
          <a:effectLst>
            <a:outerShdw blurRad="76200" dir="13500000" sy="23000" kx="1200000" algn="br" rotWithShape="0">
              <a:prstClr val="black">
                <a:alpha val="20000"/>
              </a:prstClr>
            </a:outerShdw>
          </a:effectLst>
          <a:scene3d>
            <a:camera prst="perspectiveContrastingRightFacing"/>
            <a:lightRig rig="threePt" dir="t"/>
          </a:scene3d>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22284350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Presentation outline</a:t>
            </a:r>
            <a:endParaRPr lang="en-US" dirty="0"/>
          </a:p>
        </p:txBody>
      </p:sp>
      <p:sp>
        <p:nvSpPr>
          <p:cNvPr id="3" name="Content Placeholder 2"/>
          <p:cNvSpPr>
            <a:spLocks noGrp="1"/>
          </p:cNvSpPr>
          <p:nvPr>
            <p:ph idx="1"/>
          </p:nvPr>
        </p:nvSpPr>
        <p:spPr>
          <a:xfrm>
            <a:off x="318977" y="1461247"/>
            <a:ext cx="8496000" cy="4230000"/>
          </a:xfrm>
        </p:spPr>
        <p:txBody>
          <a:bodyPr>
            <a:normAutofit/>
          </a:bodyPr>
          <a:lstStyle/>
          <a:p>
            <a:pPr lvl="1">
              <a:buFont typeface="Times" charset="0"/>
              <a:buChar char="•"/>
              <a:defRPr/>
            </a:pPr>
            <a:r>
              <a:rPr lang="en-US" dirty="0" smtClean="0"/>
              <a:t>What is rewilding?</a:t>
            </a:r>
            <a:endParaRPr lang="en-US" dirty="0"/>
          </a:p>
          <a:p>
            <a:pPr lvl="1">
              <a:buFont typeface="Times" charset="0"/>
              <a:buChar char="•"/>
              <a:defRPr/>
            </a:pPr>
            <a:r>
              <a:rPr lang="en-US" dirty="0" smtClean="0"/>
              <a:t>Key terms</a:t>
            </a:r>
          </a:p>
          <a:p>
            <a:pPr lvl="1">
              <a:buFont typeface="Times" charset="0"/>
              <a:buChar char="•"/>
              <a:defRPr/>
            </a:pPr>
            <a:r>
              <a:rPr lang="en-US" dirty="0" smtClean="0"/>
              <a:t>The Environmental </a:t>
            </a:r>
            <a:r>
              <a:rPr lang="en-US" dirty="0" err="1" smtClean="0"/>
              <a:t>Kuznet</a:t>
            </a:r>
            <a:r>
              <a:rPr lang="en-US" dirty="0" smtClean="0"/>
              <a:t> curve</a:t>
            </a:r>
            <a:endParaRPr lang="en-US" dirty="0"/>
          </a:p>
          <a:p>
            <a:pPr lvl="1">
              <a:buFont typeface="Times" charset="0"/>
              <a:buChar char="•"/>
              <a:defRPr/>
            </a:pPr>
            <a:r>
              <a:rPr lang="en-US" dirty="0" smtClean="0"/>
              <a:t>Ecosystem restoration, feedback and system changes</a:t>
            </a:r>
            <a:endParaRPr lang="en-US" dirty="0"/>
          </a:p>
          <a:p>
            <a:pPr lvl="1">
              <a:buFont typeface="Times" charset="0"/>
              <a:buChar char="•"/>
              <a:defRPr/>
            </a:pPr>
            <a:r>
              <a:rPr lang="en-US" dirty="0" smtClean="0"/>
              <a:t>How ‘wolves changed rivers’ in Yellowstone</a:t>
            </a:r>
          </a:p>
          <a:p>
            <a:pPr lvl="1">
              <a:buFont typeface="Times" charset="0"/>
              <a:buChar char="•"/>
              <a:defRPr/>
            </a:pPr>
            <a:r>
              <a:rPr lang="en-US" dirty="0" smtClean="0"/>
              <a:t>Rewilding initiatives in Europe</a:t>
            </a:r>
          </a:p>
          <a:p>
            <a:pPr lvl="1">
              <a:buFont typeface="Times" charset="0"/>
              <a:buChar char="•"/>
              <a:defRPr/>
            </a:pPr>
            <a:r>
              <a:rPr lang="en-US" dirty="0" smtClean="0"/>
              <a:t>The rewilding debate</a:t>
            </a:r>
          </a:p>
        </p:txBody>
      </p:sp>
      <p:sp>
        <p:nvSpPr>
          <p:cNvPr id="4" name="Footer Placeholder 3"/>
          <p:cNvSpPr>
            <a:spLocks noGrp="1"/>
          </p:cNvSpPr>
          <p:nvPr>
            <p:ph type="ftr" sz="quarter" idx="11"/>
          </p:nvPr>
        </p:nvSpPr>
        <p:spPr/>
        <p:txBody>
          <a:bodyPr/>
          <a:lstStyle/>
          <a:p>
            <a:r>
              <a:rPr lang="en-US" dirty="0" smtClean="0"/>
              <a:t>Philip Allan Publishers © 2016</a:t>
            </a:r>
            <a:endParaRPr lang="en-US" dirty="0"/>
          </a:p>
        </p:txBody>
      </p:sp>
    </p:spTree>
    <p:extLst>
      <p:ext uri="{BB962C8B-B14F-4D97-AF65-F5344CB8AC3E}">
        <p14:creationId xmlns:p14="http://schemas.microsoft.com/office/powerpoint/2010/main" val="287164138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terms</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13519455"/>
              </p:ext>
            </p:extLst>
          </p:nvPr>
        </p:nvGraphicFramePr>
        <p:xfrm>
          <a:off x="319088" y="1695450"/>
          <a:ext cx="8528050" cy="3291839"/>
        </p:xfrm>
        <a:graphic>
          <a:graphicData uri="http://schemas.openxmlformats.org/drawingml/2006/table">
            <a:tbl>
              <a:tblPr bandRow="1">
                <a:tableStyleId>{5C22544A-7EE6-4342-B048-85BDC9FD1C3A}</a:tableStyleId>
              </a:tblPr>
              <a:tblGrid>
                <a:gridCol w="2400361"/>
                <a:gridCol w="6127689"/>
              </a:tblGrid>
              <a:tr h="370840">
                <a:tc>
                  <a:txBody>
                    <a:bodyPr/>
                    <a:lstStyle/>
                    <a:p>
                      <a:r>
                        <a:rPr lang="en-GB" dirty="0" smtClean="0"/>
                        <a:t>Keystone </a:t>
                      </a:r>
                      <a:r>
                        <a:rPr lang="en-GB" baseline="0" dirty="0" smtClean="0"/>
                        <a:t>species</a:t>
                      </a:r>
                      <a:endParaRPr lang="en-GB" dirty="0"/>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effectLst/>
                          <a:latin typeface="+mn-lt"/>
                          <a:ea typeface="+mn-ea"/>
                          <a:cs typeface="+mn-cs"/>
                        </a:rPr>
                        <a:t>An animal with a disproportionately large influence in relation to its small population size.  Apex predators at the top of the food web, such as wolves, are often keystone species.</a:t>
                      </a:r>
                    </a:p>
                    <a:p>
                      <a:endParaRPr lang="en-GB" dirty="0"/>
                    </a:p>
                  </a:txBody>
                  <a:tcPr/>
                </a:tc>
              </a:tr>
              <a:tr h="370840">
                <a:tc>
                  <a:txBody>
                    <a:bodyPr/>
                    <a:lstStyle/>
                    <a:p>
                      <a:r>
                        <a:rPr lang="en-GB" dirty="0" smtClean="0"/>
                        <a:t>Trophic cascade</a:t>
                      </a:r>
                      <a:endParaRPr lang="en-GB" dirty="0"/>
                    </a:p>
                  </a:txBody>
                  <a:tcPr/>
                </a:tc>
                <a:tc>
                  <a:txBody>
                    <a:bodyPr/>
                    <a:lstStyle/>
                    <a:p>
                      <a:r>
                        <a:rPr lang="en-GB" sz="1800" kern="1200" dirty="0" smtClean="0">
                          <a:solidFill>
                            <a:schemeClr val="dk1"/>
                          </a:solidFill>
                          <a:effectLst/>
                          <a:latin typeface="+mn-lt"/>
                          <a:ea typeface="+mn-ea"/>
                          <a:cs typeface="+mn-cs"/>
                        </a:rPr>
                        <a:t>A series of ecological ‘knock-on effects’ which starts at the top of a food chain. The reintroduction of carnivores reduces herbivore</a:t>
                      </a:r>
                      <a:r>
                        <a:rPr lang="en-GB" sz="1800" kern="1200" baseline="0" dirty="0" smtClean="0">
                          <a:solidFill>
                            <a:schemeClr val="dk1"/>
                          </a:solidFill>
                          <a:effectLst/>
                          <a:latin typeface="+mn-lt"/>
                          <a:ea typeface="+mn-ea"/>
                          <a:cs typeface="+mn-cs"/>
                        </a:rPr>
                        <a:t> numbers,</a:t>
                      </a:r>
                      <a:r>
                        <a:rPr lang="en-GB" sz="1800" kern="1200" dirty="0" smtClean="0">
                          <a:solidFill>
                            <a:schemeClr val="dk1"/>
                          </a:solidFill>
                          <a:effectLst/>
                          <a:latin typeface="+mn-lt"/>
                          <a:ea typeface="+mn-ea"/>
                          <a:cs typeface="+mn-cs"/>
                        </a:rPr>
                        <a:t> and so on.</a:t>
                      </a:r>
                    </a:p>
                    <a:p>
                      <a:endParaRPr lang="en-GB" dirty="0"/>
                    </a:p>
                  </a:txBody>
                  <a:tcPr/>
                </a:tc>
              </a:tr>
              <a:tr h="370840">
                <a:tc>
                  <a:txBody>
                    <a:bodyPr/>
                    <a:lstStyle/>
                    <a:p>
                      <a:r>
                        <a:rPr lang="en-GB" dirty="0" smtClean="0"/>
                        <a:t>Ecosystem services</a:t>
                      </a:r>
                      <a:endParaRPr lang="en-GB" dirty="0"/>
                    </a:p>
                  </a:txBody>
                  <a:tcPr/>
                </a:tc>
                <a:tc>
                  <a:txBody>
                    <a:bodyPr/>
                    <a:lstStyle/>
                    <a:p>
                      <a:r>
                        <a:rPr lang="en-GB" sz="1800" kern="1200" dirty="0" smtClean="0">
                          <a:solidFill>
                            <a:schemeClr val="dk1"/>
                          </a:solidFill>
                          <a:effectLst/>
                          <a:latin typeface="+mn-lt"/>
                          <a:ea typeface="+mn-ea"/>
                          <a:cs typeface="+mn-cs"/>
                        </a:rPr>
                        <a:t>Benefits humans gain from ecosystems, including estimates of economic value.</a:t>
                      </a:r>
                    </a:p>
                    <a:p>
                      <a:endParaRPr lang="en-GB" dirty="0"/>
                    </a:p>
                  </a:txBody>
                  <a:tcPr/>
                </a:tc>
              </a:tr>
            </a:tbl>
          </a:graphicData>
        </a:graphic>
      </p:graphicFrame>
      <p:sp>
        <p:nvSpPr>
          <p:cNvPr id="4" name="Footer Placeholder 3"/>
          <p:cNvSpPr>
            <a:spLocks noGrp="1"/>
          </p:cNvSpPr>
          <p:nvPr>
            <p:ph type="ftr" sz="quarter" idx="11"/>
          </p:nvPr>
        </p:nvSpPr>
        <p:spPr/>
        <p:txBody>
          <a:bodyPr/>
          <a:lstStyle/>
          <a:p>
            <a:r>
              <a:rPr lang="en-US" dirty="0" smtClean="0"/>
              <a:t>Philip Allan Publishers © 2016</a:t>
            </a:r>
            <a:endParaRPr lang="en-US" dirty="0"/>
          </a:p>
        </p:txBody>
      </p:sp>
      <p:sp>
        <p:nvSpPr>
          <p:cNvPr id="8" name="Rectangle 7"/>
          <p:cNvSpPr/>
          <p:nvPr/>
        </p:nvSpPr>
        <p:spPr>
          <a:xfrm>
            <a:off x="2636323" y="1695450"/>
            <a:ext cx="6210816" cy="329184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Do you know what these terms mean? </a:t>
            </a:r>
          </a:p>
          <a:p>
            <a:pPr algn="ctr"/>
            <a:r>
              <a:rPr lang="en-GB" dirty="0" smtClean="0"/>
              <a:t>Click to reveal the definitions </a:t>
            </a:r>
            <a:endParaRPr lang="en-GB" dirty="0"/>
          </a:p>
        </p:txBody>
      </p:sp>
    </p:spTree>
    <p:extLst>
      <p:ext uri="{BB962C8B-B14F-4D97-AF65-F5344CB8AC3E}">
        <p14:creationId xmlns:p14="http://schemas.microsoft.com/office/powerpoint/2010/main" val="35872536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xit" presetSubtype="21" fill="hold" grpId="0" nodeType="clickEffect">
                                  <p:stCondLst>
                                    <p:cond delay="0"/>
                                  </p:stCondLst>
                                  <p:childTnLst>
                                    <p:animEffect transition="out" filter="barn(inVertical)">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777px-Howlsnow.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16500" y="1751640"/>
            <a:ext cx="3887891" cy="3842857"/>
          </a:xfrm>
          <a:prstGeom prst="rect">
            <a:avLst/>
          </a:prstGeom>
        </p:spPr>
      </p:pic>
      <p:sp>
        <p:nvSpPr>
          <p:cNvPr id="2" name="Title 1"/>
          <p:cNvSpPr>
            <a:spLocks noGrp="1"/>
          </p:cNvSpPr>
          <p:nvPr>
            <p:ph type="title"/>
          </p:nvPr>
        </p:nvSpPr>
        <p:spPr>
          <a:xfrm>
            <a:off x="318977" y="274638"/>
            <a:ext cx="4241147" cy="1188000"/>
          </a:xfrm>
        </p:spPr>
        <p:txBody>
          <a:bodyPr/>
          <a:lstStyle/>
          <a:p>
            <a:r>
              <a:rPr lang="en-GB" dirty="0" smtClean="0"/>
              <a:t>What is rewilding?</a:t>
            </a:r>
            <a:endParaRPr lang="en-GB" dirty="0"/>
          </a:p>
        </p:txBody>
      </p:sp>
      <p:sp>
        <p:nvSpPr>
          <p:cNvPr id="3" name="Content Placeholder 2"/>
          <p:cNvSpPr>
            <a:spLocks noGrp="1"/>
          </p:cNvSpPr>
          <p:nvPr>
            <p:ph idx="1"/>
          </p:nvPr>
        </p:nvSpPr>
        <p:spPr>
          <a:xfrm>
            <a:off x="318977" y="1462638"/>
            <a:ext cx="4143841" cy="4131860"/>
          </a:xfrm>
        </p:spPr>
        <p:txBody>
          <a:bodyPr>
            <a:noAutofit/>
          </a:bodyPr>
          <a:lstStyle/>
          <a:p>
            <a:pPr marL="285750" lvl="0" indent="-285750">
              <a:buFont typeface="Wingdings" charset="2"/>
              <a:buChar char="§"/>
            </a:pPr>
            <a:r>
              <a:rPr lang="en-GB" dirty="0" smtClean="0"/>
              <a:t>The reintroduction of long-vanished apex species like wolves is the starting point. </a:t>
            </a:r>
          </a:p>
          <a:p>
            <a:pPr marL="285750" lvl="0" indent="-285750">
              <a:buFont typeface="Wingdings" charset="2"/>
              <a:buChar char="§"/>
            </a:pPr>
            <a:r>
              <a:rPr lang="en-GB" dirty="0" smtClean="0"/>
              <a:t>Nature is then left to ‘take its course’.</a:t>
            </a:r>
          </a:p>
          <a:p>
            <a:pPr marL="285750" lvl="0" indent="-285750">
              <a:buFont typeface="Wingdings" charset="2"/>
              <a:buChar char="§"/>
            </a:pPr>
            <a:r>
              <a:rPr lang="en-GB" dirty="0" smtClean="0"/>
              <a:t>Changes ripple through the food web as herbivore and autotroph populations are affected by the reintroduction of wolves or other species.</a:t>
            </a:r>
          </a:p>
          <a:p>
            <a:pPr marL="285750" lvl="0" indent="-285750">
              <a:buFont typeface="Wingdings" charset="2"/>
              <a:buChar char="§"/>
            </a:pPr>
            <a:r>
              <a:rPr lang="en-GB" dirty="0" smtClean="0"/>
              <a:t>This approach to management has ethical and economic advantages.</a:t>
            </a:r>
          </a:p>
          <a:p>
            <a:pPr marL="285750" lvl="0" indent="-285750">
              <a:buFont typeface="Wingdings" charset="2"/>
              <a:buChar char="§"/>
            </a:pPr>
            <a:r>
              <a:rPr lang="en-GB" dirty="0" smtClean="0"/>
              <a:t>Ethically, restoration can seem like ‘the right thing to do’ from viewpoints informed by religion and science alike.</a:t>
            </a:r>
          </a:p>
          <a:p>
            <a:pPr marL="285750" lvl="0" indent="-285750">
              <a:buFont typeface="Wingdings" charset="2"/>
              <a:buChar char="§"/>
            </a:pPr>
            <a:r>
              <a:rPr lang="en-GB" dirty="0" smtClean="0"/>
              <a:t>Economically, it may be cost-effective. Wolves control herbivore numbers and in turn protect vegetation from over-grazing. </a:t>
            </a:r>
            <a:endParaRPr lang="en-GB" dirty="0"/>
          </a:p>
          <a:p>
            <a:endParaRPr lang="en-GB" dirty="0"/>
          </a:p>
        </p:txBody>
      </p:sp>
      <p:sp>
        <p:nvSpPr>
          <p:cNvPr id="4" name="Footer Placeholder 3"/>
          <p:cNvSpPr>
            <a:spLocks noGrp="1"/>
          </p:cNvSpPr>
          <p:nvPr>
            <p:ph type="ftr" sz="quarter" idx="11"/>
          </p:nvPr>
        </p:nvSpPr>
        <p:spPr/>
        <p:txBody>
          <a:bodyPr/>
          <a:lstStyle/>
          <a:p>
            <a:r>
              <a:rPr lang="en-US" dirty="0" smtClean="0">
                <a:solidFill>
                  <a:schemeClr val="bg1">
                    <a:lumMod val="50000"/>
                  </a:schemeClr>
                </a:solidFill>
              </a:rPr>
              <a:t>Philip Allan Publishers © 2016</a:t>
            </a:r>
            <a:endParaRPr lang="en-US" dirty="0">
              <a:solidFill>
                <a:schemeClr val="bg1">
                  <a:lumMod val="50000"/>
                </a:schemeClr>
              </a:solidFill>
            </a:endParaRPr>
          </a:p>
        </p:txBody>
      </p:sp>
      <p:sp>
        <p:nvSpPr>
          <p:cNvPr id="5" name="Rounded Rectangular Callout 4"/>
          <p:cNvSpPr/>
          <p:nvPr/>
        </p:nvSpPr>
        <p:spPr>
          <a:xfrm>
            <a:off x="4464590" y="1010118"/>
            <a:ext cx="2618598" cy="2593075"/>
          </a:xfrm>
          <a:prstGeom prst="wedgeRoundRectCallout">
            <a:avLst>
              <a:gd name="adj1" fmla="val 64220"/>
              <a:gd name="adj2" fmla="val 9528"/>
              <a:gd name="adj3" fmla="val 16667"/>
            </a:avLst>
          </a:prstGeom>
          <a:effectLst>
            <a:outerShdw blurRad="50800" dist="38100" dir="5400000" algn="t" rotWithShape="0">
              <a:prstClr val="black">
                <a:alpha val="40000"/>
              </a:prstClr>
            </a:outerShdw>
          </a:effectLst>
        </p:spPr>
        <p:style>
          <a:lnRef idx="1">
            <a:schemeClr val="dk1"/>
          </a:lnRef>
          <a:fillRef idx="2">
            <a:schemeClr val="dk1"/>
          </a:fillRef>
          <a:effectRef idx="1">
            <a:schemeClr val="dk1"/>
          </a:effectRef>
          <a:fontRef idx="minor">
            <a:schemeClr val="dk1"/>
          </a:fontRef>
        </p:style>
        <p:txBody>
          <a:bodyPr rtlCol="0" anchor="ctr"/>
          <a:lstStyle/>
          <a:p>
            <a:r>
              <a:rPr lang="en-GB" sz="1600" dirty="0">
                <a:cs typeface="Arial" pitchFamily="34" charset="0"/>
              </a:rPr>
              <a:t>In the absence of predators, herbivores may experience a ‘population explosion’. </a:t>
            </a:r>
            <a:r>
              <a:rPr lang="en-GB" sz="1600" dirty="0" smtClean="0">
                <a:cs typeface="Arial" pitchFamily="34" charset="0"/>
              </a:rPr>
              <a:t> Uncontrolled </a:t>
            </a:r>
            <a:r>
              <a:rPr lang="en-GB" sz="1600" dirty="0">
                <a:cs typeface="Arial" pitchFamily="34" charset="0"/>
              </a:rPr>
              <a:t>growth of deer or </a:t>
            </a:r>
            <a:r>
              <a:rPr lang="en-GB" sz="1600" dirty="0" smtClean="0">
                <a:cs typeface="Arial" pitchFamily="34" charset="0"/>
              </a:rPr>
              <a:t>rabbits causes vegetation </a:t>
            </a:r>
            <a:r>
              <a:rPr lang="en-GB" sz="1600" dirty="0">
                <a:cs typeface="Arial" pitchFamily="34" charset="0"/>
              </a:rPr>
              <a:t>loss and soil erosion. The reintroduction of carnivores mitigates these </a:t>
            </a:r>
            <a:r>
              <a:rPr lang="en-GB" sz="1600" dirty="0" smtClean="0">
                <a:cs typeface="Arial" pitchFamily="34" charset="0"/>
              </a:rPr>
              <a:t>costly </a:t>
            </a:r>
            <a:r>
              <a:rPr lang="en-GB" sz="1600" dirty="0">
                <a:cs typeface="Arial" pitchFamily="34" charset="0"/>
              </a:rPr>
              <a:t>problems</a:t>
            </a:r>
          </a:p>
        </p:txBody>
      </p:sp>
    </p:spTree>
    <p:extLst>
      <p:ext uri="{BB962C8B-B14F-4D97-AF65-F5344CB8AC3E}">
        <p14:creationId xmlns:p14="http://schemas.microsoft.com/office/powerpoint/2010/main" val="294969405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 Shot 2016-03-08 at 12.02.49.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06221" y="998973"/>
            <a:ext cx="4521200" cy="4132585"/>
          </a:xfrm>
          <a:prstGeom prst="rect">
            <a:avLst/>
          </a:prstGeom>
        </p:spPr>
      </p:pic>
      <p:sp>
        <p:nvSpPr>
          <p:cNvPr id="2" name="Title 1"/>
          <p:cNvSpPr>
            <a:spLocks noGrp="1"/>
          </p:cNvSpPr>
          <p:nvPr>
            <p:ph type="title"/>
          </p:nvPr>
        </p:nvSpPr>
        <p:spPr>
          <a:xfrm>
            <a:off x="318977" y="274638"/>
            <a:ext cx="5452431" cy="1188000"/>
          </a:xfrm>
        </p:spPr>
        <p:txBody>
          <a:bodyPr/>
          <a:lstStyle/>
          <a:p>
            <a:r>
              <a:rPr lang="en-GB" dirty="0"/>
              <a:t>E</a:t>
            </a:r>
            <a:r>
              <a:rPr lang="en-GB" dirty="0" smtClean="0"/>
              <a:t>nvironmental </a:t>
            </a:r>
            <a:r>
              <a:rPr lang="en-GB" dirty="0" err="1" smtClean="0"/>
              <a:t>Kuznet</a:t>
            </a:r>
            <a:r>
              <a:rPr lang="en-GB" dirty="0" smtClean="0"/>
              <a:t> curve</a:t>
            </a:r>
            <a:br>
              <a:rPr lang="en-GB" dirty="0" smtClean="0"/>
            </a:br>
            <a:endParaRPr lang="en-GB" dirty="0"/>
          </a:p>
        </p:txBody>
      </p:sp>
      <p:sp>
        <p:nvSpPr>
          <p:cNvPr id="4" name="Footer Placeholder 3"/>
          <p:cNvSpPr>
            <a:spLocks noGrp="1"/>
          </p:cNvSpPr>
          <p:nvPr>
            <p:ph type="ftr" sz="quarter" idx="11"/>
          </p:nvPr>
        </p:nvSpPr>
        <p:spPr/>
        <p:txBody>
          <a:bodyPr/>
          <a:lstStyle/>
          <a:p>
            <a:r>
              <a:rPr lang="en-US" dirty="0" smtClean="0"/>
              <a:t>Philip Allan Publishers © 2016</a:t>
            </a:r>
            <a:endParaRPr lang="en-US" dirty="0"/>
          </a:p>
        </p:txBody>
      </p:sp>
      <p:sp>
        <p:nvSpPr>
          <p:cNvPr id="7" name="Rounded Rectangular Callout 6"/>
          <p:cNvSpPr/>
          <p:nvPr/>
        </p:nvSpPr>
        <p:spPr bwMode="auto">
          <a:xfrm>
            <a:off x="209679" y="2393411"/>
            <a:ext cx="1796542" cy="2646058"/>
          </a:xfrm>
          <a:prstGeom prst="wedgeRoundRectCallout">
            <a:avLst>
              <a:gd name="adj1" fmla="val 103103"/>
              <a:gd name="adj2" fmla="val -3463"/>
              <a:gd name="adj3" fmla="val 16667"/>
            </a:avLst>
          </a:prstGeom>
          <a:ln>
            <a:headEnd type="none" w="med" len="med"/>
            <a:tailEnd type="none" w="med" len="med"/>
          </a:ln>
          <a:extLst/>
        </p:spPr>
        <p:style>
          <a:lnRef idx="1">
            <a:schemeClr val="dk1"/>
          </a:lnRef>
          <a:fillRef idx="2">
            <a:schemeClr val="dk1"/>
          </a:fillRef>
          <a:effectRef idx="1">
            <a:schemeClr val="dk1"/>
          </a:effectRef>
          <a:fontRef idx="minor">
            <a:schemeClr val="dk1"/>
          </a:fontRef>
        </p:style>
        <p:txBody>
          <a:bodyPr/>
          <a:lstStyle/>
          <a:p>
            <a:pPr>
              <a:defRPr/>
            </a:pPr>
            <a:r>
              <a:rPr lang="en-GB" sz="1600" dirty="0" smtClean="0">
                <a:solidFill>
                  <a:srgbClr val="000000"/>
                </a:solidFill>
                <a:cs typeface="Arial" pitchFamily="34" charset="0"/>
              </a:rPr>
              <a:t>Low-income societies have a small ecological footprint prior to industrialisation. There is very little population growth or environmental damage</a:t>
            </a:r>
            <a:endParaRPr lang="en-GB" sz="1600" dirty="0">
              <a:solidFill>
                <a:srgbClr val="000000"/>
              </a:solidFill>
              <a:cs typeface="Arial" pitchFamily="34" charset="0"/>
            </a:endParaRPr>
          </a:p>
        </p:txBody>
      </p:sp>
      <p:sp>
        <p:nvSpPr>
          <p:cNvPr id="8" name="Rounded Rectangular Callout 7"/>
          <p:cNvSpPr/>
          <p:nvPr/>
        </p:nvSpPr>
        <p:spPr bwMode="auto">
          <a:xfrm>
            <a:off x="6600138" y="1414219"/>
            <a:ext cx="2327563" cy="3625249"/>
          </a:xfrm>
          <a:prstGeom prst="wedgeRoundRectCallout">
            <a:avLst>
              <a:gd name="adj1" fmla="val -91792"/>
              <a:gd name="adj2" fmla="val 12110"/>
              <a:gd name="adj3" fmla="val 16667"/>
            </a:avLst>
          </a:prstGeom>
          <a:ln>
            <a:headEnd type="none" w="med" len="med"/>
            <a:tailEnd type="none" w="med" len="med"/>
          </a:ln>
          <a:extLst/>
        </p:spPr>
        <p:style>
          <a:lnRef idx="1">
            <a:schemeClr val="dk1"/>
          </a:lnRef>
          <a:fillRef idx="2">
            <a:schemeClr val="dk1"/>
          </a:fillRef>
          <a:effectRef idx="1">
            <a:schemeClr val="dk1"/>
          </a:effectRef>
          <a:fontRef idx="minor">
            <a:schemeClr val="dk1"/>
          </a:fontRef>
        </p:style>
        <p:txBody>
          <a:bodyPr/>
          <a:lstStyle/>
          <a:p>
            <a:pPr>
              <a:defRPr/>
            </a:pPr>
            <a:r>
              <a:rPr lang="en-GB" sz="1600" dirty="0"/>
              <a:t>This hypothesised relationship shows environmental improvement as national income rises above a certain </a:t>
            </a:r>
            <a:r>
              <a:rPr lang="en-GB" sz="1600" dirty="0" smtClean="0"/>
              <a:t>value. Anti-pollution laws are strengthened. The growth of service and tourist industries not only means less pollution but also encourages restoration</a:t>
            </a:r>
            <a:endParaRPr lang="en-GB" sz="1600" dirty="0">
              <a:solidFill>
                <a:srgbClr val="000000"/>
              </a:solidFill>
              <a:cs typeface="Arial" pitchFamily="34" charset="0"/>
            </a:endParaRPr>
          </a:p>
        </p:txBody>
      </p:sp>
      <p:sp>
        <p:nvSpPr>
          <p:cNvPr id="6" name="Rounded Rectangular Callout 5"/>
          <p:cNvSpPr/>
          <p:nvPr/>
        </p:nvSpPr>
        <p:spPr bwMode="auto">
          <a:xfrm>
            <a:off x="2497540" y="5131558"/>
            <a:ext cx="4408227" cy="1675137"/>
          </a:xfrm>
          <a:prstGeom prst="wedgeRoundRectCallout">
            <a:avLst>
              <a:gd name="adj1" fmla="val -10823"/>
              <a:gd name="adj2" fmla="val -178588"/>
              <a:gd name="adj3" fmla="val 16667"/>
            </a:avLst>
          </a:prstGeom>
          <a:ln>
            <a:headEnd type="none" w="med" len="med"/>
            <a:tailEnd type="none" w="med" len="med"/>
          </a:ln>
          <a:extLst/>
        </p:spPr>
        <p:style>
          <a:lnRef idx="1">
            <a:schemeClr val="dk1"/>
          </a:lnRef>
          <a:fillRef idx="2">
            <a:schemeClr val="dk1"/>
          </a:fillRef>
          <a:effectRef idx="1">
            <a:schemeClr val="dk1"/>
          </a:effectRef>
          <a:fontRef idx="minor">
            <a:schemeClr val="dk1"/>
          </a:fontRef>
        </p:style>
        <p:txBody>
          <a:bodyPr/>
          <a:lstStyle/>
          <a:p>
            <a:pPr>
              <a:defRPr/>
            </a:pPr>
            <a:r>
              <a:rPr lang="en-GB" sz="1600" dirty="0" smtClean="0">
                <a:solidFill>
                  <a:srgbClr val="000000"/>
                </a:solidFill>
                <a:cs typeface="Arial" pitchFamily="34" charset="0"/>
              </a:rPr>
              <a:t>During industrialisation, environmental damage peaks. Law-making has not had time to catch up with rapid economic growth and there are insufficient pollution controls. Many people work in pollution-emitting industries. Agro-industry causes harm to biodiversity in rural areas</a:t>
            </a:r>
            <a:endParaRPr lang="en-GB" sz="1600" dirty="0">
              <a:solidFill>
                <a:srgbClr val="000000"/>
              </a:solidFill>
              <a:cs typeface="Arial" pitchFamily="34" charset="0"/>
            </a:endParaRPr>
          </a:p>
        </p:txBody>
      </p:sp>
    </p:spTree>
    <p:extLst>
      <p:ext uri="{BB962C8B-B14F-4D97-AF65-F5344CB8AC3E}">
        <p14:creationId xmlns:p14="http://schemas.microsoft.com/office/powerpoint/2010/main" val="1201595119"/>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977" y="274638"/>
            <a:ext cx="5576855" cy="1188000"/>
          </a:xfrm>
        </p:spPr>
        <p:txBody>
          <a:bodyPr>
            <a:normAutofit fontScale="90000"/>
          </a:bodyPr>
          <a:lstStyle/>
          <a:p>
            <a:r>
              <a:rPr lang="en-US" dirty="0"/>
              <a:t/>
            </a:r>
            <a:br>
              <a:rPr lang="en-US" dirty="0"/>
            </a:br>
            <a:r>
              <a:rPr lang="en-US" sz="3600" dirty="0" smtClean="0"/>
              <a:t>Ecosystem restoration, feedback and system changes</a:t>
            </a:r>
            <a:br>
              <a:rPr lang="en-US" sz="3600" dirty="0" smtClean="0"/>
            </a:br>
            <a:endParaRPr lang="en-GB" sz="3600" dirty="0"/>
          </a:p>
        </p:txBody>
      </p:sp>
      <p:sp>
        <p:nvSpPr>
          <p:cNvPr id="8" name="Content Placeholder 7"/>
          <p:cNvSpPr>
            <a:spLocks noGrp="1"/>
          </p:cNvSpPr>
          <p:nvPr>
            <p:ph idx="1"/>
          </p:nvPr>
        </p:nvSpPr>
        <p:spPr>
          <a:xfrm>
            <a:off x="318977" y="1462638"/>
            <a:ext cx="8496000" cy="766212"/>
          </a:xfrm>
        </p:spPr>
        <p:txBody>
          <a:bodyPr/>
          <a:lstStyle/>
          <a:p>
            <a:pPr marL="285750" indent="-285750">
              <a:buFont typeface="Wingdings" charset="2"/>
              <a:buChar char="§"/>
            </a:pPr>
            <a:r>
              <a:rPr lang="en-GB" dirty="0" smtClean="0"/>
              <a:t>The feedback effects are not limited to ecosystems and food webs.</a:t>
            </a:r>
          </a:p>
          <a:p>
            <a:pPr marL="285750" indent="-285750">
              <a:buFont typeface="Wingdings" charset="2"/>
              <a:buChar char="§"/>
            </a:pPr>
            <a:r>
              <a:rPr lang="en-GB" dirty="0" smtClean="0"/>
              <a:t>Changes in animal numbers and behaviour affect the landscape too.</a:t>
            </a:r>
          </a:p>
          <a:p>
            <a:endParaRPr lang="en-GB" dirty="0"/>
          </a:p>
        </p:txBody>
      </p:sp>
      <p:sp>
        <p:nvSpPr>
          <p:cNvPr id="4" name="Footer Placeholder 3"/>
          <p:cNvSpPr>
            <a:spLocks noGrp="1"/>
          </p:cNvSpPr>
          <p:nvPr>
            <p:ph type="ftr" sz="quarter" idx="11"/>
          </p:nvPr>
        </p:nvSpPr>
        <p:spPr/>
        <p:txBody>
          <a:bodyPr/>
          <a:lstStyle/>
          <a:p>
            <a:r>
              <a:rPr lang="en-US" dirty="0" smtClean="0"/>
              <a:t>Philip Allan Publishers © 2016</a:t>
            </a:r>
            <a:endParaRPr lang="en-US" dirty="0"/>
          </a:p>
        </p:txBody>
      </p:sp>
      <p:graphicFrame>
        <p:nvGraphicFramePr>
          <p:cNvPr id="7" name="Diagram 6"/>
          <p:cNvGraphicFramePr/>
          <p:nvPr>
            <p:extLst>
              <p:ext uri="{D42A27DB-BD31-4B8C-83A1-F6EECF244321}">
                <p14:modId xmlns:p14="http://schemas.microsoft.com/office/powerpoint/2010/main" val="2827532491"/>
              </p:ext>
            </p:extLst>
          </p:nvPr>
        </p:nvGraphicFramePr>
        <p:xfrm>
          <a:off x="571500" y="2228850"/>
          <a:ext cx="8243477" cy="38025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464513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Fotolia_34251046_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7567" y="1447799"/>
            <a:ext cx="6553426" cy="4356101"/>
          </a:xfrm>
          <a:prstGeom prst="rect">
            <a:avLst/>
          </a:prstGeom>
        </p:spPr>
      </p:pic>
      <p:sp>
        <p:nvSpPr>
          <p:cNvPr id="2" name="Title 1"/>
          <p:cNvSpPr>
            <a:spLocks noGrp="1"/>
          </p:cNvSpPr>
          <p:nvPr>
            <p:ph type="title"/>
          </p:nvPr>
        </p:nvSpPr>
        <p:spPr>
          <a:xfrm>
            <a:off x="318977" y="391886"/>
            <a:ext cx="5369304" cy="1401288"/>
          </a:xfrm>
        </p:spPr>
        <p:txBody>
          <a:bodyPr>
            <a:normAutofit fontScale="90000"/>
          </a:bodyPr>
          <a:lstStyle/>
          <a:p>
            <a:r>
              <a:rPr lang="en-US" sz="3600" dirty="0" smtClean="0"/>
              <a:t>How ‘wolves changed rivers’ in Yellowstone</a:t>
            </a:r>
            <a:r>
              <a:rPr lang="en-US" sz="2900" dirty="0" smtClean="0"/>
              <a:t/>
            </a:r>
            <a:br>
              <a:rPr lang="en-US" sz="2900" dirty="0" smtClean="0"/>
            </a:br>
            <a:endParaRPr lang="en-GB" sz="2900" dirty="0"/>
          </a:p>
        </p:txBody>
      </p:sp>
      <p:sp>
        <p:nvSpPr>
          <p:cNvPr id="4" name="Footer Placeholder 3"/>
          <p:cNvSpPr>
            <a:spLocks noGrp="1"/>
          </p:cNvSpPr>
          <p:nvPr>
            <p:ph type="ftr" sz="quarter" idx="11"/>
          </p:nvPr>
        </p:nvSpPr>
        <p:spPr/>
        <p:txBody>
          <a:bodyPr/>
          <a:lstStyle/>
          <a:p>
            <a:r>
              <a:rPr lang="en-US" dirty="0" smtClean="0"/>
              <a:t>Philip Allan Publishers © 2016</a:t>
            </a:r>
            <a:endParaRPr lang="en-US" dirty="0"/>
          </a:p>
        </p:txBody>
      </p:sp>
      <p:sp>
        <p:nvSpPr>
          <p:cNvPr id="7" name="Rounded Rectangular Callout 6"/>
          <p:cNvSpPr/>
          <p:nvPr/>
        </p:nvSpPr>
        <p:spPr bwMode="auto">
          <a:xfrm>
            <a:off x="318977" y="2866030"/>
            <a:ext cx="2704952" cy="2574880"/>
          </a:xfrm>
          <a:prstGeom prst="wedgeRoundRectCallout">
            <a:avLst>
              <a:gd name="adj1" fmla="val 92316"/>
              <a:gd name="adj2" fmla="val -20532"/>
              <a:gd name="adj3" fmla="val 16667"/>
            </a:avLst>
          </a:prstGeom>
          <a:ln>
            <a:headEnd type="none" w="med" len="med"/>
            <a:tailEnd type="none" w="med" len="med"/>
          </a:ln>
          <a:extLst/>
        </p:spPr>
        <p:style>
          <a:lnRef idx="1">
            <a:schemeClr val="dk1"/>
          </a:lnRef>
          <a:fillRef idx="2">
            <a:schemeClr val="dk1"/>
          </a:fillRef>
          <a:effectRef idx="1">
            <a:schemeClr val="dk1"/>
          </a:effectRef>
          <a:fontRef idx="minor">
            <a:schemeClr val="dk1"/>
          </a:fontRef>
        </p:style>
        <p:txBody>
          <a:bodyPr/>
          <a:lstStyle/>
          <a:p>
            <a:r>
              <a:rPr lang="en-GB" sz="1600" dirty="0" smtClean="0"/>
              <a:t>Wolves </a:t>
            </a:r>
            <a:r>
              <a:rPr lang="en-GB" sz="1600" dirty="0"/>
              <a:t>were reintroduced in </a:t>
            </a:r>
            <a:r>
              <a:rPr lang="en-GB" sz="1600" dirty="0" smtClean="0"/>
              <a:t>1995 to Yellowstone </a:t>
            </a:r>
            <a:r>
              <a:rPr lang="en-GB" sz="1600" dirty="0"/>
              <a:t>National Park in the USA </a:t>
            </a:r>
            <a:r>
              <a:rPr lang="en-GB" sz="1600" dirty="0" smtClean="0"/>
              <a:t>after being absent </a:t>
            </a:r>
            <a:r>
              <a:rPr lang="en-GB" sz="1600" dirty="0"/>
              <a:t>for 70 years. Because there was nothing to hunt them, the number of deer had built up in Yellowstone </a:t>
            </a:r>
            <a:r>
              <a:rPr lang="en-GB" sz="1600" dirty="0" smtClean="0"/>
              <a:t>Park during that time</a:t>
            </a:r>
            <a:endParaRPr lang="en-GB" sz="1600" dirty="0"/>
          </a:p>
        </p:txBody>
      </p:sp>
      <p:sp>
        <p:nvSpPr>
          <p:cNvPr id="3" name="Rectangle 2"/>
          <p:cNvSpPr/>
          <p:nvPr/>
        </p:nvSpPr>
        <p:spPr>
          <a:xfrm>
            <a:off x="2267567" y="5803900"/>
            <a:ext cx="4572000" cy="246221"/>
          </a:xfrm>
          <a:prstGeom prst="rect">
            <a:avLst/>
          </a:prstGeom>
        </p:spPr>
        <p:txBody>
          <a:bodyPr>
            <a:spAutoFit/>
          </a:bodyPr>
          <a:lstStyle/>
          <a:p>
            <a:r>
              <a:rPr lang="en-US" sz="1000" dirty="0"/>
              <a:t>Frank </a:t>
            </a:r>
            <a:r>
              <a:rPr lang="en-US" sz="1000" dirty="0" err="1" smtClean="0"/>
              <a:t>Waßerführer</a:t>
            </a:r>
            <a:r>
              <a:rPr lang="en-US" sz="1000" dirty="0" smtClean="0"/>
              <a:t>/</a:t>
            </a:r>
            <a:r>
              <a:rPr lang="en-US" sz="1000" dirty="0" err="1" smtClean="0"/>
              <a:t>Fotolia</a:t>
            </a:r>
            <a:endParaRPr lang="en-GB" sz="1000" dirty="0">
              <a:solidFill>
                <a:srgbClr val="FF0000"/>
              </a:solidFill>
            </a:endParaRPr>
          </a:p>
        </p:txBody>
      </p:sp>
    </p:spTree>
    <p:extLst>
      <p:ext uri="{BB962C8B-B14F-4D97-AF65-F5344CB8AC3E}">
        <p14:creationId xmlns:p14="http://schemas.microsoft.com/office/powerpoint/2010/main" val="83252740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1024px-Wapiti.Nebrask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8977" y="2272153"/>
            <a:ext cx="5012266" cy="3759200"/>
          </a:xfrm>
          <a:prstGeom prst="rect">
            <a:avLst/>
          </a:prstGeom>
        </p:spPr>
      </p:pic>
      <p:sp>
        <p:nvSpPr>
          <p:cNvPr id="2" name="Title 1"/>
          <p:cNvSpPr>
            <a:spLocks noGrp="1"/>
          </p:cNvSpPr>
          <p:nvPr>
            <p:ph type="title"/>
          </p:nvPr>
        </p:nvSpPr>
        <p:spPr>
          <a:xfrm>
            <a:off x="318977" y="391886"/>
            <a:ext cx="5369304" cy="1401288"/>
          </a:xfrm>
        </p:spPr>
        <p:txBody>
          <a:bodyPr>
            <a:normAutofit fontScale="90000"/>
          </a:bodyPr>
          <a:lstStyle/>
          <a:p>
            <a:r>
              <a:rPr lang="en-US" sz="3600" dirty="0" smtClean="0"/>
              <a:t>How ‘wolves changed rivers’ in Yellowstone</a:t>
            </a:r>
            <a:r>
              <a:rPr lang="en-US" sz="2900" dirty="0" smtClean="0"/>
              <a:t/>
            </a:r>
            <a:br>
              <a:rPr lang="en-US" sz="2900" dirty="0" smtClean="0"/>
            </a:br>
            <a:endParaRPr lang="en-GB" sz="2900" dirty="0"/>
          </a:p>
        </p:txBody>
      </p:sp>
      <p:sp>
        <p:nvSpPr>
          <p:cNvPr id="4" name="Footer Placeholder 3"/>
          <p:cNvSpPr>
            <a:spLocks noGrp="1"/>
          </p:cNvSpPr>
          <p:nvPr>
            <p:ph type="ftr" sz="quarter" idx="11"/>
          </p:nvPr>
        </p:nvSpPr>
        <p:spPr/>
        <p:txBody>
          <a:bodyPr/>
          <a:lstStyle/>
          <a:p>
            <a:r>
              <a:rPr lang="en-US" dirty="0" smtClean="0"/>
              <a:t>Philip Allan Publishers © 2016</a:t>
            </a:r>
            <a:endParaRPr lang="en-US" dirty="0"/>
          </a:p>
        </p:txBody>
      </p:sp>
      <p:sp>
        <p:nvSpPr>
          <p:cNvPr id="7" name="Rounded Rectangular Callout 6"/>
          <p:cNvSpPr/>
          <p:nvPr/>
        </p:nvSpPr>
        <p:spPr bwMode="auto">
          <a:xfrm>
            <a:off x="4826000" y="1173706"/>
            <a:ext cx="4139870" cy="4122194"/>
          </a:xfrm>
          <a:prstGeom prst="wedgeRoundRectCallout">
            <a:avLst>
              <a:gd name="adj1" fmla="val -57735"/>
              <a:gd name="adj2" fmla="val 62925"/>
              <a:gd name="adj3" fmla="val 16667"/>
            </a:avLst>
          </a:prstGeom>
          <a:ln>
            <a:headEnd type="none" w="med" len="med"/>
            <a:tailEnd type="none" w="med" len="med"/>
          </a:ln>
          <a:extLst/>
        </p:spPr>
        <p:style>
          <a:lnRef idx="1">
            <a:schemeClr val="dk1"/>
          </a:lnRef>
          <a:fillRef idx="2">
            <a:schemeClr val="dk1"/>
          </a:fillRef>
          <a:effectRef idx="1">
            <a:schemeClr val="dk1"/>
          </a:effectRef>
          <a:fontRef idx="minor">
            <a:schemeClr val="dk1"/>
          </a:fontRef>
        </p:style>
        <p:txBody>
          <a:bodyPr/>
          <a:lstStyle/>
          <a:p>
            <a:r>
              <a:rPr lang="en-GB" sz="1600" dirty="0"/>
              <a:t>In the past, many species were hunted to extinction without a full understanding of how this could affect ecosystem </a:t>
            </a:r>
            <a:r>
              <a:rPr lang="en-GB" sz="1600" dirty="0" smtClean="0"/>
              <a:t>balance </a:t>
            </a:r>
          </a:p>
          <a:p>
            <a:endParaRPr lang="en-GB" sz="1600" dirty="0"/>
          </a:p>
          <a:p>
            <a:r>
              <a:rPr lang="en-GB" sz="1600" dirty="0" smtClean="0"/>
              <a:t>In </a:t>
            </a:r>
            <a:r>
              <a:rPr lang="en-GB" sz="1600" dirty="0"/>
              <a:t>Europe and the USA, removal of dangerous wolves and bears eradicated  a </a:t>
            </a:r>
            <a:r>
              <a:rPr lang="en-GB" sz="1600" dirty="0" smtClean="0"/>
              <a:t>risk </a:t>
            </a:r>
            <a:r>
              <a:rPr lang="en-GB" sz="1600" dirty="0"/>
              <a:t>to people and their cattle. But without carnivores, rabbit and deer populations quickly multiply in size. They eat all available vegetation, stripping the land bare, leading to soil </a:t>
            </a:r>
            <a:r>
              <a:rPr lang="en-GB" sz="1600" dirty="0" smtClean="0"/>
              <a:t>erosion</a:t>
            </a:r>
          </a:p>
          <a:p>
            <a:endParaRPr lang="en-GB" sz="1600" dirty="0"/>
          </a:p>
          <a:p>
            <a:r>
              <a:rPr lang="en-GB" sz="1600" dirty="0" smtClean="0"/>
              <a:t>Despite </a:t>
            </a:r>
            <a:r>
              <a:rPr lang="en-GB" sz="1600" dirty="0"/>
              <a:t>efforts by humans to control them, </a:t>
            </a:r>
            <a:r>
              <a:rPr lang="en-GB" sz="1600" dirty="0" smtClean="0"/>
              <a:t>the deer had </a:t>
            </a:r>
            <a:r>
              <a:rPr lang="en-GB" sz="1600" dirty="0"/>
              <a:t>managed to </a:t>
            </a:r>
            <a:r>
              <a:rPr lang="en-GB" sz="1600" dirty="0" smtClean="0"/>
              <a:t>remove much </a:t>
            </a:r>
            <a:r>
              <a:rPr lang="en-GB" sz="1600" dirty="0"/>
              <a:t>of the vegetation </a:t>
            </a:r>
            <a:r>
              <a:rPr lang="en-GB" sz="1600" dirty="0" smtClean="0"/>
              <a:t>in Yellowstone</a:t>
            </a:r>
            <a:endParaRPr lang="en-GB" sz="1600" dirty="0"/>
          </a:p>
        </p:txBody>
      </p:sp>
    </p:spTree>
    <p:extLst>
      <p:ext uri="{BB962C8B-B14F-4D97-AF65-F5344CB8AC3E}">
        <p14:creationId xmlns:p14="http://schemas.microsoft.com/office/powerpoint/2010/main" val="358725362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8977" y="1766428"/>
            <a:ext cx="8496000" cy="4230000"/>
          </a:xfrm>
        </p:spPr>
        <p:txBody>
          <a:bodyPr>
            <a:normAutofit fontScale="92500"/>
          </a:bodyPr>
          <a:lstStyle/>
          <a:p>
            <a:pPr marL="285750" indent="-285750">
              <a:buFont typeface="Arial" pitchFamily="34" charset="0"/>
              <a:buChar char="•"/>
            </a:pPr>
            <a:r>
              <a:rPr lang="en-GB" dirty="0"/>
              <a:t>The wolves </a:t>
            </a:r>
            <a:r>
              <a:rPr lang="en-GB" dirty="0" smtClean="0"/>
              <a:t>also killed </a:t>
            </a:r>
            <a:r>
              <a:rPr lang="en-GB" dirty="0"/>
              <a:t>coyotes, and, as a result, the number of rabbits and mice began to rise, which meant more hawks, </a:t>
            </a:r>
            <a:r>
              <a:rPr lang="en-GB" dirty="0" smtClean="0"/>
              <a:t>weasels</a:t>
            </a:r>
            <a:r>
              <a:rPr lang="en-GB" dirty="0"/>
              <a:t>, foxes and badgers. Ravens and bald eagles came down to feed on </a:t>
            </a:r>
            <a:r>
              <a:rPr lang="en-GB" dirty="0" smtClean="0"/>
              <a:t>carrion (dead </a:t>
            </a:r>
            <a:r>
              <a:rPr lang="en-GB" dirty="0"/>
              <a:t>coyotes and </a:t>
            </a:r>
            <a:r>
              <a:rPr lang="en-GB" dirty="0" smtClean="0"/>
              <a:t>deer) </a:t>
            </a:r>
            <a:r>
              <a:rPr lang="en-GB" dirty="0"/>
              <a:t>that the wolves left. Bears fed on </a:t>
            </a:r>
            <a:r>
              <a:rPr lang="en-GB" dirty="0" smtClean="0"/>
              <a:t>it too </a:t>
            </a:r>
            <a:r>
              <a:rPr lang="en-GB" dirty="0"/>
              <a:t>and their population </a:t>
            </a:r>
            <a:r>
              <a:rPr lang="en-GB" dirty="0" smtClean="0"/>
              <a:t>rose. The </a:t>
            </a:r>
            <a:r>
              <a:rPr lang="en-GB" dirty="0"/>
              <a:t>bears reinforced the impact of the wolves by killing </a:t>
            </a:r>
            <a:r>
              <a:rPr lang="en-GB" dirty="0" smtClean="0"/>
              <a:t>more deer.</a:t>
            </a:r>
          </a:p>
          <a:p>
            <a:pPr marL="285750" indent="-285750">
              <a:buFont typeface="Arial" pitchFamily="34" charset="0"/>
              <a:buChar char="•"/>
            </a:pPr>
            <a:r>
              <a:rPr lang="en-GB" dirty="0" smtClean="0"/>
              <a:t>But while </a:t>
            </a:r>
            <a:r>
              <a:rPr lang="en-GB" dirty="0"/>
              <a:t>a trophic cascade was expected, the real surprise was how landform systems were </a:t>
            </a:r>
            <a:r>
              <a:rPr lang="en-GB" dirty="0" smtClean="0"/>
              <a:t>affected. The wolves, </a:t>
            </a:r>
            <a:r>
              <a:rPr lang="en-GB" dirty="0"/>
              <a:t>even though they were few in </a:t>
            </a:r>
            <a:r>
              <a:rPr lang="en-GB" dirty="0" smtClean="0"/>
              <a:t>number, radically </a:t>
            </a:r>
            <a:r>
              <a:rPr lang="en-GB" dirty="0"/>
              <a:t>changed the behaviour of the deer. The deer migrated away from </a:t>
            </a:r>
            <a:r>
              <a:rPr lang="en-GB" dirty="0" smtClean="0"/>
              <a:t>the </a:t>
            </a:r>
            <a:r>
              <a:rPr lang="en-GB" dirty="0"/>
              <a:t>parts of the </a:t>
            </a:r>
            <a:r>
              <a:rPr lang="en-GB" dirty="0" smtClean="0"/>
              <a:t>park </a:t>
            </a:r>
            <a:r>
              <a:rPr lang="en-GB" dirty="0"/>
              <a:t>where they could be trapped most </a:t>
            </a:r>
            <a:r>
              <a:rPr lang="en-GB" dirty="0" smtClean="0"/>
              <a:t>easily, like the floodplain. </a:t>
            </a:r>
            <a:r>
              <a:rPr lang="en-GB" dirty="0"/>
              <a:t>Immediately, those places started to regenerate. In some areas, the height of the trees quintupled in just </a:t>
            </a:r>
            <a:r>
              <a:rPr lang="en-GB" dirty="0" smtClean="0"/>
              <a:t>6 years. Bare </a:t>
            </a:r>
            <a:r>
              <a:rPr lang="en-GB" dirty="0"/>
              <a:t>valley sides </a:t>
            </a:r>
            <a:r>
              <a:rPr lang="en-GB" dirty="0" smtClean="0"/>
              <a:t>became </a:t>
            </a:r>
            <a:r>
              <a:rPr lang="en-GB" dirty="0"/>
              <a:t>a forest of aspens, willows and </a:t>
            </a:r>
            <a:r>
              <a:rPr lang="en-GB" dirty="0" smtClean="0"/>
              <a:t>cottonwood.</a:t>
            </a:r>
          </a:p>
          <a:p>
            <a:pPr marL="285750" indent="-285750">
              <a:buFont typeface="Arial" pitchFamily="34" charset="0"/>
              <a:buChar char="•"/>
            </a:pPr>
            <a:r>
              <a:rPr lang="en-GB" dirty="0" smtClean="0"/>
              <a:t>In turn, the rivers began </a:t>
            </a:r>
            <a:r>
              <a:rPr lang="en-GB" dirty="0"/>
              <a:t>to meander </a:t>
            </a:r>
            <a:r>
              <a:rPr lang="en-GB" dirty="0" smtClean="0"/>
              <a:t>less; </a:t>
            </a:r>
            <a:r>
              <a:rPr lang="en-GB" dirty="0"/>
              <a:t>there was less </a:t>
            </a:r>
            <a:r>
              <a:rPr lang="en-GB" dirty="0" smtClean="0"/>
              <a:t>erosion, the </a:t>
            </a:r>
            <a:r>
              <a:rPr lang="en-GB" dirty="0"/>
              <a:t>channels narrowed and more pools and ripple sections </a:t>
            </a:r>
            <a:r>
              <a:rPr lang="en-GB" dirty="0" smtClean="0"/>
              <a:t>formed</a:t>
            </a:r>
            <a:r>
              <a:rPr lang="en-GB" dirty="0"/>
              <a:t>.</a:t>
            </a:r>
            <a:r>
              <a:rPr lang="en-GB" dirty="0" smtClean="0"/>
              <a:t> The </a:t>
            </a:r>
            <a:r>
              <a:rPr lang="en-GB" dirty="0"/>
              <a:t>regenerating forest </a:t>
            </a:r>
            <a:r>
              <a:rPr lang="en-GB" dirty="0" smtClean="0"/>
              <a:t>stabilised </a:t>
            </a:r>
            <a:r>
              <a:rPr lang="en-GB" dirty="0"/>
              <a:t>the banks so that they collapsed less often, so the rivers become more fixed in their </a:t>
            </a:r>
            <a:r>
              <a:rPr lang="en-GB" dirty="0" smtClean="0"/>
              <a:t>course.</a:t>
            </a:r>
          </a:p>
          <a:p>
            <a:pPr marL="285750" indent="-285750">
              <a:buFont typeface="Arial" pitchFamily="34" charset="0"/>
              <a:buChar char="•"/>
            </a:pPr>
            <a:r>
              <a:rPr lang="en-GB" dirty="0" smtClean="0"/>
              <a:t>The </a:t>
            </a:r>
            <a:r>
              <a:rPr lang="en-GB" dirty="0"/>
              <a:t>wolves, though small in number, transformed not just the ecosystem of the Yellowstone National Park but also its physical geography</a:t>
            </a:r>
            <a:r>
              <a:rPr lang="en-GB" dirty="0" smtClean="0"/>
              <a:t>.</a:t>
            </a:r>
          </a:p>
          <a:p>
            <a:pPr marL="285750" indent="-285750">
              <a:buFont typeface="Arial" pitchFamily="34" charset="0"/>
              <a:buChar char="•"/>
            </a:pPr>
            <a:r>
              <a:rPr lang="en-GB" dirty="0" smtClean="0"/>
              <a:t>Hear the full story from George </a:t>
            </a:r>
            <a:r>
              <a:rPr lang="en-GB" dirty="0" err="1" smtClean="0"/>
              <a:t>Monbiot</a:t>
            </a:r>
            <a:r>
              <a:rPr lang="en-GB" dirty="0" smtClean="0"/>
              <a:t> at: </a:t>
            </a:r>
            <a:r>
              <a:rPr lang="en-GB" dirty="0">
                <a:hlinkClick r:id="rId2"/>
              </a:rPr>
              <a:t>https://www.youtube.com/watch?v=ysa5OBhXz-Q</a:t>
            </a:r>
            <a:endParaRPr lang="en-GB" dirty="0"/>
          </a:p>
          <a:p>
            <a:endParaRPr lang="en-GB" dirty="0" smtClean="0"/>
          </a:p>
        </p:txBody>
      </p:sp>
      <p:sp>
        <p:nvSpPr>
          <p:cNvPr id="4" name="Footer Placeholder 3"/>
          <p:cNvSpPr>
            <a:spLocks noGrp="1"/>
          </p:cNvSpPr>
          <p:nvPr>
            <p:ph type="ftr" sz="quarter" idx="11"/>
          </p:nvPr>
        </p:nvSpPr>
        <p:spPr/>
        <p:txBody>
          <a:bodyPr/>
          <a:lstStyle/>
          <a:p>
            <a:r>
              <a:rPr lang="en-US" dirty="0" smtClean="0"/>
              <a:t>Philip Allan Publishers © 2016</a:t>
            </a:r>
            <a:endParaRPr lang="en-US" dirty="0"/>
          </a:p>
        </p:txBody>
      </p:sp>
      <p:sp>
        <p:nvSpPr>
          <p:cNvPr id="6" name="Title 1"/>
          <p:cNvSpPr>
            <a:spLocks noGrp="1"/>
          </p:cNvSpPr>
          <p:nvPr>
            <p:ph type="title"/>
          </p:nvPr>
        </p:nvSpPr>
        <p:spPr>
          <a:xfrm>
            <a:off x="318977" y="391886"/>
            <a:ext cx="5369304" cy="1401288"/>
          </a:xfrm>
        </p:spPr>
        <p:txBody>
          <a:bodyPr>
            <a:normAutofit fontScale="90000"/>
          </a:bodyPr>
          <a:lstStyle/>
          <a:p>
            <a:r>
              <a:rPr lang="en-US" sz="3600" dirty="0" smtClean="0"/>
              <a:t>How ‘wolves changed rivers’ in Yellowstone</a:t>
            </a:r>
            <a:r>
              <a:rPr lang="en-US" sz="2900" dirty="0" smtClean="0"/>
              <a:t/>
            </a:r>
            <a:br>
              <a:rPr lang="en-US" sz="2900" dirty="0" smtClean="0"/>
            </a:br>
            <a:endParaRPr lang="en-GB" sz="2900" dirty="0"/>
          </a:p>
        </p:txBody>
      </p:sp>
    </p:spTree>
    <p:extLst>
      <p:ext uri="{BB962C8B-B14F-4D97-AF65-F5344CB8AC3E}">
        <p14:creationId xmlns:p14="http://schemas.microsoft.com/office/powerpoint/2010/main" val="35872536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976" y="274638"/>
            <a:ext cx="5986289" cy="1188000"/>
          </a:xfrm>
        </p:spPr>
        <p:txBody>
          <a:bodyPr>
            <a:normAutofit/>
          </a:bodyPr>
          <a:lstStyle/>
          <a:p>
            <a:r>
              <a:rPr lang="en-GB" dirty="0" smtClean="0"/>
              <a:t>Rewilding initiatives in the UK</a:t>
            </a:r>
            <a:br>
              <a:rPr lang="en-GB" dirty="0" smtClean="0"/>
            </a:br>
            <a:endParaRPr lang="en-GB" dirty="0"/>
          </a:p>
        </p:txBody>
      </p:sp>
      <p:sp>
        <p:nvSpPr>
          <p:cNvPr id="4" name="Footer Placeholder 3"/>
          <p:cNvSpPr>
            <a:spLocks noGrp="1"/>
          </p:cNvSpPr>
          <p:nvPr>
            <p:ph type="ftr" sz="quarter" idx="11"/>
          </p:nvPr>
        </p:nvSpPr>
        <p:spPr/>
        <p:txBody>
          <a:bodyPr/>
          <a:lstStyle/>
          <a:p>
            <a:r>
              <a:rPr lang="en-US" dirty="0" smtClean="0"/>
              <a:t>Philip Allan Publishers © 2016</a:t>
            </a:r>
            <a:endParaRPr lang="en-US" dirty="0"/>
          </a:p>
        </p:txBody>
      </p:sp>
      <p:graphicFrame>
        <p:nvGraphicFramePr>
          <p:cNvPr id="3" name="Table 2"/>
          <p:cNvGraphicFramePr>
            <a:graphicFrameLocks noGrp="1"/>
          </p:cNvGraphicFramePr>
          <p:nvPr>
            <p:extLst>
              <p:ext uri="{D42A27DB-BD31-4B8C-83A1-F6EECF244321}">
                <p14:modId xmlns:p14="http://schemas.microsoft.com/office/powerpoint/2010/main" val="2500866419"/>
              </p:ext>
            </p:extLst>
          </p:nvPr>
        </p:nvGraphicFramePr>
        <p:xfrm>
          <a:off x="318976" y="1166922"/>
          <a:ext cx="6402458" cy="4735361"/>
        </p:xfrm>
        <a:graphic>
          <a:graphicData uri="http://schemas.openxmlformats.org/drawingml/2006/table">
            <a:tbl>
              <a:tblPr firstRow="1" firstCol="1" bandRow="1">
                <a:tableStyleId>{BC89EF96-8CEA-46FF-86C4-4CE0E7609802}</a:tableStyleId>
              </a:tblPr>
              <a:tblGrid>
                <a:gridCol w="1878314"/>
                <a:gridCol w="4524144"/>
              </a:tblGrid>
              <a:tr h="1282891">
                <a:tc>
                  <a:txBody>
                    <a:bodyPr/>
                    <a:lstStyle/>
                    <a:p>
                      <a:pPr>
                        <a:lnSpc>
                          <a:spcPct val="105000"/>
                        </a:lnSpc>
                        <a:spcAft>
                          <a:spcPts val="0"/>
                        </a:spcAft>
                      </a:pPr>
                      <a:r>
                        <a:rPr lang="en-GB" sz="1600" b="0" dirty="0">
                          <a:effectLst/>
                        </a:rPr>
                        <a:t>Norfolk and Cumbria</a:t>
                      </a:r>
                    </a:p>
                    <a:p>
                      <a:pPr>
                        <a:lnSpc>
                          <a:spcPct val="105000"/>
                        </a:lnSpc>
                        <a:spcAft>
                          <a:spcPts val="0"/>
                        </a:spcAft>
                      </a:pPr>
                      <a:r>
                        <a:rPr lang="en-GB" sz="1600" b="0" dirty="0" smtClean="0">
                          <a:effectLst/>
                        </a:rPr>
                        <a:t>(lynx</a:t>
                      </a:r>
                      <a:r>
                        <a:rPr lang="en-GB" sz="1600" b="0" dirty="0">
                          <a:effectLst/>
                        </a:rPr>
                        <a:t>)</a:t>
                      </a:r>
                      <a:endParaRPr lang="en-GB" sz="1600" b="0" dirty="0">
                        <a:effectLst/>
                        <a:latin typeface="Arial" pitchFamily="34" charset="0"/>
                        <a:ea typeface="Times New Roman"/>
                        <a:cs typeface="Arial" pitchFamily="34" charset="0"/>
                      </a:endParaRPr>
                    </a:p>
                  </a:txBody>
                  <a:tcPr marL="137160" marR="137160" marT="137160" marB="1371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nSpc>
                          <a:spcPct val="105000"/>
                        </a:lnSpc>
                        <a:spcAft>
                          <a:spcPts val="0"/>
                        </a:spcAft>
                      </a:pPr>
                      <a:r>
                        <a:rPr lang="en-GB" sz="1600" b="0" dirty="0">
                          <a:effectLst/>
                        </a:rPr>
                        <a:t>1,300 years after Britain’s last lynx was killed, the Lynx UK Trust wants to bring it back, arguing that big cats reduce deer numbers and restore ecosystem </a:t>
                      </a:r>
                      <a:r>
                        <a:rPr lang="en-GB" sz="1600" b="0" dirty="0" err="1" smtClean="0">
                          <a:effectLst/>
                        </a:rPr>
                        <a:t>balanc</a:t>
                      </a:r>
                      <a:r>
                        <a:rPr lang="en-GB" sz="1600" b="0" dirty="0" smtClean="0">
                          <a:effectLst/>
                        </a:rPr>
                        <a:t>. </a:t>
                      </a:r>
                      <a:endParaRPr lang="en-GB" sz="1600" b="0" dirty="0">
                        <a:effectLst/>
                        <a:latin typeface="Arial" pitchFamily="34" charset="0"/>
                        <a:ea typeface="Times New Roman"/>
                        <a:cs typeface="Arial" pitchFamily="34" charset="0"/>
                      </a:endParaRPr>
                    </a:p>
                  </a:txBody>
                  <a:tcPr marL="137160" marR="137160" marT="137160" marB="1371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r>
              <a:tr h="1036230">
                <a:tc>
                  <a:txBody>
                    <a:bodyPr/>
                    <a:lstStyle/>
                    <a:p>
                      <a:pPr>
                        <a:lnSpc>
                          <a:spcPct val="105000"/>
                        </a:lnSpc>
                        <a:spcAft>
                          <a:spcPts val="0"/>
                        </a:spcAft>
                      </a:pPr>
                      <a:r>
                        <a:rPr lang="en-GB" sz="1600" b="0" dirty="0">
                          <a:effectLst/>
                        </a:rPr>
                        <a:t>Argyll, Scotland</a:t>
                      </a:r>
                    </a:p>
                    <a:p>
                      <a:pPr>
                        <a:lnSpc>
                          <a:spcPct val="105000"/>
                        </a:lnSpc>
                        <a:spcAft>
                          <a:spcPts val="0"/>
                        </a:spcAft>
                      </a:pPr>
                      <a:r>
                        <a:rPr lang="en-GB" sz="1600" b="0" dirty="0" smtClean="0">
                          <a:effectLst/>
                        </a:rPr>
                        <a:t>(beaver)</a:t>
                      </a:r>
                      <a:endParaRPr lang="en-GB" sz="1600" b="0" dirty="0">
                        <a:effectLst/>
                        <a:latin typeface="Arial" pitchFamily="34" charset="0"/>
                        <a:ea typeface="Times New Roman"/>
                        <a:cs typeface="Arial" pitchFamily="34" charset="0"/>
                      </a:endParaRPr>
                    </a:p>
                  </a:txBody>
                  <a:tcPr marL="137160" marR="137160" marT="137160" marB="1371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nSpc>
                          <a:spcPct val="105000"/>
                        </a:lnSpc>
                        <a:spcAft>
                          <a:spcPts val="0"/>
                        </a:spcAft>
                      </a:pPr>
                      <a:r>
                        <a:rPr lang="en-GB" sz="1600" b="0" dirty="0">
                          <a:effectLst/>
                        </a:rPr>
                        <a:t>Reintroduced beavers build river dams. These eventually drain to create meadows, thereby creating an important habitat for other </a:t>
                      </a:r>
                      <a:r>
                        <a:rPr lang="en-GB" sz="1600" b="0" dirty="0" smtClean="0">
                          <a:effectLst/>
                        </a:rPr>
                        <a:t>species </a:t>
                      </a:r>
                      <a:endParaRPr lang="en-GB" sz="1600" b="0" dirty="0">
                        <a:effectLst/>
                        <a:latin typeface="Arial" pitchFamily="34" charset="0"/>
                        <a:ea typeface="Times New Roman"/>
                        <a:cs typeface="Arial" pitchFamily="34" charset="0"/>
                      </a:endParaRPr>
                    </a:p>
                  </a:txBody>
                  <a:tcPr marL="137160" marR="137160" marT="137160" marB="1371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r>
              <a:tr h="1096049">
                <a:tc>
                  <a:txBody>
                    <a:bodyPr/>
                    <a:lstStyle/>
                    <a:p>
                      <a:pPr>
                        <a:lnSpc>
                          <a:spcPct val="105000"/>
                        </a:lnSpc>
                        <a:spcAft>
                          <a:spcPts val="0"/>
                        </a:spcAft>
                      </a:pPr>
                      <a:r>
                        <a:rPr lang="en-GB" sz="1600" b="0" dirty="0">
                          <a:effectLst/>
                        </a:rPr>
                        <a:t>Isle of Mull, Scotland </a:t>
                      </a:r>
                      <a:r>
                        <a:rPr lang="en-GB" sz="1600" b="0" dirty="0" smtClean="0">
                          <a:effectLst/>
                        </a:rPr>
                        <a:t>(white</a:t>
                      </a:r>
                      <a:r>
                        <a:rPr lang="en-GB" sz="1600" b="0" dirty="0">
                          <a:effectLst/>
                        </a:rPr>
                        <a:t>-tailed eagle)</a:t>
                      </a:r>
                      <a:endParaRPr lang="en-GB" sz="1600" b="0" dirty="0">
                        <a:effectLst/>
                        <a:latin typeface="Arial" pitchFamily="34" charset="0"/>
                        <a:ea typeface="Times New Roman"/>
                        <a:cs typeface="Arial" pitchFamily="34" charset="0"/>
                      </a:endParaRPr>
                    </a:p>
                  </a:txBody>
                  <a:tcPr marL="137160" marR="137160" marT="137160" marB="1371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nSpc>
                          <a:spcPct val="105000"/>
                        </a:lnSpc>
                        <a:spcAft>
                          <a:spcPts val="0"/>
                        </a:spcAft>
                      </a:pPr>
                      <a:r>
                        <a:rPr lang="en-GB" sz="1600" b="0" dirty="0">
                          <a:effectLst/>
                        </a:rPr>
                        <a:t>In the 1980s, a breeding programme reintroduced the </a:t>
                      </a:r>
                      <a:r>
                        <a:rPr lang="en-GB" sz="1600" b="0" dirty="0" smtClean="0">
                          <a:effectLst/>
                        </a:rPr>
                        <a:t>white</a:t>
                      </a:r>
                      <a:r>
                        <a:rPr lang="en-GB" sz="1600" b="0" dirty="0">
                          <a:effectLst/>
                        </a:rPr>
                        <a:t>-tailed </a:t>
                      </a:r>
                      <a:r>
                        <a:rPr lang="en-GB" sz="1600" b="0" dirty="0" smtClean="0">
                          <a:effectLst/>
                        </a:rPr>
                        <a:t>eagle </a:t>
                      </a:r>
                      <a:r>
                        <a:rPr lang="en-GB" sz="1600" b="0" dirty="0">
                          <a:effectLst/>
                        </a:rPr>
                        <a:t>after 70 years of decline. Sixteen pairs are now established on the </a:t>
                      </a:r>
                      <a:r>
                        <a:rPr lang="en-GB" sz="1600" b="0" dirty="0" smtClean="0">
                          <a:effectLst/>
                        </a:rPr>
                        <a:t>island</a:t>
                      </a:r>
                      <a:endParaRPr lang="en-GB" sz="1600" b="0" dirty="0">
                        <a:effectLst/>
                        <a:latin typeface="Arial" pitchFamily="34" charset="0"/>
                        <a:ea typeface="Times New Roman"/>
                        <a:cs typeface="Arial" pitchFamily="34" charset="0"/>
                      </a:endParaRPr>
                    </a:p>
                  </a:txBody>
                  <a:tcPr marL="137160" marR="137160" marT="137160" marB="1371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r>
              <a:tr h="1273883">
                <a:tc>
                  <a:txBody>
                    <a:bodyPr/>
                    <a:lstStyle/>
                    <a:p>
                      <a:pPr>
                        <a:lnSpc>
                          <a:spcPct val="105000"/>
                        </a:lnSpc>
                        <a:spcAft>
                          <a:spcPts val="0"/>
                        </a:spcAft>
                      </a:pPr>
                      <a:r>
                        <a:rPr lang="en-GB" sz="1600" b="0">
                          <a:effectLst/>
                        </a:rPr>
                        <a:t>Isle of Arran, Scotland</a:t>
                      </a:r>
                    </a:p>
                    <a:p>
                      <a:pPr>
                        <a:lnSpc>
                          <a:spcPct val="105000"/>
                        </a:lnSpc>
                        <a:spcAft>
                          <a:spcPts val="0"/>
                        </a:spcAft>
                      </a:pPr>
                      <a:r>
                        <a:rPr lang="en-GB" sz="1600" b="0">
                          <a:effectLst/>
                        </a:rPr>
                        <a:t>(seabed restoration)</a:t>
                      </a:r>
                      <a:endParaRPr lang="en-GB" sz="1600" b="0">
                        <a:effectLst/>
                        <a:latin typeface="Arial" pitchFamily="34" charset="0"/>
                        <a:ea typeface="Times New Roman"/>
                        <a:cs typeface="Arial" pitchFamily="34" charset="0"/>
                      </a:endParaRPr>
                    </a:p>
                  </a:txBody>
                  <a:tcPr marL="137160" marR="137160" marT="137160" marB="1371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nSpc>
                          <a:spcPct val="105000"/>
                        </a:lnSpc>
                        <a:spcAft>
                          <a:spcPts val="0"/>
                        </a:spcAft>
                      </a:pPr>
                      <a:r>
                        <a:rPr lang="en-GB" sz="1600" b="0" dirty="0">
                          <a:effectLst/>
                        </a:rPr>
                        <a:t>An example of marine rewilding, Scotland’s first no-fishing zone was established in 2008. Lobsters, crabs, scallops and fish are all thriving in these ‘wild’ </a:t>
                      </a:r>
                      <a:r>
                        <a:rPr lang="en-GB" sz="1600" b="0" dirty="0" smtClean="0">
                          <a:effectLst/>
                        </a:rPr>
                        <a:t>waters</a:t>
                      </a:r>
                      <a:endParaRPr lang="en-GB" sz="1600" b="0" dirty="0">
                        <a:effectLst/>
                        <a:latin typeface="Arial" pitchFamily="34" charset="0"/>
                        <a:ea typeface="Times New Roman"/>
                        <a:cs typeface="Arial" pitchFamily="34" charset="0"/>
                      </a:endParaRPr>
                    </a:p>
                  </a:txBody>
                  <a:tcPr marL="137160" marR="137160" marT="137160" marB="13716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r>
            </a:tbl>
          </a:graphicData>
        </a:graphic>
      </p:graphicFrame>
      <p:sp>
        <p:nvSpPr>
          <p:cNvPr id="8" name="Rounded Rectangular Callout 7"/>
          <p:cNvSpPr/>
          <p:nvPr/>
        </p:nvSpPr>
        <p:spPr bwMode="auto">
          <a:xfrm>
            <a:off x="6943578" y="1978924"/>
            <a:ext cx="2050297" cy="3647176"/>
          </a:xfrm>
          <a:prstGeom prst="wedgeRoundRectCallout">
            <a:avLst>
              <a:gd name="adj1" fmla="val -71420"/>
              <a:gd name="adj2" fmla="val -19639"/>
              <a:gd name="adj3" fmla="val 16667"/>
            </a:avLst>
          </a:prstGeom>
          <a:ln>
            <a:headEnd type="none" w="med" len="med"/>
            <a:tailEnd type="none" w="med" len="med"/>
          </a:ln>
          <a:extLst/>
        </p:spPr>
        <p:style>
          <a:lnRef idx="1">
            <a:schemeClr val="accent1"/>
          </a:lnRef>
          <a:fillRef idx="2">
            <a:schemeClr val="accent1"/>
          </a:fillRef>
          <a:effectRef idx="1">
            <a:schemeClr val="accent1"/>
          </a:effectRef>
          <a:fontRef idx="minor">
            <a:schemeClr val="dk1"/>
          </a:fontRef>
        </p:style>
        <p:txBody>
          <a:bodyPr/>
          <a:lstStyle/>
          <a:p>
            <a:r>
              <a:rPr lang="en-GB" sz="1600" dirty="0"/>
              <a:t>T</a:t>
            </a:r>
            <a:r>
              <a:rPr lang="en-GB" sz="1600" dirty="0" smtClean="0"/>
              <a:t>he </a:t>
            </a:r>
            <a:r>
              <a:rPr lang="en-GB" sz="1600" dirty="0"/>
              <a:t>National Trust for Scotland has been able to argue that the </a:t>
            </a:r>
            <a:r>
              <a:rPr lang="en-GB" sz="1600" dirty="0" smtClean="0"/>
              <a:t>beavers are ‘contributing </a:t>
            </a:r>
            <a:r>
              <a:rPr lang="en-GB" sz="1600" dirty="0"/>
              <a:t>to biodiversity, enhancing natural wetland processes, and promoting tourism</a:t>
            </a:r>
            <a:r>
              <a:rPr lang="en-GB" sz="1600" dirty="0" smtClean="0"/>
              <a:t>’. Find out more at:</a:t>
            </a:r>
            <a:r>
              <a:rPr lang="en-GB" sz="1600" dirty="0" smtClean="0">
                <a:hlinkClick r:id="rId2"/>
              </a:rPr>
              <a:t> </a:t>
            </a:r>
            <a:r>
              <a:rPr lang="en-US" sz="1600" dirty="0" smtClean="0">
                <a:solidFill>
                  <a:srgbClr val="000000"/>
                </a:solidFill>
                <a:latin typeface="Lucida Grande"/>
                <a:ea typeface="Lucida Grande"/>
                <a:cs typeface="Lucida Grande"/>
                <a:hlinkClick r:id="rId2"/>
              </a:rPr>
              <a:t>www.rewildingbritain.org.uk</a:t>
            </a:r>
            <a:r>
              <a:rPr lang="en-US" sz="1600" dirty="0">
                <a:solidFill>
                  <a:srgbClr val="000000"/>
                </a:solidFill>
                <a:latin typeface="Lucida Grande"/>
                <a:ea typeface="Lucida Grande"/>
                <a:cs typeface="Lucida Grande"/>
                <a:hlinkClick r:id="rId2"/>
              </a:rPr>
              <a:t>/</a:t>
            </a:r>
            <a:endParaRPr lang="en-GB" sz="1600" dirty="0"/>
          </a:p>
        </p:txBody>
      </p:sp>
    </p:spTree>
    <p:extLst>
      <p:ext uri="{BB962C8B-B14F-4D97-AF65-F5344CB8AC3E}">
        <p14:creationId xmlns:p14="http://schemas.microsoft.com/office/powerpoint/2010/main" val="197723990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978" y="274638"/>
            <a:ext cx="5583058" cy="889144"/>
          </a:xfrm>
        </p:spPr>
        <p:txBody>
          <a:bodyPr>
            <a:normAutofit fontScale="90000"/>
          </a:bodyPr>
          <a:lstStyle/>
          <a:p>
            <a:r>
              <a:rPr lang="en-GB" sz="3600" dirty="0" smtClean="0"/>
              <a:t>The rewilding debate</a:t>
            </a:r>
            <a:r>
              <a:rPr lang="en-GB" dirty="0" smtClean="0"/>
              <a:t/>
            </a:r>
            <a:br>
              <a:rPr lang="en-GB" dirty="0" smtClean="0"/>
            </a:br>
            <a:endParaRPr lang="en-GB" dirty="0"/>
          </a:p>
        </p:txBody>
      </p:sp>
      <p:sp>
        <p:nvSpPr>
          <p:cNvPr id="3" name="Content Placeholder 2"/>
          <p:cNvSpPr>
            <a:spLocks noGrp="1"/>
          </p:cNvSpPr>
          <p:nvPr>
            <p:ph idx="1"/>
          </p:nvPr>
        </p:nvSpPr>
        <p:spPr>
          <a:xfrm>
            <a:off x="280459" y="1351128"/>
            <a:ext cx="8017380" cy="4680225"/>
          </a:xfrm>
        </p:spPr>
        <p:txBody>
          <a:bodyPr>
            <a:normAutofit/>
          </a:bodyPr>
          <a:lstStyle/>
          <a:p>
            <a:pPr marL="285750" indent="-285750">
              <a:buFont typeface="Wingdings" charset="2"/>
              <a:buChar char="§"/>
            </a:pPr>
            <a:r>
              <a:rPr lang="en-GB" dirty="0"/>
              <a:t>Rewilding is simply not possible or </a:t>
            </a:r>
            <a:r>
              <a:rPr lang="en-GB" b="1" dirty="0"/>
              <a:t>practical</a:t>
            </a:r>
            <a:r>
              <a:rPr lang="en-GB" dirty="0"/>
              <a:t> in many places. </a:t>
            </a:r>
            <a:endParaRPr lang="en-GB" dirty="0" smtClean="0"/>
          </a:p>
          <a:p>
            <a:pPr marL="285750" indent="-285750">
              <a:buFont typeface="Wingdings" charset="2"/>
              <a:buChar char="§"/>
            </a:pPr>
            <a:r>
              <a:rPr lang="en-GB" dirty="0" smtClean="0"/>
              <a:t>Farming </a:t>
            </a:r>
            <a:r>
              <a:rPr lang="en-GB" dirty="0"/>
              <a:t>unions have spoken out about farmers suffering </a:t>
            </a:r>
            <a:r>
              <a:rPr lang="en-GB" b="1" dirty="0"/>
              <a:t>financial loss </a:t>
            </a:r>
            <a:r>
              <a:rPr lang="en-GB" dirty="0"/>
              <a:t>from the reintroduction of beavers. The UK’s National Sheep Association is opposed to the lynx’s possible return. </a:t>
            </a:r>
          </a:p>
          <a:p>
            <a:pPr marL="285750" indent="-285750">
              <a:buFont typeface="Wingdings" charset="2"/>
              <a:buChar char="§"/>
            </a:pPr>
            <a:r>
              <a:rPr lang="en-GB" dirty="0"/>
              <a:t>Ethical </a:t>
            </a:r>
            <a:r>
              <a:rPr lang="en-GB" dirty="0" smtClean="0"/>
              <a:t>dilemmas </a:t>
            </a:r>
            <a:r>
              <a:rPr lang="en-GB" dirty="0"/>
              <a:t>arise too. In Holland, a </a:t>
            </a:r>
            <a:r>
              <a:rPr lang="en-GB" dirty="0" err="1"/>
              <a:t>rewilded</a:t>
            </a:r>
            <a:r>
              <a:rPr lang="en-GB" dirty="0"/>
              <a:t> area called </a:t>
            </a:r>
            <a:r>
              <a:rPr lang="en-GB" dirty="0" err="1"/>
              <a:t>Oostvaardersplassen</a:t>
            </a:r>
            <a:r>
              <a:rPr lang="en-GB" dirty="0"/>
              <a:t> attracted criticism because horses were left to die when food became scarce in winter. Animal rights groups objected to ‘nature taking its course’ there. They argued that rewilding is really a form of scientific experiment. Logically, the horses are not truly wild and so, under law, deserve </a:t>
            </a:r>
            <a:r>
              <a:rPr lang="en-GB" b="1" dirty="0"/>
              <a:t>humane treatment</a:t>
            </a:r>
            <a:r>
              <a:rPr lang="en-GB" dirty="0"/>
              <a:t>. </a:t>
            </a:r>
            <a:endParaRPr lang="en-GB" dirty="0" smtClean="0"/>
          </a:p>
          <a:p>
            <a:pPr marL="285750" indent="-285750">
              <a:buFont typeface="Wingdings" charset="2"/>
              <a:buChar char="§"/>
            </a:pPr>
            <a:r>
              <a:rPr lang="en-GB" dirty="0" smtClean="0"/>
              <a:t>Other </a:t>
            </a:r>
            <a:r>
              <a:rPr lang="en-GB" dirty="0"/>
              <a:t>critics ask: why is the </a:t>
            </a:r>
            <a:r>
              <a:rPr lang="en-GB" b="1" dirty="0"/>
              <a:t>end of the Pleistocene </a:t>
            </a:r>
            <a:r>
              <a:rPr lang="en-GB" dirty="0" smtClean="0"/>
              <a:t>(around 14,000 years ago) used </a:t>
            </a:r>
            <a:r>
              <a:rPr lang="en-GB" dirty="0"/>
              <a:t>as the </a:t>
            </a:r>
            <a:r>
              <a:rPr lang="en-GB" b="1" dirty="0" smtClean="0"/>
              <a:t>base lin</a:t>
            </a:r>
            <a:r>
              <a:rPr lang="en-GB" b="1" dirty="0"/>
              <a:t>e</a:t>
            </a:r>
            <a:r>
              <a:rPr lang="en-GB" dirty="0" smtClean="0"/>
              <a:t> </a:t>
            </a:r>
            <a:r>
              <a:rPr lang="en-GB" dirty="0"/>
              <a:t>for rewilding? Further back, 115,000 years ago, the UK was home to elephants and rhinos. Why not make this the base line instead? Who has the power to make these decisions, and </a:t>
            </a:r>
            <a:r>
              <a:rPr lang="en-GB" dirty="0" smtClean="0"/>
              <a:t>why?</a:t>
            </a:r>
            <a:endParaRPr lang="en-GB" dirty="0"/>
          </a:p>
        </p:txBody>
      </p:sp>
      <p:sp>
        <p:nvSpPr>
          <p:cNvPr id="4" name="Footer Placeholder 3"/>
          <p:cNvSpPr>
            <a:spLocks noGrp="1"/>
          </p:cNvSpPr>
          <p:nvPr>
            <p:ph type="ftr" sz="quarter" idx="11"/>
          </p:nvPr>
        </p:nvSpPr>
        <p:spPr/>
        <p:txBody>
          <a:bodyPr/>
          <a:lstStyle/>
          <a:p>
            <a:r>
              <a:rPr lang="en-US" dirty="0" smtClean="0"/>
              <a:t>Philip Allan Publishers © 2016</a:t>
            </a:r>
            <a:endParaRPr lang="en-US" dirty="0"/>
          </a:p>
        </p:txBody>
      </p:sp>
    </p:spTree>
    <p:extLst>
      <p:ext uri="{BB962C8B-B14F-4D97-AF65-F5344CB8AC3E}">
        <p14:creationId xmlns:p14="http://schemas.microsoft.com/office/powerpoint/2010/main" val="126687994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978" y="274638"/>
            <a:ext cx="5583058" cy="889144"/>
          </a:xfrm>
        </p:spPr>
        <p:txBody>
          <a:bodyPr>
            <a:normAutofit fontScale="90000"/>
          </a:bodyPr>
          <a:lstStyle/>
          <a:p>
            <a:r>
              <a:rPr lang="en-GB" sz="3600" dirty="0" smtClean="0"/>
              <a:t>Questions for discussion</a:t>
            </a:r>
            <a:r>
              <a:rPr lang="en-GB" dirty="0" smtClean="0"/>
              <a:t/>
            </a:r>
            <a:br>
              <a:rPr lang="en-GB" dirty="0" smtClean="0"/>
            </a:br>
            <a:endParaRPr lang="en-GB" dirty="0"/>
          </a:p>
        </p:txBody>
      </p:sp>
      <p:sp>
        <p:nvSpPr>
          <p:cNvPr id="3" name="Content Placeholder 2"/>
          <p:cNvSpPr>
            <a:spLocks noGrp="1"/>
          </p:cNvSpPr>
          <p:nvPr>
            <p:ph idx="1"/>
          </p:nvPr>
        </p:nvSpPr>
        <p:spPr>
          <a:xfrm>
            <a:off x="318978" y="1351130"/>
            <a:ext cx="8017380" cy="1828800"/>
          </a:xfrm>
        </p:spPr>
        <p:txBody>
          <a:bodyPr>
            <a:normAutofit/>
          </a:bodyPr>
          <a:lstStyle/>
          <a:p>
            <a:r>
              <a:rPr lang="en-GB" b="1" dirty="0" smtClean="0"/>
              <a:t>1</a:t>
            </a:r>
            <a:r>
              <a:rPr lang="en-GB" dirty="0" smtClean="0"/>
              <a:t>	Should </a:t>
            </a:r>
            <a:r>
              <a:rPr lang="en-GB" dirty="0"/>
              <a:t>predator species be reintroduced to the UK, given the risks attached?</a:t>
            </a:r>
          </a:p>
          <a:p>
            <a:r>
              <a:rPr lang="en-GB" b="1" dirty="0" smtClean="0"/>
              <a:t>2</a:t>
            </a:r>
            <a:r>
              <a:rPr lang="en-GB" dirty="0" smtClean="0"/>
              <a:t>  	</a:t>
            </a:r>
            <a:r>
              <a:rPr lang="en-GB" dirty="0" err="1" smtClean="0"/>
              <a:t>Rewilding</a:t>
            </a:r>
            <a:r>
              <a:rPr lang="en-GB" dirty="0" smtClean="0"/>
              <a:t> </a:t>
            </a:r>
            <a:r>
              <a:rPr lang="en-GB" dirty="0"/>
              <a:t>Europe aims to </a:t>
            </a:r>
            <a:r>
              <a:rPr lang="en-GB" dirty="0" err="1"/>
              <a:t>rewild</a:t>
            </a:r>
            <a:r>
              <a:rPr lang="en-GB" dirty="0"/>
              <a:t> 1 million hectares of land by 2020. Is this goal achievable and how can success be measured? </a:t>
            </a:r>
          </a:p>
          <a:p>
            <a:r>
              <a:rPr lang="en-GB" b="1" dirty="0" smtClean="0"/>
              <a:t>3</a:t>
            </a:r>
            <a:r>
              <a:rPr lang="en-GB" dirty="0"/>
              <a:t>	</a:t>
            </a:r>
            <a:r>
              <a:rPr lang="en-GB" dirty="0" smtClean="0"/>
              <a:t>Is </a:t>
            </a:r>
            <a:r>
              <a:rPr lang="en-GB" dirty="0"/>
              <a:t>the right rewilding ‘base line’ being used</a:t>
            </a:r>
            <a:r>
              <a:rPr lang="en-GB" dirty="0" smtClean="0"/>
              <a:t>?</a:t>
            </a:r>
            <a:endParaRPr lang="en-GB" dirty="0">
              <a:solidFill>
                <a:srgbClr val="00599A"/>
              </a:solidFill>
            </a:endParaRPr>
          </a:p>
          <a:p>
            <a:endParaRPr lang="en-GB" dirty="0"/>
          </a:p>
        </p:txBody>
      </p:sp>
      <p:sp>
        <p:nvSpPr>
          <p:cNvPr id="4" name="Footer Placeholder 3"/>
          <p:cNvSpPr>
            <a:spLocks noGrp="1"/>
          </p:cNvSpPr>
          <p:nvPr>
            <p:ph type="ftr" sz="quarter" idx="11"/>
          </p:nvPr>
        </p:nvSpPr>
        <p:spPr/>
        <p:txBody>
          <a:bodyPr/>
          <a:lstStyle/>
          <a:p>
            <a:r>
              <a:rPr lang="en-US" dirty="0" smtClean="0"/>
              <a:t>Philip Allan Publishers © 2016</a:t>
            </a:r>
            <a:endParaRPr lang="en-US" dirty="0"/>
          </a:p>
        </p:txBody>
      </p:sp>
      <p:sp>
        <p:nvSpPr>
          <p:cNvPr id="5" name="Rounded Rectangular Callout 4"/>
          <p:cNvSpPr/>
          <p:nvPr/>
        </p:nvSpPr>
        <p:spPr>
          <a:xfrm>
            <a:off x="463138" y="3218213"/>
            <a:ext cx="3372592" cy="2159006"/>
          </a:xfrm>
          <a:prstGeom prst="wedgeRoundRectCallout">
            <a:avLst>
              <a:gd name="adj1" fmla="val 40435"/>
              <a:gd name="adj2" fmla="val 62905"/>
              <a:gd name="adj3" fmla="val 16667"/>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smtClean="0"/>
              <a:t>How would you feel about hill walking in a region where wolves, bears or big cats had been released? How safe would you be? </a:t>
            </a:r>
            <a:endParaRPr lang="en-GB" i="1" dirty="0"/>
          </a:p>
        </p:txBody>
      </p:sp>
      <p:sp>
        <p:nvSpPr>
          <p:cNvPr id="6" name="Rounded Rectangular Callout 5"/>
          <p:cNvSpPr/>
          <p:nvPr/>
        </p:nvSpPr>
        <p:spPr>
          <a:xfrm>
            <a:off x="5367647" y="3152635"/>
            <a:ext cx="3550722" cy="1924332"/>
          </a:xfrm>
          <a:prstGeom prst="wedgeRoundRectCallout">
            <a:avLst>
              <a:gd name="adj1" fmla="val -41719"/>
              <a:gd name="adj2" fmla="val 78738"/>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smtClean="0"/>
              <a:t>Who benefits most from the reintroduction of vanished predator species and who gains least? Can you make a financial case for rewilding?</a:t>
            </a:r>
            <a:endParaRPr lang="en-GB" dirty="0"/>
          </a:p>
        </p:txBody>
      </p:sp>
    </p:spTree>
    <p:extLst>
      <p:ext uri="{BB962C8B-B14F-4D97-AF65-F5344CB8AC3E}">
        <p14:creationId xmlns:p14="http://schemas.microsoft.com/office/powerpoint/2010/main" val="391333535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Further research</a:t>
            </a:r>
            <a:endParaRPr lang="en-US" dirty="0"/>
          </a:p>
        </p:txBody>
      </p:sp>
      <p:sp>
        <p:nvSpPr>
          <p:cNvPr id="4" name="Footer Placeholder 3"/>
          <p:cNvSpPr>
            <a:spLocks noGrp="1"/>
          </p:cNvSpPr>
          <p:nvPr>
            <p:ph type="ftr" sz="quarter" idx="11"/>
          </p:nvPr>
        </p:nvSpPr>
        <p:spPr/>
        <p:txBody>
          <a:bodyPr/>
          <a:lstStyle/>
          <a:p>
            <a:r>
              <a:rPr lang="en-US" dirty="0" smtClean="0"/>
              <a:t>Philip Allan Publishers © 2016</a:t>
            </a:r>
            <a:endParaRPr lang="en-US" dirty="0"/>
          </a:p>
        </p:txBody>
      </p:sp>
      <p:sp>
        <p:nvSpPr>
          <p:cNvPr id="3" name="Rectangle 2"/>
          <p:cNvSpPr/>
          <p:nvPr/>
        </p:nvSpPr>
        <p:spPr>
          <a:xfrm>
            <a:off x="318976" y="1462638"/>
            <a:ext cx="6488223" cy="1631216"/>
          </a:xfrm>
          <a:prstGeom prst="rect">
            <a:avLst/>
          </a:prstGeom>
        </p:spPr>
        <p:txBody>
          <a:bodyPr wrap="square">
            <a:spAutoFit/>
          </a:bodyPr>
          <a:lstStyle/>
          <a:p>
            <a:pPr>
              <a:spcBef>
                <a:spcPts val="600"/>
              </a:spcBef>
            </a:pPr>
            <a:r>
              <a:rPr lang="en-GB" sz="1600" dirty="0" err="1">
                <a:latin typeface="Arial"/>
                <a:cs typeface="Arial"/>
              </a:rPr>
              <a:t>Rewilding</a:t>
            </a:r>
            <a:r>
              <a:rPr lang="en-GB" sz="1600" dirty="0">
                <a:latin typeface="Arial"/>
                <a:cs typeface="Arial"/>
              </a:rPr>
              <a:t> Britain </a:t>
            </a:r>
            <a:r>
              <a:rPr lang="en-GB" sz="1600" dirty="0" smtClean="0">
                <a:latin typeface="Arial"/>
                <a:cs typeface="Arial"/>
              </a:rPr>
              <a:t>website: </a:t>
            </a:r>
            <a:r>
              <a:rPr lang="en-GB" sz="1600" b="1" u="sng" dirty="0" smtClean="0">
                <a:latin typeface="Arial"/>
                <a:cs typeface="Arial"/>
                <a:hlinkClick r:id="rId2"/>
              </a:rPr>
              <a:t>http://www.rewildingbritain.org.uk/</a:t>
            </a:r>
            <a:endParaRPr lang="en-GB" sz="1600" b="1" u="sng" dirty="0" smtClean="0">
              <a:latin typeface="Arial"/>
              <a:cs typeface="Arial"/>
            </a:endParaRPr>
          </a:p>
          <a:p>
            <a:pPr>
              <a:spcBef>
                <a:spcPts val="600"/>
              </a:spcBef>
            </a:pPr>
            <a:endParaRPr lang="en-GB" sz="1600" dirty="0">
              <a:latin typeface="Arial"/>
              <a:cs typeface="Arial"/>
            </a:endParaRPr>
          </a:p>
          <a:p>
            <a:pPr>
              <a:spcBef>
                <a:spcPts val="600"/>
              </a:spcBef>
            </a:pPr>
            <a:r>
              <a:rPr lang="en-GB" sz="1600" dirty="0" err="1">
                <a:latin typeface="Arial"/>
                <a:cs typeface="Arial"/>
              </a:rPr>
              <a:t>Rewilding</a:t>
            </a:r>
            <a:r>
              <a:rPr lang="en-GB" sz="1600" dirty="0">
                <a:latin typeface="Arial"/>
                <a:cs typeface="Arial"/>
              </a:rPr>
              <a:t> Europe project: </a:t>
            </a:r>
            <a:r>
              <a:rPr lang="en-GB" sz="1600" b="1" u="sng" dirty="0">
                <a:latin typeface="Arial"/>
                <a:cs typeface="Arial"/>
                <a:hlinkClick r:id="rId3"/>
              </a:rPr>
              <a:t>https://</a:t>
            </a:r>
            <a:r>
              <a:rPr lang="en-GB" sz="1600" b="1" u="sng" dirty="0" err="1">
                <a:latin typeface="Arial"/>
                <a:cs typeface="Arial"/>
                <a:hlinkClick r:id="rId3"/>
              </a:rPr>
              <a:t>www.rewildingeurope.com</a:t>
            </a:r>
            <a:r>
              <a:rPr lang="en-GB" sz="1600" b="1" u="sng" dirty="0">
                <a:latin typeface="Arial"/>
                <a:cs typeface="Arial"/>
                <a:hlinkClick r:id="rId3"/>
              </a:rPr>
              <a:t>/</a:t>
            </a:r>
            <a:endParaRPr lang="en-GB" sz="1600" b="1" u="sng" dirty="0" smtClean="0">
              <a:latin typeface="Arial"/>
              <a:cs typeface="Arial"/>
            </a:endParaRPr>
          </a:p>
          <a:p>
            <a:pPr>
              <a:spcBef>
                <a:spcPts val="600"/>
              </a:spcBef>
            </a:pPr>
            <a:endParaRPr lang="en-GB" sz="1600" dirty="0">
              <a:latin typeface="Arial"/>
              <a:cs typeface="Arial"/>
            </a:endParaRPr>
          </a:p>
          <a:p>
            <a:pPr>
              <a:spcBef>
                <a:spcPts val="600"/>
              </a:spcBef>
            </a:pPr>
            <a:r>
              <a:rPr lang="en-GB" sz="1600" i="1" dirty="0">
                <a:latin typeface="Arial"/>
                <a:cs typeface="Arial"/>
              </a:rPr>
              <a:t>Guardian</a:t>
            </a:r>
            <a:r>
              <a:rPr lang="en-GB" sz="1600" dirty="0">
                <a:latin typeface="Arial"/>
                <a:cs typeface="Arial"/>
              </a:rPr>
              <a:t> newspaper report on </a:t>
            </a:r>
            <a:r>
              <a:rPr lang="en-GB" sz="1600" dirty="0" err="1">
                <a:latin typeface="Arial"/>
                <a:cs typeface="Arial"/>
              </a:rPr>
              <a:t>rewilding</a:t>
            </a:r>
            <a:r>
              <a:rPr lang="en-GB" sz="1600" dirty="0">
                <a:latin typeface="Arial"/>
                <a:cs typeface="Arial"/>
              </a:rPr>
              <a:t>: </a:t>
            </a:r>
            <a:r>
              <a:rPr lang="en-GB" sz="1600" b="1" u="sng" dirty="0" smtClean="0">
                <a:latin typeface="Arial"/>
                <a:cs typeface="Arial"/>
                <a:hlinkClick r:id="rId4"/>
              </a:rPr>
              <a:t>www.tinyurl.com</a:t>
            </a:r>
            <a:r>
              <a:rPr lang="en-GB" sz="1600" b="1" u="sng" dirty="0">
                <a:latin typeface="Arial"/>
                <a:cs typeface="Arial"/>
                <a:hlinkClick r:id="rId4"/>
              </a:rPr>
              <a:t>/p399ll9 </a:t>
            </a:r>
            <a:endParaRPr lang="en-GB" sz="1600" dirty="0">
              <a:latin typeface="Arial"/>
              <a:cs typeface="Arial"/>
            </a:endParaRPr>
          </a:p>
        </p:txBody>
      </p:sp>
    </p:spTree>
    <p:extLst>
      <p:ext uri="{BB962C8B-B14F-4D97-AF65-F5344CB8AC3E}">
        <p14:creationId xmlns:p14="http://schemas.microsoft.com/office/powerpoint/2010/main" val="41796717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US" smtClean="0"/>
              <a:t>Philip Allan Publishers © 2015</a:t>
            </a:r>
            <a:endParaRPr lang="en-US"/>
          </a:p>
        </p:txBody>
      </p:sp>
      <p:sp>
        <p:nvSpPr>
          <p:cNvPr id="7" name="Rectangle 6"/>
          <p:cNvSpPr/>
          <p:nvPr/>
        </p:nvSpPr>
        <p:spPr>
          <a:xfrm>
            <a:off x="714323" y="1243361"/>
            <a:ext cx="7407798" cy="923330"/>
          </a:xfrm>
          <a:prstGeom prst="rect">
            <a:avLst/>
          </a:prstGeom>
          <a:ln w="12700" cmpd="sng">
            <a:solidFill>
              <a:schemeClr val="tx1"/>
            </a:solidFill>
          </a:ln>
        </p:spPr>
        <p:txBody>
          <a:bodyPr wrap="square">
            <a:spAutoFit/>
          </a:bodyPr>
          <a:lstStyle/>
          <a:p>
            <a:pPr>
              <a:defRPr/>
            </a:pPr>
            <a:r>
              <a:rPr lang="en-US" dirty="0"/>
              <a:t>This resource is part of </a:t>
            </a:r>
            <a:r>
              <a:rPr lang="en-US" cap="small" dirty="0"/>
              <a:t>Geography Review</a:t>
            </a:r>
            <a:r>
              <a:rPr lang="en-US" dirty="0"/>
              <a:t>, a magazine written for A-level students by subject experts. To subscribe to the full magazine go to:  </a:t>
            </a:r>
            <a:r>
              <a:rPr lang="en-US" u="sng" dirty="0">
                <a:solidFill>
                  <a:srgbClr val="0000FF"/>
                </a:solidFill>
                <a:hlinkClick r:id="rId2"/>
              </a:rPr>
              <a:t>http://www.hoddereducation.co.uk/geographyreview</a:t>
            </a:r>
            <a:endParaRPr lang="en-US" dirty="0"/>
          </a:p>
        </p:txBody>
      </p:sp>
    </p:spTree>
    <p:extLst>
      <p:ext uri="{BB962C8B-B14F-4D97-AF65-F5344CB8AC3E}">
        <p14:creationId xmlns:p14="http://schemas.microsoft.com/office/powerpoint/2010/main" val="333798979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783</TotalTime>
  <Words>1363</Words>
  <Application>Microsoft Office PowerPoint</Application>
  <PresentationFormat>On-screen Show (4:3)</PresentationFormat>
  <Paragraphs>98</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Lucida Grande</vt:lpstr>
      <vt:lpstr>Times</vt:lpstr>
      <vt:lpstr>Times New Roman</vt:lpstr>
      <vt:lpstr>Wingdings</vt:lpstr>
      <vt:lpstr>Office Theme</vt:lpstr>
      <vt:lpstr>Rewilding A new approach to ecosystem management and habitat restoration  Simon Oakes</vt:lpstr>
      <vt:lpstr>Presentation outline</vt:lpstr>
      <vt:lpstr>Key terms</vt:lpstr>
      <vt:lpstr>What is rewilding?</vt:lpstr>
      <vt:lpstr>Environmental Kuznet curve </vt:lpstr>
      <vt:lpstr> Ecosystem restoration, feedback and system changes </vt:lpstr>
      <vt:lpstr>How ‘wolves changed rivers’ in Yellowstone </vt:lpstr>
      <vt:lpstr>How ‘wolves changed rivers’ in Yellowstone </vt:lpstr>
      <vt:lpstr>How ‘wolves changed rivers’ in Yellowstone </vt:lpstr>
      <vt:lpstr>Rewilding initiatives in the UK </vt:lpstr>
      <vt:lpstr>The rewilding debate </vt:lpstr>
      <vt:lpstr>Questions for discussion </vt:lpstr>
      <vt:lpstr>Further research</vt:lpstr>
      <vt:lpstr>PowerPoint Presentation</vt:lpstr>
    </vt:vector>
  </TitlesOfParts>
  <Company>Philip Allan Updates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Bates</dc:creator>
  <cp:lastModifiedBy>Chris House</cp:lastModifiedBy>
  <cp:revision>64</cp:revision>
  <dcterms:created xsi:type="dcterms:W3CDTF">2015-04-09T13:54:46Z</dcterms:created>
  <dcterms:modified xsi:type="dcterms:W3CDTF">2016-11-28T09:33:07Z</dcterms:modified>
</cp:coreProperties>
</file>