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9"/>
  </p:notesMasterIdLst>
  <p:handoutMasterIdLst>
    <p:handoutMasterId r:id="rId50"/>
  </p:handoutMasterIdLst>
  <p:sldIdLst>
    <p:sldId id="363" r:id="rId3"/>
    <p:sldId id="331" r:id="rId4"/>
    <p:sldId id="367" r:id="rId5"/>
    <p:sldId id="473" r:id="rId6"/>
    <p:sldId id="474" r:id="rId7"/>
    <p:sldId id="475" r:id="rId8"/>
    <p:sldId id="479" r:id="rId9"/>
    <p:sldId id="480" r:id="rId10"/>
    <p:sldId id="481" r:id="rId11"/>
    <p:sldId id="476" r:id="rId12"/>
    <p:sldId id="482" r:id="rId13"/>
    <p:sldId id="483" r:id="rId14"/>
    <p:sldId id="485" r:id="rId15"/>
    <p:sldId id="484" r:id="rId16"/>
    <p:sldId id="486" r:id="rId17"/>
    <p:sldId id="399" r:id="rId18"/>
    <p:sldId id="463" r:id="rId19"/>
    <p:sldId id="464" r:id="rId20"/>
    <p:sldId id="487" r:id="rId21"/>
    <p:sldId id="466" r:id="rId22"/>
    <p:sldId id="469" r:id="rId23"/>
    <p:sldId id="470" r:id="rId24"/>
    <p:sldId id="471" r:id="rId25"/>
    <p:sldId id="488" r:id="rId26"/>
    <p:sldId id="489" r:id="rId27"/>
    <p:sldId id="491" r:id="rId28"/>
    <p:sldId id="493" r:id="rId29"/>
    <p:sldId id="263" r:id="rId30"/>
    <p:sldId id="292" r:id="rId31"/>
    <p:sldId id="259" r:id="rId32"/>
    <p:sldId id="394" r:id="rId33"/>
    <p:sldId id="269" r:id="rId34"/>
    <p:sldId id="271" r:id="rId35"/>
    <p:sldId id="273" r:id="rId36"/>
    <p:sldId id="395" r:id="rId37"/>
    <p:sldId id="275" r:id="rId38"/>
    <p:sldId id="276" r:id="rId39"/>
    <p:sldId id="494" r:id="rId40"/>
    <p:sldId id="278" r:id="rId41"/>
    <p:sldId id="280" r:id="rId42"/>
    <p:sldId id="282" r:id="rId43"/>
    <p:sldId id="288" r:id="rId44"/>
    <p:sldId id="495" r:id="rId45"/>
    <p:sldId id="492" r:id="rId46"/>
    <p:sldId id="496" r:id="rId47"/>
    <p:sldId id="497" r:id="rId4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69" d="100"/>
          <a:sy n="69" d="100"/>
        </p:scale>
        <p:origin x="1090" y="67"/>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1716330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686583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158241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639946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our discussion of centralization versus decentralization of decision making, it is important to remember two points:</a:t>
            </a:r>
          </a:p>
          <a:p>
            <a:r>
              <a:rPr lang="en-GB" altLang="en-US" dirty="0"/>
              <a:t>1. Companies rarely centralize or decentralize all decision making. Rather, they seek an approach that will result in the greatest efficiency and effectiveness. </a:t>
            </a:r>
          </a:p>
          <a:p>
            <a:r>
              <a:rPr lang="en-GB" altLang="en-US" dirty="0"/>
              <a:t>2. International companies may centralize decision making in certain geographic markets while decentralizing it in others. Numerous factors influence this decision, including the need for product modification and the abilities of managers at each location.</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471169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pPr>
            <a:r>
              <a:rPr lang="en-US" dirty="0"/>
              <a:t>When designing the organizational structure, managers seek answers to certain key questions: </a:t>
            </a:r>
          </a:p>
          <a:p>
            <a:pPr marL="171450" lvl="0" indent="-171450">
              <a:buFont typeface="Arial" panose="020B0604020202020204" pitchFamily="34" charset="0"/>
              <a:buChar char="•"/>
            </a:pPr>
            <a:r>
              <a:rPr lang="en-US" dirty="0"/>
              <a:t>What is the most efficient method of linking divisions to one another?</a:t>
            </a:r>
          </a:p>
          <a:p>
            <a:pPr marL="171450" lvl="0" indent="-171450">
              <a:buFont typeface="Arial" panose="020B0604020202020204" pitchFamily="34" charset="0"/>
              <a:buChar char="•"/>
            </a:pPr>
            <a:r>
              <a:rPr lang="en-US" dirty="0"/>
              <a:t>Who should coordinate the activities of different divisions in order to achieve overall strategies? </a:t>
            </a:r>
          </a:p>
          <a:p>
            <a:pPr marL="171450" lvl="0" indent="-171450">
              <a:buFont typeface="Arial" panose="020B0604020202020204" pitchFamily="34" charset="0"/>
              <a:buChar char="•"/>
            </a:pPr>
            <a:r>
              <a:rPr lang="en-US" dirty="0"/>
              <a:t>How should information be processed and delivered to managers when it is required? </a:t>
            </a:r>
          </a:p>
          <a:p>
            <a:pPr marL="171450" lvl="0" indent="-171450">
              <a:buFont typeface="Arial" panose="020B0604020202020204" pitchFamily="34" charset="0"/>
              <a:buChar char="•"/>
            </a:pPr>
            <a:r>
              <a:rPr lang="en-US" dirty="0"/>
              <a:t>What sorts of monitoring mechanisms and reward structures should be established? </a:t>
            </a:r>
          </a:p>
          <a:p>
            <a:pPr marL="171450" lvl="0" indent="-171450">
              <a:buFont typeface="Arial" panose="020B0604020202020204" pitchFamily="34" charset="0"/>
              <a:buChar char="•"/>
            </a:pPr>
            <a:r>
              <a:rPr lang="en-US" dirty="0"/>
              <a:t>How should the company introduce corrective measures, and whose responsibility should it be to execute them? </a:t>
            </a:r>
          </a:p>
          <a:p>
            <a:pPr marL="0" lvl="0" indent="0">
              <a:buFontTx/>
              <a:buNone/>
            </a:pPr>
            <a:r>
              <a:rPr lang="en-US" dirty="0"/>
              <a:t>To answer these types of questions, we must look at the issues of coordination and flexibility.</a:t>
            </a:r>
          </a:p>
          <a:p>
            <a:pPr marL="171450" lvl="0" indent="-171450">
              <a:buFont typeface="Arial" panose="020B0604020202020204" pitchFamily="34" charset="0"/>
              <a:buChar char="•"/>
            </a:pPr>
            <a:r>
              <a:rPr lang="en-US" b="1" dirty="0"/>
              <a:t>Chains of Command:</a:t>
            </a:r>
            <a:r>
              <a:rPr lang="en-US" dirty="0"/>
              <a:t> Lines of authority that run from top management to individual employees and that specify internal reporting relationships.</a:t>
            </a:r>
          </a:p>
          <a:p>
            <a:pPr marL="0" lvl="0" indent="0">
              <a:buFontTx/>
              <a:buNone/>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1739426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5445597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965440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208410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4123137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Figure represents the functional structure.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r>
              <a:rPr lang="en-US" sz="1200" b="0" kern="1200" dirty="0">
                <a:solidFill>
                  <a:schemeClr val="tx1"/>
                </a:solidFill>
                <a:effectLst/>
                <a:latin typeface="+mn-lt"/>
                <a:ea typeface="+mn-ea"/>
                <a:cs typeface="+mn-cs"/>
              </a:rPr>
              <a:t>Long Description:</a:t>
            </a:r>
            <a:endParaRPr lang="en-IN" sz="1200" b="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details of the diagram are as follows: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CEO is on the top followed by production, finance, and sales and marketing. Under the production comes component manufacturing, below which comes product assembly. Under the finance comes financial reporting and control, below which comes tax and compliance. Under the sales and marketing comes online advertising, below which comes retail sales.</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52182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aseline="0" dirty="0"/>
              <a:t>Figure represents a matrix structure.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baseline="0" dirty="0"/>
          </a:p>
          <a:p>
            <a:r>
              <a:rPr lang="en-US" sz="1200" b="0" kern="1200" dirty="0">
                <a:solidFill>
                  <a:schemeClr val="tx1"/>
                </a:solidFill>
                <a:effectLst/>
                <a:latin typeface="+mn-lt"/>
                <a:ea typeface="+mn-ea"/>
                <a:cs typeface="+mn-cs"/>
              </a:rPr>
              <a:t>Long Description:</a:t>
            </a:r>
            <a:endParaRPr lang="en-IN" sz="1200" b="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details of the product and area divisions are as follows:</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Product divisions: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Product division alpha</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product division beta</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product division gamma</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Area division:</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Area, Asia</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Area, Europe</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Area, North America</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Area, South America.</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580992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1301558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093178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Figure shows an example of a network structure.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p>
          <a:p>
            <a:r>
              <a:rPr lang="en-US" sz="1200" b="0" kern="1200" dirty="0">
                <a:solidFill>
                  <a:schemeClr val="tx1"/>
                </a:solidFill>
                <a:effectLst/>
                <a:latin typeface="+mn-lt"/>
                <a:ea typeface="+mn-ea"/>
                <a:cs typeface="+mn-cs"/>
              </a:rPr>
              <a:t>Long Description:</a:t>
            </a:r>
            <a:endParaRPr lang="en-IN" sz="1200" b="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details of the various units of the diagram are as follows: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Core unit: The formal center of the network that coordinates and controls strategic objectives and operational policies across the differentiated units. This unit monitors the flow of resources, supplies, components, and funds throughout the network. It creates value by effectively collecting, sorting, and distributing the network’s accumulated wisdom, knowledge, and experiences.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Differentiated units: Differentiated units to which headquarters shares decision making authority. These units, whether a local marketing subsidiary, international production center, or suppliers, are the front line of the network. They have responsibility for sensing, processing, and acting upon specialized as well as generalized information in entrepreneurial fashion.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The connections that facilitate and fine-tune the volume, content, and flow of hard data and soft information. These linkages animate the network by setting paths of interaction, coordination, collaboration, integration between differentiated yet interdependent functional, area, and product units.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details of the diagram are as follows:</a:t>
            </a:r>
            <a:endParaRPr lang="en-IN" sz="1200" kern="1200" dirty="0">
              <a:solidFill>
                <a:schemeClr val="tx1"/>
              </a:solidFill>
              <a:effectLst/>
              <a:latin typeface="+mn-lt"/>
              <a:ea typeface="+mn-ea"/>
              <a:cs typeface="+mn-cs"/>
            </a:endParaRPr>
          </a:p>
          <a:p>
            <a:pPr marL="0" indent="0">
              <a:buFont typeface="Arial" panose="020B0604020202020204" pitchFamily="34" charset="0"/>
              <a:buNone/>
            </a:pPr>
            <a:r>
              <a:rPr lang="en-US" sz="1200" kern="1200" dirty="0">
                <a:solidFill>
                  <a:schemeClr val="tx1"/>
                </a:solidFill>
                <a:effectLst/>
                <a:latin typeface="+mn-lt"/>
                <a:ea typeface="+mn-ea"/>
                <a:cs typeface="+mn-cs"/>
              </a:rPr>
              <a:t>The diagram involves designers, two producers, marketing, suppliers, distribution, other than the core firm.</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Core firm is connected to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Designers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Suppliers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Marketing</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Designers are connected to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Producer-2</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Marketing</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Producer-2 is connected to</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Marketing</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Suppliers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Marketing is connected to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Suppliers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Producer-2</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Suppliers are connected to</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Distribution</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Distribution is connected to</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35542222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2670188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3041525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527391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4456854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7907205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7982A01-5ABA-4878-8862-0C277C73049F}"/>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41C33ED-0C20-44C8-9519-D36BFAE3E30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0178" name="Rectangle 2">
            <a:extLst>
              <a:ext uri="{FF2B5EF4-FFF2-40B4-BE49-F238E27FC236}">
                <a16:creationId xmlns:a16="http://schemas.microsoft.com/office/drawing/2014/main" id="{8EABA3AD-5FB9-4A74-B8FC-5F36C40B04CF}"/>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B79FF07A-FBB5-4344-8594-35E3E36579DF}"/>
              </a:ext>
            </a:extLst>
          </p:cNvPr>
          <p:cNvSpPr>
            <a:spLocks noGrp="1" noChangeArrowheads="1"/>
          </p:cNvSpPr>
          <p:nvPr>
            <p:ph type="body" idx="1"/>
          </p:nvPr>
        </p:nvSpPr>
        <p:spPr/>
        <p:txBody>
          <a:bodyPr/>
          <a:lstStyle/>
          <a:p>
            <a:endParaRPr lang="en-US" altLang="en-US" dirty="0"/>
          </a:p>
          <a:p>
            <a:endParaRPr lang="en-US" alt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1C0157-687F-4992-8075-22F877CDE0F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8566738-B289-4ED4-87C8-7E2D887D47A8}"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83970" name="Rectangle 2">
            <a:extLst>
              <a:ext uri="{FF2B5EF4-FFF2-40B4-BE49-F238E27FC236}">
                <a16:creationId xmlns:a16="http://schemas.microsoft.com/office/drawing/2014/main" id="{DD5AB516-0CD9-4EE5-8A90-03DB40EB8394}"/>
              </a:ext>
            </a:extLst>
          </p:cNvPr>
          <p:cNvSpPr>
            <a:spLocks noGrp="1" noRot="1" noChangeAspect="1" noChangeArrowheads="1" noTextEdit="1"/>
          </p:cNvSpPr>
          <p:nvPr>
            <p:ph type="sldImg"/>
          </p:nvPr>
        </p:nvSpPr>
        <p:spPr>
          <a:ln/>
        </p:spPr>
      </p:sp>
      <p:sp>
        <p:nvSpPr>
          <p:cNvPr id="83971" name="Rectangle 3">
            <a:extLst>
              <a:ext uri="{FF2B5EF4-FFF2-40B4-BE49-F238E27FC236}">
                <a16:creationId xmlns:a16="http://schemas.microsoft.com/office/drawing/2014/main" id="{553FF288-740A-499A-902D-001A3A9F3E5A}"/>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D37A3FC-907C-4E59-92C0-6738EB4F3EE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AAB56B8-8147-447E-951B-19E1A2D1AF15}"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5298" name="Rectangle 2">
            <a:extLst>
              <a:ext uri="{FF2B5EF4-FFF2-40B4-BE49-F238E27FC236}">
                <a16:creationId xmlns:a16="http://schemas.microsoft.com/office/drawing/2014/main" id="{174087FE-0EDA-4465-A358-E70F2910277C}"/>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AF275319-3301-4E92-BE39-A603295B3FCD}"/>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D37A3FC-907C-4E59-92C0-6738EB4F3EE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AAB56B8-8147-447E-951B-19E1A2D1AF15}"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5298" name="Rectangle 2">
            <a:extLst>
              <a:ext uri="{FF2B5EF4-FFF2-40B4-BE49-F238E27FC236}">
                <a16:creationId xmlns:a16="http://schemas.microsoft.com/office/drawing/2014/main" id="{174087FE-0EDA-4465-A358-E70F2910277C}"/>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AF275319-3301-4E92-BE39-A603295B3FCD}"/>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1187347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F582648-60A8-4AA9-9A0A-6833514D91F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624776D-278B-43C8-96BA-6DB2A5F3D303}"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6322" name="Rectangle 2">
            <a:extLst>
              <a:ext uri="{FF2B5EF4-FFF2-40B4-BE49-F238E27FC236}">
                <a16:creationId xmlns:a16="http://schemas.microsoft.com/office/drawing/2014/main" id="{C8B6136C-CBAE-477D-8001-0BC6F243E1F9}"/>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8F27CAE6-8002-41E8-80F0-004FC841DEA6}"/>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3C2969F-34F3-44BA-9858-104484ECA76F}"/>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6DABBC-B2E5-4657-B860-649DE5402A7B}"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1668FC4F-E8CD-456C-9406-23E81AAB6192}"/>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83FC293A-46E0-4D15-9E69-884C16371792}"/>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347B883-CAD4-4D76-AE18-38876B756A3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FB76AF9-CF48-4766-BF7E-26B346564725}"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9394" name="Rectangle 2">
            <a:extLst>
              <a:ext uri="{FF2B5EF4-FFF2-40B4-BE49-F238E27FC236}">
                <a16:creationId xmlns:a16="http://schemas.microsoft.com/office/drawing/2014/main" id="{0E164548-9790-4360-9C60-3415587DC252}"/>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CB7BA053-A9E3-40B9-99DE-E9FBCB663872}"/>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347B883-CAD4-4D76-AE18-38876B756A3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FB76AF9-CF48-4766-BF7E-26B346564725}"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9394" name="Rectangle 2">
            <a:extLst>
              <a:ext uri="{FF2B5EF4-FFF2-40B4-BE49-F238E27FC236}">
                <a16:creationId xmlns:a16="http://schemas.microsoft.com/office/drawing/2014/main" id="{0E164548-9790-4360-9C60-3415587DC252}"/>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CB7BA053-A9E3-40B9-99DE-E9FBCB663872}"/>
              </a:ext>
            </a:extLst>
          </p:cNvPr>
          <p:cNvSpPr>
            <a:spLocks noGrp="1" noChangeArrowheads="1"/>
          </p:cNvSpPr>
          <p:nvPr>
            <p:ph type="body" idx="1"/>
          </p:nvPr>
        </p:nvSpPr>
        <p:spPr/>
        <p:txBody>
          <a:bodyPr/>
          <a:lstStyle/>
          <a:p>
            <a:r>
              <a:rPr lang="en-US" altLang="en-US" dirty="0"/>
              <a:t>.</a:t>
            </a:r>
          </a:p>
          <a:p>
            <a:endParaRPr lang="en-US" altLang="en-US" dirty="0"/>
          </a:p>
        </p:txBody>
      </p:sp>
    </p:spTree>
    <p:extLst>
      <p:ext uri="{BB962C8B-B14F-4D97-AF65-F5344CB8AC3E}">
        <p14:creationId xmlns:p14="http://schemas.microsoft.com/office/powerpoint/2010/main" val="12767303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4368B50-04CD-4E37-9B1A-9CDD64A6C3B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10B9578-48B1-4722-8DE8-9B3EB1E58F58}"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0418" name="Rectangle 2">
            <a:extLst>
              <a:ext uri="{FF2B5EF4-FFF2-40B4-BE49-F238E27FC236}">
                <a16:creationId xmlns:a16="http://schemas.microsoft.com/office/drawing/2014/main" id="{538AF9AC-8B2B-4A18-BAAC-8D81D43897E8}"/>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3901429A-AAC0-4312-A203-414A84FEFAA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38BBFE4-B2D3-4B2D-97E2-9D7F465E63AF}"/>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002A8F3-A543-439E-B2BD-98E63E0A0053}"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1442" name="Rectangle 2">
            <a:extLst>
              <a:ext uri="{FF2B5EF4-FFF2-40B4-BE49-F238E27FC236}">
                <a16:creationId xmlns:a16="http://schemas.microsoft.com/office/drawing/2014/main" id="{7E6DE66A-5B74-4F83-9F66-BC1B96B48E1D}"/>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A212072A-CABF-4515-B15B-9BF1E2FB12BD}"/>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B5850E1-9862-47C2-B4AE-0B5CA9F139BA}"/>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9BD97A3-1D30-4FAC-9A31-4330DB227F5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3490" name="Rectangle 2">
            <a:extLst>
              <a:ext uri="{FF2B5EF4-FFF2-40B4-BE49-F238E27FC236}">
                <a16:creationId xmlns:a16="http://schemas.microsoft.com/office/drawing/2014/main" id="{698CB90A-4FF5-4986-94B4-ECAFEB8B5C74}"/>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E9E7A4DC-70C6-47AA-B6AA-3D3B2C0599B1}"/>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2E7AE9C-0902-403E-9B8E-870029859765}"/>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ED3BC91-6923-4A52-8B3A-EFF14D748D73}"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5538" name="Rectangle 2">
            <a:extLst>
              <a:ext uri="{FF2B5EF4-FFF2-40B4-BE49-F238E27FC236}">
                <a16:creationId xmlns:a16="http://schemas.microsoft.com/office/drawing/2014/main" id="{C9196F78-4367-4D11-B848-DFA467664979}"/>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id="{CB09CBA6-75B8-4030-B681-C813B9B53E32}"/>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AD00893-FE55-461A-A27E-4E1ABB3FE638}"/>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FC4D427-9404-480C-9EA4-3ECE8A87A1C4}"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7586" name="Rectangle 2">
            <a:extLst>
              <a:ext uri="{FF2B5EF4-FFF2-40B4-BE49-F238E27FC236}">
                <a16:creationId xmlns:a16="http://schemas.microsoft.com/office/drawing/2014/main" id="{59E56A5B-A2DE-4DA6-8443-F3105D73640C}"/>
              </a:ext>
            </a:extLst>
          </p:cNvPr>
          <p:cNvSpPr>
            <a:spLocks noGrp="1" noRot="1" noChangeAspect="1" noChangeArrowheads="1" noTextEdit="1"/>
          </p:cNvSpPr>
          <p:nvPr>
            <p:ph type="sldImg"/>
          </p:nvPr>
        </p:nvSpPr>
        <p:spPr>
          <a:ln/>
        </p:spPr>
      </p:sp>
      <p:sp>
        <p:nvSpPr>
          <p:cNvPr id="67587" name="Rectangle 3">
            <a:extLst>
              <a:ext uri="{FF2B5EF4-FFF2-40B4-BE49-F238E27FC236}">
                <a16:creationId xmlns:a16="http://schemas.microsoft.com/office/drawing/2014/main" id="{B8ED421D-6F4D-4A96-BB19-5707122C67E1}"/>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BF6B44-1CC6-49E4-91A8-434ACCAB926E}"/>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60A9591-9325-426B-837F-4BE61876151B}"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0658" name="Rectangle 2">
            <a:extLst>
              <a:ext uri="{FF2B5EF4-FFF2-40B4-BE49-F238E27FC236}">
                <a16:creationId xmlns:a16="http://schemas.microsoft.com/office/drawing/2014/main" id="{C027608C-3D85-48F6-A917-BA8327158C28}"/>
              </a:ext>
            </a:extLst>
          </p:cNvPr>
          <p:cNvSpPr>
            <a:spLocks noGrp="1" noRot="1" noChangeAspect="1" noChangeArrowheads="1" noTextEdit="1"/>
          </p:cNvSpPr>
          <p:nvPr>
            <p:ph type="sldImg"/>
          </p:nvPr>
        </p:nvSpPr>
        <p:spPr>
          <a:ln/>
        </p:spPr>
      </p:sp>
      <p:sp>
        <p:nvSpPr>
          <p:cNvPr id="70659" name="Rectangle 3">
            <a:extLst>
              <a:ext uri="{FF2B5EF4-FFF2-40B4-BE49-F238E27FC236}">
                <a16:creationId xmlns:a16="http://schemas.microsoft.com/office/drawing/2014/main" id="{C9A9F806-E6F3-49F0-B094-0B862D69DEB7}"/>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43</a:t>
            </a:fld>
            <a:endParaRPr kumimoji="0" lang="en-GB" altLang="en-US" dirty="0"/>
          </a:p>
        </p:txBody>
      </p:sp>
    </p:spTree>
    <p:extLst>
      <p:ext uri="{BB962C8B-B14F-4D97-AF65-F5344CB8AC3E}">
        <p14:creationId xmlns:p14="http://schemas.microsoft.com/office/powerpoint/2010/main" val="7907205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85750" indent="-285750"/>
            <a:r>
              <a:rPr lang="en-US" sz="1800" i="1" dirty="0">
                <a:effectLst/>
                <a:latin typeface="Times New Roman" panose="02020603050405020304" pitchFamily="18" charset="0"/>
                <a:ea typeface="Times New Roman" panose="02020603050405020304" pitchFamily="18" charset="0"/>
              </a:rPr>
              <a:t>Identify three compelling reasons to pursue an expatriate assignment.</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85750"/>
            <a:r>
              <a:rPr lang="en-US" sz="1800" dirty="0">
                <a:effectLst/>
                <a:latin typeface="Times New Roman" panose="02020603050405020304" pitchFamily="18" charset="0"/>
                <a:ea typeface="Times New Roman" panose="02020603050405020304" pitchFamily="18" charset="0"/>
              </a:rPr>
              <a:t>Some people believe that an expatriate assignment will give them a larger leadership position with expanded opportunities. As the expatriate assignment brings on broader leadership opportunities, it also develops creativity and adeptness to problem think in new ways. It also can mean gaining knowledge about differences between people and markets.</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85750" indent="-285750"/>
            <a:r>
              <a:rPr lang="en-US" sz="1800" i="1" dirty="0">
                <a:effectLst/>
                <a:latin typeface="Times New Roman" panose="02020603050405020304" pitchFamily="18" charset="0"/>
                <a:ea typeface="Times New Roman" panose="02020603050405020304" pitchFamily="18" charset="0"/>
              </a:rPr>
              <a:t>Identity three key qualifications of a successful expatriate .</a:t>
            </a:r>
            <a:endParaRPr lang="en-GB" sz="1800" dirty="0">
              <a:effectLst/>
              <a:latin typeface="Times New Roman" panose="02020603050405020304" pitchFamily="18" charset="0"/>
              <a:ea typeface="Times New Roman" panose="02020603050405020304" pitchFamily="18" charset="0"/>
            </a:endParaRPr>
          </a:p>
          <a:p>
            <a:pPr marL="548640">
              <a:tabLst>
                <a:tab pos="274320" algn="l"/>
              </a:tabLst>
            </a:pPr>
            <a:r>
              <a:rPr lang="en-US" sz="18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A successful expatriate needs to have the ability to understand the location, requiring cultural intelligence and specific skill set needed for the specific market. They need to be ready to collaborate with the local population and staff. They need to be willing and able to navigate challenging, even unsafe, environments. A successful expatriate feels confident on the global stage, but also keeps contacts within the professional world back home.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44</a:t>
            </a:fld>
            <a:endParaRPr kumimoji="0" lang="en-GB" altLang="en-US" dirty="0"/>
          </a:p>
        </p:txBody>
      </p:sp>
    </p:spTree>
    <p:extLst>
      <p:ext uri="{BB962C8B-B14F-4D97-AF65-F5344CB8AC3E}">
        <p14:creationId xmlns:p14="http://schemas.microsoft.com/office/powerpoint/2010/main" val="40348995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45</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46</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09/10/2023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09/10/2023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09/10/2023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09/10/2023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09/10/2023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09/10/2023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09/10/2023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09/10/2023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09/10/2023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22355482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09/10/2023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9048503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09/10/2023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0418218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8522702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09/10/2023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7592472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09/10/2023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410613198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09/10/2023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4219564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02376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44608497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09/10/2023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37159767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09/10/2023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64127918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333925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18.xml"/><Relationship Id="rId5" Type="http://schemas.openxmlformats.org/officeDocument/2006/relationships/image" Target="../media/image12.png"/><Relationship Id="rId4" Type="http://schemas.openxmlformats.org/officeDocument/2006/relationships/hyperlink" Target="https://www.hsbc.com/investors/investing-in-hsbc/group-structure"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video" Target="https://www.youtube.com/embed/Hz9y361YaNk?feature=oembed" TargetMode="External"/><Relationship Id="rId5" Type="http://schemas.openxmlformats.org/officeDocument/2006/relationships/image" Target="../media/image20.jpeg"/><Relationship Id="rId4" Type="http://schemas.openxmlformats.org/officeDocument/2006/relationships/hyperlink" Target="https://www.youtube.com/watch?v=Hz9y361YaNk"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video" Target="https://www.youtube.com/embed/tl3ZAR8PMcM?feature=oembed" TargetMode="External"/><Relationship Id="rId5" Type="http://schemas.openxmlformats.org/officeDocument/2006/relationships/image" Target="../media/image21.jpeg"/><Relationship Id="rId4" Type="http://schemas.openxmlformats.org/officeDocument/2006/relationships/hyperlink" Target="https://www.youtube.com/watch?v=tl3ZAR8PMcM"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2.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3.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a:t>
            </a:r>
          </a:p>
          <a:p>
            <a:pPr eaLnBrk="1" hangingPunct="1"/>
            <a:r>
              <a:rPr lang="en-GB" altLang="en-US" sz="4000" dirty="0">
                <a:solidFill>
                  <a:srgbClr val="FFFF00"/>
                </a:solidFill>
              </a:rPr>
              <a:t>The Organisation of International Business and International HRM</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85410" y="1313892"/>
            <a:ext cx="10621180" cy="4347356"/>
          </a:xfrm>
        </p:spPr>
        <p:txBody>
          <a:bodyPr/>
          <a:lstStyle/>
          <a:p>
            <a:pPr algn="just">
              <a:spcBef>
                <a:spcPts val="600"/>
              </a:spcBef>
              <a:spcAft>
                <a:spcPts val="600"/>
              </a:spcAft>
            </a:pPr>
            <a:r>
              <a:rPr lang="en-GB" sz="3000" dirty="0"/>
              <a:t>To outline the key issues behind the selection of organizational structure</a:t>
            </a:r>
          </a:p>
          <a:p>
            <a:pPr algn="just">
              <a:spcBef>
                <a:spcPts val="600"/>
              </a:spcBef>
              <a:spcAft>
                <a:spcPts val="600"/>
              </a:spcAft>
            </a:pPr>
            <a:r>
              <a:rPr lang="en-GB" sz="3000" dirty="0"/>
              <a:t>To describe alternative organizational structures for international operations</a:t>
            </a:r>
          </a:p>
          <a:p>
            <a:pPr algn="just">
              <a:spcBef>
                <a:spcPts val="600"/>
              </a:spcBef>
              <a:spcAft>
                <a:spcPts val="600"/>
              </a:spcAft>
            </a:pPr>
            <a:r>
              <a:rPr lang="en-GB" sz="3000" dirty="0"/>
              <a:t>To highlight factors affecting decisions about the structure of international organizations</a:t>
            </a:r>
          </a:p>
          <a:p>
            <a:pPr algn="just">
              <a:spcBef>
                <a:spcPts val="600"/>
              </a:spcBef>
              <a:spcAft>
                <a:spcPts val="600"/>
              </a:spcAft>
            </a:pPr>
            <a:r>
              <a:rPr lang="en-GB" sz="3000" dirty="0"/>
              <a:t>To outline the need for and challenges of controls in international operations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2909A5F1-1562-C819-1773-0A196FFFAFE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Structure and Operations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26876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dirty="0"/>
              <a:t>Organizing is the process of creating the structure, systems, and culture needed to implement the company’s strategy.</a:t>
            </a:r>
          </a:p>
          <a:p>
            <a:pPr algn="just"/>
            <a:r>
              <a:rPr lang="en-US" altLang="en-US" dirty="0"/>
              <a:t>Companies must change strategies as their structures evolve from domestic to multinational. The basic functions of an organisation are to provide:</a:t>
            </a:r>
          </a:p>
          <a:p>
            <a:pPr lvl="1"/>
            <a:r>
              <a:rPr lang="en-US" altLang="en-US" dirty="0"/>
              <a:t>A route and locus of decision making and coordination.</a:t>
            </a:r>
          </a:p>
          <a:p>
            <a:pPr lvl="1"/>
            <a:r>
              <a:rPr lang="en-US" altLang="en-US" dirty="0"/>
              <a:t>A system for reporting and communications.</a:t>
            </a:r>
          </a:p>
          <a:p>
            <a:pPr algn="just">
              <a:buClr>
                <a:schemeClr val="tx1"/>
              </a:buClr>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F8609316-E1B5-895C-C413-922CCBE122C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Affecting Organizing Operations</a:t>
            </a:r>
          </a:p>
        </p:txBody>
      </p:sp>
      <p:pic>
        <p:nvPicPr>
          <p:cNvPr id="4" name="Picture 3">
            <a:extLst>
              <a:ext uri="{FF2B5EF4-FFF2-40B4-BE49-F238E27FC236}">
                <a16:creationId xmlns:a16="http://schemas.microsoft.com/office/drawing/2014/main" id="{D2D7B8E4-EEE5-4BFA-8DDF-5CBB315035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1288" y="1261172"/>
            <a:ext cx="9709423" cy="4335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817181A2-0CA2-A7EB-A16C-524FC789C53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1408671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Effect transition="in" filter="fade">
                                      <p:cBhvr>
                                        <p:cTn id="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Organisational Architecture?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130968"/>
            <a:ext cx="10855207" cy="460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3400" indent="-533400" algn="just">
              <a:lnSpc>
                <a:spcPct val="80000"/>
              </a:lnSpc>
            </a:pPr>
            <a:r>
              <a:rPr lang="en-US" altLang="en-US" dirty="0">
                <a:solidFill>
                  <a:srgbClr val="003399"/>
                </a:solidFill>
              </a:rPr>
              <a:t>Organisational architecture</a:t>
            </a:r>
            <a:r>
              <a:rPr lang="en-US" altLang="en-US" dirty="0"/>
              <a:t> is the totality of a firm’s organisation including </a:t>
            </a:r>
          </a:p>
          <a:p>
            <a:pPr marL="1314450" lvl="2" indent="-457200" algn="just">
              <a:lnSpc>
                <a:spcPct val="80000"/>
              </a:lnSpc>
              <a:buClr>
                <a:schemeClr val="tx1"/>
              </a:buClr>
              <a:buFont typeface="Wingdings" panose="05000000000000000000" pitchFamily="2" charset="2"/>
              <a:buAutoNum type="arabicPeriod"/>
            </a:pPr>
            <a:r>
              <a:rPr lang="en-US" altLang="en-US" sz="2800" dirty="0">
                <a:solidFill>
                  <a:srgbClr val="003399"/>
                </a:solidFill>
              </a:rPr>
              <a:t>Organizational structure</a:t>
            </a:r>
          </a:p>
          <a:p>
            <a:pPr marL="1314450" lvl="2" indent="-457200" algn="just">
              <a:lnSpc>
                <a:spcPct val="80000"/>
              </a:lnSpc>
              <a:buClr>
                <a:schemeClr val="tx1"/>
              </a:buClr>
              <a:buFont typeface="Wingdings" panose="05000000000000000000" pitchFamily="2" charset="2"/>
              <a:buAutoNum type="arabicPeriod"/>
            </a:pPr>
            <a:r>
              <a:rPr lang="en-US" altLang="en-US" sz="2800" dirty="0">
                <a:solidFill>
                  <a:srgbClr val="003399"/>
                </a:solidFill>
              </a:rPr>
              <a:t>Control systems</a:t>
            </a:r>
            <a:r>
              <a:rPr lang="en-US" altLang="en-US" sz="2800" dirty="0"/>
              <a:t> and </a:t>
            </a:r>
            <a:r>
              <a:rPr lang="en-US" altLang="en-US" sz="2800" dirty="0">
                <a:solidFill>
                  <a:srgbClr val="003399"/>
                </a:solidFill>
              </a:rPr>
              <a:t>incentives</a:t>
            </a:r>
          </a:p>
          <a:p>
            <a:pPr marL="1314450" lvl="2" indent="-457200" algn="just">
              <a:lnSpc>
                <a:spcPct val="80000"/>
              </a:lnSpc>
              <a:buClr>
                <a:schemeClr val="tx1"/>
              </a:buClr>
              <a:buFont typeface="Wingdings" panose="05000000000000000000" pitchFamily="2" charset="2"/>
              <a:buAutoNum type="arabicPeriod"/>
            </a:pPr>
            <a:r>
              <a:rPr lang="en-US" altLang="en-US" sz="2800" dirty="0">
                <a:solidFill>
                  <a:srgbClr val="003399"/>
                </a:solidFill>
              </a:rPr>
              <a:t>Processes</a:t>
            </a:r>
            <a:r>
              <a:rPr lang="en-US" altLang="en-US" sz="2800" dirty="0"/>
              <a:t>, </a:t>
            </a:r>
            <a:r>
              <a:rPr lang="en-US" altLang="en-US" sz="2800" dirty="0">
                <a:solidFill>
                  <a:srgbClr val="003399"/>
                </a:solidFill>
              </a:rPr>
              <a:t>organizational culture</a:t>
            </a:r>
            <a:r>
              <a:rPr lang="en-US" altLang="en-US" sz="2800" dirty="0"/>
              <a:t>, and </a:t>
            </a:r>
            <a:r>
              <a:rPr lang="en-US" altLang="en-US" sz="2800" dirty="0">
                <a:solidFill>
                  <a:srgbClr val="003399"/>
                </a:solidFill>
              </a:rPr>
              <a:t>people</a:t>
            </a:r>
          </a:p>
          <a:p>
            <a:pPr marL="533400" indent="-533400" algn="just">
              <a:lnSpc>
                <a:spcPct val="80000"/>
              </a:lnSpc>
            </a:pPr>
            <a:r>
              <a:rPr lang="en-US" altLang="en-US" dirty="0"/>
              <a:t>To be the most profitable</a:t>
            </a:r>
          </a:p>
          <a:p>
            <a:pPr marL="1314450" lvl="2" indent="-457200" algn="just">
              <a:lnSpc>
                <a:spcPct val="80000"/>
              </a:lnSpc>
            </a:pPr>
            <a:r>
              <a:rPr lang="en-US" altLang="en-US" sz="2800" dirty="0"/>
              <a:t>the elements of the organizational architecture must be internally consistent</a:t>
            </a:r>
          </a:p>
          <a:p>
            <a:pPr marL="1314450" lvl="2" indent="-457200" algn="just">
              <a:lnSpc>
                <a:spcPct val="80000"/>
              </a:lnSpc>
            </a:pPr>
            <a:r>
              <a:rPr lang="en-US" altLang="en-US" sz="2800" dirty="0"/>
              <a:t>the organizational architecture must fit the strategy</a:t>
            </a:r>
          </a:p>
          <a:p>
            <a:pPr marL="1314450" lvl="2" indent="-457200" algn="just">
              <a:lnSpc>
                <a:spcPct val="80000"/>
              </a:lnSpc>
            </a:pPr>
            <a:r>
              <a:rPr lang="en-US" altLang="en-US" sz="2800" dirty="0"/>
              <a:t>the strategy and architecture must be consistent with each other, and consistent with competitive conditions</a:t>
            </a:r>
          </a:p>
          <a:p>
            <a:pPr algn="just">
              <a:buClr>
                <a:schemeClr val="tx1"/>
              </a:buClr>
            </a:pPr>
            <a:endParaRPr lang="en-GB" sz="3600"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C9C3E467-6058-0B2C-1D32-48161F30055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238097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Architecture</a:t>
            </a:r>
          </a:p>
        </p:txBody>
      </p:sp>
      <p:pic>
        <p:nvPicPr>
          <p:cNvPr id="4" name="Picture 4">
            <a:extLst>
              <a:ext uri="{FF2B5EF4-FFF2-40B4-BE49-F238E27FC236}">
                <a16:creationId xmlns:a16="http://schemas.microsoft.com/office/drawing/2014/main" id="{F29B17D4-0AE3-4C9F-8BE4-8100739CAB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6733" y="1064584"/>
            <a:ext cx="9278533"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a:extLst>
              <a:ext uri="{FF2B5EF4-FFF2-40B4-BE49-F238E27FC236}">
                <a16:creationId xmlns:a16="http://schemas.microsoft.com/office/drawing/2014/main" id="{388E7A1A-723C-329D-B484-9B6EE186AA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6159646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750" fill="hold"/>
                                        <p:tgtEl>
                                          <p:spTgt spid="4"/>
                                        </p:tgtEl>
                                        <p:attrNameLst>
                                          <p:attrName>ppt_w</p:attrName>
                                        </p:attrNameLst>
                                      </p:cBhvr>
                                      <p:tavLst>
                                        <p:tav tm="0">
                                          <p:val>
                                            <p:fltVal val="0"/>
                                          </p:val>
                                        </p:tav>
                                        <p:tav tm="100000">
                                          <p:val>
                                            <p:strVal val="#ppt_w"/>
                                          </p:val>
                                        </p:tav>
                                      </p:tavLst>
                                    </p:anim>
                                    <p:anim calcmode="lin" valueType="num">
                                      <p:cBhvr>
                                        <p:cTn id="8" dur="1750" fill="hold"/>
                                        <p:tgtEl>
                                          <p:spTgt spid="4"/>
                                        </p:tgtEl>
                                        <p:attrNameLst>
                                          <p:attrName>ppt_h</p:attrName>
                                        </p:attrNameLst>
                                      </p:cBhvr>
                                      <p:tavLst>
                                        <p:tav tm="0">
                                          <p:val>
                                            <p:fltVal val="0"/>
                                          </p:val>
                                        </p:tav>
                                        <p:tav tm="100000">
                                          <p:val>
                                            <p:strVal val="#ppt_h"/>
                                          </p:val>
                                        </p:tav>
                                      </p:tavLst>
                                    </p:anim>
                                    <p:animEffect transition="in" filter="fade">
                                      <p:cBhvr>
                                        <p:cTn id="9"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Issues of Organizational Structure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484784"/>
            <a:ext cx="10855207"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b="1" dirty="0"/>
              <a:t>Organizational structure</a:t>
            </a:r>
          </a:p>
          <a:p>
            <a:pPr marL="892175" lvl="1" indent="-434975" algn="just">
              <a:spcBef>
                <a:spcPts val="1200"/>
              </a:spcBef>
              <a:spcAft>
                <a:spcPts val="1200"/>
              </a:spcAft>
              <a:buClr>
                <a:schemeClr val="tx1"/>
              </a:buClr>
              <a:buFont typeface="Wingdings" panose="05000000000000000000" pitchFamily="2" charset="2"/>
              <a:buChar char="Ø"/>
            </a:pPr>
            <a:r>
              <a:rPr lang="en-GB" sz="3000" dirty="0"/>
              <a:t>Way in which a company divides its activities among separate units and coordinates activities among those units</a:t>
            </a:r>
          </a:p>
          <a:p>
            <a:pPr marL="1292225" lvl="2" indent="-434975" algn="just">
              <a:spcBef>
                <a:spcPts val="1200"/>
              </a:spcBef>
              <a:spcAft>
                <a:spcPts val="1200"/>
              </a:spcAft>
              <a:buClr>
                <a:schemeClr val="tx1"/>
              </a:buClr>
              <a:buFont typeface="Wingdings" panose="05000000000000000000" pitchFamily="2" charset="2"/>
              <a:buChar char="ü"/>
            </a:pPr>
            <a:r>
              <a:rPr lang="en-GB" sz="2800" dirty="0"/>
              <a:t>If a company’s organizational structure is appropriate for its strategic plans, it will be more effective in working toward its goals</a:t>
            </a:r>
          </a:p>
        </p:txBody>
      </p:sp>
      <p:sp>
        <p:nvSpPr>
          <p:cNvPr id="2" name="Arrow: Down 1">
            <a:extLst>
              <a:ext uri="{FF2B5EF4-FFF2-40B4-BE49-F238E27FC236}">
                <a16:creationId xmlns:a16="http://schemas.microsoft.com/office/drawing/2014/main" id="{FDA8E301-C962-36D6-4DE8-B242BDCB8FB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64500942-D05B-82C2-0E00-B158529C822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361660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Issues of Organizational Structure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340768"/>
            <a:ext cx="10972220"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600"/>
              </a:spcBef>
              <a:spcAft>
                <a:spcPts val="600"/>
              </a:spcAft>
              <a:buClr>
                <a:schemeClr val="tx1"/>
              </a:buClr>
            </a:pPr>
            <a:r>
              <a:rPr lang="en-GB" sz="3000" b="1" dirty="0"/>
              <a:t>Centralized decision-making </a:t>
            </a:r>
            <a:r>
              <a:rPr lang="en-GB" sz="3000" dirty="0"/>
              <a:t>concentrates decisions at a high organizational level in one location, such as at headquarters</a:t>
            </a:r>
          </a:p>
          <a:p>
            <a:pPr marL="981075" lvl="1" indent="-523875" algn="just">
              <a:spcBef>
                <a:spcPts val="0"/>
              </a:spcBef>
              <a:spcAft>
                <a:spcPts val="0"/>
              </a:spcAft>
              <a:buClr>
                <a:schemeClr val="tx1"/>
              </a:buClr>
              <a:buFont typeface="Wingdings" panose="05000000000000000000" pitchFamily="2" charset="2"/>
              <a:buChar char="Ø"/>
            </a:pPr>
            <a:r>
              <a:rPr lang="en-GB" sz="2600" dirty="0"/>
              <a:t>Coordination is paramount</a:t>
            </a:r>
          </a:p>
          <a:p>
            <a:pPr marL="981075" lvl="1" indent="-523875" algn="just">
              <a:spcBef>
                <a:spcPts val="0"/>
              </a:spcBef>
              <a:spcAft>
                <a:spcPts val="0"/>
              </a:spcAft>
              <a:buClr>
                <a:schemeClr val="tx1"/>
              </a:buClr>
              <a:buFont typeface="Wingdings" panose="05000000000000000000" pitchFamily="2" charset="2"/>
              <a:buChar char="Ø"/>
            </a:pPr>
            <a:r>
              <a:rPr lang="en-GB" sz="2600" dirty="0"/>
              <a:t>Financial control and cost savings</a:t>
            </a:r>
          </a:p>
          <a:p>
            <a:pPr algn="just">
              <a:spcBef>
                <a:spcPts val="600"/>
              </a:spcBef>
              <a:spcAft>
                <a:spcPts val="600"/>
              </a:spcAft>
              <a:buClr>
                <a:schemeClr val="tx1"/>
              </a:buClr>
            </a:pPr>
            <a:r>
              <a:rPr lang="en-GB" sz="3000" b="1" dirty="0"/>
              <a:t>Decentralized decision-making </a:t>
            </a:r>
            <a:r>
              <a:rPr lang="en-GB" sz="3000" dirty="0"/>
              <a:t>delegates decisions to lower organizational levels, such as to international subsidiaries</a:t>
            </a:r>
          </a:p>
          <a:p>
            <a:pPr marL="981075" lvl="1" indent="-446088" algn="just">
              <a:spcBef>
                <a:spcPts val="0"/>
              </a:spcBef>
              <a:spcAft>
                <a:spcPts val="0"/>
              </a:spcAft>
              <a:buClr>
                <a:schemeClr val="tx1"/>
              </a:buClr>
              <a:buFont typeface="Wingdings" panose="05000000000000000000" pitchFamily="2" charset="2"/>
              <a:buChar char="Ø"/>
            </a:pPr>
            <a:r>
              <a:rPr lang="en-GB" sz="2600" dirty="0"/>
              <a:t>Improves local responsiveness</a:t>
            </a:r>
          </a:p>
          <a:p>
            <a:pPr marL="981075" lvl="1" indent="-446088" algn="just">
              <a:spcBef>
                <a:spcPts val="0"/>
              </a:spcBef>
              <a:spcAft>
                <a:spcPts val="0"/>
              </a:spcAft>
              <a:buClr>
                <a:schemeClr val="tx1"/>
              </a:buClr>
              <a:buFont typeface="Wingdings" panose="05000000000000000000" pitchFamily="2" charset="2"/>
              <a:buChar char="Ø"/>
            </a:pPr>
            <a:r>
              <a:rPr lang="en-GB" sz="2600" dirty="0"/>
              <a:t>Increases accountability</a:t>
            </a:r>
          </a:p>
        </p:txBody>
      </p:sp>
      <p:sp>
        <p:nvSpPr>
          <p:cNvPr id="2" name="Arrow: Down 1">
            <a:extLst>
              <a:ext uri="{FF2B5EF4-FFF2-40B4-BE49-F238E27FC236}">
                <a16:creationId xmlns:a16="http://schemas.microsoft.com/office/drawing/2014/main" id="{AC61456C-B862-3C76-0E06-A473CB34E30F}"/>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744BDEDB-507F-C1CC-010D-CE4246262A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2084387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Issues of Organizational Structure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412776"/>
            <a:ext cx="10972220"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600"/>
              </a:spcBef>
              <a:spcAft>
                <a:spcPts val="600"/>
              </a:spcAft>
              <a:buClr>
                <a:schemeClr val="tx1"/>
              </a:buClr>
            </a:pPr>
            <a:r>
              <a:rPr lang="en-GB" sz="3000" b="1" dirty="0"/>
              <a:t>Structure and Coordination</a:t>
            </a:r>
          </a:p>
          <a:p>
            <a:pPr marL="981075" lvl="1" indent="-523875" algn="just">
              <a:spcBef>
                <a:spcPts val="600"/>
              </a:spcBef>
              <a:spcAft>
                <a:spcPts val="600"/>
              </a:spcAft>
              <a:buClr>
                <a:schemeClr val="tx1"/>
              </a:buClr>
              <a:buFont typeface="Wingdings" panose="05000000000000000000" pitchFamily="2" charset="2"/>
              <a:buChar char="Ø"/>
            </a:pPr>
            <a:r>
              <a:rPr lang="en-GB" dirty="0"/>
              <a:t>Design an appropriate organizational structure</a:t>
            </a:r>
          </a:p>
          <a:p>
            <a:pPr marL="981075" lvl="1" indent="-523875" algn="just">
              <a:spcBef>
                <a:spcPts val="600"/>
              </a:spcBef>
              <a:spcAft>
                <a:spcPts val="600"/>
              </a:spcAft>
              <a:buClr>
                <a:schemeClr val="tx1"/>
              </a:buClr>
              <a:buFont typeface="Wingdings" panose="05000000000000000000" pitchFamily="2" charset="2"/>
              <a:buChar char="Ø"/>
            </a:pPr>
            <a:r>
              <a:rPr lang="en-GB" dirty="0"/>
              <a:t>Defines areas of responsibility and </a:t>
            </a:r>
            <a:r>
              <a:rPr lang="en-GB" b="1" dirty="0"/>
              <a:t>chains of command</a:t>
            </a:r>
          </a:p>
          <a:p>
            <a:pPr marL="1381125" lvl="2" indent="-523875" algn="just">
              <a:spcBef>
                <a:spcPts val="600"/>
              </a:spcBef>
              <a:spcAft>
                <a:spcPts val="600"/>
              </a:spcAft>
              <a:buClr>
                <a:schemeClr val="tx1"/>
              </a:buClr>
              <a:buFont typeface="Wingdings" panose="05000000000000000000" pitchFamily="2" charset="2"/>
              <a:buChar char="§"/>
            </a:pPr>
            <a:r>
              <a:rPr lang="en-GB" sz="2600" dirty="0"/>
              <a:t>Lines of authority that run from top management to individual employees and that specify internal reporting relationships</a:t>
            </a:r>
          </a:p>
          <a:p>
            <a:pPr marL="1381125" lvl="2" indent="-523875" algn="just">
              <a:spcBef>
                <a:spcPts val="0"/>
              </a:spcBef>
              <a:spcAft>
                <a:spcPts val="0"/>
              </a:spcAft>
              <a:buClr>
                <a:schemeClr val="tx1"/>
              </a:buClr>
              <a:buFont typeface="Wingdings" panose="05000000000000000000" pitchFamily="2" charset="2"/>
              <a:buChar char="§"/>
            </a:pPr>
            <a:endParaRPr lang="en-GB" sz="2200" b="1" dirty="0"/>
          </a:p>
          <a:p>
            <a:pPr algn="just">
              <a:spcBef>
                <a:spcPts val="600"/>
              </a:spcBef>
              <a:spcAft>
                <a:spcPts val="600"/>
              </a:spcAft>
              <a:buClr>
                <a:schemeClr val="tx1"/>
              </a:buClr>
            </a:pPr>
            <a:r>
              <a:rPr lang="en-GB" sz="3000" b="1" dirty="0"/>
              <a:t>Structure and Flexibility</a:t>
            </a:r>
          </a:p>
          <a:p>
            <a:pPr marL="981075" lvl="1" indent="-446088" algn="just">
              <a:spcBef>
                <a:spcPts val="600"/>
              </a:spcBef>
              <a:spcAft>
                <a:spcPts val="600"/>
              </a:spcAft>
              <a:buClr>
                <a:schemeClr val="tx1"/>
              </a:buClr>
              <a:buFont typeface="Wingdings" panose="05000000000000000000" pitchFamily="2" charset="2"/>
              <a:buChar char="Ø"/>
            </a:pPr>
            <a:r>
              <a:rPr lang="en-GB" dirty="0"/>
              <a:t>Organizational structure is often modified to suit changes</a:t>
            </a:r>
          </a:p>
        </p:txBody>
      </p:sp>
      <p:sp>
        <p:nvSpPr>
          <p:cNvPr id="2" name="Arrow: Down 1">
            <a:extLst>
              <a:ext uri="{FF2B5EF4-FFF2-40B4-BE49-F238E27FC236}">
                <a16:creationId xmlns:a16="http://schemas.microsoft.com/office/drawing/2014/main" id="{AC61456C-B862-3C76-0E06-A473CB34E30F}"/>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3" name="Footer Placeholder 1">
            <a:extLst>
              <a:ext uri="{FF2B5EF4-FFF2-40B4-BE49-F238E27FC236}">
                <a16:creationId xmlns:a16="http://schemas.microsoft.com/office/drawing/2014/main" id="{69EAC227-312F-A67F-B043-83885AC2FA4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631942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International Division</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3287688" y="1988839"/>
            <a:ext cx="8165068" cy="3384377"/>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pPr>
            <a:r>
              <a:rPr lang="en-GB" altLang="en-US" dirty="0"/>
              <a:t>Centralizes in one entity all of the responsibility for international activities.</a:t>
            </a:r>
          </a:p>
          <a:p>
            <a:pPr algn="just">
              <a:spcBef>
                <a:spcPts val="1200"/>
              </a:spcBef>
              <a:spcAft>
                <a:spcPts val="1200"/>
              </a:spcAft>
            </a:pPr>
            <a:r>
              <a:rPr lang="en-GB" altLang="en-US" dirty="0"/>
              <a:t>Best serve firms with few products that do not vary significantly.</a:t>
            </a:r>
          </a:p>
          <a:p>
            <a:pPr algn="just">
              <a:spcBef>
                <a:spcPts val="1200"/>
              </a:spcBef>
              <a:spcAft>
                <a:spcPts val="1200"/>
              </a:spcAft>
            </a:pPr>
            <a:r>
              <a:rPr lang="en-GB" altLang="en-US" dirty="0"/>
              <a:t>Coordination is important.</a:t>
            </a:r>
          </a:p>
        </p:txBody>
      </p:sp>
      <p:pic>
        <p:nvPicPr>
          <p:cNvPr id="6" name="Picture 6">
            <a:extLst>
              <a:ext uri="{FF2B5EF4-FFF2-40B4-BE49-F238E27FC236}">
                <a16:creationId xmlns:a16="http://schemas.microsoft.com/office/drawing/2014/main" id="{A7866C7B-6767-4631-8694-ADBCAC665E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739244" y="2127250"/>
            <a:ext cx="2470150" cy="2603500"/>
          </a:xfrm>
          <a:prstGeom prst="rect">
            <a:avLst/>
          </a:prstGeom>
        </p:spPr>
      </p:pic>
    </p:spTree>
    <p:extLst>
      <p:ext uri="{BB962C8B-B14F-4D97-AF65-F5344CB8AC3E}">
        <p14:creationId xmlns:p14="http://schemas.microsoft.com/office/powerpoint/2010/main" val="323927972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479376" y="3717032"/>
            <a:ext cx="4752528" cy="1878387"/>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3000" dirty="0"/>
              <a:t>Most often used by multinational corporations.  Improved cost efficiency is a major benefit.</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latin typeface="Arial" panose="020B0604020202020204" pitchFamily="34" charset="0"/>
              </a:rPr>
              <a:t>Product Structure</a:t>
            </a:r>
          </a:p>
        </p:txBody>
      </p:sp>
      <p:pic>
        <p:nvPicPr>
          <p:cNvPr id="2" name="Content Placeholder 4" descr="The global product structure consists of 3 levels. For long description in Notes pane, press F6.">
            <a:extLst>
              <a:ext uri="{FF2B5EF4-FFF2-40B4-BE49-F238E27FC236}">
                <a16:creationId xmlns:a16="http://schemas.microsoft.com/office/drawing/2014/main" id="{5D49CBA7-0363-1A9C-6D29-CEAC1435B069}"/>
              </a:ext>
            </a:extLst>
          </p:cNvPr>
          <p:cNvPicPr>
            <a:picLocks noChangeAspect="1"/>
          </p:cNvPicPr>
          <p:nvPr/>
        </p:nvPicPr>
        <p:blipFill>
          <a:blip r:embed="rId3"/>
          <a:stretch>
            <a:fillRect/>
          </a:stretch>
        </p:blipFill>
        <p:spPr>
          <a:xfrm>
            <a:off x="5231904" y="1434231"/>
            <a:ext cx="6582111" cy="3989538"/>
          </a:xfrm>
          <a:prstGeom prst="rect">
            <a:avLst/>
          </a:prstGeom>
        </p:spPr>
      </p:pic>
      <p:sp>
        <p:nvSpPr>
          <p:cNvPr id="3" name="Arrow: Down 2">
            <a:extLst>
              <a:ext uri="{FF2B5EF4-FFF2-40B4-BE49-F238E27FC236}">
                <a16:creationId xmlns:a16="http://schemas.microsoft.com/office/drawing/2014/main" id="{9D58F1CE-9C9D-794A-3F73-46E626B978E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5" name="Footer Placeholder 1">
            <a:extLst>
              <a:ext uri="{FF2B5EF4-FFF2-40B4-BE49-F238E27FC236}">
                <a16:creationId xmlns:a16="http://schemas.microsoft.com/office/drawing/2014/main" id="{10DF86E0-7311-FDD1-3804-B4202CB292C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3924297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2"/>
                                        </p:tgtEl>
                                        <p:attrNameLst>
                                          <p:attrName>style.visibility</p:attrName>
                                        </p:attrNameLst>
                                      </p:cBhvr>
                                      <p:to>
                                        <p:strVal val="visible"/>
                                      </p:to>
                                    </p:set>
                                    <p:anim calcmode="lin" valueType="num">
                                      <p:cBhvr>
                                        <p:cTn id="14" dur="2000" fill="hold"/>
                                        <p:tgtEl>
                                          <p:spTgt spid="2"/>
                                        </p:tgtEl>
                                        <p:attrNameLst>
                                          <p:attrName>ppt_w</p:attrName>
                                        </p:attrNameLst>
                                      </p:cBhvr>
                                      <p:tavLst>
                                        <p:tav tm="0">
                                          <p:val>
                                            <p:fltVal val="0"/>
                                          </p:val>
                                        </p:tav>
                                        <p:tav tm="100000">
                                          <p:val>
                                            <p:strVal val="#ppt_w"/>
                                          </p:val>
                                        </p:tav>
                                      </p:tavLst>
                                    </p:anim>
                                    <p:anim calcmode="lin" valueType="num">
                                      <p:cBhvr>
                                        <p:cTn id="15" dur="2000" fill="hold"/>
                                        <p:tgtEl>
                                          <p:spTgt spid="2"/>
                                        </p:tgtEl>
                                        <p:attrNameLst>
                                          <p:attrName>ppt_h</p:attrName>
                                        </p:attrNameLst>
                                      </p:cBhvr>
                                      <p:tavLst>
                                        <p:tav tm="0">
                                          <p:val>
                                            <p:fltVal val="0"/>
                                          </p:val>
                                        </p:tav>
                                        <p:tav tm="100000">
                                          <p:val>
                                            <p:strVal val="#ppt_h"/>
                                          </p:val>
                                        </p:tav>
                                      </p:tavLst>
                                    </p:anim>
                                    <p:animEffect transition="in" filter="fade">
                                      <p:cBhvr>
                                        <p:cTn id="16"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Content Placeholder 4" descr="The international area structure consists of 3 levels. For long description in Notes pane, press F6.">
            <a:extLst>
              <a:ext uri="{FF2B5EF4-FFF2-40B4-BE49-F238E27FC236}">
                <a16:creationId xmlns:a16="http://schemas.microsoft.com/office/drawing/2014/main" id="{52241A09-BF80-27B3-EE75-F8D49923BFD3}"/>
              </a:ext>
            </a:extLst>
          </p:cNvPr>
          <p:cNvPicPr>
            <a:picLocks noChangeAspect="1"/>
          </p:cNvPicPr>
          <p:nvPr/>
        </p:nvPicPr>
        <p:blipFill>
          <a:blip r:embed="rId3"/>
          <a:stretch>
            <a:fillRect/>
          </a:stretch>
        </p:blipFill>
        <p:spPr>
          <a:xfrm>
            <a:off x="4871864" y="1317383"/>
            <a:ext cx="7020780" cy="4278036"/>
          </a:xfrm>
          <a:prstGeom prst="rect">
            <a:avLst/>
          </a:prstGeom>
        </p:spPr>
      </p:pic>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479376" y="3717032"/>
            <a:ext cx="4464496" cy="1878387"/>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3000" dirty="0"/>
              <a:t>Second most used approach.  Follows the marketing concept most closely.</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t>Area Structure</a:t>
            </a:r>
          </a:p>
        </p:txBody>
      </p:sp>
      <p:sp>
        <p:nvSpPr>
          <p:cNvPr id="5" name="Arrow: Down 4">
            <a:extLst>
              <a:ext uri="{FF2B5EF4-FFF2-40B4-BE49-F238E27FC236}">
                <a16:creationId xmlns:a16="http://schemas.microsoft.com/office/drawing/2014/main" id="{63EB2F18-CD58-EDA6-FD6B-9939900858B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75552DB8-5BC1-F823-2F2B-9A134C888E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005184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3"/>
                                        </p:tgtEl>
                                        <p:attrNameLst>
                                          <p:attrName>style.visibility</p:attrName>
                                        </p:attrNameLst>
                                      </p:cBhvr>
                                      <p:to>
                                        <p:strVal val="visible"/>
                                      </p:to>
                                    </p:set>
                                    <p:anim calcmode="lin" valueType="num">
                                      <p:cBhvr>
                                        <p:cTn id="14" dur="2000" fill="hold"/>
                                        <p:tgtEl>
                                          <p:spTgt spid="3"/>
                                        </p:tgtEl>
                                        <p:attrNameLst>
                                          <p:attrName>ppt_w</p:attrName>
                                        </p:attrNameLst>
                                      </p:cBhvr>
                                      <p:tavLst>
                                        <p:tav tm="0">
                                          <p:val>
                                            <p:fltVal val="0"/>
                                          </p:val>
                                        </p:tav>
                                        <p:tav tm="100000">
                                          <p:val>
                                            <p:strVal val="#ppt_w"/>
                                          </p:val>
                                        </p:tav>
                                      </p:tavLst>
                                    </p:anim>
                                    <p:anim calcmode="lin" valueType="num">
                                      <p:cBhvr>
                                        <p:cTn id="15" dur="2000" fill="hold"/>
                                        <p:tgtEl>
                                          <p:spTgt spid="3"/>
                                        </p:tgtEl>
                                        <p:attrNameLst>
                                          <p:attrName>ppt_h</p:attrName>
                                        </p:attrNameLst>
                                      </p:cBhvr>
                                      <p:tavLst>
                                        <p:tav tm="0">
                                          <p:val>
                                            <p:fltVal val="0"/>
                                          </p:val>
                                        </p:tav>
                                        <p:tav tm="100000">
                                          <p:val>
                                            <p:strVal val="#ppt_h"/>
                                          </p:val>
                                        </p:tav>
                                      </p:tavLst>
                                    </p:anim>
                                    <p:animEffect transition="in" filter="fade">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descr="A diagram of a company structure&#10;&#10;Description automatically generated">
            <a:extLst>
              <a:ext uri="{FF2B5EF4-FFF2-40B4-BE49-F238E27FC236}">
                <a16:creationId xmlns:a16="http://schemas.microsoft.com/office/drawing/2014/main" id="{FEECAF64-7069-F493-D9A2-B344A9F1CC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3384" y="1322389"/>
            <a:ext cx="7022592" cy="4279392"/>
          </a:xfrm>
          <a:prstGeom prst="rect">
            <a:avLst/>
          </a:prstGeom>
        </p:spPr>
      </p:pic>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479376" y="3645023"/>
            <a:ext cx="4752528" cy="2032477"/>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3000" dirty="0"/>
              <a:t>Especially used if customer groups are dramatically different.</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t>Customer</a:t>
            </a:r>
          </a:p>
          <a:p>
            <a:pPr algn="ctr"/>
            <a:r>
              <a:rPr lang="en-US" altLang="en-US" sz="2000" b="1" dirty="0"/>
              <a:t>Structure</a:t>
            </a:r>
          </a:p>
        </p:txBody>
      </p:sp>
      <p:sp>
        <p:nvSpPr>
          <p:cNvPr id="5" name="Arrow: Down 4">
            <a:extLst>
              <a:ext uri="{FF2B5EF4-FFF2-40B4-BE49-F238E27FC236}">
                <a16:creationId xmlns:a16="http://schemas.microsoft.com/office/drawing/2014/main" id="{63EB2F18-CD58-EDA6-FD6B-9939900858B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BD53DCB9-E0C4-815B-00FB-CFCFF8D0B2A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8657631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6"/>
                                        </p:tgtEl>
                                        <p:attrNameLst>
                                          <p:attrName>style.visibility</p:attrName>
                                        </p:attrNameLst>
                                      </p:cBhvr>
                                      <p:to>
                                        <p:strVal val="visible"/>
                                      </p:to>
                                    </p:set>
                                    <p:anim calcmode="lin" valueType="num">
                                      <p:cBhvr>
                                        <p:cTn id="14" dur="2000" fill="hold"/>
                                        <p:tgtEl>
                                          <p:spTgt spid="6"/>
                                        </p:tgtEl>
                                        <p:attrNameLst>
                                          <p:attrName>ppt_w</p:attrName>
                                        </p:attrNameLst>
                                      </p:cBhvr>
                                      <p:tavLst>
                                        <p:tav tm="0">
                                          <p:val>
                                            <p:fltVal val="0"/>
                                          </p:val>
                                        </p:tav>
                                        <p:tav tm="100000">
                                          <p:val>
                                            <p:strVal val="#ppt_w"/>
                                          </p:val>
                                        </p:tav>
                                      </p:tavLst>
                                    </p:anim>
                                    <p:anim calcmode="lin" valueType="num">
                                      <p:cBhvr>
                                        <p:cTn id="15" dur="2000" fill="hold"/>
                                        <p:tgtEl>
                                          <p:spTgt spid="6"/>
                                        </p:tgtEl>
                                        <p:attrNameLst>
                                          <p:attrName>ppt_h</p:attrName>
                                        </p:attrNameLst>
                                      </p:cBhvr>
                                      <p:tavLst>
                                        <p:tav tm="0">
                                          <p:val>
                                            <p:fltVal val="0"/>
                                          </p:val>
                                        </p:tav>
                                        <p:tav tm="100000">
                                          <p:val>
                                            <p:strVal val="#ppt_h"/>
                                          </p:val>
                                        </p:tav>
                                      </p:tavLst>
                                    </p:anim>
                                    <p:animEffect transition="in" filter="fade">
                                      <p:cBhvr>
                                        <p:cTn id="1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479376" y="3373245"/>
            <a:ext cx="4464496" cy="230425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3000" dirty="0"/>
              <a:t>The simplest from the administrative viewpoint.  A variation is one that uses processes as a basis for structure.</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t>Functional </a:t>
            </a:r>
          </a:p>
          <a:p>
            <a:pPr algn="ctr"/>
            <a:r>
              <a:rPr lang="en-US" altLang="en-US" sz="2000" b="1" dirty="0"/>
              <a:t>Structure</a:t>
            </a:r>
          </a:p>
        </p:txBody>
      </p:sp>
      <p:sp>
        <p:nvSpPr>
          <p:cNvPr id="5" name="Arrow: Down 4">
            <a:extLst>
              <a:ext uri="{FF2B5EF4-FFF2-40B4-BE49-F238E27FC236}">
                <a16:creationId xmlns:a16="http://schemas.microsoft.com/office/drawing/2014/main" id="{63EB2F18-CD58-EDA6-FD6B-9939900858B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4</a:t>
            </a:r>
          </a:p>
        </p:txBody>
      </p:sp>
      <p:pic>
        <p:nvPicPr>
          <p:cNvPr id="2" name="Picture Placeholder 11" descr="A diagram shows the functional structure of an organization.&#10;Long description is available in notes, Press F6">
            <a:extLst>
              <a:ext uri="{FF2B5EF4-FFF2-40B4-BE49-F238E27FC236}">
                <a16:creationId xmlns:a16="http://schemas.microsoft.com/office/drawing/2014/main" id="{A12E9E33-F12E-433A-5586-9C4DE9376307}"/>
              </a:ext>
            </a:extLst>
          </p:cNvPr>
          <p:cNvPicPr>
            <a:picLocks noChangeAspect="1"/>
          </p:cNvPicPr>
          <p:nvPr/>
        </p:nvPicPr>
        <p:blipFill rotWithShape="1">
          <a:blip r:embed="rId3">
            <a:extLst>
              <a:ext uri="{28A0092B-C50C-407E-A947-70E740481C1C}">
                <a14:useLocalDpi xmlns:a14="http://schemas.microsoft.com/office/drawing/2010/main" val="0"/>
              </a:ext>
            </a:extLst>
          </a:blip>
          <a:srcRect b="5866"/>
          <a:stretch/>
        </p:blipFill>
        <p:spPr>
          <a:xfrm>
            <a:off x="6034627" y="1078281"/>
            <a:ext cx="5400600" cy="4589928"/>
          </a:xfrm>
          <a:prstGeom prst="rect">
            <a:avLst/>
          </a:prstGeom>
        </p:spPr>
      </p:pic>
      <p:sp>
        <p:nvSpPr>
          <p:cNvPr id="3" name="Footer Placeholder 1">
            <a:extLst>
              <a:ext uri="{FF2B5EF4-FFF2-40B4-BE49-F238E27FC236}">
                <a16:creationId xmlns:a16="http://schemas.microsoft.com/office/drawing/2014/main" id="{D364FEBA-09EC-6627-66E7-A34297154D2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489287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2"/>
                                        </p:tgtEl>
                                        <p:attrNameLst>
                                          <p:attrName>style.visibility</p:attrName>
                                        </p:attrNameLst>
                                      </p:cBhvr>
                                      <p:to>
                                        <p:strVal val="visible"/>
                                      </p:to>
                                    </p:set>
                                    <p:anim calcmode="lin" valueType="num">
                                      <p:cBhvr>
                                        <p:cTn id="14" dur="2000" fill="hold"/>
                                        <p:tgtEl>
                                          <p:spTgt spid="2"/>
                                        </p:tgtEl>
                                        <p:attrNameLst>
                                          <p:attrName>ppt_w</p:attrName>
                                        </p:attrNameLst>
                                      </p:cBhvr>
                                      <p:tavLst>
                                        <p:tav tm="0">
                                          <p:val>
                                            <p:fltVal val="0"/>
                                          </p:val>
                                        </p:tav>
                                        <p:tav tm="100000">
                                          <p:val>
                                            <p:strVal val="#ppt_w"/>
                                          </p:val>
                                        </p:tav>
                                      </p:tavLst>
                                    </p:anim>
                                    <p:anim calcmode="lin" valueType="num">
                                      <p:cBhvr>
                                        <p:cTn id="15" dur="2000" fill="hold"/>
                                        <p:tgtEl>
                                          <p:spTgt spid="2"/>
                                        </p:tgtEl>
                                        <p:attrNameLst>
                                          <p:attrName>ppt_h</p:attrName>
                                        </p:attrNameLst>
                                      </p:cBhvr>
                                      <p:tavLst>
                                        <p:tav tm="0">
                                          <p:val>
                                            <p:fltVal val="0"/>
                                          </p:val>
                                        </p:tav>
                                        <p:tav tm="100000">
                                          <p:val>
                                            <p:strVal val="#ppt_h"/>
                                          </p:val>
                                        </p:tav>
                                      </p:tavLst>
                                    </p:anim>
                                    <p:animEffect transition="in" filter="fade">
                                      <p:cBhvr>
                                        <p:cTn id="16"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Placeholder 11" descr="A matrix of three rows and four columns. On the top left of the matrix are the headquarters. The rows of the matrix depict the various product divisions and the columns depict the area divisions.&#10;Long description is available in notes, Press F6">
            <a:extLst>
              <a:ext uri="{FF2B5EF4-FFF2-40B4-BE49-F238E27FC236}">
                <a16:creationId xmlns:a16="http://schemas.microsoft.com/office/drawing/2014/main" id="{8D74A5D4-F6E8-8EFA-2CF9-A39F3CF018BD}"/>
              </a:ext>
            </a:extLst>
          </p:cNvPr>
          <p:cNvPicPr>
            <a:picLocks noChangeAspect="1"/>
          </p:cNvPicPr>
          <p:nvPr/>
        </p:nvPicPr>
        <p:blipFill rotWithShape="1">
          <a:blip r:embed="rId3">
            <a:extLst>
              <a:ext uri="{28A0092B-C50C-407E-A947-70E740481C1C}">
                <a14:useLocalDpi xmlns:a14="http://schemas.microsoft.com/office/drawing/2010/main" val="0"/>
              </a:ext>
            </a:extLst>
          </a:blip>
          <a:srcRect b="10146"/>
          <a:stretch/>
        </p:blipFill>
        <p:spPr>
          <a:xfrm>
            <a:off x="5663952" y="1829069"/>
            <a:ext cx="6312024" cy="3698814"/>
          </a:xfrm>
          <a:prstGeom prst="rect">
            <a:avLst/>
          </a:prstGeom>
        </p:spPr>
      </p:pic>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327440" y="3386445"/>
            <a:ext cx="5904656" cy="248202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ts val="0"/>
              </a:spcBef>
              <a:buNone/>
            </a:pPr>
            <a:r>
              <a:rPr lang="en-GB" altLang="en-US" sz="2400" dirty="0"/>
              <a:t>Combines two or more organizational dimensions simultaneously. Integrates the various approaches. Most companies find this arrangement problematic. Complexity of this structure may increase the reaction time of a company.</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t>Matrix Structure</a:t>
            </a:r>
          </a:p>
        </p:txBody>
      </p:sp>
      <p:sp>
        <p:nvSpPr>
          <p:cNvPr id="5" name="Arrow: Down 4">
            <a:extLst>
              <a:ext uri="{FF2B5EF4-FFF2-40B4-BE49-F238E27FC236}">
                <a16:creationId xmlns:a16="http://schemas.microsoft.com/office/drawing/2014/main" id="{63EB2F18-CD58-EDA6-FD6B-9939900858B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5</a:t>
            </a:r>
          </a:p>
        </p:txBody>
      </p:sp>
      <p:sp>
        <p:nvSpPr>
          <p:cNvPr id="3" name="Footer Placeholder 1">
            <a:extLst>
              <a:ext uri="{FF2B5EF4-FFF2-40B4-BE49-F238E27FC236}">
                <a16:creationId xmlns:a16="http://schemas.microsoft.com/office/drawing/2014/main" id="{6115667D-891B-71E5-9D12-76BF46BEC6F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9123925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2"/>
                                        </p:tgtEl>
                                        <p:attrNameLst>
                                          <p:attrName>style.visibility</p:attrName>
                                        </p:attrNameLst>
                                      </p:cBhvr>
                                      <p:to>
                                        <p:strVal val="visible"/>
                                      </p:to>
                                    </p:set>
                                    <p:anim calcmode="lin" valueType="num">
                                      <p:cBhvr>
                                        <p:cTn id="14" dur="2000" fill="hold"/>
                                        <p:tgtEl>
                                          <p:spTgt spid="2"/>
                                        </p:tgtEl>
                                        <p:attrNameLst>
                                          <p:attrName>ppt_w</p:attrName>
                                        </p:attrNameLst>
                                      </p:cBhvr>
                                      <p:tavLst>
                                        <p:tav tm="0">
                                          <p:val>
                                            <p:fltVal val="0"/>
                                          </p:val>
                                        </p:tav>
                                        <p:tav tm="100000">
                                          <p:val>
                                            <p:strVal val="#ppt_w"/>
                                          </p:val>
                                        </p:tav>
                                      </p:tavLst>
                                    </p:anim>
                                    <p:anim calcmode="lin" valueType="num">
                                      <p:cBhvr>
                                        <p:cTn id="15" dur="2000" fill="hold"/>
                                        <p:tgtEl>
                                          <p:spTgt spid="2"/>
                                        </p:tgtEl>
                                        <p:attrNameLst>
                                          <p:attrName>ppt_h</p:attrName>
                                        </p:attrNameLst>
                                      </p:cBhvr>
                                      <p:tavLst>
                                        <p:tav tm="0">
                                          <p:val>
                                            <p:fltVal val="0"/>
                                          </p:val>
                                        </p:tav>
                                        <p:tav tm="100000">
                                          <p:val>
                                            <p:strVal val="#ppt_h"/>
                                          </p:val>
                                        </p:tav>
                                      </p:tavLst>
                                    </p:anim>
                                    <p:animEffect transition="in" filter="fade">
                                      <p:cBhvr>
                                        <p:cTn id="16"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Discussion 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99984" y="9066"/>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479375" y="1741206"/>
            <a:ext cx="11233248" cy="1903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spcBef>
                <a:spcPts val="300"/>
              </a:spcBef>
              <a:spcAft>
                <a:spcPts val="300"/>
              </a:spcAft>
            </a:pPr>
            <a:r>
              <a:rPr lang="en-GB" altLang="en-US" sz="3200" dirty="0">
                <a:solidFill>
                  <a:schemeClr val="tx2">
                    <a:lumMod val="75000"/>
                  </a:schemeClr>
                </a:solidFill>
              </a:rPr>
              <a:t>Considering the models of organizational structure presented in this session, how would you describe HSBC’s organisational structure?</a:t>
            </a:r>
            <a:endParaRPr lang="en-GB" altLang="en-US" sz="4000" b="1" dirty="0">
              <a:solidFill>
                <a:schemeClr val="tx2">
                  <a:lumMod val="75000"/>
                </a:schemeClr>
              </a:solidFill>
            </a:endParaRPr>
          </a:p>
        </p:txBody>
      </p:sp>
      <p:sp>
        <p:nvSpPr>
          <p:cNvPr id="4" name="TextBox 3">
            <a:extLst>
              <a:ext uri="{FF2B5EF4-FFF2-40B4-BE49-F238E27FC236}">
                <a16:creationId xmlns:a16="http://schemas.microsoft.com/office/drawing/2014/main" id="{E72ED1B6-7731-7314-ACF7-D958A52443B2}"/>
              </a:ext>
            </a:extLst>
          </p:cNvPr>
          <p:cNvSpPr txBox="1"/>
          <p:nvPr/>
        </p:nvSpPr>
        <p:spPr>
          <a:xfrm>
            <a:off x="2477450" y="5229200"/>
            <a:ext cx="7237099" cy="369332"/>
          </a:xfrm>
          <a:prstGeom prst="rect">
            <a:avLst/>
          </a:prstGeom>
          <a:noFill/>
        </p:spPr>
        <p:txBody>
          <a:bodyPr wrap="square">
            <a:spAutoFit/>
          </a:bodyPr>
          <a:lstStyle/>
          <a:p>
            <a:pPr algn="ctr"/>
            <a:r>
              <a:rPr lang="en-GB" dirty="0">
                <a:hlinkClick r:id="rId4"/>
              </a:rPr>
              <a:t>https://www.hsbc.com/investors/investing-in-hsbc/group-structure</a:t>
            </a:r>
            <a:r>
              <a:rPr lang="en-GB" dirty="0"/>
              <a:t> </a:t>
            </a:r>
          </a:p>
        </p:txBody>
      </p:sp>
      <p:pic>
        <p:nvPicPr>
          <p:cNvPr id="8" name="Picture 7" descr="A red and black diamond shaped logo&#10;&#10;Description automatically generated">
            <a:extLst>
              <a:ext uri="{FF2B5EF4-FFF2-40B4-BE49-F238E27FC236}">
                <a16:creationId xmlns:a16="http://schemas.microsoft.com/office/drawing/2014/main" id="{C261B5DC-FDCA-4128-0813-D7384704EAF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92016" y="2492896"/>
            <a:ext cx="5807968" cy="3266982"/>
          </a:xfrm>
          <a:prstGeom prst="rect">
            <a:avLst/>
          </a:prstGeom>
        </p:spPr>
      </p:pic>
      <p:sp>
        <p:nvSpPr>
          <p:cNvPr id="2" name="Footer Placeholder 1">
            <a:extLst>
              <a:ext uri="{FF2B5EF4-FFF2-40B4-BE49-F238E27FC236}">
                <a16:creationId xmlns:a16="http://schemas.microsoft.com/office/drawing/2014/main" id="{2811325F-C036-4575-83C7-10673F28D10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Effect transition="in" filter="fade">
                                      <p:cBhvr>
                                        <p:cTn id="14" dur="1000"/>
                                        <p:tgtEl>
                                          <p:spTgt spid="3"/>
                                        </p:tgtEl>
                                      </p:cBhvr>
                                    </p:animEffect>
                                  </p:childTnLst>
                                </p:cTn>
                              </p:par>
                            </p:childTnLst>
                          </p:cTn>
                        </p:par>
                        <p:par>
                          <p:cTn id="15" fill="hold">
                            <p:stCondLst>
                              <p:cond delay="1000"/>
                            </p:stCondLst>
                            <p:childTnLst>
                              <p:par>
                                <p:cTn id="16" presetID="53" presetClass="entr" presetSubtype="16"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1500" fill="hold"/>
                                        <p:tgtEl>
                                          <p:spTgt spid="8"/>
                                        </p:tgtEl>
                                        <p:attrNameLst>
                                          <p:attrName>ppt_w</p:attrName>
                                        </p:attrNameLst>
                                      </p:cBhvr>
                                      <p:tavLst>
                                        <p:tav tm="0">
                                          <p:val>
                                            <p:fltVal val="0"/>
                                          </p:val>
                                        </p:tav>
                                        <p:tav tm="100000">
                                          <p:val>
                                            <p:strVal val="#ppt_w"/>
                                          </p:val>
                                        </p:tav>
                                      </p:tavLst>
                                    </p:anim>
                                    <p:anim calcmode="lin" valueType="num">
                                      <p:cBhvr>
                                        <p:cTn id="19" dur="1500" fill="hold"/>
                                        <p:tgtEl>
                                          <p:spTgt spid="8"/>
                                        </p:tgtEl>
                                        <p:attrNameLst>
                                          <p:attrName>ppt_h</p:attrName>
                                        </p:attrNameLst>
                                      </p:cBhvr>
                                      <p:tavLst>
                                        <p:tav tm="0">
                                          <p:val>
                                            <p:fltVal val="0"/>
                                          </p:val>
                                        </p:tav>
                                        <p:tav tm="100000">
                                          <p:val>
                                            <p:strVal val="#ppt_h"/>
                                          </p:val>
                                        </p:tav>
                                      </p:tavLst>
                                    </p:anim>
                                    <p:animEffect transition="in" filter="fade">
                                      <p:cBhvr>
                                        <p:cTn id="20" dur="1500"/>
                                        <p:tgtEl>
                                          <p:spTgt spid="8"/>
                                        </p:tgtEl>
                                      </p:cBhvr>
                                    </p:animEffect>
                                  </p:childTnLst>
                                </p:cTn>
                              </p:par>
                            </p:childTnLst>
                          </p:cTn>
                        </p:par>
                        <p:par>
                          <p:cTn id="21" fill="hold">
                            <p:stCondLst>
                              <p:cond delay="2500"/>
                            </p:stCondLst>
                            <p:childTnLst>
                              <p:par>
                                <p:cTn id="22" presetID="42" presetClass="entr" presetSubtype="0" fill="hold" grpId="0" nodeType="after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1000"/>
                                        <p:tgtEl>
                                          <p:spTgt spid="4"/>
                                        </p:tgtEl>
                                      </p:cBhvr>
                                    </p:animEffect>
                                    <p:anim calcmode="lin" valueType="num">
                                      <p:cBhvr>
                                        <p:cTn id="25" dur="1000" fill="hold"/>
                                        <p:tgtEl>
                                          <p:spTgt spid="4"/>
                                        </p:tgtEl>
                                        <p:attrNameLst>
                                          <p:attrName>ppt_x</p:attrName>
                                        </p:attrNameLst>
                                      </p:cBhvr>
                                      <p:tavLst>
                                        <p:tav tm="0">
                                          <p:val>
                                            <p:strVal val="#ppt_x"/>
                                          </p:val>
                                        </p:tav>
                                        <p:tav tm="100000">
                                          <p:val>
                                            <p:strVal val="#ppt_x"/>
                                          </p:val>
                                        </p:tav>
                                      </p:tavLst>
                                    </p:anim>
                                    <p:anim calcmode="lin" valueType="num">
                                      <p:cBhvr>
                                        <p:cTn id="2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Decision Making </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839416" y="1412776"/>
            <a:ext cx="10513168" cy="4315109"/>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FontTx/>
              <a:buNone/>
            </a:pPr>
            <a:r>
              <a:rPr lang="en-US" altLang="en-US" sz="3400" b="1" dirty="0"/>
              <a:t>Factors that impact structure and decision making:</a:t>
            </a:r>
          </a:p>
          <a:p>
            <a:pPr marL="981075" lvl="1" indent="-523875">
              <a:spcBef>
                <a:spcPts val="1200"/>
              </a:spcBef>
              <a:spcAft>
                <a:spcPts val="1200"/>
              </a:spcAft>
            </a:pPr>
            <a:r>
              <a:rPr lang="en-US" altLang="en-US" sz="3200" dirty="0"/>
              <a:t>Degree of involvement in international operations</a:t>
            </a:r>
          </a:p>
          <a:p>
            <a:pPr marL="981075" lvl="1" indent="-523875">
              <a:spcBef>
                <a:spcPts val="1200"/>
              </a:spcBef>
              <a:spcAft>
                <a:spcPts val="1200"/>
              </a:spcAft>
            </a:pPr>
            <a:r>
              <a:rPr lang="en-US" altLang="en-US" sz="3200" dirty="0"/>
              <a:t>Products that the firm markets</a:t>
            </a:r>
          </a:p>
          <a:p>
            <a:pPr marL="981075" lvl="1" indent="-523875">
              <a:spcBef>
                <a:spcPts val="1200"/>
              </a:spcBef>
              <a:spcAft>
                <a:spcPts val="1200"/>
              </a:spcAft>
            </a:pPr>
            <a:r>
              <a:rPr lang="en-US" altLang="en-US" sz="3200" dirty="0"/>
              <a:t>Size and importance of the firm’s markets</a:t>
            </a:r>
          </a:p>
          <a:p>
            <a:pPr marL="981075" lvl="1" indent="-523875">
              <a:spcBef>
                <a:spcPts val="1200"/>
              </a:spcBef>
              <a:spcAft>
                <a:spcPts val="1200"/>
              </a:spcAft>
            </a:pPr>
            <a:r>
              <a:rPr lang="en-US" altLang="en-US" sz="3200" dirty="0"/>
              <a:t>Human resource capability of the firm</a:t>
            </a:r>
          </a:p>
        </p:txBody>
      </p:sp>
      <p:sp>
        <p:nvSpPr>
          <p:cNvPr id="2" name="Footer Placeholder 1">
            <a:extLst>
              <a:ext uri="{FF2B5EF4-FFF2-40B4-BE49-F238E27FC236}">
                <a16:creationId xmlns:a16="http://schemas.microsoft.com/office/drawing/2014/main" id="{DFCD6959-0B6E-9E2C-2E9B-1660CA5D0BB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43586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Networked Global Organisation</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4367808" y="1772816"/>
            <a:ext cx="7056784" cy="3888432"/>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dirty="0"/>
              <a:t>The network avoids problems of effort duplication, inefficiency, and resistance to ideas.</a:t>
            </a:r>
          </a:p>
          <a:p>
            <a:pPr algn="just"/>
            <a:r>
              <a:rPr lang="en-GB" altLang="en-US" dirty="0"/>
              <a:t>Subsidiaries are able to make local business development decisions within the global framework.</a:t>
            </a:r>
          </a:p>
        </p:txBody>
      </p:sp>
      <p:pic>
        <p:nvPicPr>
          <p:cNvPr id="6" name="Picture 6">
            <a:extLst>
              <a:ext uri="{FF2B5EF4-FFF2-40B4-BE49-F238E27FC236}">
                <a16:creationId xmlns:a16="http://schemas.microsoft.com/office/drawing/2014/main" id="{986E3E8F-3BB1-4682-96B9-2F853ECD7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rot="21143691">
            <a:off x="1227279" y="1938620"/>
            <a:ext cx="2690116" cy="2775611"/>
          </a:xfrm>
          <a:prstGeom prst="rect">
            <a:avLst/>
          </a:prstGeom>
        </p:spPr>
      </p:pic>
      <p:sp>
        <p:nvSpPr>
          <p:cNvPr id="2" name="Arrow: Down 1">
            <a:extLst>
              <a:ext uri="{FF2B5EF4-FFF2-40B4-BE49-F238E27FC236}">
                <a16:creationId xmlns:a16="http://schemas.microsoft.com/office/drawing/2014/main" id="{4D788661-1E1F-7B8B-AF84-10070213E703}"/>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EC889E3D-2F96-1B8D-D8B8-525A0CAF8B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6017456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Networked Global Organisation</a:t>
            </a:r>
          </a:p>
        </p:txBody>
      </p:sp>
      <p:sp>
        <p:nvSpPr>
          <p:cNvPr id="2" name="Arrow: Down 1">
            <a:extLst>
              <a:ext uri="{FF2B5EF4-FFF2-40B4-BE49-F238E27FC236}">
                <a16:creationId xmlns:a16="http://schemas.microsoft.com/office/drawing/2014/main" id="{2BDB47B5-00CA-105D-A25D-07D907C7DC8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pic>
        <p:nvPicPr>
          <p:cNvPr id="3" name="Picture Placeholder 11" descr="A web diagram shows a network structure. In the center of the diagram is core unit, which is further connected to various differentiated units.&#10;Long description is available in notes, Press F6">
            <a:extLst>
              <a:ext uri="{FF2B5EF4-FFF2-40B4-BE49-F238E27FC236}">
                <a16:creationId xmlns:a16="http://schemas.microsoft.com/office/drawing/2014/main" id="{5E27A329-1CCD-8368-F8DD-A0512D59E08C}"/>
              </a:ext>
            </a:extLst>
          </p:cNvPr>
          <p:cNvPicPr>
            <a:picLocks noChangeAspect="1"/>
          </p:cNvPicPr>
          <p:nvPr/>
        </p:nvPicPr>
        <p:blipFill rotWithShape="1">
          <a:blip r:embed="rId3">
            <a:extLst>
              <a:ext uri="{28A0092B-C50C-407E-A947-70E740481C1C}">
                <a14:useLocalDpi xmlns:a14="http://schemas.microsoft.com/office/drawing/2010/main" val="0"/>
              </a:ext>
            </a:extLst>
          </a:blip>
          <a:srcRect b="9012"/>
          <a:stretch/>
        </p:blipFill>
        <p:spPr>
          <a:xfrm>
            <a:off x="1589838" y="925530"/>
            <a:ext cx="9012324" cy="4752589"/>
          </a:xfrm>
          <a:prstGeom prst="rect">
            <a:avLst/>
          </a:prstGeom>
        </p:spPr>
      </p:pic>
    </p:spTree>
    <p:extLst>
      <p:ext uri="{BB962C8B-B14F-4D97-AF65-F5344CB8AC3E}">
        <p14:creationId xmlns:p14="http://schemas.microsoft.com/office/powerpoint/2010/main" val="273301374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Effect transition="in" filter="fade">
                                      <p:cBhvr>
                                        <p:cTn id="9"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Internal Cooperation</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731404" y="1232756"/>
            <a:ext cx="10729192" cy="439248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dirty="0"/>
              <a:t>Success for a global firm involves the ability to move intellectual capital.</a:t>
            </a:r>
          </a:p>
          <a:p>
            <a:pPr algn="just"/>
            <a:r>
              <a:rPr lang="en-GB" altLang="en-US" dirty="0"/>
              <a:t>Boundarylessness describes a situation in which people can act without regard to status while feeling the freedom to search elsewhere for innovative ideas.</a:t>
            </a:r>
          </a:p>
          <a:p>
            <a:pPr algn="just"/>
            <a:r>
              <a:rPr lang="en-GB" altLang="en-US" dirty="0"/>
              <a:t>International teams promote cooperation.</a:t>
            </a:r>
          </a:p>
          <a:p>
            <a:pPr algn="just"/>
            <a:r>
              <a:rPr lang="en-GB" altLang="en-US" dirty="0"/>
              <a:t>Greatly assisted by Internet-based technology.</a:t>
            </a:r>
          </a:p>
          <a:p>
            <a:pPr algn="just"/>
            <a:r>
              <a:rPr lang="en-GB" altLang="en-US" dirty="0"/>
              <a:t>Access to virtual teams.</a:t>
            </a:r>
          </a:p>
          <a:p>
            <a:pPr algn="just"/>
            <a:endParaRPr lang="en-GB" altLang="en-US" dirty="0"/>
          </a:p>
        </p:txBody>
      </p:sp>
      <p:sp>
        <p:nvSpPr>
          <p:cNvPr id="2" name="Footer Placeholder 1">
            <a:extLst>
              <a:ext uri="{FF2B5EF4-FFF2-40B4-BE49-F238E27FC236}">
                <a16:creationId xmlns:a16="http://schemas.microsoft.com/office/drawing/2014/main" id="{4256BFAA-3593-5667-303C-F8140B2AC8C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7517807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Controls</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947428" y="1268760"/>
            <a:ext cx="10441160" cy="439248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altLang="en-US" sz="3500" dirty="0"/>
              <a:t>Internal benchmarking is of great importance in today’s market.</a:t>
            </a:r>
          </a:p>
          <a:p>
            <a:pPr algn="just"/>
            <a:r>
              <a:rPr lang="en-US" altLang="en-US" sz="3500" dirty="0"/>
              <a:t>General instruments of control:</a:t>
            </a:r>
          </a:p>
          <a:p>
            <a:pPr marL="1438275" lvl="2" indent="-523875" algn="just">
              <a:buFont typeface="Wingdings" panose="05000000000000000000" pitchFamily="2" charset="2"/>
              <a:buChar char="§"/>
            </a:pPr>
            <a:r>
              <a:rPr lang="en-GB" altLang="en-US" sz="2800" dirty="0"/>
              <a:t>Reports</a:t>
            </a:r>
          </a:p>
          <a:p>
            <a:pPr marL="1438275" lvl="2" indent="-523875" algn="just">
              <a:buFont typeface="Wingdings" panose="05000000000000000000" pitchFamily="2" charset="2"/>
              <a:buChar char="§"/>
            </a:pPr>
            <a:r>
              <a:rPr lang="en-GB" altLang="en-US" sz="2800" dirty="0"/>
              <a:t>Visits to Subsidiaries</a:t>
            </a:r>
          </a:p>
          <a:p>
            <a:pPr marL="1438275" lvl="2" indent="-523875" algn="just">
              <a:buFont typeface="Wingdings" panose="05000000000000000000" pitchFamily="2" charset="2"/>
              <a:buChar char="§"/>
            </a:pPr>
            <a:r>
              <a:rPr lang="en-GB" altLang="en-US" sz="2800" dirty="0"/>
              <a:t>Cost and Accounting Comparisons</a:t>
            </a:r>
          </a:p>
          <a:p>
            <a:pPr marL="1438275" lvl="2" indent="-523875" algn="just">
              <a:buFont typeface="Wingdings" panose="05000000000000000000" pitchFamily="2" charset="2"/>
              <a:buChar char="§"/>
            </a:pPr>
            <a:r>
              <a:rPr lang="en-GB" altLang="en-US" sz="2800" dirty="0"/>
              <a:t>Evaluative Metrics</a:t>
            </a:r>
          </a:p>
          <a:p>
            <a:pPr marL="1438275" lvl="2" indent="-523875" algn="just">
              <a:buFont typeface="Wingdings" panose="05000000000000000000" pitchFamily="2" charset="2"/>
              <a:buChar char="§"/>
            </a:pPr>
            <a:r>
              <a:rPr lang="en-GB" altLang="en-US" sz="2800" dirty="0"/>
              <a:t>Information Systems</a:t>
            </a:r>
          </a:p>
        </p:txBody>
      </p:sp>
      <p:sp>
        <p:nvSpPr>
          <p:cNvPr id="2" name="Footer Placeholder 1">
            <a:extLst>
              <a:ext uri="{FF2B5EF4-FFF2-40B4-BE49-F238E27FC236}">
                <a16:creationId xmlns:a16="http://schemas.microsoft.com/office/drawing/2014/main" id="{1E87FD43-4963-4C28-1A7D-C03BCDA2BE6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5648442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Bureaucratic/Formalised Control System</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3215680" y="1268760"/>
            <a:ext cx="8352928" cy="439248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spcAft>
                <a:spcPts val="1200"/>
              </a:spcAft>
              <a:buFontTx/>
              <a:buNone/>
            </a:pPr>
            <a:r>
              <a:rPr lang="en-US" altLang="en-US" b="1" dirty="0"/>
              <a:t>Elements:</a:t>
            </a:r>
          </a:p>
          <a:p>
            <a:pPr lvl="1" indent="-474663" algn="just">
              <a:spcBef>
                <a:spcPts val="1200"/>
              </a:spcBef>
              <a:spcAft>
                <a:spcPts val="1200"/>
              </a:spcAft>
            </a:pPr>
            <a:r>
              <a:rPr lang="en-US" altLang="en-US" sz="3200" dirty="0"/>
              <a:t>International budget and planning system.</a:t>
            </a:r>
          </a:p>
          <a:p>
            <a:pPr lvl="1" indent="-474663" algn="just">
              <a:spcBef>
                <a:spcPts val="1200"/>
              </a:spcBef>
              <a:spcAft>
                <a:spcPts val="1200"/>
              </a:spcAft>
            </a:pPr>
            <a:r>
              <a:rPr lang="en-US" altLang="en-US" sz="3200" dirty="0"/>
              <a:t>Functional reporting system.</a:t>
            </a:r>
          </a:p>
          <a:p>
            <a:pPr lvl="1" indent="-474663" algn="just">
              <a:spcBef>
                <a:spcPts val="1200"/>
              </a:spcBef>
              <a:spcAft>
                <a:spcPts val="1200"/>
              </a:spcAft>
            </a:pPr>
            <a:r>
              <a:rPr lang="en-US" altLang="en-US" sz="3200" dirty="0"/>
              <a:t>Policy manuals to direct functional performance.</a:t>
            </a:r>
          </a:p>
        </p:txBody>
      </p:sp>
      <p:pic>
        <p:nvPicPr>
          <p:cNvPr id="4" name="Picture 6">
            <a:extLst>
              <a:ext uri="{FF2B5EF4-FFF2-40B4-BE49-F238E27FC236}">
                <a16:creationId xmlns:a16="http://schemas.microsoft.com/office/drawing/2014/main" id="{C6A5773C-4D07-4506-8FBC-6083A62E28C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983432" y="2132856"/>
            <a:ext cx="1865313" cy="2230438"/>
          </a:xfrm>
          <a:prstGeom prst="rect">
            <a:avLst/>
          </a:prstGeom>
        </p:spPr>
      </p:pic>
      <p:sp>
        <p:nvSpPr>
          <p:cNvPr id="2" name="Footer Placeholder 1">
            <a:extLst>
              <a:ext uri="{FF2B5EF4-FFF2-40B4-BE49-F238E27FC236}">
                <a16:creationId xmlns:a16="http://schemas.microsoft.com/office/drawing/2014/main" id="{4D294EC4-DF21-C84C-DF41-4B9244CB174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3413661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Cultural Control</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3503712" y="1844824"/>
            <a:ext cx="8136904"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altLang="en-US" dirty="0"/>
              <a:t>Requires personal interaction.</a:t>
            </a:r>
          </a:p>
          <a:p>
            <a:pPr algn="just">
              <a:buFontTx/>
              <a:buNone/>
            </a:pPr>
            <a:endParaRPr lang="en-US" altLang="en-US" dirty="0"/>
          </a:p>
          <a:p>
            <a:pPr algn="just"/>
            <a:r>
              <a:rPr lang="en-US" altLang="en-US" dirty="0"/>
              <a:t>Requires careful selection and training of corporate personnel.</a:t>
            </a:r>
          </a:p>
        </p:txBody>
      </p:sp>
      <p:pic>
        <p:nvPicPr>
          <p:cNvPr id="6" name="Picture 6">
            <a:extLst>
              <a:ext uri="{FF2B5EF4-FFF2-40B4-BE49-F238E27FC236}">
                <a16:creationId xmlns:a16="http://schemas.microsoft.com/office/drawing/2014/main" id="{DB1B7B10-3461-4CCA-B449-2D0934D5E3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1127448" y="1988840"/>
            <a:ext cx="2016125" cy="2465388"/>
          </a:xfrm>
          <a:prstGeom prst="rect">
            <a:avLst/>
          </a:prstGeom>
        </p:spPr>
      </p:pic>
      <p:sp>
        <p:nvSpPr>
          <p:cNvPr id="2" name="Footer Placeholder 1">
            <a:extLst>
              <a:ext uri="{FF2B5EF4-FFF2-40B4-BE49-F238E27FC236}">
                <a16:creationId xmlns:a16="http://schemas.microsoft.com/office/drawing/2014/main" id="{1B54F981-D049-DBD8-AA40-C91CEB148FF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230259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E05094D-382A-C5AD-5279-7FE4193C7DED}"/>
              </a:ext>
            </a:extLst>
          </p:cNvPr>
          <p:cNvSpPr txBox="1">
            <a:spLocks noChangeArrowheads="1"/>
          </p:cNvSpPr>
          <p:nvPr/>
        </p:nvSpPr>
        <p:spPr>
          <a:xfrm>
            <a:off x="609600" y="1700808"/>
            <a:ext cx="10972800" cy="3960439"/>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92075" lvl="1" indent="0" algn="just">
              <a:lnSpc>
                <a:spcPct val="90000"/>
              </a:lnSpc>
              <a:spcBef>
                <a:spcPts val="600"/>
              </a:spcBef>
              <a:spcAft>
                <a:spcPts val="1800"/>
              </a:spcAft>
              <a:buFont typeface="Arial" panose="020B0604020202020204" pitchFamily="34" charset="0"/>
              <a:buNone/>
            </a:pPr>
            <a:r>
              <a:rPr lang="en-US" altLang="en-US" sz="3000" dirty="0"/>
              <a:t>Please read the case study and answer the following questions:</a:t>
            </a:r>
          </a:p>
          <a:p>
            <a:pPr marL="714375" lvl="2" indent="-446088" algn="just">
              <a:lnSpc>
                <a:spcPct val="90000"/>
              </a:lnSpc>
              <a:buFont typeface="+mj-lt"/>
              <a:buAutoNum type="arabicPeriod"/>
            </a:pPr>
            <a:r>
              <a:rPr lang="en-GB" altLang="en-US" dirty="0"/>
              <a:t>Profile the perspective that you think best explains how J&amp;J makes its structure, systems, and culture work?</a:t>
            </a:r>
          </a:p>
          <a:p>
            <a:pPr marL="714375" lvl="2" indent="-446088" algn="just">
              <a:lnSpc>
                <a:spcPct val="90000"/>
              </a:lnSpc>
              <a:buFont typeface="+mj-lt"/>
              <a:buAutoNum type="arabicPeriod"/>
            </a:pPr>
            <a:r>
              <a:rPr lang="en-GB" altLang="en-US" dirty="0"/>
              <a:t>Given the choice, would you rather work in J&amp;J’s corporate headquarters in New Jersey, United States, or, alternatively, in a local subsidiary in an overseas market? Why?</a:t>
            </a:r>
          </a:p>
          <a:p>
            <a:pPr marL="714375" lvl="2" indent="-446088" algn="just">
              <a:lnSpc>
                <a:spcPct val="90000"/>
              </a:lnSpc>
              <a:buFont typeface="+mj-lt"/>
              <a:buAutoNum type="arabicPeriod"/>
            </a:pPr>
            <a:r>
              <a:rPr lang="en-GB" altLang="en-US" dirty="0"/>
              <a:t>The World Economic Forum emphasizes the importance of complex problem-solving, critical thinking, and creativity to effective executive performance. Estimate how these skills would make you an outstanding performer if you were working for J&amp;J?</a:t>
            </a:r>
          </a:p>
        </p:txBody>
      </p:sp>
      <p:sp>
        <p:nvSpPr>
          <p:cNvPr id="3" name="Rectangle 2">
            <a:extLst>
              <a:ext uri="{FF2B5EF4-FFF2-40B4-BE49-F238E27FC236}">
                <a16:creationId xmlns:a16="http://schemas.microsoft.com/office/drawing/2014/main" id="{7F7405CC-8BF1-DAF4-577C-681BFACFE490}"/>
              </a:ext>
            </a:extLst>
          </p:cNvPr>
          <p:cNvSpPr txBox="1">
            <a:spLocks noChangeArrowheads="1"/>
          </p:cNvSpPr>
          <p:nvPr/>
        </p:nvSpPr>
        <p:spPr>
          <a:xfrm>
            <a:off x="7577" y="188639"/>
            <a:ext cx="12184423" cy="1008113"/>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3600" b="1" dirty="0">
                <a:solidFill>
                  <a:schemeClr val="tx2">
                    <a:lumMod val="75000"/>
                  </a:schemeClr>
                </a:solidFill>
              </a:rPr>
              <a:t>Case Study 1- </a:t>
            </a:r>
            <a:r>
              <a:rPr lang="en-GB" altLang="en-US" sz="3600" b="1" dirty="0">
                <a:solidFill>
                  <a:schemeClr val="tx2">
                    <a:lumMod val="75000"/>
                  </a:schemeClr>
                </a:solidFill>
              </a:rPr>
              <a:t>Building a Magical Organization at</a:t>
            </a:r>
            <a:endParaRPr lang="en-US" altLang="en-US" sz="3600" b="1" dirty="0">
              <a:solidFill>
                <a:schemeClr val="tx2">
                  <a:lumMod val="75000"/>
                </a:schemeClr>
              </a:solidFill>
            </a:endParaRPr>
          </a:p>
        </p:txBody>
      </p:sp>
      <p:pic>
        <p:nvPicPr>
          <p:cNvPr id="4" name="Picture 3" descr="A red and black logo&#10;&#10;Description automatically generated">
            <a:extLst>
              <a:ext uri="{FF2B5EF4-FFF2-40B4-BE49-F238E27FC236}">
                <a16:creationId xmlns:a16="http://schemas.microsoft.com/office/drawing/2014/main" id="{B6E33985-9E48-E911-21DB-2248B255C7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93457" y="904107"/>
            <a:ext cx="4405085" cy="796701"/>
          </a:xfrm>
          <a:prstGeom prst="rect">
            <a:avLst/>
          </a:prstGeom>
        </p:spPr>
      </p:pic>
      <p:sp>
        <p:nvSpPr>
          <p:cNvPr id="5" name="Footer Placeholder 1">
            <a:extLst>
              <a:ext uri="{FF2B5EF4-FFF2-40B4-BE49-F238E27FC236}">
                <a16:creationId xmlns:a16="http://schemas.microsoft.com/office/drawing/2014/main" id="{F543813D-23E6-21D4-CF4B-BEFD7698F27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0330286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B9D634-601A-3F36-7139-BEFD2CD420A8}"/>
              </a:ext>
            </a:extLst>
          </p:cNvPr>
          <p:cNvSpPr txBox="1"/>
          <p:nvPr/>
        </p:nvSpPr>
        <p:spPr>
          <a:xfrm>
            <a:off x="191344" y="1628800"/>
            <a:ext cx="11953328" cy="707886"/>
          </a:xfrm>
          <a:prstGeom prst="rect">
            <a:avLst/>
          </a:prstGeom>
          <a:noFill/>
        </p:spPr>
        <p:txBody>
          <a:bodyPr wrap="square">
            <a:spAutoFit/>
          </a:bodyPr>
          <a:lstStyle/>
          <a:p>
            <a:pPr algn="ctr" eaLnBrk="1" hangingPunct="1"/>
            <a:r>
              <a:rPr lang="en-GB" altLang="en-US" sz="4000" dirty="0"/>
              <a:t>International Human Resource Management</a:t>
            </a:r>
          </a:p>
        </p:txBody>
      </p:sp>
    </p:spTree>
    <p:extLst>
      <p:ext uri="{BB962C8B-B14F-4D97-AF65-F5344CB8AC3E}">
        <p14:creationId xmlns:p14="http://schemas.microsoft.com/office/powerpoint/2010/main" val="14925206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41394" y="1033130"/>
            <a:ext cx="10909212" cy="4662518"/>
          </a:xfrm>
        </p:spPr>
        <p:txBody>
          <a:bodyPr/>
          <a:lstStyle/>
          <a:p>
            <a:pPr algn="just"/>
            <a:r>
              <a:rPr lang="en-GB" sz="2800" dirty="0"/>
              <a:t>To summarize the strategic role of human resource management in the international business</a:t>
            </a:r>
          </a:p>
          <a:p>
            <a:pPr algn="just"/>
            <a:r>
              <a:rPr lang="en-GB" sz="2800" dirty="0"/>
              <a:t>To identify the pros and cons of different approaches to staffing policy in the international business</a:t>
            </a:r>
          </a:p>
          <a:p>
            <a:pPr algn="just"/>
            <a:r>
              <a:rPr lang="en-GB" sz="2800" dirty="0"/>
              <a:t>To explain why managers may fail to thrive in foreign postings</a:t>
            </a:r>
          </a:p>
          <a:p>
            <a:pPr algn="just"/>
            <a:r>
              <a:rPr lang="en-GB" sz="2800" dirty="0"/>
              <a:t>To recognize how management development and training programs can increase the value of human capital in the international business firm</a:t>
            </a:r>
          </a:p>
          <a:p>
            <a:pPr algn="just"/>
            <a:r>
              <a:rPr lang="en-GB" sz="2800" dirty="0"/>
              <a:t>To explain how and why performance appraisal and compensation systems might vary across nations</a:t>
            </a:r>
          </a:p>
        </p:txBody>
      </p:sp>
      <p:sp>
        <p:nvSpPr>
          <p:cNvPr id="2" name="Footer Placeholder 1">
            <a:extLst>
              <a:ext uri="{FF2B5EF4-FFF2-40B4-BE49-F238E27FC236}">
                <a16:creationId xmlns:a16="http://schemas.microsoft.com/office/drawing/2014/main" id="{99D6735D-1C15-283E-8FEF-119C56DA692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F67F0C1-FE0E-CC0E-DF1E-41BD1F827CB4}"/>
              </a:ext>
            </a:extLst>
          </p:cNvPr>
          <p:cNvSpPr txBox="1">
            <a:spLocks noChangeArrowheads="1"/>
          </p:cNvSpPr>
          <p:nvPr/>
        </p:nvSpPr>
        <p:spPr>
          <a:xfrm>
            <a:off x="636240" y="188640"/>
            <a:ext cx="10972800" cy="1070992"/>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3600" b="1" dirty="0">
                <a:solidFill>
                  <a:schemeClr val="tx2">
                    <a:lumMod val="75000"/>
                  </a:schemeClr>
                </a:solidFill>
              </a:rPr>
              <a:t>What Is Human Resource Management?</a:t>
            </a:r>
          </a:p>
        </p:txBody>
      </p:sp>
      <p:sp>
        <p:nvSpPr>
          <p:cNvPr id="3" name="Rectangle 3">
            <a:extLst>
              <a:ext uri="{FF2B5EF4-FFF2-40B4-BE49-F238E27FC236}">
                <a16:creationId xmlns:a16="http://schemas.microsoft.com/office/drawing/2014/main" id="{1718F7FE-992E-E88A-FEC1-A22FEC99117F}"/>
              </a:ext>
            </a:extLst>
          </p:cNvPr>
          <p:cNvSpPr txBox="1">
            <a:spLocks noChangeArrowheads="1"/>
          </p:cNvSpPr>
          <p:nvPr/>
        </p:nvSpPr>
        <p:spPr>
          <a:xfrm>
            <a:off x="609600" y="1196752"/>
            <a:ext cx="10972800" cy="4320481"/>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tabLst>
                <a:tab pos="627063" algn="l"/>
              </a:tabLst>
            </a:pPr>
            <a:r>
              <a:rPr lang="en-US" altLang="en-US" sz="3000" dirty="0">
                <a:solidFill>
                  <a:srgbClr val="003399"/>
                </a:solidFill>
              </a:rPr>
              <a:t>Human resource management (HRM)</a:t>
            </a:r>
            <a:r>
              <a:rPr lang="en-US" altLang="en-US" sz="3000" dirty="0"/>
              <a:t> - the activities an organization carries out to utilize its human resources effectively </a:t>
            </a:r>
          </a:p>
          <a:p>
            <a:pPr lvl="1" algn="just">
              <a:lnSpc>
                <a:spcPct val="90000"/>
              </a:lnSpc>
              <a:tabLst>
                <a:tab pos="627063" algn="l"/>
              </a:tabLst>
            </a:pPr>
            <a:r>
              <a:rPr lang="en-US" altLang="en-US" dirty="0"/>
              <a:t>more complex in an international business </a:t>
            </a:r>
          </a:p>
          <a:p>
            <a:pPr algn="just">
              <a:lnSpc>
                <a:spcPct val="90000"/>
              </a:lnSpc>
              <a:tabLst>
                <a:tab pos="627063" algn="l"/>
              </a:tabLst>
            </a:pPr>
            <a:r>
              <a:rPr lang="en-US" altLang="en-US" sz="3000" dirty="0"/>
              <a:t>These activities include determining human resource strategy, staffing, performance evaluation, management development, compensation, labor relations</a:t>
            </a:r>
          </a:p>
          <a:p>
            <a:pPr lvl="1" algn="just">
              <a:lnSpc>
                <a:spcPct val="90000"/>
              </a:lnSpc>
              <a:tabLst>
                <a:tab pos="627063" algn="l"/>
              </a:tabLst>
            </a:pPr>
            <a:r>
              <a:rPr lang="en-US" altLang="en-US" dirty="0">
                <a:solidFill>
                  <a:srgbClr val="003399"/>
                </a:solidFill>
              </a:rPr>
              <a:t>expatriate managers</a:t>
            </a:r>
          </a:p>
          <a:p>
            <a:pPr algn="just">
              <a:lnSpc>
                <a:spcPct val="90000"/>
              </a:lnSpc>
              <a:tabLst>
                <a:tab pos="627063" algn="l"/>
              </a:tabLst>
            </a:pPr>
            <a:r>
              <a:rPr lang="en-US" altLang="en-US" sz="3000" dirty="0"/>
              <a:t>Firms need to ensure there is a fit between their human resources practices and strategy</a:t>
            </a:r>
          </a:p>
          <a:p>
            <a:pPr>
              <a:lnSpc>
                <a:spcPct val="90000"/>
              </a:lnSpc>
              <a:tabLst>
                <a:tab pos="627063" algn="l"/>
              </a:tabLst>
            </a:pPr>
            <a:endParaRPr lang="en-US" altLang="en-US" sz="2800" dirty="0"/>
          </a:p>
        </p:txBody>
      </p:sp>
      <p:sp>
        <p:nvSpPr>
          <p:cNvPr id="4" name="Footer Placeholder 1">
            <a:extLst>
              <a:ext uri="{FF2B5EF4-FFF2-40B4-BE49-F238E27FC236}">
                <a16:creationId xmlns:a16="http://schemas.microsoft.com/office/drawing/2014/main" id="{36234334-E334-3FE5-5AF0-9554C69840D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644225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5DFA3E6-7D13-42BA-813D-9A7BD389995C}"/>
              </a:ext>
            </a:extLst>
          </p:cNvPr>
          <p:cNvSpPr>
            <a:spLocks noGrp="1" noChangeArrowheads="1"/>
          </p:cNvSpPr>
          <p:nvPr>
            <p:ph type="title"/>
          </p:nvPr>
        </p:nvSpPr>
        <p:spPr>
          <a:xfrm>
            <a:off x="119336" y="0"/>
            <a:ext cx="12192000" cy="1143000"/>
          </a:xfrm>
        </p:spPr>
        <p:txBody>
          <a:bodyPr/>
          <a:lstStyle/>
          <a:p>
            <a:r>
              <a:rPr lang="en-US" altLang="en-US" sz="3400" b="1" dirty="0">
                <a:solidFill>
                  <a:schemeClr val="tx2">
                    <a:lumMod val="75000"/>
                  </a:schemeClr>
                </a:solidFill>
              </a:rPr>
              <a:t>The Strategic Role of HRM in International Firms</a:t>
            </a:r>
          </a:p>
        </p:txBody>
      </p:sp>
      <p:pic>
        <p:nvPicPr>
          <p:cNvPr id="11268" name="Picture 4">
            <a:extLst>
              <a:ext uri="{FF2B5EF4-FFF2-40B4-BE49-F238E27FC236}">
                <a16:creationId xmlns:a16="http://schemas.microsoft.com/office/drawing/2014/main" id="{750A41DE-E32C-4BE0-BFB4-D9EB909401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1504" y="1059383"/>
            <a:ext cx="9349852" cy="45953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67" name="Rectangle 3">
            <a:extLst>
              <a:ext uri="{FF2B5EF4-FFF2-40B4-BE49-F238E27FC236}">
                <a16:creationId xmlns:a16="http://schemas.microsoft.com/office/drawing/2014/main" id="{9BE39D96-EEAE-4B7A-95A0-12839996888F}"/>
              </a:ext>
            </a:extLst>
          </p:cNvPr>
          <p:cNvSpPr>
            <a:spLocks noGrp="1" noChangeArrowheads="1"/>
          </p:cNvSpPr>
          <p:nvPr>
            <p:ph type="body" idx="1"/>
          </p:nvPr>
        </p:nvSpPr>
        <p:spPr>
          <a:xfrm>
            <a:off x="8294541" y="1059383"/>
            <a:ext cx="2639615" cy="1661268"/>
          </a:xfrm>
        </p:spPr>
        <p:txBody>
          <a:bodyPr/>
          <a:lstStyle/>
          <a:p>
            <a:pPr algn="ctr">
              <a:buFont typeface="Wingdings" panose="05000000000000000000" pitchFamily="2" charset="2"/>
              <a:buNone/>
            </a:pPr>
            <a:r>
              <a:rPr lang="en-US" altLang="en-US" sz="2400" b="1" dirty="0"/>
              <a:t>The Role of HR in Shaping Organizational Architecture in MNEs</a:t>
            </a:r>
          </a:p>
          <a:p>
            <a:endParaRPr lang="en-US" altLang="en-US" dirty="0"/>
          </a:p>
        </p:txBody>
      </p:sp>
      <p:sp>
        <p:nvSpPr>
          <p:cNvPr id="2" name="Footer Placeholder 1">
            <a:extLst>
              <a:ext uri="{FF2B5EF4-FFF2-40B4-BE49-F238E27FC236}">
                <a16:creationId xmlns:a16="http://schemas.microsoft.com/office/drawing/2014/main" id="{07879DFA-BB10-36A4-808D-61B801F7EFA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11268"/>
                                        </p:tgtEl>
                                        <p:attrNameLst>
                                          <p:attrName>style.visibility</p:attrName>
                                        </p:attrNameLst>
                                      </p:cBhvr>
                                      <p:to>
                                        <p:strVal val="visible"/>
                                      </p:to>
                                    </p:set>
                                    <p:anim calcmode="lin" valueType="num">
                                      <p:cBhvr>
                                        <p:cTn id="7" dur="1000" fill="hold"/>
                                        <p:tgtEl>
                                          <p:spTgt spid="11268"/>
                                        </p:tgtEl>
                                        <p:attrNameLst>
                                          <p:attrName>ppt_w</p:attrName>
                                        </p:attrNameLst>
                                      </p:cBhvr>
                                      <p:tavLst>
                                        <p:tav tm="0">
                                          <p:val>
                                            <p:fltVal val="0"/>
                                          </p:val>
                                        </p:tav>
                                        <p:tav tm="100000">
                                          <p:val>
                                            <p:strVal val="#ppt_w"/>
                                          </p:val>
                                        </p:tav>
                                      </p:tavLst>
                                    </p:anim>
                                    <p:anim calcmode="lin" valueType="num">
                                      <p:cBhvr>
                                        <p:cTn id="8" dur="1000" fill="hold"/>
                                        <p:tgtEl>
                                          <p:spTgt spid="11268"/>
                                        </p:tgtEl>
                                        <p:attrNameLst>
                                          <p:attrName>ppt_h</p:attrName>
                                        </p:attrNameLst>
                                      </p:cBhvr>
                                      <p:tavLst>
                                        <p:tav tm="0">
                                          <p:val>
                                            <p:fltVal val="0"/>
                                          </p:val>
                                        </p:tav>
                                        <p:tav tm="100000">
                                          <p:val>
                                            <p:strVal val="#ppt_h"/>
                                          </p:val>
                                        </p:tav>
                                      </p:tavLst>
                                    </p:anim>
                                    <p:animEffect transition="in" filter="fade">
                                      <p:cBhvr>
                                        <p:cTn id="9" dur="1000"/>
                                        <p:tgtEl>
                                          <p:spTgt spid="11268"/>
                                        </p:tgtEl>
                                      </p:cBhvr>
                                    </p:animEffect>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1267">
                                            <p:txEl>
                                              <p:pRg st="0" end="0"/>
                                            </p:txEl>
                                          </p:spTgt>
                                        </p:tgtEl>
                                        <p:attrNameLst>
                                          <p:attrName>style.visibility</p:attrName>
                                        </p:attrNameLst>
                                      </p:cBhvr>
                                      <p:to>
                                        <p:strVal val="visible"/>
                                      </p:to>
                                    </p:set>
                                    <p:animEffect transition="in" filter="fade">
                                      <p:cBhvr>
                                        <p:cTn id="13" dur="1000"/>
                                        <p:tgtEl>
                                          <p:spTgt spid="11267">
                                            <p:txEl>
                                              <p:pRg st="0" end="0"/>
                                            </p:txEl>
                                          </p:spTgt>
                                        </p:tgtEl>
                                      </p:cBhvr>
                                    </p:animEffect>
                                    <p:anim calcmode="lin" valueType="num">
                                      <p:cBhvr>
                                        <p:cTn id="14"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1126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EECF5660-C6EB-49FD-87D9-C39BFD976353}"/>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What Is A Staffing Policy?</a:t>
            </a:r>
          </a:p>
        </p:txBody>
      </p:sp>
      <p:sp>
        <p:nvSpPr>
          <p:cNvPr id="82947" name="Rectangle 3">
            <a:extLst>
              <a:ext uri="{FF2B5EF4-FFF2-40B4-BE49-F238E27FC236}">
                <a16:creationId xmlns:a16="http://schemas.microsoft.com/office/drawing/2014/main" id="{3A91A00C-573A-4BE3-A0B8-D91B95BE4DFD}"/>
              </a:ext>
            </a:extLst>
          </p:cNvPr>
          <p:cNvSpPr>
            <a:spLocks noGrp="1" noChangeArrowheads="1"/>
          </p:cNvSpPr>
          <p:nvPr>
            <p:ph type="body" idx="1"/>
          </p:nvPr>
        </p:nvSpPr>
        <p:spPr>
          <a:xfrm>
            <a:off x="609600" y="1340768"/>
            <a:ext cx="10972800" cy="4392487"/>
          </a:xfrm>
        </p:spPr>
        <p:txBody>
          <a:bodyPr/>
          <a:lstStyle/>
          <a:p>
            <a:pPr marL="609600" indent="-609600" algn="just">
              <a:lnSpc>
                <a:spcPct val="80000"/>
              </a:lnSpc>
              <a:spcBef>
                <a:spcPts val="600"/>
              </a:spcBef>
              <a:spcAft>
                <a:spcPts val="600"/>
              </a:spcAft>
            </a:pPr>
            <a:r>
              <a:rPr lang="en-US" altLang="en-US" dirty="0">
                <a:solidFill>
                  <a:srgbClr val="003399"/>
                </a:solidFill>
              </a:rPr>
              <a:t>Staffing policy</a:t>
            </a:r>
            <a:r>
              <a:rPr lang="en-US" altLang="en-US" dirty="0"/>
              <a:t> - the selection of employees who have the skills required to perform a particular job</a:t>
            </a:r>
          </a:p>
          <a:p>
            <a:pPr marL="609600" indent="-609600" algn="just">
              <a:lnSpc>
                <a:spcPct val="80000"/>
              </a:lnSpc>
              <a:spcBef>
                <a:spcPts val="600"/>
              </a:spcBef>
              <a:spcAft>
                <a:spcPts val="600"/>
              </a:spcAft>
            </a:pPr>
            <a:r>
              <a:rPr lang="en-US" altLang="en-US" dirty="0"/>
              <a:t>Three main approaches to staffing policy </a:t>
            </a:r>
          </a:p>
          <a:p>
            <a:pPr marL="990600" lvl="1" indent="-533400" algn="just">
              <a:lnSpc>
                <a:spcPct val="80000"/>
              </a:lnSpc>
              <a:spcBef>
                <a:spcPts val="600"/>
              </a:spcBef>
              <a:spcAft>
                <a:spcPts val="600"/>
              </a:spcAft>
              <a:buFont typeface="Wingdings" panose="05000000000000000000" pitchFamily="2" charset="2"/>
              <a:buAutoNum type="arabicPeriod"/>
            </a:pPr>
            <a:r>
              <a:rPr lang="en-US" altLang="en-US" dirty="0"/>
              <a:t>The </a:t>
            </a:r>
            <a:r>
              <a:rPr lang="en-US" altLang="en-US" dirty="0">
                <a:solidFill>
                  <a:srgbClr val="003399"/>
                </a:solidFill>
              </a:rPr>
              <a:t>ethnocentric approach</a:t>
            </a:r>
            <a:r>
              <a:rPr lang="en-US" altLang="en-US" dirty="0"/>
              <a:t> - fill key management positions with parent-country nationals</a:t>
            </a:r>
          </a:p>
          <a:p>
            <a:pPr marL="990600" lvl="1" indent="-533400" algn="just">
              <a:lnSpc>
                <a:spcPct val="80000"/>
              </a:lnSpc>
              <a:spcBef>
                <a:spcPts val="600"/>
              </a:spcBef>
              <a:spcAft>
                <a:spcPts val="600"/>
              </a:spcAft>
              <a:buFont typeface="Wingdings" panose="05000000000000000000" pitchFamily="2" charset="2"/>
              <a:buAutoNum type="arabicPeriod"/>
            </a:pPr>
            <a:r>
              <a:rPr lang="en-US" altLang="en-US" dirty="0"/>
              <a:t>The</a:t>
            </a:r>
            <a:r>
              <a:rPr lang="en-US" altLang="en-US" dirty="0">
                <a:solidFill>
                  <a:srgbClr val="CC6600"/>
                </a:solidFill>
              </a:rPr>
              <a:t> </a:t>
            </a:r>
            <a:r>
              <a:rPr lang="en-US" altLang="en-US" dirty="0">
                <a:solidFill>
                  <a:srgbClr val="003399"/>
                </a:solidFill>
              </a:rPr>
              <a:t>polycentric approach</a:t>
            </a:r>
            <a:r>
              <a:rPr lang="en-US" altLang="en-US" dirty="0"/>
              <a:t> recruit host country nationals to manage subsidiaries in their own country, and parent country nationals for positions at headquarters</a:t>
            </a:r>
          </a:p>
          <a:p>
            <a:pPr marL="990600" lvl="1" indent="-533400" algn="just">
              <a:lnSpc>
                <a:spcPct val="80000"/>
              </a:lnSpc>
              <a:spcBef>
                <a:spcPts val="600"/>
              </a:spcBef>
              <a:spcAft>
                <a:spcPts val="600"/>
              </a:spcAft>
              <a:buFont typeface="Wingdings" panose="05000000000000000000" pitchFamily="2" charset="2"/>
              <a:buAutoNum type="arabicPeriod"/>
            </a:pPr>
            <a:r>
              <a:rPr lang="en-US" altLang="en-US" dirty="0"/>
              <a:t>The</a:t>
            </a:r>
            <a:r>
              <a:rPr lang="en-US" altLang="en-US" dirty="0">
                <a:solidFill>
                  <a:srgbClr val="CC6600"/>
                </a:solidFill>
              </a:rPr>
              <a:t> </a:t>
            </a:r>
            <a:r>
              <a:rPr lang="en-US" altLang="en-US" dirty="0">
                <a:solidFill>
                  <a:srgbClr val="003399"/>
                </a:solidFill>
              </a:rPr>
              <a:t>geocentric approach</a:t>
            </a:r>
            <a:r>
              <a:rPr lang="en-US" altLang="en-US" dirty="0"/>
              <a:t> seek the best people, regardless of nationality for key jobs </a:t>
            </a:r>
          </a:p>
          <a:p>
            <a:pPr marL="609600" indent="-609600">
              <a:lnSpc>
                <a:spcPct val="80000"/>
              </a:lnSpc>
              <a:buFont typeface="Wingdings" panose="05000000000000000000" pitchFamily="2" charset="2"/>
              <a:buAutoNum type="arabicPeriod"/>
            </a:pPr>
            <a:endParaRPr lang="en-US" altLang="en-US" sz="2800" dirty="0"/>
          </a:p>
        </p:txBody>
      </p:sp>
      <p:sp>
        <p:nvSpPr>
          <p:cNvPr id="2" name="Footer Placeholder 1">
            <a:extLst>
              <a:ext uri="{FF2B5EF4-FFF2-40B4-BE49-F238E27FC236}">
                <a16:creationId xmlns:a16="http://schemas.microsoft.com/office/drawing/2014/main" id="{DC5748CE-13B3-C28B-5692-AAD9C615DA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Effect transition="in" filter="fade">
                                      <p:cBhvr>
                                        <p:cTn id="7" dur="1000"/>
                                        <p:tgtEl>
                                          <p:spTgt spid="82947">
                                            <p:txEl>
                                              <p:pRg st="0" end="0"/>
                                            </p:txEl>
                                          </p:spTgt>
                                        </p:tgtEl>
                                      </p:cBhvr>
                                    </p:animEffect>
                                    <p:anim calcmode="lin" valueType="num">
                                      <p:cBhvr>
                                        <p:cTn id="8" dur="1000" fill="hold"/>
                                        <p:tgtEl>
                                          <p:spTgt spid="829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29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2947">
                                            <p:txEl>
                                              <p:pRg st="1" end="1"/>
                                            </p:txEl>
                                          </p:spTgt>
                                        </p:tgtEl>
                                        <p:attrNameLst>
                                          <p:attrName>style.visibility</p:attrName>
                                        </p:attrNameLst>
                                      </p:cBhvr>
                                      <p:to>
                                        <p:strVal val="visible"/>
                                      </p:to>
                                    </p:set>
                                    <p:animEffect transition="in" filter="fade">
                                      <p:cBhvr>
                                        <p:cTn id="12" dur="1000"/>
                                        <p:tgtEl>
                                          <p:spTgt spid="82947">
                                            <p:txEl>
                                              <p:pRg st="1" end="1"/>
                                            </p:txEl>
                                          </p:spTgt>
                                        </p:tgtEl>
                                      </p:cBhvr>
                                    </p:animEffect>
                                    <p:anim calcmode="lin" valueType="num">
                                      <p:cBhvr>
                                        <p:cTn id="13" dur="1000" fill="hold"/>
                                        <p:tgtEl>
                                          <p:spTgt spid="829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29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2947">
                                            <p:txEl>
                                              <p:pRg st="2" end="2"/>
                                            </p:txEl>
                                          </p:spTgt>
                                        </p:tgtEl>
                                        <p:attrNameLst>
                                          <p:attrName>style.visibility</p:attrName>
                                        </p:attrNameLst>
                                      </p:cBhvr>
                                      <p:to>
                                        <p:strVal val="visible"/>
                                      </p:to>
                                    </p:set>
                                    <p:animEffect transition="in" filter="fade">
                                      <p:cBhvr>
                                        <p:cTn id="17" dur="1000"/>
                                        <p:tgtEl>
                                          <p:spTgt spid="82947">
                                            <p:txEl>
                                              <p:pRg st="2" end="2"/>
                                            </p:txEl>
                                          </p:spTgt>
                                        </p:tgtEl>
                                      </p:cBhvr>
                                    </p:animEffect>
                                    <p:anim calcmode="lin" valueType="num">
                                      <p:cBhvr>
                                        <p:cTn id="18" dur="1000" fill="hold"/>
                                        <p:tgtEl>
                                          <p:spTgt spid="829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294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2947">
                                            <p:txEl>
                                              <p:pRg st="3" end="3"/>
                                            </p:txEl>
                                          </p:spTgt>
                                        </p:tgtEl>
                                        <p:attrNameLst>
                                          <p:attrName>style.visibility</p:attrName>
                                        </p:attrNameLst>
                                      </p:cBhvr>
                                      <p:to>
                                        <p:strVal val="visible"/>
                                      </p:to>
                                    </p:set>
                                    <p:animEffect transition="in" filter="fade">
                                      <p:cBhvr>
                                        <p:cTn id="22" dur="1000"/>
                                        <p:tgtEl>
                                          <p:spTgt spid="82947">
                                            <p:txEl>
                                              <p:pRg st="3" end="3"/>
                                            </p:txEl>
                                          </p:spTgt>
                                        </p:tgtEl>
                                      </p:cBhvr>
                                    </p:animEffect>
                                    <p:anim calcmode="lin" valueType="num">
                                      <p:cBhvr>
                                        <p:cTn id="23" dur="1000" fill="hold"/>
                                        <p:tgtEl>
                                          <p:spTgt spid="8294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2947">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2947">
                                            <p:txEl>
                                              <p:pRg st="4" end="4"/>
                                            </p:txEl>
                                          </p:spTgt>
                                        </p:tgtEl>
                                        <p:attrNameLst>
                                          <p:attrName>style.visibility</p:attrName>
                                        </p:attrNameLst>
                                      </p:cBhvr>
                                      <p:to>
                                        <p:strVal val="visible"/>
                                      </p:to>
                                    </p:set>
                                    <p:animEffect transition="in" filter="fade">
                                      <p:cBhvr>
                                        <p:cTn id="27" dur="1000"/>
                                        <p:tgtEl>
                                          <p:spTgt spid="82947">
                                            <p:txEl>
                                              <p:pRg st="4" end="4"/>
                                            </p:txEl>
                                          </p:spTgt>
                                        </p:tgtEl>
                                      </p:cBhvr>
                                    </p:animEffect>
                                    <p:anim calcmode="lin" valueType="num">
                                      <p:cBhvr>
                                        <p:cTn id="28" dur="1000" fill="hold"/>
                                        <p:tgtEl>
                                          <p:spTgt spid="82947">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8294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64D3E16-8F16-458C-84F8-42EE6F526FC4}"/>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Which Staffing Policy Is Best?</a:t>
            </a:r>
          </a:p>
        </p:txBody>
      </p:sp>
      <p:pic>
        <p:nvPicPr>
          <p:cNvPr id="3" name="Picture 2">
            <a:extLst>
              <a:ext uri="{FF2B5EF4-FFF2-40B4-BE49-F238E27FC236}">
                <a16:creationId xmlns:a16="http://schemas.microsoft.com/office/drawing/2014/main" id="{B6DD666F-2F89-4E84-8788-B2FF1E664D6A}"/>
              </a:ext>
            </a:extLst>
          </p:cNvPr>
          <p:cNvPicPr>
            <a:picLocks noChangeAspect="1"/>
          </p:cNvPicPr>
          <p:nvPr/>
        </p:nvPicPr>
        <p:blipFill>
          <a:blip r:embed="rId3"/>
          <a:stretch>
            <a:fillRect/>
          </a:stretch>
        </p:blipFill>
        <p:spPr>
          <a:xfrm>
            <a:off x="1661156" y="980728"/>
            <a:ext cx="8869687" cy="4680520"/>
          </a:xfrm>
          <a:prstGeom prst="rect">
            <a:avLst/>
          </a:prstGeom>
        </p:spPr>
      </p:pic>
      <p:sp>
        <p:nvSpPr>
          <p:cNvPr id="2" name="Footer Placeholder 1">
            <a:extLst>
              <a:ext uri="{FF2B5EF4-FFF2-40B4-BE49-F238E27FC236}">
                <a16:creationId xmlns:a16="http://schemas.microsoft.com/office/drawing/2014/main" id="{0D978AB0-5105-7988-0AC9-B092AB7F6F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Effect transition="in" filter="fade">
                                      <p:cBhvr>
                                        <p:cTn id="9"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64D3E16-8F16-458C-84F8-42EE6F526FC4}"/>
              </a:ext>
            </a:extLst>
          </p:cNvPr>
          <p:cNvSpPr>
            <a:spLocks noGrp="1" noChangeArrowheads="1"/>
          </p:cNvSpPr>
          <p:nvPr>
            <p:ph type="title"/>
          </p:nvPr>
        </p:nvSpPr>
        <p:spPr>
          <a:xfrm>
            <a:off x="609600" y="0"/>
            <a:ext cx="10972800" cy="1143000"/>
          </a:xfrm>
        </p:spPr>
        <p:txBody>
          <a:bodyPr/>
          <a:lstStyle/>
          <a:p>
            <a:r>
              <a:rPr lang="en-GB" altLang="en-US" sz="3600" b="1" dirty="0">
                <a:solidFill>
                  <a:schemeClr val="tx2">
                    <a:lumMod val="75000"/>
                  </a:schemeClr>
                </a:solidFill>
              </a:rPr>
              <a:t>The Meaning Behind “Expat" or Expatriate</a:t>
            </a:r>
            <a:endParaRPr lang="en-US" altLang="en-US" sz="3600" b="1" dirty="0">
              <a:solidFill>
                <a:schemeClr val="tx2">
                  <a:lumMod val="75000"/>
                </a:schemeClr>
              </a:solidFill>
            </a:endParaRPr>
          </a:p>
        </p:txBody>
      </p:sp>
      <p:sp>
        <p:nvSpPr>
          <p:cNvPr id="5" name="TextBox 4">
            <a:extLst>
              <a:ext uri="{FF2B5EF4-FFF2-40B4-BE49-F238E27FC236}">
                <a16:creationId xmlns:a16="http://schemas.microsoft.com/office/drawing/2014/main" id="{DF14FA16-0B48-BE6A-973A-FC9B1FB9FB80}"/>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https://www.youtube.com/watch?v=Hz9y361YaNk</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6" name="Online Media 5" title="The meaning behind &quot;expat&quot; or expatriate">
            <a:hlinkClick r:id="" action="ppaction://media"/>
            <a:extLst>
              <a:ext uri="{FF2B5EF4-FFF2-40B4-BE49-F238E27FC236}">
                <a16:creationId xmlns:a16="http://schemas.microsoft.com/office/drawing/2014/main" id="{B0F5A498-022E-374B-D866-7DD927B3397E}"/>
              </a:ext>
            </a:extLst>
          </p:cNvPr>
          <p:cNvPicPr>
            <a:picLocks noRot="1" noChangeAspect="1"/>
          </p:cNvPicPr>
          <p:nvPr>
            <a:videoFile r:link="rId1"/>
          </p:nvPr>
        </p:nvPicPr>
        <p:blipFill>
          <a:blip r:embed="rId5"/>
          <a:stretch>
            <a:fillRect/>
          </a:stretch>
        </p:blipFill>
        <p:spPr>
          <a:xfrm>
            <a:off x="2208843" y="980728"/>
            <a:ext cx="7774314" cy="4392488"/>
          </a:xfrm>
          <a:prstGeom prst="rect">
            <a:avLst/>
          </a:prstGeom>
        </p:spPr>
      </p:pic>
      <p:sp>
        <p:nvSpPr>
          <p:cNvPr id="2" name="Footer Placeholder 1">
            <a:extLst>
              <a:ext uri="{FF2B5EF4-FFF2-40B4-BE49-F238E27FC236}">
                <a16:creationId xmlns:a16="http://schemas.microsoft.com/office/drawing/2014/main" id="{9EB4AB1F-CE7B-2AB9-8E6D-D065DBFE432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545120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CFE3DF4-E7CD-4E6C-8397-BE7D8427E57B}"/>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What Is Expatriate Failure?</a:t>
            </a:r>
          </a:p>
        </p:txBody>
      </p:sp>
      <p:sp>
        <p:nvSpPr>
          <p:cNvPr id="18435" name="Rectangle 3">
            <a:extLst>
              <a:ext uri="{FF2B5EF4-FFF2-40B4-BE49-F238E27FC236}">
                <a16:creationId xmlns:a16="http://schemas.microsoft.com/office/drawing/2014/main" id="{0DF6DD1B-F978-449B-BF1E-214D568D547A}"/>
              </a:ext>
            </a:extLst>
          </p:cNvPr>
          <p:cNvSpPr>
            <a:spLocks noGrp="1" noChangeArrowheads="1"/>
          </p:cNvSpPr>
          <p:nvPr>
            <p:ph type="body" idx="1"/>
          </p:nvPr>
        </p:nvSpPr>
        <p:spPr>
          <a:xfrm>
            <a:off x="609600" y="1143000"/>
            <a:ext cx="10972800" cy="4662264"/>
          </a:xfrm>
        </p:spPr>
        <p:txBody>
          <a:bodyPr/>
          <a:lstStyle/>
          <a:p>
            <a:pPr algn="just">
              <a:lnSpc>
                <a:spcPct val="90000"/>
              </a:lnSpc>
            </a:pPr>
            <a:r>
              <a:rPr lang="en-US" altLang="en-US" dirty="0"/>
              <a:t>Firms using an ethnocentric or geocentric staffing strategy will have expatriate managers</a:t>
            </a:r>
          </a:p>
          <a:p>
            <a:pPr lvl="1" algn="just">
              <a:lnSpc>
                <a:spcPct val="90000"/>
              </a:lnSpc>
            </a:pPr>
            <a:r>
              <a:rPr lang="en-US" altLang="en-US" dirty="0">
                <a:solidFill>
                  <a:srgbClr val="003399"/>
                </a:solidFill>
              </a:rPr>
              <a:t>expatriate failure</a:t>
            </a:r>
            <a:r>
              <a:rPr lang="en-US" altLang="en-US" dirty="0"/>
              <a:t> is the premature return of an expatriate manager to the home country</a:t>
            </a:r>
          </a:p>
          <a:p>
            <a:pPr algn="just">
              <a:lnSpc>
                <a:spcPct val="90000"/>
              </a:lnSpc>
            </a:pPr>
            <a:r>
              <a:rPr lang="en-US" altLang="en-US" dirty="0"/>
              <a:t>The main reasons for Japanese expatriate failure are </a:t>
            </a:r>
          </a:p>
          <a:p>
            <a:pPr lvl="1" algn="just">
              <a:lnSpc>
                <a:spcPct val="90000"/>
              </a:lnSpc>
            </a:pPr>
            <a:r>
              <a:rPr lang="en-US" altLang="en-US" sz="2600" dirty="0"/>
              <a:t>the inability to cope with larger overseas responsibility</a:t>
            </a:r>
          </a:p>
          <a:p>
            <a:pPr lvl="1" algn="just">
              <a:lnSpc>
                <a:spcPct val="90000"/>
              </a:lnSpc>
            </a:pPr>
            <a:r>
              <a:rPr lang="en-US" altLang="en-US" sz="2600" dirty="0"/>
              <a:t>difficulties with the new environment</a:t>
            </a:r>
          </a:p>
          <a:p>
            <a:pPr lvl="1" algn="just">
              <a:lnSpc>
                <a:spcPct val="90000"/>
              </a:lnSpc>
            </a:pPr>
            <a:r>
              <a:rPr lang="en-US" altLang="en-US" sz="2600" dirty="0"/>
              <a:t>personal or emotional problems</a:t>
            </a:r>
          </a:p>
          <a:p>
            <a:pPr lvl="1" algn="just">
              <a:lnSpc>
                <a:spcPct val="90000"/>
              </a:lnSpc>
            </a:pPr>
            <a:r>
              <a:rPr lang="en-US" altLang="en-US" sz="2600" dirty="0"/>
              <a:t>a lack of technical competence</a:t>
            </a:r>
          </a:p>
          <a:p>
            <a:pPr lvl="1" algn="just">
              <a:lnSpc>
                <a:spcPct val="90000"/>
              </a:lnSpc>
            </a:pPr>
            <a:r>
              <a:rPr lang="en-US" altLang="en-US" sz="2600" dirty="0"/>
              <a:t>the inability of spouse to adjust</a:t>
            </a:r>
          </a:p>
          <a:p>
            <a:pPr>
              <a:lnSpc>
                <a:spcPct val="90000"/>
              </a:lnSpc>
            </a:pPr>
            <a:endParaRPr lang="en-US" altLang="en-US" sz="2800" dirty="0"/>
          </a:p>
          <a:p>
            <a:pPr>
              <a:lnSpc>
                <a:spcPct val="90000"/>
              </a:lnSpc>
            </a:pPr>
            <a:endParaRPr lang="en-US" altLang="en-US" sz="2800" dirty="0"/>
          </a:p>
          <a:p>
            <a:pPr lvl="1">
              <a:lnSpc>
                <a:spcPct val="90000"/>
              </a:lnSpc>
            </a:pPr>
            <a:endParaRPr lang="en-US" altLang="en-US" sz="2400" dirty="0"/>
          </a:p>
          <a:p>
            <a:pPr>
              <a:lnSpc>
                <a:spcPct val="90000"/>
              </a:lnSpc>
            </a:pPr>
            <a:endParaRPr lang="en-US" altLang="en-US" sz="2800" dirty="0"/>
          </a:p>
          <a:p>
            <a:pPr>
              <a:lnSpc>
                <a:spcPct val="90000"/>
              </a:lnSpc>
            </a:pPr>
            <a:endParaRPr lang="en-US" altLang="en-US" sz="2800" dirty="0"/>
          </a:p>
        </p:txBody>
      </p:sp>
      <p:sp>
        <p:nvSpPr>
          <p:cNvPr id="2" name="Arrow: Down 1">
            <a:extLst>
              <a:ext uri="{FF2B5EF4-FFF2-40B4-BE49-F238E27FC236}">
                <a16:creationId xmlns:a16="http://schemas.microsoft.com/office/drawing/2014/main" id="{E4A478F9-F4D6-8801-6289-0CD02030DDE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9563CB4D-6EF3-B375-03F5-EBD00CCB906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1000"/>
                                        <p:tgtEl>
                                          <p:spTgt spid="18435">
                                            <p:txEl>
                                              <p:pRg st="0" end="0"/>
                                            </p:txEl>
                                          </p:spTgt>
                                        </p:tgtEl>
                                      </p:cBhvr>
                                    </p:animEffect>
                                    <p:anim calcmode="lin" valueType="num">
                                      <p:cBhvr>
                                        <p:cTn id="8" dur="10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843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fade">
                                      <p:cBhvr>
                                        <p:cTn id="12" dur="1000"/>
                                        <p:tgtEl>
                                          <p:spTgt spid="18435">
                                            <p:txEl>
                                              <p:pRg st="1" end="1"/>
                                            </p:txEl>
                                          </p:spTgt>
                                        </p:tgtEl>
                                      </p:cBhvr>
                                    </p:animEffect>
                                    <p:anim calcmode="lin" valueType="num">
                                      <p:cBhvr>
                                        <p:cTn id="13" dur="10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843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fade">
                                      <p:cBhvr>
                                        <p:cTn id="17" dur="1000"/>
                                        <p:tgtEl>
                                          <p:spTgt spid="18435">
                                            <p:txEl>
                                              <p:pRg st="2" end="2"/>
                                            </p:txEl>
                                          </p:spTgt>
                                        </p:tgtEl>
                                      </p:cBhvr>
                                    </p:animEffect>
                                    <p:anim calcmode="lin" valueType="num">
                                      <p:cBhvr>
                                        <p:cTn id="18" dur="10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843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1000"/>
                                        <p:tgtEl>
                                          <p:spTgt spid="18435">
                                            <p:txEl>
                                              <p:pRg st="3" end="3"/>
                                            </p:txEl>
                                          </p:spTgt>
                                        </p:tgtEl>
                                      </p:cBhvr>
                                    </p:animEffect>
                                    <p:anim calcmode="lin" valueType="num">
                                      <p:cBhvr>
                                        <p:cTn id="23" dur="10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843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1000"/>
                                        <p:tgtEl>
                                          <p:spTgt spid="18435">
                                            <p:txEl>
                                              <p:pRg st="4" end="4"/>
                                            </p:txEl>
                                          </p:spTgt>
                                        </p:tgtEl>
                                      </p:cBhvr>
                                    </p:animEffect>
                                    <p:anim calcmode="lin" valueType="num">
                                      <p:cBhvr>
                                        <p:cTn id="28" dur="10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843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18435">
                                            <p:txEl>
                                              <p:pRg st="5" end="5"/>
                                            </p:txEl>
                                          </p:spTgt>
                                        </p:tgtEl>
                                        <p:attrNameLst>
                                          <p:attrName>style.visibility</p:attrName>
                                        </p:attrNameLst>
                                      </p:cBhvr>
                                      <p:to>
                                        <p:strVal val="visible"/>
                                      </p:to>
                                    </p:set>
                                    <p:animEffect transition="in" filter="fade">
                                      <p:cBhvr>
                                        <p:cTn id="32" dur="1000"/>
                                        <p:tgtEl>
                                          <p:spTgt spid="18435">
                                            <p:txEl>
                                              <p:pRg st="5" end="5"/>
                                            </p:txEl>
                                          </p:spTgt>
                                        </p:tgtEl>
                                      </p:cBhvr>
                                    </p:animEffect>
                                    <p:anim calcmode="lin" valueType="num">
                                      <p:cBhvr>
                                        <p:cTn id="33" dur="10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18435">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8435">
                                            <p:txEl>
                                              <p:pRg st="6" end="6"/>
                                            </p:txEl>
                                          </p:spTgt>
                                        </p:tgtEl>
                                        <p:attrNameLst>
                                          <p:attrName>style.visibility</p:attrName>
                                        </p:attrNameLst>
                                      </p:cBhvr>
                                      <p:to>
                                        <p:strVal val="visible"/>
                                      </p:to>
                                    </p:set>
                                    <p:animEffect transition="in" filter="fade">
                                      <p:cBhvr>
                                        <p:cTn id="37" dur="1000"/>
                                        <p:tgtEl>
                                          <p:spTgt spid="18435">
                                            <p:txEl>
                                              <p:pRg st="6" end="6"/>
                                            </p:txEl>
                                          </p:spTgt>
                                        </p:tgtEl>
                                      </p:cBhvr>
                                    </p:animEffect>
                                    <p:anim calcmode="lin" valueType="num">
                                      <p:cBhvr>
                                        <p:cTn id="38" dur="10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18435">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8435">
                                            <p:txEl>
                                              <p:pRg st="7" end="7"/>
                                            </p:txEl>
                                          </p:spTgt>
                                        </p:tgtEl>
                                        <p:attrNameLst>
                                          <p:attrName>style.visibility</p:attrName>
                                        </p:attrNameLst>
                                      </p:cBhvr>
                                      <p:to>
                                        <p:strVal val="visible"/>
                                      </p:to>
                                    </p:set>
                                    <p:animEffect transition="in" filter="fade">
                                      <p:cBhvr>
                                        <p:cTn id="42" dur="1000"/>
                                        <p:tgtEl>
                                          <p:spTgt spid="18435">
                                            <p:txEl>
                                              <p:pRg st="7" end="7"/>
                                            </p:txEl>
                                          </p:spTgt>
                                        </p:tgtEl>
                                      </p:cBhvr>
                                    </p:animEffect>
                                    <p:anim calcmode="lin" valueType="num">
                                      <p:cBhvr>
                                        <p:cTn id="43" dur="1000" fill="hold"/>
                                        <p:tgtEl>
                                          <p:spTgt spid="1843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1843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155EA38C-A593-43C5-A510-931C9C61B268}"/>
              </a:ext>
            </a:extLst>
          </p:cNvPr>
          <p:cNvSpPr>
            <a:spLocks noGrp="1" noChangeArrowheads="1"/>
          </p:cNvSpPr>
          <p:nvPr>
            <p:ph type="title"/>
          </p:nvPr>
        </p:nvSpPr>
        <p:spPr>
          <a:xfrm>
            <a:off x="609600" y="-13672"/>
            <a:ext cx="10972800" cy="1143000"/>
          </a:xfrm>
        </p:spPr>
        <p:txBody>
          <a:bodyPr/>
          <a:lstStyle/>
          <a:p>
            <a:r>
              <a:rPr lang="en-US" altLang="en-US" sz="3600" b="1" dirty="0">
                <a:solidFill>
                  <a:schemeClr val="tx2">
                    <a:lumMod val="75000"/>
                  </a:schemeClr>
                </a:solidFill>
              </a:rPr>
              <a:t>What Is Expatriate Failure?</a:t>
            </a:r>
          </a:p>
        </p:txBody>
      </p:sp>
      <p:sp>
        <p:nvSpPr>
          <p:cNvPr id="20483" name="Rectangle 3">
            <a:extLst>
              <a:ext uri="{FF2B5EF4-FFF2-40B4-BE49-F238E27FC236}">
                <a16:creationId xmlns:a16="http://schemas.microsoft.com/office/drawing/2014/main" id="{CABF0347-2C52-4E60-8FAC-50A2F18ED23A}"/>
              </a:ext>
            </a:extLst>
          </p:cNvPr>
          <p:cNvSpPr>
            <a:spLocks noGrp="1" noChangeArrowheads="1"/>
          </p:cNvSpPr>
          <p:nvPr>
            <p:ph type="body" idx="1"/>
          </p:nvPr>
        </p:nvSpPr>
        <p:spPr>
          <a:xfrm>
            <a:off x="609600" y="980728"/>
            <a:ext cx="10972800" cy="4752528"/>
          </a:xfrm>
        </p:spPr>
        <p:txBody>
          <a:bodyPr/>
          <a:lstStyle/>
          <a:p>
            <a:pPr algn="just"/>
            <a:r>
              <a:rPr lang="en-US" altLang="en-US" dirty="0"/>
              <a:t>The main reasons for U.S. expatriate failure are  </a:t>
            </a:r>
          </a:p>
          <a:p>
            <a:pPr marL="901700" lvl="1" indent="-366713" algn="just"/>
            <a:r>
              <a:rPr lang="en-US" altLang="en-US" dirty="0"/>
              <a:t>the inability of an expatriate's spouse to adapt</a:t>
            </a:r>
          </a:p>
          <a:p>
            <a:pPr marL="901700" lvl="1" indent="-366713" algn="just"/>
            <a:r>
              <a:rPr lang="en-US" altLang="en-US" dirty="0"/>
              <a:t>the manager’s inability to adjust</a:t>
            </a:r>
          </a:p>
          <a:p>
            <a:pPr marL="901700" lvl="1" indent="-366713" algn="just"/>
            <a:r>
              <a:rPr lang="en-US" altLang="en-US" dirty="0"/>
              <a:t>other family-related reasons</a:t>
            </a:r>
          </a:p>
          <a:p>
            <a:pPr marL="901700" lvl="1" indent="-366713" algn="just"/>
            <a:r>
              <a:rPr lang="en-US" altLang="en-US" dirty="0"/>
              <a:t>the manager’s personal or emotional maturity</a:t>
            </a:r>
          </a:p>
          <a:p>
            <a:pPr marL="901700" lvl="1" indent="-366713" algn="just"/>
            <a:r>
              <a:rPr lang="en-US" altLang="en-US" dirty="0"/>
              <a:t>the manager’s inability to cope with larger overseas responsibilities </a:t>
            </a:r>
          </a:p>
          <a:p>
            <a:pPr algn="just"/>
            <a:r>
              <a:rPr lang="en-US" altLang="en-US" dirty="0"/>
              <a:t>The reason for European expatriate failure is </a:t>
            </a:r>
          </a:p>
          <a:p>
            <a:pPr marL="901700" lvl="1" indent="-366713" algn="just"/>
            <a:r>
              <a:rPr lang="en-US" altLang="en-US" dirty="0"/>
              <a:t>the inability of the manager’s spouse to adjust</a:t>
            </a:r>
          </a:p>
          <a:p>
            <a:endParaRPr lang="en-US" altLang="en-US" sz="2800" dirty="0"/>
          </a:p>
          <a:p>
            <a:endParaRPr lang="en-US" altLang="en-US" sz="2800" dirty="0"/>
          </a:p>
        </p:txBody>
      </p:sp>
      <p:sp>
        <p:nvSpPr>
          <p:cNvPr id="2" name="Arrow: Down 1">
            <a:extLst>
              <a:ext uri="{FF2B5EF4-FFF2-40B4-BE49-F238E27FC236}">
                <a16:creationId xmlns:a16="http://schemas.microsoft.com/office/drawing/2014/main" id="{51CAD985-D23E-D72A-8523-3DEE5C760A1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3BD5C4FB-2980-5A05-05A8-67B891575D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1000"/>
                                        <p:tgtEl>
                                          <p:spTgt spid="20483">
                                            <p:txEl>
                                              <p:pRg st="0" end="0"/>
                                            </p:txEl>
                                          </p:spTgt>
                                        </p:tgtEl>
                                      </p:cBhvr>
                                    </p:animEffect>
                                    <p:anim calcmode="lin" valueType="num">
                                      <p:cBhvr>
                                        <p:cTn id="8" dur="10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1000"/>
                                        <p:tgtEl>
                                          <p:spTgt spid="20483">
                                            <p:txEl>
                                              <p:pRg st="1" end="1"/>
                                            </p:txEl>
                                          </p:spTgt>
                                        </p:tgtEl>
                                      </p:cBhvr>
                                    </p:animEffect>
                                    <p:anim calcmode="lin" valueType="num">
                                      <p:cBhvr>
                                        <p:cTn id="13" dur="10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048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1000"/>
                                        <p:tgtEl>
                                          <p:spTgt spid="20483">
                                            <p:txEl>
                                              <p:pRg st="2" end="2"/>
                                            </p:txEl>
                                          </p:spTgt>
                                        </p:tgtEl>
                                      </p:cBhvr>
                                    </p:animEffect>
                                    <p:anim calcmode="lin" valueType="num">
                                      <p:cBhvr>
                                        <p:cTn id="18" dur="10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048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1000"/>
                                        <p:tgtEl>
                                          <p:spTgt spid="20483">
                                            <p:txEl>
                                              <p:pRg st="3" end="3"/>
                                            </p:txEl>
                                          </p:spTgt>
                                        </p:tgtEl>
                                      </p:cBhvr>
                                    </p:animEffect>
                                    <p:anim calcmode="lin" valueType="num">
                                      <p:cBhvr>
                                        <p:cTn id="23" dur="10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048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1000"/>
                                        <p:tgtEl>
                                          <p:spTgt spid="20483">
                                            <p:txEl>
                                              <p:pRg st="4" end="4"/>
                                            </p:txEl>
                                          </p:spTgt>
                                        </p:tgtEl>
                                      </p:cBhvr>
                                    </p:animEffect>
                                    <p:anim calcmode="lin" valueType="num">
                                      <p:cBhvr>
                                        <p:cTn id="28" dur="10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048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fade">
                                      <p:cBhvr>
                                        <p:cTn id="32" dur="1000"/>
                                        <p:tgtEl>
                                          <p:spTgt spid="20483">
                                            <p:txEl>
                                              <p:pRg st="5" end="5"/>
                                            </p:txEl>
                                          </p:spTgt>
                                        </p:tgtEl>
                                      </p:cBhvr>
                                    </p:animEffect>
                                    <p:anim calcmode="lin" valueType="num">
                                      <p:cBhvr>
                                        <p:cTn id="33" dur="1000" fill="hold"/>
                                        <p:tgtEl>
                                          <p:spTgt spid="2048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048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fade">
                                      <p:cBhvr>
                                        <p:cTn id="37" dur="1000"/>
                                        <p:tgtEl>
                                          <p:spTgt spid="20483">
                                            <p:txEl>
                                              <p:pRg st="6" end="6"/>
                                            </p:txEl>
                                          </p:spTgt>
                                        </p:tgtEl>
                                      </p:cBhvr>
                                    </p:animEffect>
                                    <p:anim calcmode="lin" valueType="num">
                                      <p:cBhvr>
                                        <p:cTn id="38" dur="1000" fill="hold"/>
                                        <p:tgtEl>
                                          <p:spTgt spid="2048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048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20483">
                                            <p:txEl>
                                              <p:pRg st="7" end="7"/>
                                            </p:txEl>
                                          </p:spTgt>
                                        </p:tgtEl>
                                        <p:attrNameLst>
                                          <p:attrName>style.visibility</p:attrName>
                                        </p:attrNameLst>
                                      </p:cBhvr>
                                      <p:to>
                                        <p:strVal val="visible"/>
                                      </p:to>
                                    </p:set>
                                    <p:animEffect transition="in" filter="fade">
                                      <p:cBhvr>
                                        <p:cTn id="42" dur="1000"/>
                                        <p:tgtEl>
                                          <p:spTgt spid="20483">
                                            <p:txEl>
                                              <p:pRg st="7" end="7"/>
                                            </p:txEl>
                                          </p:spTgt>
                                        </p:tgtEl>
                                      </p:cBhvr>
                                    </p:animEffect>
                                    <p:anim calcmode="lin" valueType="num">
                                      <p:cBhvr>
                                        <p:cTn id="43" dur="1000" fill="hold"/>
                                        <p:tgtEl>
                                          <p:spTgt spid="2048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048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76C6C30-A2C2-42A4-B8C2-7CAABA95B41E}"/>
              </a:ext>
            </a:extLst>
          </p:cNvPr>
          <p:cNvSpPr>
            <a:spLocks noGrp="1" noChangeArrowheads="1"/>
          </p:cNvSpPr>
          <p:nvPr>
            <p:ph type="title"/>
          </p:nvPr>
        </p:nvSpPr>
        <p:spPr>
          <a:xfrm>
            <a:off x="35808" y="0"/>
            <a:ext cx="12192000" cy="1143000"/>
          </a:xfrm>
        </p:spPr>
        <p:txBody>
          <a:bodyPr/>
          <a:lstStyle/>
          <a:p>
            <a:r>
              <a:rPr lang="en-US" altLang="en-US" sz="3600" b="1" dirty="0">
                <a:solidFill>
                  <a:schemeClr val="tx2">
                    <a:lumMod val="75000"/>
                  </a:schemeClr>
                </a:solidFill>
              </a:rPr>
              <a:t>How Can Firms Reduce Expatriate Failure?</a:t>
            </a:r>
          </a:p>
        </p:txBody>
      </p:sp>
      <p:sp>
        <p:nvSpPr>
          <p:cNvPr id="25603" name="Rectangle 3">
            <a:extLst>
              <a:ext uri="{FF2B5EF4-FFF2-40B4-BE49-F238E27FC236}">
                <a16:creationId xmlns:a16="http://schemas.microsoft.com/office/drawing/2014/main" id="{86D957C4-113E-470F-BC50-665809C311F7}"/>
              </a:ext>
            </a:extLst>
          </p:cNvPr>
          <p:cNvSpPr>
            <a:spLocks noGrp="1" noChangeArrowheads="1"/>
          </p:cNvSpPr>
          <p:nvPr>
            <p:ph type="body" idx="1"/>
          </p:nvPr>
        </p:nvSpPr>
        <p:spPr>
          <a:xfrm>
            <a:off x="609600" y="1143000"/>
            <a:ext cx="10972800" cy="4518247"/>
          </a:xfrm>
        </p:spPr>
        <p:txBody>
          <a:bodyPr/>
          <a:lstStyle/>
          <a:p>
            <a:pPr marL="457200" indent="-457200" algn="just">
              <a:lnSpc>
                <a:spcPct val="90000"/>
              </a:lnSpc>
            </a:pPr>
            <a:r>
              <a:rPr lang="en-US" altLang="en-US" dirty="0"/>
              <a:t>Firms can reduce expatriate failure through improved selection procedures</a:t>
            </a:r>
          </a:p>
          <a:p>
            <a:pPr marL="457200" indent="-457200" algn="just">
              <a:lnSpc>
                <a:spcPct val="90000"/>
              </a:lnSpc>
            </a:pPr>
            <a:r>
              <a:rPr lang="en-US" altLang="en-US" dirty="0"/>
              <a:t>Four dimensions that predict expatriate success are: </a:t>
            </a:r>
          </a:p>
          <a:p>
            <a:pPr marL="857250" lvl="1" indent="-457200" algn="just">
              <a:lnSpc>
                <a:spcPct val="90000"/>
              </a:lnSpc>
              <a:buFont typeface="Wingdings" panose="05000000000000000000" pitchFamily="2" charset="2"/>
              <a:buAutoNum type="arabicPeriod"/>
            </a:pPr>
            <a:r>
              <a:rPr lang="en-US" altLang="en-US" sz="2600" dirty="0">
                <a:solidFill>
                  <a:srgbClr val="003399"/>
                </a:solidFill>
              </a:rPr>
              <a:t>Self-orientation</a:t>
            </a:r>
            <a:r>
              <a:rPr lang="en-US" altLang="en-US" sz="2600" dirty="0"/>
              <a:t> - the expatriate's self-esteem, self-confidence, and mental well-being</a:t>
            </a:r>
          </a:p>
          <a:p>
            <a:pPr marL="857250" lvl="1" indent="-457200" algn="just">
              <a:lnSpc>
                <a:spcPct val="90000"/>
              </a:lnSpc>
              <a:buFont typeface="Wingdings" panose="05000000000000000000" pitchFamily="2" charset="2"/>
              <a:buAutoNum type="arabicPeriod"/>
            </a:pPr>
            <a:r>
              <a:rPr lang="en-US" altLang="en-US" sz="2600" dirty="0">
                <a:solidFill>
                  <a:srgbClr val="003399"/>
                </a:solidFill>
              </a:rPr>
              <a:t>Others-orientation </a:t>
            </a:r>
            <a:r>
              <a:rPr lang="en-US" altLang="en-US" sz="2600" dirty="0"/>
              <a:t>- the ability to interact effectively with host-country nationals</a:t>
            </a:r>
          </a:p>
          <a:p>
            <a:pPr marL="857250" lvl="1" indent="-457200" algn="just">
              <a:lnSpc>
                <a:spcPct val="90000"/>
              </a:lnSpc>
              <a:buFont typeface="Wingdings" panose="05000000000000000000" pitchFamily="2" charset="2"/>
              <a:buAutoNum type="arabicPeriod"/>
            </a:pPr>
            <a:r>
              <a:rPr lang="en-US" altLang="en-US" sz="2600" dirty="0">
                <a:solidFill>
                  <a:srgbClr val="003399"/>
                </a:solidFill>
              </a:rPr>
              <a:t>Perceptual ability</a:t>
            </a:r>
            <a:r>
              <a:rPr lang="en-US" altLang="en-US" sz="2600" dirty="0"/>
              <a:t> - the ability to understand why people of other countries behave the way they do</a:t>
            </a:r>
          </a:p>
          <a:p>
            <a:pPr marL="857250" lvl="1" indent="-457200" algn="just">
              <a:lnSpc>
                <a:spcPct val="90000"/>
              </a:lnSpc>
              <a:buFont typeface="Wingdings" panose="05000000000000000000" pitchFamily="2" charset="2"/>
              <a:buAutoNum type="arabicPeriod"/>
            </a:pPr>
            <a:r>
              <a:rPr lang="en-US" altLang="en-US" sz="2600" dirty="0">
                <a:solidFill>
                  <a:srgbClr val="003399"/>
                </a:solidFill>
              </a:rPr>
              <a:t>Cultural toughness</a:t>
            </a:r>
            <a:r>
              <a:rPr lang="en-US" altLang="en-US" sz="2600" dirty="0"/>
              <a:t> – the ability to adjust to the posting</a:t>
            </a:r>
          </a:p>
        </p:txBody>
      </p:sp>
      <p:sp>
        <p:nvSpPr>
          <p:cNvPr id="2" name="Footer Placeholder 1">
            <a:extLst>
              <a:ext uri="{FF2B5EF4-FFF2-40B4-BE49-F238E27FC236}">
                <a16:creationId xmlns:a16="http://schemas.microsoft.com/office/drawing/2014/main" id="{2C9CF5A3-AE0B-1734-1049-71F4A6ED9F5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1000"/>
                                        <p:tgtEl>
                                          <p:spTgt spid="25603">
                                            <p:txEl>
                                              <p:pRg st="0" end="0"/>
                                            </p:txEl>
                                          </p:spTgt>
                                        </p:tgtEl>
                                      </p:cBhvr>
                                    </p:animEffect>
                                    <p:anim calcmode="lin" valueType="num">
                                      <p:cBhvr>
                                        <p:cTn id="8" dur="1000" fill="hold"/>
                                        <p:tgtEl>
                                          <p:spTgt spid="2560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560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fade">
                                      <p:cBhvr>
                                        <p:cTn id="12" dur="1000"/>
                                        <p:tgtEl>
                                          <p:spTgt spid="25603">
                                            <p:txEl>
                                              <p:pRg st="1" end="1"/>
                                            </p:txEl>
                                          </p:spTgt>
                                        </p:tgtEl>
                                      </p:cBhvr>
                                    </p:animEffect>
                                    <p:anim calcmode="lin" valueType="num">
                                      <p:cBhvr>
                                        <p:cTn id="13" dur="1000" fill="hold"/>
                                        <p:tgtEl>
                                          <p:spTgt spid="2560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560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Effect transition="in" filter="fade">
                                      <p:cBhvr>
                                        <p:cTn id="17" dur="1000"/>
                                        <p:tgtEl>
                                          <p:spTgt spid="25603">
                                            <p:txEl>
                                              <p:pRg st="2" end="2"/>
                                            </p:txEl>
                                          </p:spTgt>
                                        </p:tgtEl>
                                      </p:cBhvr>
                                    </p:animEffect>
                                    <p:anim calcmode="lin" valueType="num">
                                      <p:cBhvr>
                                        <p:cTn id="18" dur="1000" fill="hold"/>
                                        <p:tgtEl>
                                          <p:spTgt spid="2560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560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5603">
                                            <p:txEl>
                                              <p:pRg st="3" end="3"/>
                                            </p:txEl>
                                          </p:spTgt>
                                        </p:tgtEl>
                                        <p:attrNameLst>
                                          <p:attrName>style.visibility</p:attrName>
                                        </p:attrNameLst>
                                      </p:cBhvr>
                                      <p:to>
                                        <p:strVal val="visible"/>
                                      </p:to>
                                    </p:set>
                                    <p:animEffect transition="in" filter="fade">
                                      <p:cBhvr>
                                        <p:cTn id="22" dur="1000"/>
                                        <p:tgtEl>
                                          <p:spTgt spid="25603">
                                            <p:txEl>
                                              <p:pRg st="3" end="3"/>
                                            </p:txEl>
                                          </p:spTgt>
                                        </p:tgtEl>
                                      </p:cBhvr>
                                    </p:animEffect>
                                    <p:anim calcmode="lin" valueType="num">
                                      <p:cBhvr>
                                        <p:cTn id="23" dur="1000" fill="hold"/>
                                        <p:tgtEl>
                                          <p:spTgt spid="2560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560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5603">
                                            <p:txEl>
                                              <p:pRg st="4" end="4"/>
                                            </p:txEl>
                                          </p:spTgt>
                                        </p:tgtEl>
                                        <p:attrNameLst>
                                          <p:attrName>style.visibility</p:attrName>
                                        </p:attrNameLst>
                                      </p:cBhvr>
                                      <p:to>
                                        <p:strVal val="visible"/>
                                      </p:to>
                                    </p:set>
                                    <p:animEffect transition="in" filter="fade">
                                      <p:cBhvr>
                                        <p:cTn id="27" dur="1000"/>
                                        <p:tgtEl>
                                          <p:spTgt spid="25603">
                                            <p:txEl>
                                              <p:pRg st="4" end="4"/>
                                            </p:txEl>
                                          </p:spTgt>
                                        </p:tgtEl>
                                      </p:cBhvr>
                                    </p:animEffect>
                                    <p:anim calcmode="lin" valueType="num">
                                      <p:cBhvr>
                                        <p:cTn id="28" dur="1000" fill="hold"/>
                                        <p:tgtEl>
                                          <p:spTgt spid="2560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560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25603">
                                            <p:txEl>
                                              <p:pRg st="5" end="5"/>
                                            </p:txEl>
                                          </p:spTgt>
                                        </p:tgtEl>
                                        <p:attrNameLst>
                                          <p:attrName>style.visibility</p:attrName>
                                        </p:attrNameLst>
                                      </p:cBhvr>
                                      <p:to>
                                        <p:strVal val="visible"/>
                                      </p:to>
                                    </p:set>
                                    <p:animEffect transition="in" filter="fade">
                                      <p:cBhvr>
                                        <p:cTn id="32" dur="1000"/>
                                        <p:tgtEl>
                                          <p:spTgt spid="25603">
                                            <p:txEl>
                                              <p:pRg st="5" end="5"/>
                                            </p:txEl>
                                          </p:spTgt>
                                        </p:tgtEl>
                                      </p:cBhvr>
                                    </p:animEffect>
                                    <p:anim calcmode="lin" valueType="num">
                                      <p:cBhvr>
                                        <p:cTn id="33" dur="1000" fill="hold"/>
                                        <p:tgtEl>
                                          <p:spTgt spid="2560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560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76C6C30-A2C2-42A4-B8C2-7CAABA95B41E}"/>
              </a:ext>
            </a:extLst>
          </p:cNvPr>
          <p:cNvSpPr>
            <a:spLocks noGrp="1" noChangeArrowheads="1"/>
          </p:cNvSpPr>
          <p:nvPr>
            <p:ph type="title"/>
          </p:nvPr>
        </p:nvSpPr>
        <p:spPr>
          <a:xfrm>
            <a:off x="35808" y="0"/>
            <a:ext cx="12192000" cy="1143000"/>
          </a:xfrm>
        </p:spPr>
        <p:txBody>
          <a:bodyPr/>
          <a:lstStyle/>
          <a:p>
            <a:r>
              <a:rPr lang="en-US" altLang="en-US" sz="3600" b="1" dirty="0">
                <a:solidFill>
                  <a:schemeClr val="tx2">
                    <a:lumMod val="75000"/>
                  </a:schemeClr>
                </a:solidFill>
              </a:rPr>
              <a:t>Expatriate Management</a:t>
            </a:r>
          </a:p>
        </p:txBody>
      </p:sp>
      <p:sp>
        <p:nvSpPr>
          <p:cNvPr id="4" name="TextBox 3">
            <a:extLst>
              <a:ext uri="{FF2B5EF4-FFF2-40B4-BE49-F238E27FC236}">
                <a16:creationId xmlns:a16="http://schemas.microsoft.com/office/drawing/2014/main" id="{09227FFF-9CCC-821B-7C53-5A572B7F627E}"/>
              </a:ext>
            </a:extLst>
          </p:cNvPr>
          <p:cNvSpPr txBox="1"/>
          <p:nvPr/>
        </p:nvSpPr>
        <p:spPr>
          <a:xfrm>
            <a:off x="3075100" y="5301208"/>
            <a:ext cx="6113416"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https://www.youtube.com/watch?v=tl3ZAR8PMcM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Expatriate Management | International Business | From A Business Professor">
            <a:hlinkClick r:id="" action="ppaction://media"/>
            <a:extLst>
              <a:ext uri="{FF2B5EF4-FFF2-40B4-BE49-F238E27FC236}">
                <a16:creationId xmlns:a16="http://schemas.microsoft.com/office/drawing/2014/main" id="{A83DFBBD-1146-F43F-90E8-89F1BB13BE68}"/>
              </a:ext>
            </a:extLst>
          </p:cNvPr>
          <p:cNvPicPr>
            <a:picLocks noRot="1" noChangeAspect="1"/>
          </p:cNvPicPr>
          <p:nvPr>
            <a:videoFile r:link="rId1"/>
          </p:nvPr>
        </p:nvPicPr>
        <p:blipFill>
          <a:blip r:embed="rId5"/>
          <a:stretch>
            <a:fillRect/>
          </a:stretch>
        </p:blipFill>
        <p:spPr>
          <a:xfrm>
            <a:off x="1703316" y="873451"/>
            <a:ext cx="8856984" cy="4434613"/>
          </a:xfrm>
          <a:prstGeom prst="rect">
            <a:avLst/>
          </a:prstGeom>
        </p:spPr>
      </p:pic>
      <p:sp>
        <p:nvSpPr>
          <p:cNvPr id="2" name="Footer Placeholder 1">
            <a:extLst>
              <a:ext uri="{FF2B5EF4-FFF2-40B4-BE49-F238E27FC236}">
                <a16:creationId xmlns:a16="http://schemas.microsoft.com/office/drawing/2014/main" id="{B4A24B92-8DA0-311C-7782-853989D5B7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57006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2C2E662-37BB-4E69-A8A6-7B2F388C5118}"/>
              </a:ext>
            </a:extLst>
          </p:cNvPr>
          <p:cNvSpPr>
            <a:spLocks noGrp="1" noChangeArrowheads="1"/>
          </p:cNvSpPr>
          <p:nvPr>
            <p:ph type="title"/>
          </p:nvPr>
        </p:nvSpPr>
        <p:spPr>
          <a:xfrm>
            <a:off x="0" y="0"/>
            <a:ext cx="12192000" cy="1143000"/>
          </a:xfrm>
        </p:spPr>
        <p:txBody>
          <a:bodyPr/>
          <a:lstStyle/>
          <a:p>
            <a:r>
              <a:rPr lang="en-US" altLang="en-US" sz="3600" b="1" dirty="0">
                <a:solidFill>
                  <a:schemeClr val="tx2">
                    <a:lumMod val="75000"/>
                  </a:schemeClr>
                </a:solidFill>
              </a:rPr>
              <a:t>Why Is A Global Mindset Important?</a:t>
            </a:r>
          </a:p>
        </p:txBody>
      </p:sp>
      <p:sp>
        <p:nvSpPr>
          <p:cNvPr id="27651" name="Rectangle 3">
            <a:extLst>
              <a:ext uri="{FF2B5EF4-FFF2-40B4-BE49-F238E27FC236}">
                <a16:creationId xmlns:a16="http://schemas.microsoft.com/office/drawing/2014/main" id="{E59845EF-5472-4E51-AEE4-49DE4770DF6E}"/>
              </a:ext>
            </a:extLst>
          </p:cNvPr>
          <p:cNvSpPr>
            <a:spLocks noGrp="1" noChangeArrowheads="1"/>
          </p:cNvSpPr>
          <p:nvPr>
            <p:ph type="body" idx="1"/>
          </p:nvPr>
        </p:nvSpPr>
        <p:spPr>
          <a:xfrm>
            <a:off x="609600" y="1556792"/>
            <a:ext cx="10972800" cy="4176464"/>
          </a:xfrm>
        </p:spPr>
        <p:txBody>
          <a:bodyPr/>
          <a:lstStyle/>
          <a:p>
            <a:pPr algn="just">
              <a:spcBef>
                <a:spcPts val="1200"/>
              </a:spcBef>
              <a:spcAft>
                <a:spcPts val="1200"/>
              </a:spcAft>
            </a:pPr>
            <a:r>
              <a:rPr lang="en-US" altLang="en-US" dirty="0"/>
              <a:t>A </a:t>
            </a:r>
            <a:r>
              <a:rPr lang="en-US" altLang="en-US" dirty="0">
                <a:solidFill>
                  <a:srgbClr val="003399"/>
                </a:solidFill>
              </a:rPr>
              <a:t>global mindset</a:t>
            </a:r>
            <a:r>
              <a:rPr lang="en-US" altLang="en-US" dirty="0"/>
              <a:t> may be the fundamental attribute of a global manager</a:t>
            </a:r>
          </a:p>
          <a:p>
            <a:pPr algn="just">
              <a:spcBef>
                <a:spcPts val="1200"/>
              </a:spcBef>
              <a:spcAft>
                <a:spcPts val="1200"/>
              </a:spcAft>
            </a:pPr>
            <a:r>
              <a:rPr lang="en-US" altLang="en-US" dirty="0"/>
              <a:t>A global mindset is often acquired early in life from</a:t>
            </a:r>
          </a:p>
          <a:p>
            <a:pPr marL="981075" lvl="1" indent="-446088" algn="just">
              <a:spcBef>
                <a:spcPts val="1200"/>
              </a:spcBef>
              <a:spcAft>
                <a:spcPts val="1200"/>
              </a:spcAft>
            </a:pPr>
            <a:r>
              <a:rPr lang="en-US" altLang="en-US" dirty="0"/>
              <a:t>a family that is bicultural </a:t>
            </a:r>
          </a:p>
          <a:p>
            <a:pPr marL="981075" lvl="1" indent="-446088" algn="just">
              <a:spcBef>
                <a:spcPts val="1200"/>
              </a:spcBef>
              <a:spcAft>
                <a:spcPts val="1200"/>
              </a:spcAft>
            </a:pPr>
            <a:r>
              <a:rPr lang="en-US" altLang="en-US" dirty="0"/>
              <a:t>living in foreign countries</a:t>
            </a:r>
          </a:p>
          <a:p>
            <a:pPr marL="981075" lvl="1" indent="-446088" algn="just">
              <a:spcBef>
                <a:spcPts val="1200"/>
              </a:spcBef>
              <a:spcAft>
                <a:spcPts val="1200"/>
              </a:spcAft>
            </a:pPr>
            <a:r>
              <a:rPr lang="en-US" altLang="en-US" dirty="0"/>
              <a:t>learning foreign languages as a regular part of family life </a:t>
            </a:r>
          </a:p>
          <a:p>
            <a:endParaRPr lang="en-US" altLang="en-US" sz="2800" dirty="0"/>
          </a:p>
        </p:txBody>
      </p:sp>
      <p:sp>
        <p:nvSpPr>
          <p:cNvPr id="2" name="Footer Placeholder 1">
            <a:extLst>
              <a:ext uri="{FF2B5EF4-FFF2-40B4-BE49-F238E27FC236}">
                <a16:creationId xmlns:a16="http://schemas.microsoft.com/office/drawing/2014/main" id="{7D3DF587-F81F-2936-0B3A-A93EA7F2D46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fade">
                                      <p:cBhvr>
                                        <p:cTn id="7" dur="1000"/>
                                        <p:tgtEl>
                                          <p:spTgt spid="27651">
                                            <p:txEl>
                                              <p:pRg st="0" end="0"/>
                                            </p:txEl>
                                          </p:spTgt>
                                        </p:tgtEl>
                                      </p:cBhvr>
                                    </p:animEffect>
                                    <p:anim calcmode="lin" valueType="num">
                                      <p:cBhvr>
                                        <p:cTn id="8" dur="10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7651">
                                            <p:txEl>
                                              <p:pRg st="1" end="1"/>
                                            </p:txEl>
                                          </p:spTgt>
                                        </p:tgtEl>
                                        <p:attrNameLst>
                                          <p:attrName>style.visibility</p:attrName>
                                        </p:attrNameLst>
                                      </p:cBhvr>
                                      <p:to>
                                        <p:strVal val="visible"/>
                                      </p:to>
                                    </p:set>
                                    <p:animEffect transition="in" filter="fade">
                                      <p:cBhvr>
                                        <p:cTn id="12" dur="1000"/>
                                        <p:tgtEl>
                                          <p:spTgt spid="27651">
                                            <p:txEl>
                                              <p:pRg st="1" end="1"/>
                                            </p:txEl>
                                          </p:spTgt>
                                        </p:tgtEl>
                                      </p:cBhvr>
                                    </p:animEffect>
                                    <p:anim calcmode="lin" valueType="num">
                                      <p:cBhvr>
                                        <p:cTn id="13" dur="10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765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7651">
                                            <p:txEl>
                                              <p:pRg st="2" end="2"/>
                                            </p:txEl>
                                          </p:spTgt>
                                        </p:tgtEl>
                                        <p:attrNameLst>
                                          <p:attrName>style.visibility</p:attrName>
                                        </p:attrNameLst>
                                      </p:cBhvr>
                                      <p:to>
                                        <p:strVal val="visible"/>
                                      </p:to>
                                    </p:set>
                                    <p:animEffect transition="in" filter="fade">
                                      <p:cBhvr>
                                        <p:cTn id="17" dur="1000"/>
                                        <p:tgtEl>
                                          <p:spTgt spid="27651">
                                            <p:txEl>
                                              <p:pRg st="2" end="2"/>
                                            </p:txEl>
                                          </p:spTgt>
                                        </p:tgtEl>
                                      </p:cBhvr>
                                    </p:animEffect>
                                    <p:anim calcmode="lin" valueType="num">
                                      <p:cBhvr>
                                        <p:cTn id="18" dur="10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765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7651">
                                            <p:txEl>
                                              <p:pRg st="3" end="3"/>
                                            </p:txEl>
                                          </p:spTgt>
                                        </p:tgtEl>
                                        <p:attrNameLst>
                                          <p:attrName>style.visibility</p:attrName>
                                        </p:attrNameLst>
                                      </p:cBhvr>
                                      <p:to>
                                        <p:strVal val="visible"/>
                                      </p:to>
                                    </p:set>
                                    <p:animEffect transition="in" filter="fade">
                                      <p:cBhvr>
                                        <p:cTn id="22" dur="1000"/>
                                        <p:tgtEl>
                                          <p:spTgt spid="27651">
                                            <p:txEl>
                                              <p:pRg st="3" end="3"/>
                                            </p:txEl>
                                          </p:spTgt>
                                        </p:tgtEl>
                                      </p:cBhvr>
                                    </p:animEffect>
                                    <p:anim calcmode="lin" valueType="num">
                                      <p:cBhvr>
                                        <p:cTn id="23" dur="1000" fill="hold"/>
                                        <p:tgtEl>
                                          <p:spTgt spid="2765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765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7651">
                                            <p:txEl>
                                              <p:pRg st="4" end="4"/>
                                            </p:txEl>
                                          </p:spTgt>
                                        </p:tgtEl>
                                        <p:attrNameLst>
                                          <p:attrName>style.visibility</p:attrName>
                                        </p:attrNameLst>
                                      </p:cBhvr>
                                      <p:to>
                                        <p:strVal val="visible"/>
                                      </p:to>
                                    </p:set>
                                    <p:animEffect transition="in" filter="fade">
                                      <p:cBhvr>
                                        <p:cTn id="27" dur="1000"/>
                                        <p:tgtEl>
                                          <p:spTgt spid="27651">
                                            <p:txEl>
                                              <p:pRg st="4" end="4"/>
                                            </p:txEl>
                                          </p:spTgt>
                                        </p:tgtEl>
                                      </p:cBhvr>
                                    </p:animEffect>
                                    <p:anim calcmode="lin" valueType="num">
                                      <p:cBhvr>
                                        <p:cTn id="28" dur="1000" fill="hold"/>
                                        <p:tgtEl>
                                          <p:spTgt spid="2765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765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11D9720-E029-453E-A46A-BAF5D7643C0D}"/>
              </a:ext>
            </a:extLst>
          </p:cNvPr>
          <p:cNvSpPr>
            <a:spLocks noGrp="1" noChangeArrowheads="1"/>
          </p:cNvSpPr>
          <p:nvPr>
            <p:ph type="title"/>
          </p:nvPr>
        </p:nvSpPr>
        <p:spPr>
          <a:xfrm>
            <a:off x="9358" y="0"/>
            <a:ext cx="12192000" cy="1143000"/>
          </a:xfrm>
        </p:spPr>
        <p:txBody>
          <a:bodyPr/>
          <a:lstStyle/>
          <a:p>
            <a:r>
              <a:rPr lang="en-US" altLang="en-US" sz="3600" b="1" dirty="0">
                <a:solidFill>
                  <a:schemeClr val="tx2">
                    <a:lumMod val="75000"/>
                  </a:schemeClr>
                </a:solidFill>
              </a:rPr>
              <a:t>What Is Training And Management Development?</a:t>
            </a:r>
          </a:p>
        </p:txBody>
      </p:sp>
      <p:sp>
        <p:nvSpPr>
          <p:cNvPr id="28675" name="Rectangle 3">
            <a:extLst>
              <a:ext uri="{FF2B5EF4-FFF2-40B4-BE49-F238E27FC236}">
                <a16:creationId xmlns:a16="http://schemas.microsoft.com/office/drawing/2014/main" id="{729F5DEE-1B5B-4077-AB9F-87AAE38A423B}"/>
              </a:ext>
            </a:extLst>
          </p:cNvPr>
          <p:cNvSpPr>
            <a:spLocks noGrp="1" noChangeArrowheads="1"/>
          </p:cNvSpPr>
          <p:nvPr>
            <p:ph type="body" idx="1"/>
          </p:nvPr>
        </p:nvSpPr>
        <p:spPr>
          <a:xfrm>
            <a:off x="609600" y="1108518"/>
            <a:ext cx="10959008" cy="4624738"/>
          </a:xfrm>
        </p:spPr>
        <p:txBody>
          <a:bodyPr/>
          <a:lstStyle/>
          <a:p>
            <a:pPr algn="just">
              <a:lnSpc>
                <a:spcPct val="80000"/>
              </a:lnSpc>
            </a:pPr>
            <a:r>
              <a:rPr lang="en-US" altLang="en-US" dirty="0"/>
              <a:t>After selecting a manager for a position, training and development programs should be implemented</a:t>
            </a:r>
          </a:p>
          <a:p>
            <a:pPr algn="just">
              <a:lnSpc>
                <a:spcPct val="80000"/>
              </a:lnSpc>
            </a:pPr>
            <a:r>
              <a:rPr lang="en-US" altLang="en-US" dirty="0">
                <a:solidFill>
                  <a:srgbClr val="003399"/>
                </a:solidFill>
              </a:rPr>
              <a:t>Training</a:t>
            </a:r>
            <a:r>
              <a:rPr lang="en-US" altLang="en-US" dirty="0"/>
              <a:t> focuses upon preparing the manager for a specific job</a:t>
            </a:r>
          </a:p>
          <a:p>
            <a:pPr marL="901700" lvl="1" indent="-444500" algn="just">
              <a:lnSpc>
                <a:spcPct val="80000"/>
              </a:lnSpc>
            </a:pPr>
            <a:r>
              <a:rPr lang="en-US" altLang="en-US" dirty="0"/>
              <a:t>Cultural training </a:t>
            </a:r>
          </a:p>
          <a:p>
            <a:pPr marL="901700" lvl="1" indent="-444500" algn="just">
              <a:lnSpc>
                <a:spcPct val="80000"/>
              </a:lnSpc>
            </a:pPr>
            <a:r>
              <a:rPr lang="en-US" altLang="en-US" dirty="0"/>
              <a:t>Language training</a:t>
            </a:r>
          </a:p>
          <a:p>
            <a:pPr marL="901700" lvl="1" indent="-444500" algn="just">
              <a:lnSpc>
                <a:spcPct val="80000"/>
              </a:lnSpc>
            </a:pPr>
            <a:r>
              <a:rPr lang="en-US" altLang="en-US" dirty="0"/>
              <a:t>Practical training</a:t>
            </a:r>
          </a:p>
          <a:p>
            <a:pPr algn="just">
              <a:lnSpc>
                <a:spcPct val="80000"/>
              </a:lnSpc>
            </a:pPr>
            <a:r>
              <a:rPr lang="en-US" altLang="en-US" dirty="0">
                <a:solidFill>
                  <a:srgbClr val="003399"/>
                </a:solidFill>
              </a:rPr>
              <a:t>Management development</a:t>
            </a:r>
            <a:r>
              <a:rPr lang="en-US" altLang="en-US" dirty="0"/>
              <a:t> is concerned with developing the skills of the manager over time</a:t>
            </a:r>
          </a:p>
          <a:p>
            <a:pPr marL="901700" lvl="1" indent="-444500" algn="just">
              <a:lnSpc>
                <a:spcPct val="80000"/>
              </a:lnSpc>
            </a:pPr>
            <a:r>
              <a:rPr lang="en-US" altLang="en-US" dirty="0"/>
              <a:t>historically, most firms focus more on training than on management development</a:t>
            </a:r>
          </a:p>
        </p:txBody>
      </p:sp>
      <p:sp>
        <p:nvSpPr>
          <p:cNvPr id="2" name="Footer Placeholder 1">
            <a:extLst>
              <a:ext uri="{FF2B5EF4-FFF2-40B4-BE49-F238E27FC236}">
                <a16:creationId xmlns:a16="http://schemas.microsoft.com/office/drawing/2014/main" id="{73352345-46C6-E9B4-C82E-F959012652D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fade">
                                      <p:cBhvr>
                                        <p:cTn id="7" dur="1000"/>
                                        <p:tgtEl>
                                          <p:spTgt spid="28675">
                                            <p:txEl>
                                              <p:pRg st="0" end="0"/>
                                            </p:txEl>
                                          </p:spTgt>
                                        </p:tgtEl>
                                      </p:cBhvr>
                                    </p:animEffect>
                                    <p:anim calcmode="lin" valueType="num">
                                      <p:cBhvr>
                                        <p:cTn id="8" dur="10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86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fade">
                                      <p:cBhvr>
                                        <p:cTn id="12" dur="1000"/>
                                        <p:tgtEl>
                                          <p:spTgt spid="28675">
                                            <p:txEl>
                                              <p:pRg st="1" end="1"/>
                                            </p:txEl>
                                          </p:spTgt>
                                        </p:tgtEl>
                                      </p:cBhvr>
                                    </p:animEffect>
                                    <p:anim calcmode="lin" valueType="num">
                                      <p:cBhvr>
                                        <p:cTn id="13" dur="1000" fill="hold"/>
                                        <p:tgtEl>
                                          <p:spTgt spid="286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86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fade">
                                      <p:cBhvr>
                                        <p:cTn id="17" dur="1000"/>
                                        <p:tgtEl>
                                          <p:spTgt spid="28675">
                                            <p:txEl>
                                              <p:pRg st="2" end="2"/>
                                            </p:txEl>
                                          </p:spTgt>
                                        </p:tgtEl>
                                      </p:cBhvr>
                                    </p:animEffect>
                                    <p:anim calcmode="lin" valueType="num">
                                      <p:cBhvr>
                                        <p:cTn id="18" dur="1000" fill="hold"/>
                                        <p:tgtEl>
                                          <p:spTgt spid="286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86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fade">
                                      <p:cBhvr>
                                        <p:cTn id="22" dur="1000"/>
                                        <p:tgtEl>
                                          <p:spTgt spid="28675">
                                            <p:txEl>
                                              <p:pRg st="3" end="3"/>
                                            </p:txEl>
                                          </p:spTgt>
                                        </p:tgtEl>
                                      </p:cBhvr>
                                    </p:animEffect>
                                    <p:anim calcmode="lin" valueType="num">
                                      <p:cBhvr>
                                        <p:cTn id="23" dur="1000" fill="hold"/>
                                        <p:tgtEl>
                                          <p:spTgt spid="286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86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fade">
                                      <p:cBhvr>
                                        <p:cTn id="27" dur="1000"/>
                                        <p:tgtEl>
                                          <p:spTgt spid="28675">
                                            <p:txEl>
                                              <p:pRg st="4" end="4"/>
                                            </p:txEl>
                                          </p:spTgt>
                                        </p:tgtEl>
                                      </p:cBhvr>
                                    </p:animEffect>
                                    <p:anim calcmode="lin" valueType="num">
                                      <p:cBhvr>
                                        <p:cTn id="28" dur="1000" fill="hold"/>
                                        <p:tgtEl>
                                          <p:spTgt spid="286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86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fade">
                                      <p:cBhvr>
                                        <p:cTn id="32" dur="1000"/>
                                        <p:tgtEl>
                                          <p:spTgt spid="28675">
                                            <p:txEl>
                                              <p:pRg st="5" end="5"/>
                                            </p:txEl>
                                          </p:spTgt>
                                        </p:tgtEl>
                                      </p:cBhvr>
                                    </p:animEffect>
                                    <p:anim calcmode="lin" valueType="num">
                                      <p:cBhvr>
                                        <p:cTn id="33" dur="1000" fill="hold"/>
                                        <p:tgtEl>
                                          <p:spTgt spid="286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8675">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fade">
                                      <p:cBhvr>
                                        <p:cTn id="37" dur="1000"/>
                                        <p:tgtEl>
                                          <p:spTgt spid="28675">
                                            <p:txEl>
                                              <p:pRg st="6" end="6"/>
                                            </p:txEl>
                                          </p:spTgt>
                                        </p:tgtEl>
                                      </p:cBhvr>
                                    </p:animEffect>
                                    <p:anim calcmode="lin" valueType="num">
                                      <p:cBhvr>
                                        <p:cTn id="38" dur="1000" fill="hold"/>
                                        <p:tgtEl>
                                          <p:spTgt spid="28675">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867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23392" y="1741206"/>
            <a:ext cx="10945216" cy="3920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spcBef>
                <a:spcPts val="300"/>
              </a:spcBef>
              <a:spcAft>
                <a:spcPts val="300"/>
              </a:spcAft>
            </a:pPr>
            <a:r>
              <a:rPr lang="en-GB" altLang="en-US" sz="3200" dirty="0"/>
              <a:t>Research suggests many expatriate employees encounter problems that limit both their effectiveness in foreign assignments and their contributions to the firm once they return home. </a:t>
            </a:r>
          </a:p>
          <a:p>
            <a:pPr marL="457200" indent="-457200" algn="just" eaLnBrk="1" hangingPunct="1">
              <a:spcBef>
                <a:spcPts val="300"/>
              </a:spcBef>
              <a:spcAft>
                <a:spcPts val="300"/>
              </a:spcAft>
              <a:buFont typeface="Arial" panose="020B0604020202020204" pitchFamily="34" charset="0"/>
              <a:buChar char="•"/>
            </a:pPr>
            <a:r>
              <a:rPr lang="en-GB" altLang="en-US" sz="2800" dirty="0"/>
              <a:t>Discuss the primary causes and consequences of these problems.</a:t>
            </a:r>
          </a:p>
          <a:p>
            <a:pPr marL="457200" indent="-457200" algn="just" eaLnBrk="1" hangingPunct="1">
              <a:spcBef>
                <a:spcPts val="300"/>
              </a:spcBef>
              <a:spcAft>
                <a:spcPts val="300"/>
              </a:spcAft>
              <a:buFont typeface="Arial" panose="020B0604020202020204" pitchFamily="34" charset="0"/>
              <a:buChar char="•"/>
            </a:pPr>
            <a:r>
              <a:rPr lang="en-GB" altLang="en-US" sz="2800" dirty="0"/>
              <a:t>What can a firm do to reduce the occurrence of such problems?</a:t>
            </a:r>
            <a:endParaRPr lang="en-GB" altLang="en-US" sz="3600" b="1" dirty="0"/>
          </a:p>
        </p:txBody>
      </p:sp>
      <p:sp>
        <p:nvSpPr>
          <p:cNvPr id="2" name="Footer Placeholder 1">
            <a:extLst>
              <a:ext uri="{FF2B5EF4-FFF2-40B4-BE49-F238E27FC236}">
                <a16:creationId xmlns:a16="http://schemas.microsoft.com/office/drawing/2014/main" id="{060C42EA-D821-92EA-6CBE-BCDBF37112D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5133768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250" fill="hold"/>
                                        <p:tgtEl>
                                          <p:spTgt spid="3"/>
                                        </p:tgtEl>
                                        <p:attrNameLst>
                                          <p:attrName>ppt_w</p:attrName>
                                        </p:attrNameLst>
                                      </p:cBhvr>
                                      <p:tavLst>
                                        <p:tav tm="0">
                                          <p:val>
                                            <p:fltVal val="0"/>
                                          </p:val>
                                        </p:tav>
                                        <p:tav tm="100000">
                                          <p:val>
                                            <p:strVal val="#ppt_w"/>
                                          </p:val>
                                        </p:tav>
                                      </p:tavLst>
                                    </p:anim>
                                    <p:anim calcmode="lin" valueType="num">
                                      <p:cBhvr>
                                        <p:cTn id="13" dur="1250" fill="hold"/>
                                        <p:tgtEl>
                                          <p:spTgt spid="3"/>
                                        </p:tgtEl>
                                        <p:attrNameLst>
                                          <p:attrName>ppt_h</p:attrName>
                                        </p:attrNameLst>
                                      </p:cBhvr>
                                      <p:tavLst>
                                        <p:tav tm="0">
                                          <p:val>
                                            <p:fltVal val="0"/>
                                          </p:val>
                                        </p:tav>
                                        <p:tav tm="100000">
                                          <p:val>
                                            <p:strVal val="#ppt_h"/>
                                          </p:val>
                                        </p:tav>
                                      </p:tavLst>
                                    </p:anim>
                                    <p:animEffect transition="in" filter="fade">
                                      <p:cBhvr>
                                        <p:cTn id="14"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2F17A3E-DB30-410C-903A-A0133D73916B}"/>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What Happens When Expatriates Return Home?</a:t>
            </a:r>
          </a:p>
        </p:txBody>
      </p:sp>
      <p:sp>
        <p:nvSpPr>
          <p:cNvPr id="31747" name="Rectangle 3">
            <a:extLst>
              <a:ext uri="{FF2B5EF4-FFF2-40B4-BE49-F238E27FC236}">
                <a16:creationId xmlns:a16="http://schemas.microsoft.com/office/drawing/2014/main" id="{E83FEECB-2622-48D0-9620-F28907561D53}"/>
              </a:ext>
            </a:extLst>
          </p:cNvPr>
          <p:cNvSpPr>
            <a:spLocks noGrp="1" noChangeArrowheads="1"/>
          </p:cNvSpPr>
          <p:nvPr>
            <p:ph type="body" idx="1"/>
          </p:nvPr>
        </p:nvSpPr>
        <p:spPr>
          <a:xfrm>
            <a:off x="609600" y="1556793"/>
            <a:ext cx="10972800" cy="3960440"/>
          </a:xfrm>
        </p:spPr>
        <p:txBody>
          <a:bodyPr/>
          <a:lstStyle/>
          <a:p>
            <a:pPr algn="just"/>
            <a:r>
              <a:rPr lang="en-US" altLang="en-US" sz="3600" dirty="0"/>
              <a:t>Training and development should include preparing and developing expatriate managers for reentry into their home country organization </a:t>
            </a:r>
          </a:p>
          <a:p>
            <a:pPr lvl="1" algn="just"/>
            <a:r>
              <a:rPr lang="en-US" altLang="en-US" sz="3200" dirty="0"/>
              <a:t>need good programs for </a:t>
            </a:r>
          </a:p>
          <a:p>
            <a:pPr lvl="2" algn="just"/>
            <a:r>
              <a:rPr lang="en-US" altLang="en-US" sz="2800" dirty="0"/>
              <a:t>re-integrating expatriates back into work life within their home country organization </a:t>
            </a:r>
          </a:p>
          <a:p>
            <a:pPr lvl="2" algn="just"/>
            <a:r>
              <a:rPr lang="en-US" altLang="en-US" sz="2800" dirty="0"/>
              <a:t>utilizing the knowledge, they acquired while abroad</a:t>
            </a:r>
          </a:p>
          <a:p>
            <a:endParaRPr lang="en-US" altLang="en-US" dirty="0"/>
          </a:p>
        </p:txBody>
      </p:sp>
      <p:sp>
        <p:nvSpPr>
          <p:cNvPr id="2" name="Footer Placeholder 1">
            <a:extLst>
              <a:ext uri="{FF2B5EF4-FFF2-40B4-BE49-F238E27FC236}">
                <a16:creationId xmlns:a16="http://schemas.microsoft.com/office/drawing/2014/main" id="{71246E2D-A282-A22C-F065-8EA0AE4909E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1000"/>
                                        <p:tgtEl>
                                          <p:spTgt spid="31747">
                                            <p:txEl>
                                              <p:pRg st="1" end="1"/>
                                            </p:txEl>
                                          </p:spTgt>
                                        </p:tgtEl>
                                      </p:cBhvr>
                                    </p:animEffect>
                                    <p:anim calcmode="lin" valueType="num">
                                      <p:cBhvr>
                                        <p:cTn id="13"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17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1000"/>
                                        <p:tgtEl>
                                          <p:spTgt spid="31747">
                                            <p:txEl>
                                              <p:pRg st="2" end="2"/>
                                            </p:txEl>
                                          </p:spTgt>
                                        </p:tgtEl>
                                      </p:cBhvr>
                                    </p:animEffect>
                                    <p:anim calcmode="lin" valueType="num">
                                      <p:cBhvr>
                                        <p:cTn id="18"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174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1747">
                                            <p:txEl>
                                              <p:pRg st="3" end="3"/>
                                            </p:txEl>
                                          </p:spTgt>
                                        </p:tgtEl>
                                        <p:attrNameLst>
                                          <p:attrName>style.visibility</p:attrName>
                                        </p:attrNameLst>
                                      </p:cBhvr>
                                      <p:to>
                                        <p:strVal val="visible"/>
                                      </p:to>
                                    </p:set>
                                    <p:animEffect transition="in" filter="fade">
                                      <p:cBhvr>
                                        <p:cTn id="22" dur="1000"/>
                                        <p:tgtEl>
                                          <p:spTgt spid="31747">
                                            <p:txEl>
                                              <p:pRg st="3" end="3"/>
                                            </p:txEl>
                                          </p:spTgt>
                                        </p:tgtEl>
                                      </p:cBhvr>
                                    </p:animEffect>
                                    <p:anim calcmode="lin" valueType="num">
                                      <p:cBhvr>
                                        <p:cTn id="23" dur="1000" fill="hold"/>
                                        <p:tgtEl>
                                          <p:spTgt spid="3174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17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F78D405F-5FF7-4BAD-A857-2681ED472589}"/>
              </a:ext>
            </a:extLst>
          </p:cNvPr>
          <p:cNvSpPr>
            <a:spLocks noGrp="1" noChangeArrowheads="1"/>
          </p:cNvSpPr>
          <p:nvPr>
            <p:ph type="title"/>
          </p:nvPr>
        </p:nvSpPr>
        <p:spPr>
          <a:xfrm>
            <a:off x="0" y="13773"/>
            <a:ext cx="12192000" cy="1143000"/>
          </a:xfrm>
        </p:spPr>
        <p:txBody>
          <a:bodyPr/>
          <a:lstStyle/>
          <a:p>
            <a:r>
              <a:rPr lang="en-US" altLang="en-US" sz="3600" b="1" dirty="0">
                <a:solidFill>
                  <a:schemeClr val="tx2">
                    <a:lumMod val="75000"/>
                  </a:schemeClr>
                </a:solidFill>
              </a:rPr>
              <a:t>How Should Expatriates Be Evaluated?</a:t>
            </a:r>
          </a:p>
        </p:txBody>
      </p:sp>
      <p:sp>
        <p:nvSpPr>
          <p:cNvPr id="33795" name="Rectangle 3">
            <a:extLst>
              <a:ext uri="{FF2B5EF4-FFF2-40B4-BE49-F238E27FC236}">
                <a16:creationId xmlns:a16="http://schemas.microsoft.com/office/drawing/2014/main" id="{00EE72DF-943D-4855-805F-C53BFA00D43C}"/>
              </a:ext>
            </a:extLst>
          </p:cNvPr>
          <p:cNvSpPr>
            <a:spLocks noGrp="1" noChangeArrowheads="1"/>
          </p:cNvSpPr>
          <p:nvPr>
            <p:ph type="body" idx="1"/>
          </p:nvPr>
        </p:nvSpPr>
        <p:spPr>
          <a:xfrm>
            <a:off x="609600" y="1340768"/>
            <a:ext cx="10972800" cy="4464495"/>
          </a:xfrm>
        </p:spPr>
        <p:txBody>
          <a:bodyPr/>
          <a:lstStyle/>
          <a:p>
            <a:pPr algn="just"/>
            <a:r>
              <a:rPr lang="en-US" altLang="en-US" dirty="0"/>
              <a:t>Evaluating expatriates can be especially complex </a:t>
            </a:r>
          </a:p>
          <a:p>
            <a:pPr lvl="1" algn="just"/>
            <a:r>
              <a:rPr lang="en-US" altLang="en-US" sz="2600" dirty="0"/>
              <a:t>typically, both host nation managers and home office managers evaluate the performance of expatriate managers</a:t>
            </a:r>
          </a:p>
          <a:p>
            <a:pPr algn="just"/>
            <a:r>
              <a:rPr lang="en-US" altLang="en-US" dirty="0"/>
              <a:t>But, both types of managers are subject to unintentional bias</a:t>
            </a:r>
          </a:p>
          <a:p>
            <a:pPr lvl="1" algn="just"/>
            <a:r>
              <a:rPr lang="en-US" altLang="en-US" sz="2600" dirty="0"/>
              <a:t>home country managers tend to rely on hard data when evaluating expatriates</a:t>
            </a:r>
          </a:p>
          <a:p>
            <a:pPr lvl="1" algn="just"/>
            <a:r>
              <a:rPr lang="en-US" altLang="en-US" sz="2600" dirty="0"/>
              <a:t>host country managers can be biased towards their own frame of reference</a:t>
            </a:r>
          </a:p>
        </p:txBody>
      </p:sp>
      <p:sp>
        <p:nvSpPr>
          <p:cNvPr id="2" name="Footer Placeholder 1">
            <a:extLst>
              <a:ext uri="{FF2B5EF4-FFF2-40B4-BE49-F238E27FC236}">
                <a16:creationId xmlns:a16="http://schemas.microsoft.com/office/drawing/2014/main" id="{984136BF-8630-974B-63E2-E932D28207D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1000"/>
                                        <p:tgtEl>
                                          <p:spTgt spid="33795">
                                            <p:txEl>
                                              <p:pRg st="0" end="0"/>
                                            </p:txEl>
                                          </p:spTgt>
                                        </p:tgtEl>
                                      </p:cBhvr>
                                    </p:animEffect>
                                    <p:anim calcmode="lin" valueType="num">
                                      <p:cBhvr>
                                        <p:cTn id="8"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3795">
                                            <p:txEl>
                                              <p:pRg st="1" end="1"/>
                                            </p:txEl>
                                          </p:spTgt>
                                        </p:tgtEl>
                                        <p:attrNameLst>
                                          <p:attrName>style.visibility</p:attrName>
                                        </p:attrNameLst>
                                      </p:cBhvr>
                                      <p:to>
                                        <p:strVal val="visible"/>
                                      </p:to>
                                    </p:set>
                                    <p:animEffect transition="in" filter="fade">
                                      <p:cBhvr>
                                        <p:cTn id="12" dur="1000"/>
                                        <p:tgtEl>
                                          <p:spTgt spid="33795">
                                            <p:txEl>
                                              <p:pRg st="1" end="1"/>
                                            </p:txEl>
                                          </p:spTgt>
                                        </p:tgtEl>
                                      </p:cBhvr>
                                    </p:animEffect>
                                    <p:anim calcmode="lin" valueType="num">
                                      <p:cBhvr>
                                        <p:cTn id="13" dur="1000" fill="hold"/>
                                        <p:tgtEl>
                                          <p:spTgt spid="3379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379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3795">
                                            <p:txEl>
                                              <p:pRg st="2" end="2"/>
                                            </p:txEl>
                                          </p:spTgt>
                                        </p:tgtEl>
                                        <p:attrNameLst>
                                          <p:attrName>style.visibility</p:attrName>
                                        </p:attrNameLst>
                                      </p:cBhvr>
                                      <p:to>
                                        <p:strVal val="visible"/>
                                      </p:to>
                                    </p:set>
                                    <p:animEffect transition="in" filter="fade">
                                      <p:cBhvr>
                                        <p:cTn id="17" dur="1000"/>
                                        <p:tgtEl>
                                          <p:spTgt spid="33795">
                                            <p:txEl>
                                              <p:pRg st="2" end="2"/>
                                            </p:txEl>
                                          </p:spTgt>
                                        </p:tgtEl>
                                      </p:cBhvr>
                                    </p:animEffect>
                                    <p:anim calcmode="lin" valueType="num">
                                      <p:cBhvr>
                                        <p:cTn id="18"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379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3795">
                                            <p:txEl>
                                              <p:pRg st="3" end="3"/>
                                            </p:txEl>
                                          </p:spTgt>
                                        </p:tgtEl>
                                        <p:attrNameLst>
                                          <p:attrName>style.visibility</p:attrName>
                                        </p:attrNameLst>
                                      </p:cBhvr>
                                      <p:to>
                                        <p:strVal val="visible"/>
                                      </p:to>
                                    </p:set>
                                    <p:animEffect transition="in" filter="fade">
                                      <p:cBhvr>
                                        <p:cTn id="22" dur="1000"/>
                                        <p:tgtEl>
                                          <p:spTgt spid="33795">
                                            <p:txEl>
                                              <p:pRg st="3" end="3"/>
                                            </p:txEl>
                                          </p:spTgt>
                                        </p:tgtEl>
                                      </p:cBhvr>
                                    </p:animEffect>
                                    <p:anim calcmode="lin" valueType="num">
                                      <p:cBhvr>
                                        <p:cTn id="23" dur="1000" fill="hold"/>
                                        <p:tgtEl>
                                          <p:spTgt spid="3379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379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3795">
                                            <p:txEl>
                                              <p:pRg st="4" end="4"/>
                                            </p:txEl>
                                          </p:spTgt>
                                        </p:tgtEl>
                                        <p:attrNameLst>
                                          <p:attrName>style.visibility</p:attrName>
                                        </p:attrNameLst>
                                      </p:cBhvr>
                                      <p:to>
                                        <p:strVal val="visible"/>
                                      </p:to>
                                    </p:set>
                                    <p:animEffect transition="in" filter="fade">
                                      <p:cBhvr>
                                        <p:cTn id="27" dur="1000"/>
                                        <p:tgtEl>
                                          <p:spTgt spid="33795">
                                            <p:txEl>
                                              <p:pRg st="4" end="4"/>
                                            </p:txEl>
                                          </p:spTgt>
                                        </p:tgtEl>
                                      </p:cBhvr>
                                    </p:animEffect>
                                    <p:anim calcmode="lin" valueType="num">
                                      <p:cBhvr>
                                        <p:cTn id="28" dur="1000" fill="hold"/>
                                        <p:tgtEl>
                                          <p:spTgt spid="3379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37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BB64F9A-B2D7-4EBF-B7EC-13B0D4FAB959}"/>
              </a:ext>
            </a:extLst>
          </p:cNvPr>
          <p:cNvSpPr>
            <a:spLocks noGrp="1" noChangeArrowheads="1"/>
          </p:cNvSpPr>
          <p:nvPr>
            <p:ph type="title"/>
          </p:nvPr>
        </p:nvSpPr>
        <p:spPr>
          <a:xfrm>
            <a:off x="0" y="53752"/>
            <a:ext cx="12192000" cy="1143000"/>
          </a:xfrm>
        </p:spPr>
        <p:txBody>
          <a:bodyPr/>
          <a:lstStyle/>
          <a:p>
            <a:r>
              <a:rPr lang="en-US" altLang="en-US" sz="3600" b="1" dirty="0">
                <a:solidFill>
                  <a:schemeClr val="tx2">
                    <a:lumMod val="75000"/>
                  </a:schemeClr>
                </a:solidFill>
              </a:rPr>
              <a:t>The Key Issues In Compensating Expatriates?</a:t>
            </a:r>
          </a:p>
        </p:txBody>
      </p:sp>
      <p:sp>
        <p:nvSpPr>
          <p:cNvPr id="35843" name="Rectangle 3">
            <a:extLst>
              <a:ext uri="{FF2B5EF4-FFF2-40B4-BE49-F238E27FC236}">
                <a16:creationId xmlns:a16="http://schemas.microsoft.com/office/drawing/2014/main" id="{8574BC98-DDD7-45FD-9DC4-032D4644A629}"/>
              </a:ext>
            </a:extLst>
          </p:cNvPr>
          <p:cNvSpPr>
            <a:spLocks noGrp="1" noChangeArrowheads="1"/>
          </p:cNvSpPr>
          <p:nvPr>
            <p:ph type="body" idx="1"/>
          </p:nvPr>
        </p:nvSpPr>
        <p:spPr>
          <a:xfrm>
            <a:off x="609600" y="1417639"/>
            <a:ext cx="10972800" cy="4099594"/>
          </a:xfrm>
        </p:spPr>
        <p:txBody>
          <a:bodyPr/>
          <a:lstStyle/>
          <a:p>
            <a:pPr marL="0" indent="0">
              <a:buNone/>
              <a:tabLst>
                <a:tab pos="627063" algn="l"/>
              </a:tabLst>
            </a:pPr>
            <a:r>
              <a:rPr lang="en-US" altLang="en-US" b="1" dirty="0"/>
              <a:t>Two key issues on compensation</a:t>
            </a:r>
          </a:p>
          <a:p>
            <a:pPr marL="609600" indent="-609600">
              <a:buFont typeface="Wingdings" panose="05000000000000000000" pitchFamily="2" charset="2"/>
              <a:buAutoNum type="arabicPeriod"/>
              <a:tabLst>
                <a:tab pos="627063" algn="l"/>
              </a:tabLst>
            </a:pPr>
            <a:r>
              <a:rPr lang="en-US" altLang="en-US" dirty="0"/>
              <a:t>How to adjust compensation to reflect differences in economic circumstances and compensation practices</a:t>
            </a:r>
          </a:p>
          <a:p>
            <a:pPr marL="990600" lvl="1" indent="-533400">
              <a:tabLst>
                <a:tab pos="627063" algn="l"/>
              </a:tabLst>
            </a:pPr>
            <a:r>
              <a:rPr lang="en-US" altLang="en-US" sz="3200" dirty="0"/>
              <a:t>there are substantial differences in executive compensation across countries</a:t>
            </a:r>
          </a:p>
          <a:p>
            <a:pPr marL="609600" indent="-609600">
              <a:buFont typeface="Wingdings" panose="05000000000000000000" pitchFamily="2" charset="2"/>
              <a:buAutoNum type="arabicPeriod"/>
              <a:tabLst>
                <a:tab pos="627063" algn="l"/>
              </a:tabLst>
            </a:pPr>
            <a:r>
              <a:rPr lang="en-US" altLang="en-US" dirty="0"/>
              <a:t>How to pay expatriate managers</a:t>
            </a:r>
          </a:p>
          <a:p>
            <a:pPr marL="990600" lvl="1" indent="-533400">
              <a:tabLst>
                <a:tab pos="627063" algn="l"/>
              </a:tabLst>
            </a:pPr>
            <a:r>
              <a:rPr lang="en-US" altLang="en-US" sz="3200" dirty="0"/>
              <a:t>most firms use the </a:t>
            </a:r>
            <a:r>
              <a:rPr lang="en-US" altLang="en-US" sz="3200" dirty="0">
                <a:solidFill>
                  <a:srgbClr val="003399"/>
                </a:solidFill>
              </a:rPr>
              <a:t>balance sheet approach</a:t>
            </a:r>
          </a:p>
        </p:txBody>
      </p:sp>
      <p:sp>
        <p:nvSpPr>
          <p:cNvPr id="2" name="Footer Placeholder 1">
            <a:extLst>
              <a:ext uri="{FF2B5EF4-FFF2-40B4-BE49-F238E27FC236}">
                <a16:creationId xmlns:a16="http://schemas.microsoft.com/office/drawing/2014/main" id="{DBC3F1D3-D7EB-A52E-4ABD-949DB4B303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fade">
                                      <p:cBhvr>
                                        <p:cTn id="7" dur="1000"/>
                                        <p:tgtEl>
                                          <p:spTgt spid="35843">
                                            <p:txEl>
                                              <p:pRg st="0" end="0"/>
                                            </p:txEl>
                                          </p:spTgt>
                                        </p:tgtEl>
                                      </p:cBhvr>
                                    </p:animEffect>
                                    <p:anim calcmode="lin" valueType="num">
                                      <p:cBhvr>
                                        <p:cTn id="8" dur="1000" fill="hold"/>
                                        <p:tgtEl>
                                          <p:spTgt spid="358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5843">
                                            <p:txEl>
                                              <p:pRg st="1" end="1"/>
                                            </p:txEl>
                                          </p:spTgt>
                                        </p:tgtEl>
                                        <p:attrNameLst>
                                          <p:attrName>style.visibility</p:attrName>
                                        </p:attrNameLst>
                                      </p:cBhvr>
                                      <p:to>
                                        <p:strVal val="visible"/>
                                      </p:to>
                                    </p:set>
                                    <p:animEffect transition="in" filter="fade">
                                      <p:cBhvr>
                                        <p:cTn id="12" dur="1000"/>
                                        <p:tgtEl>
                                          <p:spTgt spid="35843">
                                            <p:txEl>
                                              <p:pRg st="1" end="1"/>
                                            </p:txEl>
                                          </p:spTgt>
                                        </p:tgtEl>
                                      </p:cBhvr>
                                    </p:animEffect>
                                    <p:anim calcmode="lin" valueType="num">
                                      <p:cBhvr>
                                        <p:cTn id="13" dur="1000" fill="hold"/>
                                        <p:tgtEl>
                                          <p:spTgt spid="3584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584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5843">
                                            <p:txEl>
                                              <p:pRg st="2" end="2"/>
                                            </p:txEl>
                                          </p:spTgt>
                                        </p:tgtEl>
                                        <p:attrNameLst>
                                          <p:attrName>style.visibility</p:attrName>
                                        </p:attrNameLst>
                                      </p:cBhvr>
                                      <p:to>
                                        <p:strVal val="visible"/>
                                      </p:to>
                                    </p:set>
                                    <p:animEffect transition="in" filter="fade">
                                      <p:cBhvr>
                                        <p:cTn id="17" dur="1000"/>
                                        <p:tgtEl>
                                          <p:spTgt spid="35843">
                                            <p:txEl>
                                              <p:pRg st="2" end="2"/>
                                            </p:txEl>
                                          </p:spTgt>
                                        </p:tgtEl>
                                      </p:cBhvr>
                                    </p:animEffect>
                                    <p:anim calcmode="lin" valueType="num">
                                      <p:cBhvr>
                                        <p:cTn id="18" dur="1000" fill="hold"/>
                                        <p:tgtEl>
                                          <p:spTgt spid="3584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584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5843">
                                            <p:txEl>
                                              <p:pRg st="3" end="3"/>
                                            </p:txEl>
                                          </p:spTgt>
                                        </p:tgtEl>
                                        <p:attrNameLst>
                                          <p:attrName>style.visibility</p:attrName>
                                        </p:attrNameLst>
                                      </p:cBhvr>
                                      <p:to>
                                        <p:strVal val="visible"/>
                                      </p:to>
                                    </p:set>
                                    <p:animEffect transition="in" filter="fade">
                                      <p:cBhvr>
                                        <p:cTn id="22" dur="1000"/>
                                        <p:tgtEl>
                                          <p:spTgt spid="35843">
                                            <p:txEl>
                                              <p:pRg st="3" end="3"/>
                                            </p:txEl>
                                          </p:spTgt>
                                        </p:tgtEl>
                                      </p:cBhvr>
                                    </p:animEffect>
                                    <p:anim calcmode="lin" valueType="num">
                                      <p:cBhvr>
                                        <p:cTn id="23" dur="1000" fill="hold"/>
                                        <p:tgtEl>
                                          <p:spTgt spid="3584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584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5843">
                                            <p:txEl>
                                              <p:pRg st="4" end="4"/>
                                            </p:txEl>
                                          </p:spTgt>
                                        </p:tgtEl>
                                        <p:attrNameLst>
                                          <p:attrName>style.visibility</p:attrName>
                                        </p:attrNameLst>
                                      </p:cBhvr>
                                      <p:to>
                                        <p:strVal val="visible"/>
                                      </p:to>
                                    </p:set>
                                    <p:animEffect transition="in" filter="fade">
                                      <p:cBhvr>
                                        <p:cTn id="27" dur="1000"/>
                                        <p:tgtEl>
                                          <p:spTgt spid="35843">
                                            <p:txEl>
                                              <p:pRg st="4" end="4"/>
                                            </p:txEl>
                                          </p:spTgt>
                                        </p:tgtEl>
                                      </p:cBhvr>
                                    </p:animEffect>
                                    <p:anim calcmode="lin" valueType="num">
                                      <p:cBhvr>
                                        <p:cTn id="28" dur="1000" fill="hold"/>
                                        <p:tgtEl>
                                          <p:spTgt spid="3584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58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a:extLst>
              <a:ext uri="{FF2B5EF4-FFF2-40B4-BE49-F238E27FC236}">
                <a16:creationId xmlns:a16="http://schemas.microsoft.com/office/drawing/2014/main" id="{771E79D7-41A5-40FD-A2D7-6DE4609D7083}"/>
              </a:ext>
            </a:extLst>
          </p:cNvPr>
          <p:cNvSpPr>
            <a:spLocks noGrp="1" noChangeArrowheads="1"/>
          </p:cNvSpPr>
          <p:nvPr>
            <p:ph type="body" idx="1"/>
          </p:nvPr>
        </p:nvSpPr>
        <p:spPr>
          <a:xfrm>
            <a:off x="609600" y="1340768"/>
            <a:ext cx="10972800" cy="4392487"/>
          </a:xfrm>
        </p:spPr>
        <p:txBody>
          <a:bodyPr/>
          <a:lstStyle/>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Base salary</a:t>
            </a:r>
            <a:r>
              <a:rPr lang="en-US" altLang="en-US" sz="2800" b="1" dirty="0">
                <a:solidFill>
                  <a:srgbClr val="959535"/>
                </a:solidFill>
              </a:rPr>
              <a:t> </a:t>
            </a:r>
            <a:r>
              <a:rPr lang="en-US" altLang="en-US" sz="2800" dirty="0"/>
              <a:t>- normally in the same range as the base salary for a similar position in the home country</a:t>
            </a:r>
            <a:endParaRPr lang="en-US" altLang="en-US" sz="2800" b="1" dirty="0">
              <a:solidFill>
                <a:srgbClr val="959535"/>
              </a:solidFill>
            </a:endParaRPr>
          </a:p>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Foreign service premium</a:t>
            </a:r>
            <a:r>
              <a:rPr lang="en-US" altLang="en-US" sz="2800" dirty="0"/>
              <a:t> - extra pay the expatriate receives for working outside his country of origin</a:t>
            </a:r>
            <a:endParaRPr lang="en-US" altLang="en-US" sz="2800" b="1" dirty="0">
              <a:solidFill>
                <a:srgbClr val="003399"/>
              </a:solidFill>
            </a:endParaRPr>
          </a:p>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Various allowances</a:t>
            </a:r>
            <a:r>
              <a:rPr lang="en-US" altLang="en-US" sz="2800" b="1" dirty="0">
                <a:solidFill>
                  <a:srgbClr val="959535"/>
                </a:solidFill>
              </a:rPr>
              <a:t> </a:t>
            </a:r>
            <a:r>
              <a:rPr lang="en-US" altLang="en-US" sz="2800" dirty="0"/>
              <a:t>- hardship, housing, cost-of-living, education </a:t>
            </a:r>
            <a:endParaRPr lang="en-US" altLang="en-US" sz="2800" b="1" dirty="0">
              <a:solidFill>
                <a:srgbClr val="959535"/>
              </a:solidFill>
            </a:endParaRPr>
          </a:p>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Tax differentials</a:t>
            </a:r>
            <a:r>
              <a:rPr lang="en-US" altLang="en-US" sz="2800" b="1" dirty="0">
                <a:solidFill>
                  <a:srgbClr val="959535"/>
                </a:solidFill>
              </a:rPr>
              <a:t> </a:t>
            </a:r>
            <a:r>
              <a:rPr lang="en-US" altLang="en-US" sz="2800" dirty="0"/>
              <a:t>- may have to pay income tax to both the home country and the host-country governments no reciprocal tax treaty exists</a:t>
            </a:r>
          </a:p>
          <a:p>
            <a:pPr marL="696912" indent="-514350" algn="just">
              <a:lnSpc>
                <a:spcPct val="80000"/>
              </a:lnSpc>
              <a:spcBef>
                <a:spcPts val="600"/>
              </a:spcBef>
              <a:spcAft>
                <a:spcPts val="600"/>
              </a:spcAft>
              <a:buClr>
                <a:schemeClr val="tx1"/>
              </a:buClr>
              <a:buFont typeface="+mj-lt"/>
              <a:buAutoNum type="arabicPeriod"/>
            </a:pPr>
            <a:r>
              <a:rPr lang="en-US" altLang="en-US" sz="2800" dirty="0">
                <a:solidFill>
                  <a:srgbClr val="003399"/>
                </a:solidFill>
              </a:rPr>
              <a:t>Benefits</a:t>
            </a:r>
            <a:r>
              <a:rPr lang="en-US" altLang="en-US" sz="2800" b="1" dirty="0">
                <a:solidFill>
                  <a:srgbClr val="959535"/>
                </a:solidFill>
              </a:rPr>
              <a:t> </a:t>
            </a:r>
            <a:r>
              <a:rPr lang="en-US" altLang="en-US" sz="2800" dirty="0"/>
              <a:t>– many firms provide the same level of medical and pension benefits abroad that employees receive at home</a:t>
            </a:r>
          </a:p>
          <a:p>
            <a:pPr marL="609600" indent="-609600">
              <a:lnSpc>
                <a:spcPct val="80000"/>
              </a:lnSpc>
              <a:buFont typeface="Wingdings" panose="05000000000000000000" pitchFamily="2" charset="2"/>
              <a:buAutoNum type="arabicPeriod"/>
            </a:pPr>
            <a:endParaRPr lang="en-US" altLang="en-US" sz="2400" b="1" dirty="0">
              <a:solidFill>
                <a:srgbClr val="959535"/>
              </a:solidFill>
            </a:endParaRPr>
          </a:p>
          <a:p>
            <a:pPr marL="609600" indent="-609600">
              <a:lnSpc>
                <a:spcPct val="80000"/>
              </a:lnSpc>
            </a:pPr>
            <a:endParaRPr lang="en-US" altLang="en-US" sz="2400" b="1" dirty="0">
              <a:solidFill>
                <a:srgbClr val="959535"/>
              </a:solidFill>
            </a:endParaRPr>
          </a:p>
        </p:txBody>
      </p:sp>
      <p:sp>
        <p:nvSpPr>
          <p:cNvPr id="3" name="Rectangle 2">
            <a:extLst>
              <a:ext uri="{FF2B5EF4-FFF2-40B4-BE49-F238E27FC236}">
                <a16:creationId xmlns:a16="http://schemas.microsoft.com/office/drawing/2014/main" id="{D3AA4E43-F403-392B-FAC7-70DC3FB490E4}"/>
              </a:ext>
            </a:extLst>
          </p:cNvPr>
          <p:cNvSpPr>
            <a:spLocks noGrp="1" noChangeArrowheads="1"/>
          </p:cNvSpPr>
          <p:nvPr>
            <p:ph type="title"/>
          </p:nvPr>
        </p:nvSpPr>
        <p:spPr>
          <a:xfrm>
            <a:off x="0" y="53752"/>
            <a:ext cx="12192000" cy="1143000"/>
          </a:xfrm>
        </p:spPr>
        <p:txBody>
          <a:bodyPr/>
          <a:lstStyle/>
          <a:p>
            <a:r>
              <a:rPr lang="en-US" altLang="en-US" sz="3600" b="1" dirty="0">
                <a:solidFill>
                  <a:schemeClr val="tx2">
                    <a:lumMod val="75000"/>
                  </a:schemeClr>
                </a:solidFill>
              </a:rPr>
              <a:t>Components of Expatriates Compensation Package </a:t>
            </a:r>
          </a:p>
        </p:txBody>
      </p:sp>
      <p:sp>
        <p:nvSpPr>
          <p:cNvPr id="2" name="Footer Placeholder 1">
            <a:extLst>
              <a:ext uri="{FF2B5EF4-FFF2-40B4-BE49-F238E27FC236}">
                <a16:creationId xmlns:a16="http://schemas.microsoft.com/office/drawing/2014/main" id="{7B4A6336-8248-C5A1-10FF-03378CBCD82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fade">
                                      <p:cBhvr>
                                        <p:cTn id="7" dur="1000"/>
                                        <p:tgtEl>
                                          <p:spTgt spid="41987">
                                            <p:txEl>
                                              <p:pRg st="0" end="0"/>
                                            </p:txEl>
                                          </p:spTgt>
                                        </p:tgtEl>
                                      </p:cBhvr>
                                    </p:animEffect>
                                    <p:anim calcmode="lin" valueType="num">
                                      <p:cBhvr>
                                        <p:cTn id="8" dur="10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1987">
                                            <p:txEl>
                                              <p:pRg st="1" end="1"/>
                                            </p:txEl>
                                          </p:spTgt>
                                        </p:tgtEl>
                                        <p:attrNameLst>
                                          <p:attrName>style.visibility</p:attrName>
                                        </p:attrNameLst>
                                      </p:cBhvr>
                                      <p:to>
                                        <p:strVal val="visible"/>
                                      </p:to>
                                    </p:set>
                                    <p:animEffect transition="in" filter="fade">
                                      <p:cBhvr>
                                        <p:cTn id="12" dur="1000"/>
                                        <p:tgtEl>
                                          <p:spTgt spid="41987">
                                            <p:txEl>
                                              <p:pRg st="1" end="1"/>
                                            </p:txEl>
                                          </p:spTgt>
                                        </p:tgtEl>
                                      </p:cBhvr>
                                    </p:animEffect>
                                    <p:anim calcmode="lin" valueType="num">
                                      <p:cBhvr>
                                        <p:cTn id="13" dur="1000" fill="hold"/>
                                        <p:tgtEl>
                                          <p:spTgt spid="4198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198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1987">
                                            <p:txEl>
                                              <p:pRg st="2" end="2"/>
                                            </p:txEl>
                                          </p:spTgt>
                                        </p:tgtEl>
                                        <p:attrNameLst>
                                          <p:attrName>style.visibility</p:attrName>
                                        </p:attrNameLst>
                                      </p:cBhvr>
                                      <p:to>
                                        <p:strVal val="visible"/>
                                      </p:to>
                                    </p:set>
                                    <p:animEffect transition="in" filter="fade">
                                      <p:cBhvr>
                                        <p:cTn id="17" dur="1000"/>
                                        <p:tgtEl>
                                          <p:spTgt spid="41987">
                                            <p:txEl>
                                              <p:pRg st="2" end="2"/>
                                            </p:txEl>
                                          </p:spTgt>
                                        </p:tgtEl>
                                      </p:cBhvr>
                                    </p:animEffect>
                                    <p:anim calcmode="lin" valueType="num">
                                      <p:cBhvr>
                                        <p:cTn id="18" dur="10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198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1987">
                                            <p:txEl>
                                              <p:pRg st="3" end="3"/>
                                            </p:txEl>
                                          </p:spTgt>
                                        </p:tgtEl>
                                        <p:attrNameLst>
                                          <p:attrName>style.visibility</p:attrName>
                                        </p:attrNameLst>
                                      </p:cBhvr>
                                      <p:to>
                                        <p:strVal val="visible"/>
                                      </p:to>
                                    </p:set>
                                    <p:animEffect transition="in" filter="fade">
                                      <p:cBhvr>
                                        <p:cTn id="22" dur="1000"/>
                                        <p:tgtEl>
                                          <p:spTgt spid="41987">
                                            <p:txEl>
                                              <p:pRg st="3" end="3"/>
                                            </p:txEl>
                                          </p:spTgt>
                                        </p:tgtEl>
                                      </p:cBhvr>
                                    </p:animEffect>
                                    <p:anim calcmode="lin" valueType="num">
                                      <p:cBhvr>
                                        <p:cTn id="23" dur="1000" fill="hold"/>
                                        <p:tgtEl>
                                          <p:spTgt spid="4198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1987">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1987">
                                            <p:txEl>
                                              <p:pRg st="4" end="4"/>
                                            </p:txEl>
                                          </p:spTgt>
                                        </p:tgtEl>
                                        <p:attrNameLst>
                                          <p:attrName>style.visibility</p:attrName>
                                        </p:attrNameLst>
                                      </p:cBhvr>
                                      <p:to>
                                        <p:strVal val="visible"/>
                                      </p:to>
                                    </p:set>
                                    <p:animEffect transition="in" filter="fade">
                                      <p:cBhvr>
                                        <p:cTn id="27" dur="1000"/>
                                        <p:tgtEl>
                                          <p:spTgt spid="41987">
                                            <p:txEl>
                                              <p:pRg st="4" end="4"/>
                                            </p:txEl>
                                          </p:spTgt>
                                        </p:tgtEl>
                                      </p:cBhvr>
                                    </p:animEffect>
                                    <p:anim calcmode="lin" valueType="num">
                                      <p:cBhvr>
                                        <p:cTn id="28" dur="10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198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E05094D-382A-C5AD-5279-7FE4193C7DED}"/>
              </a:ext>
            </a:extLst>
          </p:cNvPr>
          <p:cNvSpPr txBox="1">
            <a:spLocks noChangeArrowheads="1"/>
          </p:cNvSpPr>
          <p:nvPr/>
        </p:nvSpPr>
        <p:spPr>
          <a:xfrm>
            <a:off x="609600" y="980728"/>
            <a:ext cx="10972800" cy="475252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92075" lvl="1" indent="0" algn="just">
              <a:lnSpc>
                <a:spcPct val="90000"/>
              </a:lnSpc>
              <a:spcBef>
                <a:spcPts val="600"/>
              </a:spcBef>
              <a:spcAft>
                <a:spcPts val="1800"/>
              </a:spcAft>
              <a:buNone/>
            </a:pPr>
            <a:r>
              <a:rPr lang="en-GB" altLang="en-US" sz="2600" dirty="0"/>
              <a:t>Today’s global companies are increasingly looking for managers who are comfortable on the world stage. International companies use expatriate managers to varying degrees, some extensively and some sparingly. Many companies develop their managers for years before assigning the manager to an overseas position. Laying the foundation for a possible career in international business is hard work, and the experience of actually working internationally can be even harder. Managers in foreign assignments are usually given much broader responsibilities than they have experienced in their home country. After completing an international assignment, repatriation to the home country presents major challenges as well. Despite the challenges of international careers, more and more CEOs assert that international experience is an essential feature of a high-performance career. </a:t>
            </a:r>
          </a:p>
        </p:txBody>
      </p:sp>
      <p:sp>
        <p:nvSpPr>
          <p:cNvPr id="3" name="Rectangle 2">
            <a:extLst>
              <a:ext uri="{FF2B5EF4-FFF2-40B4-BE49-F238E27FC236}">
                <a16:creationId xmlns:a16="http://schemas.microsoft.com/office/drawing/2014/main" id="{7F7405CC-8BF1-DAF4-577C-681BFACFE490}"/>
              </a:ext>
            </a:extLst>
          </p:cNvPr>
          <p:cNvSpPr txBox="1">
            <a:spLocks noChangeArrowheads="1"/>
          </p:cNvSpPr>
          <p:nvPr/>
        </p:nvSpPr>
        <p:spPr>
          <a:xfrm>
            <a:off x="701570" y="231465"/>
            <a:ext cx="10788860" cy="893279"/>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sz="3600" b="1" dirty="0">
                <a:solidFill>
                  <a:schemeClr val="tx2">
                    <a:lumMod val="75000"/>
                  </a:schemeClr>
                </a:solidFill>
              </a:rPr>
              <a:t>Globalizing Your Career</a:t>
            </a:r>
            <a:endParaRPr lang="en-US" altLang="en-US" sz="3600" b="1" dirty="0">
              <a:solidFill>
                <a:schemeClr val="tx2">
                  <a:lumMod val="75000"/>
                </a:schemeClr>
              </a:solidFill>
            </a:endParaRPr>
          </a:p>
        </p:txBody>
      </p:sp>
      <p:sp>
        <p:nvSpPr>
          <p:cNvPr id="5" name="Arrow: Down 4">
            <a:extLst>
              <a:ext uri="{FF2B5EF4-FFF2-40B4-BE49-F238E27FC236}">
                <a16:creationId xmlns:a16="http://schemas.microsoft.com/office/drawing/2014/main" id="{667929A9-B002-2EED-E4C0-C6D14433D7E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5AE9646A-BA7B-8115-4790-A9522B7D70D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736218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E05094D-382A-C5AD-5279-7FE4193C7DED}"/>
              </a:ext>
            </a:extLst>
          </p:cNvPr>
          <p:cNvSpPr txBox="1">
            <a:spLocks noChangeArrowheads="1"/>
          </p:cNvSpPr>
          <p:nvPr/>
        </p:nvSpPr>
        <p:spPr>
          <a:xfrm>
            <a:off x="609600" y="1628800"/>
            <a:ext cx="10972800" cy="410445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92075" lvl="1" indent="0" algn="just">
              <a:lnSpc>
                <a:spcPct val="90000"/>
              </a:lnSpc>
              <a:spcBef>
                <a:spcPts val="600"/>
              </a:spcBef>
              <a:spcAft>
                <a:spcPts val="1800"/>
              </a:spcAft>
              <a:buNone/>
            </a:pPr>
            <a:r>
              <a:rPr lang="en-US" altLang="en-US" sz="3200" dirty="0"/>
              <a:t>Answer the following questions:</a:t>
            </a:r>
          </a:p>
          <a:p>
            <a:pPr marL="714375" lvl="2" indent="-446088" algn="just">
              <a:lnSpc>
                <a:spcPct val="90000"/>
              </a:lnSpc>
              <a:spcBef>
                <a:spcPts val="1800"/>
              </a:spcBef>
              <a:spcAft>
                <a:spcPts val="1800"/>
              </a:spcAft>
              <a:buFont typeface="+mj-lt"/>
              <a:buAutoNum type="arabicPeriod"/>
            </a:pPr>
            <a:r>
              <a:rPr lang="en-GB" altLang="en-US" sz="2800" dirty="0"/>
              <a:t>Identify three compelling reasons to pursue an expatriate assignment.</a:t>
            </a:r>
          </a:p>
          <a:p>
            <a:pPr marL="714375" lvl="2" indent="-446088" algn="just">
              <a:lnSpc>
                <a:spcPct val="90000"/>
              </a:lnSpc>
              <a:spcBef>
                <a:spcPts val="1800"/>
              </a:spcBef>
              <a:spcAft>
                <a:spcPts val="1800"/>
              </a:spcAft>
              <a:buFont typeface="+mj-lt"/>
              <a:buAutoNum type="arabicPeriod"/>
            </a:pPr>
            <a:r>
              <a:rPr lang="en-GB" altLang="en-US" sz="2800" dirty="0"/>
              <a:t>Identity three key qualifications of a successful expatriate.</a:t>
            </a:r>
          </a:p>
        </p:txBody>
      </p:sp>
      <p:sp>
        <p:nvSpPr>
          <p:cNvPr id="3" name="Rectangle 2">
            <a:extLst>
              <a:ext uri="{FF2B5EF4-FFF2-40B4-BE49-F238E27FC236}">
                <a16:creationId xmlns:a16="http://schemas.microsoft.com/office/drawing/2014/main" id="{7F7405CC-8BF1-DAF4-577C-681BFACFE490}"/>
              </a:ext>
            </a:extLst>
          </p:cNvPr>
          <p:cNvSpPr txBox="1">
            <a:spLocks noChangeArrowheads="1"/>
          </p:cNvSpPr>
          <p:nvPr/>
        </p:nvSpPr>
        <p:spPr>
          <a:xfrm>
            <a:off x="701570" y="303075"/>
            <a:ext cx="10788860" cy="893279"/>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sz="3600" b="1" dirty="0">
                <a:solidFill>
                  <a:schemeClr val="tx2">
                    <a:lumMod val="75000"/>
                  </a:schemeClr>
                </a:solidFill>
              </a:rPr>
              <a:t>Globalizing Your Career</a:t>
            </a:r>
            <a:endParaRPr lang="en-US" altLang="en-US" sz="3600" b="1" dirty="0">
              <a:solidFill>
                <a:schemeClr val="tx2">
                  <a:lumMod val="75000"/>
                </a:schemeClr>
              </a:solidFill>
            </a:endParaRPr>
          </a:p>
        </p:txBody>
      </p:sp>
      <p:sp>
        <p:nvSpPr>
          <p:cNvPr id="5" name="Arrow: Down 4">
            <a:extLst>
              <a:ext uri="{FF2B5EF4-FFF2-40B4-BE49-F238E27FC236}">
                <a16:creationId xmlns:a16="http://schemas.microsoft.com/office/drawing/2014/main" id="{667929A9-B002-2EED-E4C0-C6D14433D7E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4EAF37F0-4AFC-DDF0-57E5-2FA4BCF644A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6" name="Picture 5">
            <a:extLst>
              <a:ext uri="{FF2B5EF4-FFF2-40B4-BE49-F238E27FC236}">
                <a16:creationId xmlns:a16="http://schemas.microsoft.com/office/drawing/2014/main" id="{04B94881-FD20-62BE-BD99-083012626F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76320" y="536269"/>
            <a:ext cx="1752617" cy="1752617"/>
          </a:xfrm>
          <a:prstGeom prst="rect">
            <a:avLst/>
          </a:prstGeom>
        </p:spPr>
      </p:pic>
    </p:spTree>
    <p:extLst>
      <p:ext uri="{BB962C8B-B14F-4D97-AF65-F5344CB8AC3E}">
        <p14:creationId xmlns:p14="http://schemas.microsoft.com/office/powerpoint/2010/main" val="95358046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250" fill="hold"/>
                                        <p:tgtEl>
                                          <p:spTgt spid="6"/>
                                        </p:tgtEl>
                                        <p:attrNameLst>
                                          <p:attrName>ppt_w</p:attrName>
                                        </p:attrNameLst>
                                      </p:cBhvr>
                                      <p:tavLst>
                                        <p:tav tm="0">
                                          <p:val>
                                            <p:fltVal val="0"/>
                                          </p:val>
                                        </p:tav>
                                        <p:tav tm="100000">
                                          <p:val>
                                            <p:strVal val="#ppt_w"/>
                                          </p:val>
                                        </p:tav>
                                      </p:tavLst>
                                    </p:anim>
                                    <p:anim calcmode="lin" valueType="num">
                                      <p:cBhvr>
                                        <p:cTn id="13" dur="1250" fill="hold"/>
                                        <p:tgtEl>
                                          <p:spTgt spid="6"/>
                                        </p:tgtEl>
                                        <p:attrNameLst>
                                          <p:attrName>ppt_h</p:attrName>
                                        </p:attrNameLst>
                                      </p:cBhvr>
                                      <p:tavLst>
                                        <p:tav tm="0">
                                          <p:val>
                                            <p:fltVal val="0"/>
                                          </p:val>
                                        </p:tav>
                                        <p:tav tm="100000">
                                          <p:val>
                                            <p:strVal val="#ppt_h"/>
                                          </p:val>
                                        </p:tav>
                                      </p:tavLst>
                                    </p:anim>
                                    <p:animEffect transition="in" filter="fade">
                                      <p:cBhvr>
                                        <p:cTn id="14"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45A6870E-9C19-2507-CF7D-99051E5483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7400174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74AD2B4-3FBC-C9B4-05B1-5AFE257DBFD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0533675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3010</Words>
  <Application>Microsoft Office PowerPoint</Application>
  <PresentationFormat>Widescreen</PresentationFormat>
  <Paragraphs>394</Paragraphs>
  <Slides>46</Slides>
  <Notes>44</Notes>
  <HiddenSlides>0</HiddenSlides>
  <MMClips>2</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46</vt:i4>
      </vt:variant>
    </vt:vector>
  </HeadingPairs>
  <TitlesOfParts>
    <vt:vector size="59" baseType="lpstr">
      <vt:lpstr>Aharoni</vt:lpstr>
      <vt:lpstr>Arial</vt:lpstr>
      <vt:lpstr>Arial Narrow</vt:lpstr>
      <vt:lpstr>Bodoni MT</vt:lpstr>
      <vt:lpstr>Calibri</vt:lpstr>
      <vt:lpstr>Candara</vt:lpstr>
      <vt:lpstr>Myriad Pro</vt:lpstr>
      <vt:lpstr>Symbol</vt:lpstr>
      <vt:lpstr>Times New Roman</vt:lpstr>
      <vt:lpstr>Verdana</vt:lpstr>
      <vt:lpstr>Wingdings</vt:lpstr>
      <vt:lpstr>20140311PresentationUWTSDTemplate</vt:lpstr>
      <vt:lpstr>1_20140311PresentationUWTSDTemplate</vt:lpstr>
      <vt:lpstr>LCMB7014</vt:lpstr>
      <vt:lpstr>Learning Objectives</vt:lpstr>
      <vt:lpstr>Organisational Structure and Operations</vt:lpstr>
      <vt:lpstr>Factors Affecting Organizing Operations</vt:lpstr>
      <vt:lpstr>What Is Organisational Architecture?</vt:lpstr>
      <vt:lpstr>Organisational Architecture</vt:lpstr>
      <vt:lpstr>Issues of Organizational Structure</vt:lpstr>
      <vt:lpstr>Issues of Organizational Structure</vt:lpstr>
      <vt:lpstr>Issues of Organizational Structure</vt:lpstr>
      <vt:lpstr>The International Division</vt:lpstr>
      <vt:lpstr>Global Organisational Structures</vt:lpstr>
      <vt:lpstr>Global Organisational Structures</vt:lpstr>
      <vt:lpstr>Global Organisational Structures</vt:lpstr>
      <vt:lpstr>Global Organisational Structures</vt:lpstr>
      <vt:lpstr>Global Organisational Structures</vt:lpstr>
      <vt:lpstr>PowerPoint Presentation</vt:lpstr>
      <vt:lpstr>Decision Making </vt:lpstr>
      <vt:lpstr>The Networked Global Organisation</vt:lpstr>
      <vt:lpstr>The Networked Global Organisation</vt:lpstr>
      <vt:lpstr>Internal Cooperation</vt:lpstr>
      <vt:lpstr>Controls</vt:lpstr>
      <vt:lpstr>The Bureaucratic/Formalised Control System</vt:lpstr>
      <vt:lpstr>Cultural Control</vt:lpstr>
      <vt:lpstr>PowerPoint Presentation</vt:lpstr>
      <vt:lpstr>PowerPoint Presentation</vt:lpstr>
      <vt:lpstr>Learning Objectives</vt:lpstr>
      <vt:lpstr>PowerPoint Presentation</vt:lpstr>
      <vt:lpstr>The Strategic Role of HRM in International Firms</vt:lpstr>
      <vt:lpstr>What Is A Staffing Policy?</vt:lpstr>
      <vt:lpstr>Which Staffing Policy Is Best?</vt:lpstr>
      <vt:lpstr>The Meaning Behind “Expat" or Expatriate</vt:lpstr>
      <vt:lpstr>What Is Expatriate Failure?</vt:lpstr>
      <vt:lpstr>What Is Expatriate Failure?</vt:lpstr>
      <vt:lpstr>How Can Firms Reduce Expatriate Failure?</vt:lpstr>
      <vt:lpstr>Expatriate Management</vt:lpstr>
      <vt:lpstr>Why Is A Global Mindset Important?</vt:lpstr>
      <vt:lpstr>What Is Training And Management Development?</vt:lpstr>
      <vt:lpstr>PowerPoint Presentation</vt:lpstr>
      <vt:lpstr>What Happens When Expatriates Return Home?</vt:lpstr>
      <vt:lpstr>How Should Expatriates Be Evaluated?</vt:lpstr>
      <vt:lpstr>The Key Issues In Compensating Expatriates?</vt:lpstr>
      <vt:lpstr>Components of Expatriates Compensation Package </vt:lpstr>
      <vt:lpstr>PowerPoint Presentation</vt:lpstr>
      <vt:lpstr>PowerPoint Presentation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Rodrigo, Liyanage</cp:lastModifiedBy>
  <cp:revision>309</cp:revision>
  <cp:lastPrinted>2018-07-09T15:27:01Z</cp:lastPrinted>
  <dcterms:created xsi:type="dcterms:W3CDTF">2002-10-07T19:43:58Z</dcterms:created>
  <dcterms:modified xsi:type="dcterms:W3CDTF">2023-10-09T11:54:24Z</dcterms:modified>
</cp:coreProperties>
</file>