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5.jpg" ContentType="image/jpeg"/>
  <Override PartName="/ppt/media/image6.jpg" ContentType="image/jpeg"/>
  <Override PartName="/ppt/media/image7.jpg" ContentType="image/jpeg"/>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media/image16.jpg" ContentType="image/jpe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60" r:id="rId4"/>
    <p:sldId id="258" r:id="rId5"/>
    <p:sldId id="259" r:id="rId6"/>
    <p:sldId id="262" r:id="rId7"/>
    <p:sldId id="263" r:id="rId8"/>
    <p:sldId id="266" r:id="rId9"/>
    <p:sldId id="273" r:id="rId10"/>
    <p:sldId id="264" r:id="rId11"/>
    <p:sldId id="265" r:id="rId12"/>
    <p:sldId id="267" r:id="rId13"/>
    <p:sldId id="261" r:id="rId14"/>
    <p:sldId id="269" r:id="rId15"/>
    <p:sldId id="270" r:id="rId16"/>
    <p:sldId id="271" r:id="rId17"/>
    <p:sldId id="272"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3010" autoAdjust="0"/>
  </p:normalViewPr>
  <p:slideViewPr>
    <p:cSldViewPr snapToGrid="0">
      <p:cViewPr varScale="1">
        <p:scale>
          <a:sx n="76" d="100"/>
          <a:sy n="76" d="100"/>
        </p:scale>
        <p:origin x="17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68DB56-AAD6-402D-9C99-FE5BB91D3F4F}" type="datetimeFigureOut">
              <a:rPr lang="en-GB" smtClean="0"/>
              <a:t>23/10/2019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065D2-5A2B-4071-8B4C-185F6E2FBCDA}" type="slidenum">
              <a:rPr lang="en-GB" smtClean="0"/>
              <a:t>‹#›</a:t>
            </a:fld>
            <a:endParaRPr lang="en-GB"/>
          </a:p>
        </p:txBody>
      </p:sp>
    </p:spTree>
    <p:extLst>
      <p:ext uri="{BB962C8B-B14F-4D97-AF65-F5344CB8AC3E}">
        <p14:creationId xmlns:p14="http://schemas.microsoft.com/office/powerpoint/2010/main" val="1096005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2</a:t>
            </a:fld>
            <a:endParaRPr lang="en-GB"/>
          </a:p>
        </p:txBody>
      </p:sp>
    </p:spTree>
    <p:extLst>
      <p:ext uri="{BB962C8B-B14F-4D97-AF65-F5344CB8AC3E}">
        <p14:creationId xmlns:p14="http://schemas.microsoft.com/office/powerpoint/2010/main" val="1115120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3</a:t>
            </a:fld>
            <a:endParaRPr lang="en-GB"/>
          </a:p>
        </p:txBody>
      </p:sp>
    </p:spTree>
    <p:extLst>
      <p:ext uri="{BB962C8B-B14F-4D97-AF65-F5344CB8AC3E}">
        <p14:creationId xmlns:p14="http://schemas.microsoft.com/office/powerpoint/2010/main" val="2755229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4</a:t>
            </a:fld>
            <a:endParaRPr lang="en-GB"/>
          </a:p>
        </p:txBody>
      </p:sp>
    </p:spTree>
    <p:extLst>
      <p:ext uri="{BB962C8B-B14F-4D97-AF65-F5344CB8AC3E}">
        <p14:creationId xmlns:p14="http://schemas.microsoft.com/office/powerpoint/2010/main" val="647312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smtClean="0"/>
          </a:p>
        </p:txBody>
      </p:sp>
      <p:sp>
        <p:nvSpPr>
          <p:cNvPr id="4" name="Slide Number Placeholder 3"/>
          <p:cNvSpPr>
            <a:spLocks noGrp="1"/>
          </p:cNvSpPr>
          <p:nvPr>
            <p:ph type="sldNum" sz="quarter" idx="10"/>
          </p:nvPr>
        </p:nvSpPr>
        <p:spPr/>
        <p:txBody>
          <a:bodyPr/>
          <a:lstStyle/>
          <a:p>
            <a:fld id="{837065D2-5A2B-4071-8B4C-185F6E2FBCDA}" type="slidenum">
              <a:rPr lang="en-GB" smtClean="0"/>
              <a:t>5</a:t>
            </a:fld>
            <a:endParaRPr lang="en-GB"/>
          </a:p>
        </p:txBody>
      </p:sp>
    </p:spTree>
    <p:extLst>
      <p:ext uri="{BB962C8B-B14F-4D97-AF65-F5344CB8AC3E}">
        <p14:creationId xmlns:p14="http://schemas.microsoft.com/office/powerpoint/2010/main" val="2844173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7</a:t>
            </a:fld>
            <a:endParaRPr lang="en-GB"/>
          </a:p>
        </p:txBody>
      </p:sp>
    </p:spTree>
    <p:extLst>
      <p:ext uri="{BB962C8B-B14F-4D97-AF65-F5344CB8AC3E}">
        <p14:creationId xmlns:p14="http://schemas.microsoft.com/office/powerpoint/2010/main" val="210229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8</a:t>
            </a:fld>
            <a:endParaRPr lang="en-GB"/>
          </a:p>
        </p:txBody>
      </p:sp>
    </p:spTree>
    <p:extLst>
      <p:ext uri="{BB962C8B-B14F-4D97-AF65-F5344CB8AC3E}">
        <p14:creationId xmlns:p14="http://schemas.microsoft.com/office/powerpoint/2010/main" val="113582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Laurasia continental plate was</a:t>
            </a:r>
            <a:r>
              <a:rPr lang="en-GB" baseline="0" dirty="0" smtClean="0"/>
              <a:t> collided into by the </a:t>
            </a:r>
            <a:r>
              <a:rPr lang="en-GB" baseline="0" dirty="0" err="1" smtClean="0"/>
              <a:t>Gondwana</a:t>
            </a:r>
            <a:r>
              <a:rPr lang="en-GB" baseline="0" dirty="0" smtClean="0"/>
              <a:t> plate, which was </a:t>
            </a:r>
            <a:r>
              <a:rPr lang="en-GB" baseline="0" dirty="0" err="1" smtClean="0"/>
              <a:t>subducted</a:t>
            </a:r>
            <a:r>
              <a:rPr lang="en-GB" baseline="0" dirty="0" smtClean="0"/>
              <a:t> under the Laurasia plate and formed mountains to the North of it. Causing all the folding and faulting of the rocks to the north of the subduction zone and uplifting the land.</a:t>
            </a:r>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9</a:t>
            </a:fld>
            <a:endParaRPr lang="en-GB"/>
          </a:p>
        </p:txBody>
      </p:sp>
    </p:spTree>
    <p:extLst>
      <p:ext uri="{BB962C8B-B14F-4D97-AF65-F5344CB8AC3E}">
        <p14:creationId xmlns:p14="http://schemas.microsoft.com/office/powerpoint/2010/main" val="6554245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10</a:t>
            </a:fld>
            <a:endParaRPr lang="en-GB"/>
          </a:p>
        </p:txBody>
      </p:sp>
    </p:spTree>
    <p:extLst>
      <p:ext uri="{BB962C8B-B14F-4D97-AF65-F5344CB8AC3E}">
        <p14:creationId xmlns:p14="http://schemas.microsoft.com/office/powerpoint/2010/main" val="353324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11</a:t>
            </a:fld>
            <a:endParaRPr lang="en-GB"/>
          </a:p>
        </p:txBody>
      </p:sp>
    </p:spTree>
    <p:extLst>
      <p:ext uri="{BB962C8B-B14F-4D97-AF65-F5344CB8AC3E}">
        <p14:creationId xmlns:p14="http://schemas.microsoft.com/office/powerpoint/2010/main" val="2433503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12</a:t>
            </a:fld>
            <a:endParaRPr lang="en-US"/>
          </a:p>
        </p:txBody>
      </p:sp>
    </p:spTree>
    <p:extLst>
      <p:ext uri="{BB962C8B-B14F-4D97-AF65-F5344CB8AC3E}">
        <p14:creationId xmlns:p14="http://schemas.microsoft.com/office/powerpoint/2010/main" val="5454921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13</a:t>
            </a:fld>
            <a:endParaRPr lang="en-GB"/>
          </a:p>
        </p:txBody>
      </p:sp>
    </p:spTree>
    <p:extLst>
      <p:ext uri="{BB962C8B-B14F-4D97-AF65-F5344CB8AC3E}">
        <p14:creationId xmlns:p14="http://schemas.microsoft.com/office/powerpoint/2010/main" val="26799325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14</a:t>
            </a:fld>
            <a:endParaRPr lang="en-GB"/>
          </a:p>
        </p:txBody>
      </p:sp>
    </p:spTree>
    <p:extLst>
      <p:ext uri="{BB962C8B-B14F-4D97-AF65-F5344CB8AC3E}">
        <p14:creationId xmlns:p14="http://schemas.microsoft.com/office/powerpoint/2010/main" val="23532727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15</a:t>
            </a:fld>
            <a:endParaRPr lang="en-GB"/>
          </a:p>
        </p:txBody>
      </p:sp>
    </p:spTree>
    <p:extLst>
      <p:ext uri="{BB962C8B-B14F-4D97-AF65-F5344CB8AC3E}">
        <p14:creationId xmlns:p14="http://schemas.microsoft.com/office/powerpoint/2010/main" val="1129395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16</a:t>
            </a:fld>
            <a:endParaRPr lang="en-GB"/>
          </a:p>
        </p:txBody>
      </p:sp>
    </p:spTree>
    <p:extLst>
      <p:ext uri="{BB962C8B-B14F-4D97-AF65-F5344CB8AC3E}">
        <p14:creationId xmlns:p14="http://schemas.microsoft.com/office/powerpoint/2010/main" val="8788761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065D2-5A2B-4071-8B4C-185F6E2FBCDA}" type="slidenum">
              <a:rPr lang="en-GB" smtClean="0"/>
              <a:t>17</a:t>
            </a:fld>
            <a:endParaRPr lang="en-GB"/>
          </a:p>
        </p:txBody>
      </p:sp>
    </p:spTree>
    <p:extLst>
      <p:ext uri="{BB962C8B-B14F-4D97-AF65-F5344CB8AC3E}">
        <p14:creationId xmlns:p14="http://schemas.microsoft.com/office/powerpoint/2010/main" val="1160891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99EFD2D-6615-4447-B631-1ED83764737F}"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FC1FB-197B-4D1F-87D9-70B0EE43044B}" type="slidenum">
              <a:rPr lang="en-GB" smtClean="0"/>
              <a:t>‹#›</a:t>
            </a:fld>
            <a:endParaRPr lang="en-GB"/>
          </a:p>
        </p:txBody>
      </p:sp>
    </p:spTree>
    <p:extLst>
      <p:ext uri="{BB962C8B-B14F-4D97-AF65-F5344CB8AC3E}">
        <p14:creationId xmlns:p14="http://schemas.microsoft.com/office/powerpoint/2010/main" val="3919508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99EFD2D-6615-4447-B631-1ED83764737F}"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FC1FB-197B-4D1F-87D9-70B0EE43044B}" type="slidenum">
              <a:rPr lang="en-GB" smtClean="0"/>
              <a:t>‹#›</a:t>
            </a:fld>
            <a:endParaRPr lang="en-GB"/>
          </a:p>
        </p:txBody>
      </p:sp>
    </p:spTree>
    <p:extLst>
      <p:ext uri="{BB962C8B-B14F-4D97-AF65-F5344CB8AC3E}">
        <p14:creationId xmlns:p14="http://schemas.microsoft.com/office/powerpoint/2010/main" val="1221263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9EFD2D-6615-4447-B631-1ED83764737F}"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FC1FB-197B-4D1F-87D9-70B0EE43044B}" type="slidenum">
              <a:rPr lang="en-GB" smtClean="0"/>
              <a:t>‹#›</a:t>
            </a:fld>
            <a:endParaRPr lang="en-GB"/>
          </a:p>
        </p:txBody>
      </p:sp>
    </p:spTree>
    <p:extLst>
      <p:ext uri="{BB962C8B-B14F-4D97-AF65-F5344CB8AC3E}">
        <p14:creationId xmlns:p14="http://schemas.microsoft.com/office/powerpoint/2010/main" val="1840035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99EFD2D-6615-4447-B631-1ED83764737F}" type="datetimeFigureOut">
              <a:rPr lang="en-GB" smtClean="0"/>
              <a:t>23/10/2019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EFC1FB-197B-4D1F-87D9-70B0EE43044B}" type="slidenum">
              <a:rPr lang="en-GB" smtClean="0"/>
              <a:t>‹#›</a:t>
            </a:fld>
            <a:endParaRPr lang="en-GB"/>
          </a:p>
        </p:txBody>
      </p:sp>
    </p:spTree>
    <p:extLst>
      <p:ext uri="{BB962C8B-B14F-4D97-AF65-F5344CB8AC3E}">
        <p14:creationId xmlns:p14="http://schemas.microsoft.com/office/powerpoint/2010/main" val="596488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99EFD2D-6615-4447-B631-1ED83764737F}" type="datetimeFigureOut">
              <a:rPr lang="en-GB" smtClean="0"/>
              <a:t>23/10/2019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EFC1FB-197B-4D1F-87D9-70B0EE43044B}" type="slidenum">
              <a:rPr lang="en-GB" smtClean="0"/>
              <a:t>‹#›</a:t>
            </a:fld>
            <a:endParaRPr lang="en-GB"/>
          </a:p>
        </p:txBody>
      </p:sp>
    </p:spTree>
    <p:extLst>
      <p:ext uri="{BB962C8B-B14F-4D97-AF65-F5344CB8AC3E}">
        <p14:creationId xmlns:p14="http://schemas.microsoft.com/office/powerpoint/2010/main" val="3301939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99EFD2D-6615-4447-B631-1ED83764737F}" type="datetimeFigureOut">
              <a:rPr lang="en-GB" smtClean="0"/>
              <a:t>23/10/2019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EFC1FB-197B-4D1F-87D9-70B0EE43044B}" type="slidenum">
              <a:rPr lang="en-GB" smtClean="0"/>
              <a:t>‹#›</a:t>
            </a:fld>
            <a:endParaRPr lang="en-GB"/>
          </a:p>
        </p:txBody>
      </p:sp>
    </p:spTree>
    <p:extLst>
      <p:ext uri="{BB962C8B-B14F-4D97-AF65-F5344CB8AC3E}">
        <p14:creationId xmlns:p14="http://schemas.microsoft.com/office/powerpoint/2010/main" val="3878083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9EFD2D-6615-4447-B631-1ED83764737F}" type="datetimeFigureOut">
              <a:rPr lang="en-GB" smtClean="0"/>
              <a:t>23/10/2019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EFC1FB-197B-4D1F-87D9-70B0EE43044B}" type="slidenum">
              <a:rPr lang="en-GB" smtClean="0"/>
              <a:t>‹#›</a:t>
            </a:fld>
            <a:endParaRPr lang="en-GB"/>
          </a:p>
        </p:txBody>
      </p:sp>
    </p:spTree>
    <p:extLst>
      <p:ext uri="{BB962C8B-B14F-4D97-AF65-F5344CB8AC3E}">
        <p14:creationId xmlns:p14="http://schemas.microsoft.com/office/powerpoint/2010/main" val="285912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99EFD2D-6615-4447-B631-1ED83764737F}" type="datetimeFigureOut">
              <a:rPr lang="en-GB" smtClean="0"/>
              <a:t>23/10/2019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EFC1FB-197B-4D1F-87D9-70B0EE43044B}" type="slidenum">
              <a:rPr lang="en-GB" smtClean="0"/>
              <a:t>‹#›</a:t>
            </a:fld>
            <a:endParaRPr lang="en-GB"/>
          </a:p>
        </p:txBody>
      </p:sp>
    </p:spTree>
    <p:extLst>
      <p:ext uri="{BB962C8B-B14F-4D97-AF65-F5344CB8AC3E}">
        <p14:creationId xmlns:p14="http://schemas.microsoft.com/office/powerpoint/2010/main" val="949472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99EFD2D-6615-4447-B631-1ED83764737F}" type="datetimeFigureOut">
              <a:rPr lang="en-GB" smtClean="0"/>
              <a:t>23/10/2019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EFC1FB-197B-4D1F-87D9-70B0EE43044B}" type="slidenum">
              <a:rPr lang="en-GB" smtClean="0"/>
              <a:t>‹#›</a:t>
            </a:fld>
            <a:endParaRPr lang="en-GB"/>
          </a:p>
        </p:txBody>
      </p:sp>
    </p:spTree>
    <p:extLst>
      <p:ext uri="{BB962C8B-B14F-4D97-AF65-F5344CB8AC3E}">
        <p14:creationId xmlns:p14="http://schemas.microsoft.com/office/powerpoint/2010/main" val="2900277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99EFD2D-6615-4447-B631-1ED83764737F}"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FC1FB-197B-4D1F-87D9-70B0EE43044B}" type="slidenum">
              <a:rPr lang="en-GB" smtClean="0"/>
              <a:t>‹#›</a:t>
            </a:fld>
            <a:endParaRPr lang="en-GB"/>
          </a:p>
        </p:txBody>
      </p:sp>
    </p:spTree>
    <p:extLst>
      <p:ext uri="{BB962C8B-B14F-4D97-AF65-F5344CB8AC3E}">
        <p14:creationId xmlns:p14="http://schemas.microsoft.com/office/powerpoint/2010/main" val="3432850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99EFD2D-6615-4447-B631-1ED83764737F}"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FC1FB-197B-4D1F-87D9-70B0EE43044B}" type="slidenum">
              <a:rPr lang="en-GB" smtClean="0"/>
              <a:t>‹#›</a:t>
            </a:fld>
            <a:endParaRPr lang="en-GB"/>
          </a:p>
        </p:txBody>
      </p:sp>
    </p:spTree>
    <p:extLst>
      <p:ext uri="{BB962C8B-B14F-4D97-AF65-F5344CB8AC3E}">
        <p14:creationId xmlns:p14="http://schemas.microsoft.com/office/powerpoint/2010/main" val="455486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9EFD2D-6615-4447-B631-1ED83764737F}" type="datetimeFigureOut">
              <a:rPr lang="en-GB" smtClean="0"/>
              <a:t>23/10/2019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EFC1FB-197B-4D1F-87D9-70B0EE43044B}" type="slidenum">
              <a:rPr lang="en-GB" smtClean="0"/>
              <a:t>‹#›</a:t>
            </a:fld>
            <a:endParaRPr lang="en-GB"/>
          </a:p>
        </p:txBody>
      </p:sp>
    </p:spTree>
    <p:extLst>
      <p:ext uri="{BB962C8B-B14F-4D97-AF65-F5344CB8AC3E}">
        <p14:creationId xmlns:p14="http://schemas.microsoft.com/office/powerpoint/2010/main" val="35147698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uozyWZ6XQzM" TargetMode="External"/><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tes.com/teaching-resource/formation-of-carboniferous-limestone-6193536"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gs.ac.uk/mendips/AncientEnv/Devonian.html" TargetMode="External"/><Relationship Id="rId2" Type="http://schemas.openxmlformats.org/officeDocument/2006/relationships/hyperlink" Target="http://www.chm.bris.ac.uk/webprojects1997/SimonH/welcome.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1000" r="-11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18206"/>
            <a:ext cx="9144000" cy="2387600"/>
          </a:xfrm>
        </p:spPr>
        <p:txBody>
          <a:bodyPr/>
          <a:lstStyle/>
          <a:p>
            <a:r>
              <a:rPr lang="en-GB" dirty="0" smtClean="0"/>
              <a:t>Landscape &amp; Geology</a:t>
            </a:r>
            <a:endParaRPr lang="en-GB" dirty="0"/>
          </a:p>
        </p:txBody>
      </p:sp>
      <p:sp>
        <p:nvSpPr>
          <p:cNvPr id="3" name="Subtitle 2"/>
          <p:cNvSpPr>
            <a:spLocks noGrp="1"/>
          </p:cNvSpPr>
          <p:nvPr>
            <p:ph type="subTitle" idx="1"/>
          </p:nvPr>
        </p:nvSpPr>
        <p:spPr/>
        <p:txBody>
          <a:bodyPr/>
          <a:lstStyle/>
          <a:p>
            <a:endParaRPr lang="en-GB" dirty="0" smtClean="0"/>
          </a:p>
          <a:p>
            <a:r>
              <a:rPr lang="en-GB" dirty="0" smtClean="0"/>
              <a:t>The Gower Peninsula</a:t>
            </a:r>
            <a:endParaRPr lang="en-GB" dirty="0"/>
          </a:p>
        </p:txBody>
      </p:sp>
    </p:spTree>
    <p:extLst>
      <p:ext uri="{BB962C8B-B14F-4D97-AF65-F5344CB8AC3E}">
        <p14:creationId xmlns:p14="http://schemas.microsoft.com/office/powerpoint/2010/main" val="34941237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6000" b="-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9040074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3758" y="130630"/>
            <a:ext cx="11804391" cy="6727370"/>
          </a:xfrm>
        </p:spPr>
      </p:pic>
    </p:spTree>
    <p:extLst>
      <p:ext uri="{BB962C8B-B14F-4D97-AF65-F5344CB8AC3E}">
        <p14:creationId xmlns:p14="http://schemas.microsoft.com/office/powerpoint/2010/main" val="36155565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Gower Peninsula</a:t>
            </a:r>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38200" y="1939097"/>
            <a:ext cx="2463437" cy="1770025"/>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90975" y="2329543"/>
            <a:ext cx="3752850" cy="1219200"/>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33163" y="2329543"/>
            <a:ext cx="2466975" cy="1847850"/>
          </a:xfrm>
          <a:prstGeom prst="rect">
            <a:avLst/>
          </a:prstGeom>
        </p:spPr>
      </p:pic>
      <p:sp>
        <p:nvSpPr>
          <p:cNvPr id="7" name="TextBox 6"/>
          <p:cNvSpPr txBox="1"/>
          <p:nvPr/>
        </p:nvSpPr>
        <p:spPr>
          <a:xfrm>
            <a:off x="5867400" y="4469648"/>
            <a:ext cx="6232091" cy="2308324"/>
          </a:xfrm>
          <a:prstGeom prst="rect">
            <a:avLst/>
          </a:prstGeom>
          <a:noFill/>
        </p:spPr>
        <p:txBody>
          <a:bodyPr wrap="none" rtlCol="0">
            <a:spAutoFit/>
          </a:bodyPr>
          <a:lstStyle/>
          <a:p>
            <a:pPr marL="285750" indent="-285750">
              <a:buFont typeface="Arial" panose="020B0604020202020204" pitchFamily="34" charset="0"/>
              <a:buChar char="•"/>
            </a:pPr>
            <a:r>
              <a:rPr lang="en-GB" dirty="0" smtClean="0"/>
              <a:t>Beaches</a:t>
            </a:r>
          </a:p>
          <a:p>
            <a:pPr marL="285750" indent="-285750">
              <a:buFont typeface="Arial" panose="020B0604020202020204" pitchFamily="34" charset="0"/>
              <a:buChar char="•"/>
            </a:pPr>
            <a:r>
              <a:rPr lang="en-GB" dirty="0" smtClean="0"/>
              <a:t>Gower marks transition from industrial Wales to Urban Wales</a:t>
            </a:r>
          </a:p>
          <a:p>
            <a:pPr marL="285750" indent="-285750">
              <a:buFont typeface="Arial" panose="020B0604020202020204" pitchFamily="34" charset="0"/>
              <a:buChar char="•"/>
            </a:pPr>
            <a:r>
              <a:rPr lang="en-GB" dirty="0" smtClean="0"/>
              <a:t>First ANOB in UK 1956</a:t>
            </a:r>
          </a:p>
          <a:p>
            <a:pPr marL="285750" indent="-285750">
              <a:buFont typeface="Arial" panose="020B0604020202020204" pitchFamily="34" charset="0"/>
              <a:buChar char="•"/>
            </a:pPr>
            <a:r>
              <a:rPr lang="en-GB" dirty="0" smtClean="0"/>
              <a:t>Country lanes to busy tourist areas:</a:t>
            </a:r>
          </a:p>
          <a:p>
            <a:pPr marL="742950" lvl="1" indent="-285750">
              <a:buFont typeface="Arial" panose="020B0604020202020204" pitchFamily="34" charset="0"/>
              <a:buChar char="•"/>
            </a:pPr>
            <a:r>
              <a:rPr lang="en-GB" dirty="0" smtClean="0"/>
              <a:t>Campsites numerous in places</a:t>
            </a:r>
          </a:p>
          <a:p>
            <a:pPr marL="742950" lvl="1" indent="-285750">
              <a:buFont typeface="Arial" panose="020B0604020202020204" pitchFamily="34" charset="0"/>
              <a:buChar char="•"/>
            </a:pPr>
            <a:r>
              <a:rPr lang="en-GB" dirty="0" smtClean="0"/>
              <a:t>Golf course</a:t>
            </a:r>
          </a:p>
          <a:p>
            <a:pPr marL="742950" lvl="1" indent="-285750">
              <a:buFont typeface="Arial" panose="020B0604020202020204" pitchFamily="34" charset="0"/>
              <a:buChar char="•"/>
            </a:pPr>
            <a:r>
              <a:rPr lang="en-GB" dirty="0" smtClean="0"/>
              <a:t>Swansea Airport</a:t>
            </a:r>
          </a:p>
          <a:p>
            <a:pPr marL="285750" indent="-285750">
              <a:buFont typeface="Arial" panose="020B0604020202020204" pitchFamily="34" charset="0"/>
              <a:buChar char="•"/>
            </a:pPr>
            <a:endParaRPr lang="en-GB" dirty="0"/>
          </a:p>
        </p:txBody>
      </p:sp>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1886" y="4347977"/>
            <a:ext cx="5178062" cy="1779959"/>
          </a:xfrm>
          <a:prstGeom prst="rect">
            <a:avLst/>
          </a:prstGeom>
        </p:spPr>
      </p:pic>
    </p:spTree>
    <p:extLst>
      <p:ext uri="{BB962C8B-B14F-4D97-AF65-F5344CB8AC3E}">
        <p14:creationId xmlns:p14="http://schemas.microsoft.com/office/powerpoint/2010/main" val="25589921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Crash course in Sedimentary rock formation (The rocks of Gower)</a:t>
            </a:r>
            <a:endParaRPr lang="en-GB" dirty="0"/>
          </a:p>
        </p:txBody>
      </p:sp>
      <p:sp>
        <p:nvSpPr>
          <p:cNvPr id="3" name="Content Placeholder 2"/>
          <p:cNvSpPr>
            <a:spLocks noGrp="1"/>
          </p:cNvSpPr>
          <p:nvPr>
            <p:ph idx="1"/>
          </p:nvPr>
        </p:nvSpPr>
        <p:spPr/>
        <p:txBody>
          <a:bodyPr/>
          <a:lstStyle/>
          <a:p>
            <a:r>
              <a:rPr lang="en-GB" dirty="0" smtClean="0">
                <a:hlinkClick r:id="rId3"/>
              </a:rPr>
              <a:t>https://www.youtube.com/watch?v=uozyWZ6XQzM</a:t>
            </a:r>
            <a:endParaRPr lang="en-GB" dirty="0" smtClean="0"/>
          </a:p>
          <a:p>
            <a:endParaRPr lang="en-GB"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234" y="2641431"/>
            <a:ext cx="3676954" cy="3535532"/>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15154" y="2996385"/>
            <a:ext cx="3905395" cy="3061515"/>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01419" y="1750345"/>
            <a:ext cx="2152381" cy="2038095"/>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491894" y="3848097"/>
            <a:ext cx="3571429" cy="2676190"/>
          </a:xfrm>
          <a:prstGeom prst="rect">
            <a:avLst/>
          </a:prstGeom>
        </p:spPr>
      </p:pic>
    </p:spTree>
    <p:extLst>
      <p:ext uri="{BB962C8B-B14F-4D97-AF65-F5344CB8AC3E}">
        <p14:creationId xmlns:p14="http://schemas.microsoft.com/office/powerpoint/2010/main" val="8253398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Stratigraphic table showing all the main periods of Earth history, and their ages in years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87601" y="1825625"/>
            <a:ext cx="5216797" cy="4351338"/>
          </a:xfrm>
        </p:spPr>
      </p:pic>
    </p:spTree>
    <p:extLst>
      <p:ext uri="{BB962C8B-B14F-4D97-AF65-F5344CB8AC3E}">
        <p14:creationId xmlns:p14="http://schemas.microsoft.com/office/powerpoint/2010/main" val="16649091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South Wales &amp; Gower Geology structure</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9518" y="1702482"/>
            <a:ext cx="5063564" cy="4351338"/>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83718" y="2890157"/>
            <a:ext cx="6883096" cy="2974262"/>
          </a:xfrm>
          <a:prstGeom prst="rect">
            <a:avLst/>
          </a:prstGeom>
        </p:spPr>
      </p:pic>
    </p:spTree>
    <p:extLst>
      <p:ext uri="{BB962C8B-B14F-4D97-AF65-F5344CB8AC3E}">
        <p14:creationId xmlns:p14="http://schemas.microsoft.com/office/powerpoint/2010/main" val="38807485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929" y="365125"/>
            <a:ext cx="11756571" cy="1325563"/>
          </a:xfrm>
        </p:spPr>
        <p:txBody>
          <a:bodyPr/>
          <a:lstStyle/>
          <a:p>
            <a:r>
              <a:rPr lang="en-GB" dirty="0" smtClean="0"/>
              <a:t>Structure of Gower Rocks Anticline and Synclines</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12471" y="1561281"/>
            <a:ext cx="8001000" cy="5251566"/>
          </a:xfrm>
        </p:spPr>
      </p:pic>
    </p:spTree>
    <p:extLst>
      <p:ext uri="{BB962C8B-B14F-4D97-AF65-F5344CB8AC3E}">
        <p14:creationId xmlns:p14="http://schemas.microsoft.com/office/powerpoint/2010/main" val="34427617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248900" cy="995363"/>
          </a:xfrm>
        </p:spPr>
        <p:txBody>
          <a:bodyPr/>
          <a:lstStyle/>
          <a:p>
            <a:r>
              <a:rPr lang="en-GB" dirty="0" smtClean="0"/>
              <a:t>Hercynian Orogeny</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55800" y="947737"/>
            <a:ext cx="7880350" cy="5910263"/>
          </a:xfrm>
        </p:spPr>
      </p:pic>
    </p:spTree>
    <p:extLst>
      <p:ext uri="{BB962C8B-B14F-4D97-AF65-F5344CB8AC3E}">
        <p14:creationId xmlns:p14="http://schemas.microsoft.com/office/powerpoint/2010/main" val="3018614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 y="799262"/>
            <a:ext cx="5192486" cy="1325563"/>
          </a:xfrm>
        </p:spPr>
        <p:txBody>
          <a:bodyPr>
            <a:normAutofit fontScale="90000"/>
          </a:bodyPr>
          <a:lstStyle/>
          <a:p>
            <a:r>
              <a:rPr lang="en-GB" dirty="0" smtClean="0"/>
              <a:t>Gower Geology </a:t>
            </a:r>
            <a:br>
              <a:rPr lang="en-GB" dirty="0" smtClean="0"/>
            </a:br>
            <a:r>
              <a:rPr lang="en-GB" dirty="0" smtClean="0"/>
              <a:t>of the Actual Rocks</a:t>
            </a:r>
            <a:br>
              <a:rPr lang="en-GB" dirty="0" smtClean="0"/>
            </a:br>
            <a:r>
              <a:rPr lang="en-GB" dirty="0" smtClean="0"/>
              <a:t>Stratigraphy</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21085" y="-26187"/>
            <a:ext cx="5426244" cy="6884187"/>
          </a:xfrm>
        </p:spPr>
      </p:pic>
    </p:spTree>
    <p:extLst>
      <p:ext uri="{BB962C8B-B14F-4D97-AF65-F5344CB8AC3E}">
        <p14:creationId xmlns:p14="http://schemas.microsoft.com/office/powerpoint/2010/main" val="33758365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70072" y="61511"/>
            <a:ext cx="5225142" cy="6886171"/>
          </a:xfrm>
        </p:spPr>
      </p:pic>
      <p:sp>
        <p:nvSpPr>
          <p:cNvPr id="5" name="Rectangle 4"/>
          <p:cNvSpPr/>
          <p:nvPr/>
        </p:nvSpPr>
        <p:spPr>
          <a:xfrm>
            <a:off x="484414" y="452735"/>
            <a:ext cx="4397829" cy="2308324"/>
          </a:xfrm>
          <a:prstGeom prst="rect">
            <a:avLst/>
          </a:prstGeom>
        </p:spPr>
        <p:txBody>
          <a:bodyPr wrap="square">
            <a:spAutoFit/>
          </a:bodyPr>
          <a:lstStyle/>
          <a:p>
            <a:r>
              <a:rPr lang="en-GB" sz="3600" dirty="0" smtClean="0"/>
              <a:t>Gower Geology </a:t>
            </a:r>
            <a:br>
              <a:rPr lang="en-GB" sz="3600" dirty="0" smtClean="0"/>
            </a:br>
            <a:r>
              <a:rPr lang="en-GB" sz="3600" dirty="0" smtClean="0"/>
              <a:t>of the Actual Rocks</a:t>
            </a:r>
            <a:br>
              <a:rPr lang="en-GB" sz="3600" dirty="0" smtClean="0"/>
            </a:br>
            <a:r>
              <a:rPr lang="en-GB" sz="3600" dirty="0" smtClean="0"/>
              <a:t>Stratigraphy and formation history</a:t>
            </a:r>
            <a:endParaRPr lang="en-GB" sz="3600" dirty="0"/>
          </a:p>
        </p:txBody>
      </p:sp>
      <p:sp>
        <p:nvSpPr>
          <p:cNvPr id="2" name="TextBox 1"/>
          <p:cNvSpPr txBox="1"/>
          <p:nvPr/>
        </p:nvSpPr>
        <p:spPr>
          <a:xfrm>
            <a:off x="0" y="3504596"/>
            <a:ext cx="5100563" cy="1754326"/>
          </a:xfrm>
          <a:prstGeom prst="rect">
            <a:avLst/>
          </a:prstGeom>
          <a:noFill/>
        </p:spPr>
        <p:txBody>
          <a:bodyPr wrap="none" rtlCol="0">
            <a:spAutoFit/>
          </a:bodyPr>
          <a:lstStyle/>
          <a:p>
            <a:r>
              <a:rPr lang="en-GB" dirty="0"/>
              <a:t>Sea level transgression (rise) at the end of Devonian </a:t>
            </a:r>
          </a:p>
          <a:p>
            <a:r>
              <a:rPr lang="en-GB" dirty="0"/>
              <a:t>Period creating shallow seas in which Carboniferous </a:t>
            </a:r>
          </a:p>
          <a:p>
            <a:r>
              <a:rPr lang="en-GB" dirty="0"/>
              <a:t>limestone put </a:t>
            </a:r>
            <a:r>
              <a:rPr lang="en-GB" dirty="0" smtClean="0"/>
              <a:t>down</a:t>
            </a:r>
            <a:endParaRPr lang="en-GB" dirty="0" smtClean="0">
              <a:hlinkClick r:id="rId4"/>
            </a:endParaRPr>
          </a:p>
          <a:p>
            <a:endParaRPr lang="en-GB" dirty="0">
              <a:hlinkClick r:id="rId4"/>
            </a:endParaRPr>
          </a:p>
          <a:p>
            <a:r>
              <a:rPr lang="en-GB" dirty="0" err="1" smtClean="0">
                <a:hlinkClick r:id="rId4"/>
              </a:rPr>
              <a:t>Carboniferious</a:t>
            </a:r>
            <a:r>
              <a:rPr lang="en-GB" dirty="0" smtClean="0">
                <a:hlinkClick r:id="rId4"/>
              </a:rPr>
              <a:t> limestone formation</a:t>
            </a:r>
            <a:r>
              <a:rPr lang="en-GB" dirty="0" smtClean="0"/>
              <a:t> video </a:t>
            </a:r>
          </a:p>
          <a:p>
            <a:endParaRPr lang="en-GB" dirty="0"/>
          </a:p>
        </p:txBody>
      </p:sp>
    </p:spTree>
    <p:extLst>
      <p:ext uri="{BB962C8B-B14F-4D97-AF65-F5344CB8AC3E}">
        <p14:creationId xmlns:p14="http://schemas.microsoft.com/office/powerpoint/2010/main" val="3043872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The UK in </a:t>
            </a:r>
            <a:r>
              <a:rPr lang="en-US" dirty="0" err="1" smtClean="0"/>
              <a:t>Carboniferious</a:t>
            </a:r>
            <a:r>
              <a:rPr lang="en-US" dirty="0" smtClean="0"/>
              <a:t> times</a:t>
            </a:r>
            <a:endParaRPr lang="en-US" dirty="0"/>
          </a:p>
        </p:txBody>
      </p:sp>
      <p:sp>
        <p:nvSpPr>
          <p:cNvPr id="3" name="Content Placeholder 2"/>
          <p:cNvSpPr>
            <a:spLocks noGrp="1"/>
          </p:cNvSpPr>
          <p:nvPr>
            <p:ph idx="1"/>
          </p:nvPr>
        </p:nvSpPr>
        <p:spPr/>
        <p:txBody>
          <a:bodyPr/>
          <a:lstStyle/>
          <a:p>
            <a:endParaRPr lang="en-US" dirty="0"/>
          </a:p>
        </p:txBody>
      </p:sp>
      <p:pic>
        <p:nvPicPr>
          <p:cNvPr id="4" name="Picture 3" descr="C:\Users\se046\AppData\Local\Microsoft\Windows\Temporary Internet Files\Content.Word\New Picture (7).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90800" y="1295400"/>
            <a:ext cx="7239000" cy="5562600"/>
          </a:xfrm>
          <a:prstGeom prst="rect">
            <a:avLst/>
          </a:prstGeom>
          <a:noFill/>
          <a:ln>
            <a:noFill/>
          </a:ln>
        </p:spPr>
      </p:pic>
    </p:spTree>
    <p:extLst>
      <p:ext uri="{BB962C8B-B14F-4D97-AF65-F5344CB8AC3E}">
        <p14:creationId xmlns:p14="http://schemas.microsoft.com/office/powerpoint/2010/main" val="21164687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Geological landscape influences</a:t>
            </a:r>
            <a:endParaRPr lang="en-GB" dirty="0"/>
          </a:p>
        </p:txBody>
      </p:sp>
      <p:sp>
        <p:nvSpPr>
          <p:cNvPr id="3" name="Content Placeholder 2"/>
          <p:cNvSpPr>
            <a:spLocks noGrp="1"/>
          </p:cNvSpPr>
          <p:nvPr>
            <p:ph idx="1"/>
          </p:nvPr>
        </p:nvSpPr>
        <p:spPr/>
        <p:txBody>
          <a:bodyPr/>
          <a:lstStyle/>
          <a:p>
            <a:r>
              <a:rPr lang="en-GB" dirty="0" smtClean="0"/>
              <a:t>The high points of Gower – </a:t>
            </a:r>
            <a:r>
              <a:rPr lang="en-GB" dirty="0" err="1" smtClean="0"/>
              <a:t>Cefn</a:t>
            </a:r>
            <a:r>
              <a:rPr lang="en-GB" dirty="0" smtClean="0"/>
              <a:t> Bryn and Rhossili Downs</a:t>
            </a:r>
          </a:p>
          <a:p>
            <a:r>
              <a:rPr lang="en-GB" dirty="0" err="1" smtClean="0"/>
              <a:t>Mewslade</a:t>
            </a:r>
            <a:r>
              <a:rPr lang="en-GB" dirty="0" smtClean="0"/>
              <a:t> line of weakness</a:t>
            </a:r>
          </a:p>
          <a:p>
            <a:r>
              <a:rPr lang="en-GB" dirty="0" smtClean="0"/>
              <a:t>Karst </a:t>
            </a:r>
            <a:r>
              <a:rPr lang="en-GB" dirty="0" err="1" smtClean="0"/>
              <a:t>sceneray</a:t>
            </a:r>
            <a:r>
              <a:rPr lang="en-GB" dirty="0" smtClean="0"/>
              <a:t> (sinkholes and cave systems)</a:t>
            </a:r>
          </a:p>
          <a:p>
            <a:r>
              <a:rPr lang="en-GB" dirty="0" smtClean="0"/>
              <a:t>Glacial Valleys and boulder clay</a:t>
            </a:r>
          </a:p>
          <a:p>
            <a:endParaRPr lang="en-GB" dirty="0" smtClean="0"/>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4700" y="2362357"/>
            <a:ext cx="4200000" cy="2514286"/>
          </a:xfrm>
          <a:prstGeom prst="rect">
            <a:avLst/>
          </a:prstGeom>
        </p:spPr>
      </p:pic>
    </p:spTree>
    <p:extLst>
      <p:ext uri="{BB962C8B-B14F-4D97-AF65-F5344CB8AC3E}">
        <p14:creationId xmlns:p14="http://schemas.microsoft.com/office/powerpoint/2010/main" val="1010888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Landscape Habitats of Gower</a:t>
            </a:r>
            <a:endParaRPr lang="en-GB" dirty="0"/>
          </a:p>
        </p:txBody>
      </p:sp>
      <p:sp>
        <p:nvSpPr>
          <p:cNvPr id="3" name="Content Placeholder 2"/>
          <p:cNvSpPr>
            <a:spLocks noGrp="1"/>
          </p:cNvSpPr>
          <p:nvPr>
            <p:ph idx="1"/>
          </p:nvPr>
        </p:nvSpPr>
        <p:spPr>
          <a:xfrm>
            <a:off x="419100" y="1690688"/>
            <a:ext cx="10934700" cy="4486275"/>
          </a:xfrm>
        </p:spPr>
        <p:txBody>
          <a:bodyPr>
            <a:normAutofit fontScale="92500" lnSpcReduction="10000"/>
          </a:bodyPr>
          <a:lstStyle/>
          <a:p>
            <a:r>
              <a:rPr lang="en-GB" dirty="0" smtClean="0"/>
              <a:t>Agriculture</a:t>
            </a:r>
          </a:p>
          <a:p>
            <a:r>
              <a:rPr lang="en-GB" dirty="0" smtClean="0"/>
              <a:t>SSIs and common land</a:t>
            </a:r>
          </a:p>
          <a:p>
            <a:r>
              <a:rPr lang="en-GB" dirty="0"/>
              <a:t>Deciduous woodland </a:t>
            </a:r>
            <a:r>
              <a:rPr lang="en-GB" dirty="0" smtClean="0"/>
              <a:t>areas</a:t>
            </a:r>
          </a:p>
          <a:p>
            <a:endParaRPr lang="en-GB" dirty="0" smtClean="0"/>
          </a:p>
          <a:p>
            <a:endParaRPr lang="en-GB" dirty="0"/>
          </a:p>
          <a:p>
            <a:endParaRPr lang="en-GB" dirty="0" smtClean="0"/>
          </a:p>
          <a:p>
            <a:endParaRPr lang="en-GB" dirty="0"/>
          </a:p>
          <a:p>
            <a:endParaRPr lang="en-GB" dirty="0" smtClean="0"/>
          </a:p>
          <a:p>
            <a:r>
              <a:rPr lang="en-GB" dirty="0" smtClean="0"/>
              <a:t>Coastline</a:t>
            </a:r>
          </a:p>
          <a:p>
            <a:r>
              <a:rPr lang="en-GB" dirty="0" smtClean="0"/>
              <a:t>North Gower Mud flats &amp; Marshes </a:t>
            </a:r>
          </a:p>
          <a:p>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4714" y="1151276"/>
            <a:ext cx="3828571" cy="541904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8281" y="3162300"/>
            <a:ext cx="3221312" cy="2099924"/>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18774" y="3568700"/>
            <a:ext cx="2506861" cy="1693524"/>
          </a:xfrm>
          <a:prstGeom prst="rect">
            <a:avLst/>
          </a:prstGeom>
        </p:spPr>
      </p:pic>
    </p:spTree>
    <p:extLst>
      <p:ext uri="{BB962C8B-B14F-4D97-AF65-F5344CB8AC3E}">
        <p14:creationId xmlns:p14="http://schemas.microsoft.com/office/powerpoint/2010/main" val="4206518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Historic Landscape influences</a:t>
            </a:r>
          </a:p>
        </p:txBody>
      </p:sp>
      <p:sp>
        <p:nvSpPr>
          <p:cNvPr id="3" name="Content Placeholder 2"/>
          <p:cNvSpPr>
            <a:spLocks noGrp="1"/>
          </p:cNvSpPr>
          <p:nvPr>
            <p:ph idx="1"/>
          </p:nvPr>
        </p:nvSpPr>
        <p:spPr/>
        <p:txBody>
          <a:bodyPr/>
          <a:lstStyle/>
          <a:p>
            <a:r>
              <a:rPr lang="en-GB" dirty="0" smtClean="0"/>
              <a:t>Palaeolithic caves</a:t>
            </a:r>
          </a:p>
          <a:p>
            <a:endParaRPr lang="en-GB" dirty="0"/>
          </a:p>
          <a:p>
            <a:r>
              <a:rPr lang="en-GB" dirty="0" smtClean="0"/>
              <a:t>Port </a:t>
            </a:r>
            <a:r>
              <a:rPr lang="en-GB" dirty="0" err="1" smtClean="0"/>
              <a:t>Eynon</a:t>
            </a:r>
            <a:r>
              <a:rPr lang="en-GB" dirty="0" smtClean="0"/>
              <a:t> salt house</a:t>
            </a:r>
          </a:p>
          <a:p>
            <a:endParaRPr lang="en-GB" dirty="0"/>
          </a:p>
          <a:p>
            <a:r>
              <a:rPr lang="en-GB" dirty="0" smtClean="0"/>
              <a:t>Iron age settlements at the Knave </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024" y="2967924"/>
            <a:ext cx="4276190" cy="26000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6081" y="1566320"/>
            <a:ext cx="4295238" cy="1266667"/>
          </a:xfrm>
          <a:prstGeom prst="rect">
            <a:avLst/>
          </a:prstGeom>
        </p:spPr>
      </p:pic>
    </p:spTree>
    <p:extLst>
      <p:ext uri="{BB962C8B-B14F-4D97-AF65-F5344CB8AC3E}">
        <p14:creationId xmlns:p14="http://schemas.microsoft.com/office/powerpoint/2010/main" val="1829748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Historic Landscape influences</a:t>
            </a:r>
          </a:p>
        </p:txBody>
      </p:sp>
      <p:sp>
        <p:nvSpPr>
          <p:cNvPr id="3" name="Content Placeholder 2"/>
          <p:cNvSpPr>
            <a:spLocks noGrp="1"/>
          </p:cNvSpPr>
          <p:nvPr>
            <p:ph idx="1"/>
          </p:nvPr>
        </p:nvSpPr>
        <p:spPr/>
        <p:txBody>
          <a:bodyPr/>
          <a:lstStyle/>
          <a:p>
            <a:r>
              <a:rPr lang="en-GB" dirty="0" err="1" smtClean="0"/>
              <a:t>Cefn</a:t>
            </a:r>
            <a:r>
              <a:rPr lang="en-GB" dirty="0" smtClean="0"/>
              <a:t> Bryn monuments of human </a:t>
            </a:r>
            <a:r>
              <a:rPr lang="en-GB" dirty="0"/>
              <a:t>activity </a:t>
            </a:r>
            <a:r>
              <a:rPr lang="en-GB" dirty="0" smtClean="0"/>
              <a:t/>
            </a:r>
            <a:br>
              <a:rPr lang="en-GB" dirty="0" smtClean="0"/>
            </a:br>
            <a:r>
              <a:rPr lang="en-GB" dirty="0" smtClean="0"/>
              <a:t>from 4th </a:t>
            </a:r>
            <a:r>
              <a:rPr lang="en-GB" dirty="0"/>
              <a:t>or 3rd millennium BC  </a:t>
            </a:r>
            <a:endParaRPr lang="en-GB" dirty="0" smtClean="0"/>
          </a:p>
          <a:p>
            <a:r>
              <a:rPr lang="en-GB" dirty="0" smtClean="0"/>
              <a:t>Medieval period – Manorial system</a:t>
            </a:r>
          </a:p>
          <a:p>
            <a:r>
              <a:rPr lang="en-GB" dirty="0" smtClean="0"/>
              <a:t>Anglo-Norman influence</a:t>
            </a:r>
          </a:p>
          <a:p>
            <a:r>
              <a:rPr lang="en-GB" dirty="0" smtClean="0"/>
              <a:t>Industrialisation North Gower</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42957" y="1440737"/>
            <a:ext cx="3446229" cy="256055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57575" y="4136231"/>
            <a:ext cx="3416991" cy="2502694"/>
          </a:xfrm>
          <a:prstGeom prst="rect">
            <a:avLst/>
          </a:prstGeom>
        </p:spPr>
      </p:pic>
    </p:spTree>
    <p:extLst>
      <p:ext uri="{BB962C8B-B14F-4D97-AF65-F5344CB8AC3E}">
        <p14:creationId xmlns:p14="http://schemas.microsoft.com/office/powerpoint/2010/main" val="41746314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Landscape influences</a:t>
            </a:r>
          </a:p>
        </p:txBody>
      </p:sp>
      <p:sp>
        <p:nvSpPr>
          <p:cNvPr id="3" name="Content Placeholder 2"/>
          <p:cNvSpPr>
            <a:spLocks noGrp="1"/>
          </p:cNvSpPr>
          <p:nvPr>
            <p:ph idx="1"/>
          </p:nvPr>
        </p:nvSpPr>
        <p:spPr/>
        <p:txBody>
          <a:bodyPr/>
          <a:lstStyle/>
          <a:p>
            <a:r>
              <a:rPr lang="en-GB" dirty="0" smtClean="0"/>
              <a:t>Agriculture replaced by tourism over the last 50 years</a:t>
            </a:r>
          </a:p>
          <a:p>
            <a:r>
              <a:rPr lang="en-GB" dirty="0" smtClean="0"/>
              <a:t>Commuter settlements</a:t>
            </a:r>
          </a:p>
          <a:p>
            <a:r>
              <a:rPr lang="en-GB" dirty="0" smtClean="0"/>
              <a:t>Campsites</a:t>
            </a:r>
          </a:p>
          <a:p>
            <a:r>
              <a:rPr lang="en-GB" dirty="0" smtClean="0"/>
              <a:t>Surfing</a:t>
            </a:r>
          </a:p>
          <a:p>
            <a:r>
              <a:rPr lang="en-GB" dirty="0" smtClean="0"/>
              <a:t>Paragliding (Rhossili Downs)</a:t>
            </a:r>
          </a:p>
          <a:p>
            <a:r>
              <a:rPr lang="en-GB" dirty="0" smtClean="0"/>
              <a:t>Industry decline apart from Cockle </a:t>
            </a:r>
            <a:br>
              <a:rPr lang="en-GB" dirty="0" smtClean="0"/>
            </a:br>
            <a:r>
              <a:rPr lang="en-GB" dirty="0" smtClean="0"/>
              <a:t>Gathering</a:t>
            </a:r>
          </a:p>
          <a:p>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7800" y="2649719"/>
            <a:ext cx="5176571" cy="3532112"/>
          </a:xfrm>
          <a:prstGeom prst="rect">
            <a:avLst/>
          </a:prstGeom>
        </p:spPr>
      </p:pic>
    </p:spTree>
    <p:extLst>
      <p:ext uri="{BB962C8B-B14F-4D97-AF65-F5344CB8AC3E}">
        <p14:creationId xmlns:p14="http://schemas.microsoft.com/office/powerpoint/2010/main" val="373944870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idx="1"/>
          </p:nvPr>
        </p:nvSpPr>
        <p:spPr/>
        <p:txBody>
          <a:bodyPr/>
          <a:lstStyle/>
          <a:p>
            <a:r>
              <a:rPr lang="en-GB" dirty="0" smtClean="0"/>
              <a:t>Brief Guide to </a:t>
            </a:r>
            <a:r>
              <a:rPr lang="en-GB" dirty="0"/>
              <a:t>Geological Britain - </a:t>
            </a:r>
            <a:r>
              <a:rPr lang="en-GB" dirty="0">
                <a:hlinkClick r:id="rId2"/>
              </a:rPr>
              <a:t>http://</a:t>
            </a:r>
            <a:r>
              <a:rPr lang="en-GB" dirty="0" smtClean="0">
                <a:hlinkClick r:id="rId2"/>
              </a:rPr>
              <a:t>www.chm.bris.ac.uk/webprojects1997/SimonH/welcome.htm</a:t>
            </a:r>
            <a:endParaRPr lang="en-GB" dirty="0" smtClean="0"/>
          </a:p>
          <a:p>
            <a:r>
              <a:rPr lang="en-GB" dirty="0"/>
              <a:t>Geological Guide to ages of UK - </a:t>
            </a:r>
            <a:r>
              <a:rPr lang="en-GB" dirty="0">
                <a:hlinkClick r:id="rId3"/>
              </a:rPr>
              <a:t>https://</a:t>
            </a:r>
            <a:r>
              <a:rPr lang="en-GB" dirty="0" smtClean="0">
                <a:hlinkClick r:id="rId3"/>
              </a:rPr>
              <a:t>www.bgs.ac.uk/mendips/AncientEnv/Devonian.html</a:t>
            </a:r>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218294542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375</TotalTime>
  <Words>303</Words>
  <Application>Microsoft Office PowerPoint</Application>
  <PresentationFormat>Widescreen</PresentationFormat>
  <Paragraphs>78</Paragraphs>
  <Slides>18</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Landscape &amp; Geology</vt:lpstr>
      <vt:lpstr>PowerPoint Presentation</vt:lpstr>
      <vt:lpstr>PowerPoint Presentation</vt:lpstr>
      <vt:lpstr>Gower Peninsula</vt:lpstr>
      <vt:lpstr>Crash course in Sedimentary rock formation (The rocks of Gower)</vt:lpstr>
      <vt:lpstr>Stratigraphic table showing all the main periods of Earth history, and their ages in years</vt:lpstr>
      <vt:lpstr>South Wales &amp; Gower Geology structure</vt:lpstr>
      <vt:lpstr>Structure of Gower Rocks Anticline and Synclines</vt:lpstr>
      <vt:lpstr>Hercynian Orogeny</vt:lpstr>
      <vt:lpstr>Gower Geology  of the Actual Rocks Stratigraphy</vt:lpstr>
      <vt:lpstr>PowerPoint Presentation</vt:lpstr>
      <vt:lpstr>The UK in Carboniferious times</vt:lpstr>
      <vt:lpstr>Geological landscape influences</vt:lpstr>
      <vt:lpstr>Landscape Habitats of Gower</vt:lpstr>
      <vt:lpstr>Historic Landscape influences</vt:lpstr>
      <vt:lpstr>Historic Landscape influences</vt:lpstr>
      <vt:lpstr>Cultural Landscape influences</vt:lpstr>
      <vt:lpstr>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&amp; Geology</dc:title>
  <dc:creator>Anthony Burns</dc:creator>
  <cp:lastModifiedBy>Anthony Burns</cp:lastModifiedBy>
  <cp:revision>42</cp:revision>
  <dcterms:created xsi:type="dcterms:W3CDTF">2019-09-18T12:15:41Z</dcterms:created>
  <dcterms:modified xsi:type="dcterms:W3CDTF">2019-10-23T10:15:59Z</dcterms:modified>
</cp:coreProperties>
</file>