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79" r:id="rId4"/>
    <p:sldId id="258" r:id="rId5"/>
    <p:sldId id="276" r:id="rId6"/>
    <p:sldId id="277" r:id="rId7"/>
    <p:sldId id="259" r:id="rId8"/>
    <p:sldId id="278" r:id="rId9"/>
    <p:sldId id="260" r:id="rId10"/>
    <p:sldId id="262" r:id="rId11"/>
    <p:sldId id="280" r:id="rId12"/>
    <p:sldId id="261" r:id="rId13"/>
    <p:sldId id="263" r:id="rId14"/>
    <p:sldId id="265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97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4ED269-66FF-7DEB-E2A0-90A0AC7A444C}" v="56" dt="2019-10-18T08:29:27.891"/>
    <p1510:client id="{AC463D2C-B70B-D0FC-E2D0-1330F216F423}" v="116" dt="2019-10-17T15:50:51.388"/>
    <p1510:client id="{D6158959-B818-D600-E32E-F2AFBC91872B}" v="1086" dt="2019-10-11T10:45:05.084"/>
    <p1510:client id="{F7DC17D7-423B-F927-F855-648B0C2A938E}" v="7" dt="2019-10-17T15:54:16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7CF62E-6400-4458-9A0B-7D9D18AEC759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ECC28-D373-4E65-BD99-43C6A6EBC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88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Tasg pâr /  </a:t>
            </a:r>
            <a:r>
              <a:rPr lang="cy-GB" err="1"/>
              <a:t>Paired</a:t>
            </a:r>
            <a:r>
              <a:rPr lang="cy-GB"/>
              <a:t> </a:t>
            </a:r>
            <a:r>
              <a:rPr lang="cy-GB" err="1"/>
              <a:t>activity</a:t>
            </a:r>
            <a:endParaRPr lang="cy-GB"/>
          </a:p>
          <a:p>
            <a:endParaRPr lang="cy-GB"/>
          </a:p>
          <a:p>
            <a:r>
              <a:rPr lang="cy-GB"/>
              <a:t>NR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ECC28-D373-4E65-BD99-43C6A6EBCD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568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CJ – nid</a:t>
            </a:r>
            <a:r>
              <a:rPr lang="cy-GB" baseline="0"/>
              <a:t> yw cynnydd yn </a:t>
            </a:r>
            <a:r>
              <a:rPr lang="cy-GB" baseline="0" err="1"/>
              <a:t>liniol</a:t>
            </a:r>
            <a:r>
              <a:rPr lang="cy-GB" baseline="0"/>
              <a:t> mae’n fwy ‘</a:t>
            </a:r>
            <a:r>
              <a:rPr lang="cy-GB" baseline="0" err="1"/>
              <a:t>complex</a:t>
            </a:r>
            <a:r>
              <a:rPr lang="cy-GB" baseline="0"/>
              <a:t>’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ECC28-D373-4E65-BD99-43C6A6EBCD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719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CJ  - i ateb gofyn pwy?</a:t>
            </a:r>
          </a:p>
          <a:p>
            <a:endParaRPr lang="cy-GB"/>
          </a:p>
          <a:p>
            <a:r>
              <a:rPr lang="cy-GB"/>
              <a:t>A yw’r wybodaeth yr un peth i bawb?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ECC28-D373-4E65-BD99-43C6A6EBCD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836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15EFFFE-1082-41DA-8663-963D94E8D378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725" y="733425"/>
            <a:ext cx="6499225" cy="3656013"/>
          </a:xfrm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  <a:p>
            <a:pPr eaLnBrk="1" hangingPunct="1"/>
            <a:r>
              <a:rPr lang="cy-GB" altLang="en-US" sz="1000">
                <a:latin typeface="Arial" panose="020B0604020202020204" pitchFamily="34" charset="0"/>
              </a:rPr>
              <a:t>CJ</a:t>
            </a:r>
            <a:endParaRPr lang="en-GB" altLang="en-US" sz="10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65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Beth arall rydych wedi gweld?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ECC28-D373-4E65-BD99-43C6A6EBCD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25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err="1"/>
              <a:t>Carousel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ECC28-D373-4E65-BD99-43C6A6EBCDA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63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.Jennings@uwtsd.ac.uk" TargetMode="External"/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n_ryder/cynnyd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adlet.com/n_ryder/progression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/>
              <a:t>Tracio Cynnydd</a:t>
            </a:r>
            <a:br>
              <a:rPr lang="cy-GB"/>
            </a:br>
            <a:r>
              <a:rPr lang="cy-GB" err="1"/>
              <a:t>Tracking</a:t>
            </a:r>
            <a:r>
              <a:rPr lang="cy-GB"/>
              <a:t> </a:t>
            </a:r>
            <a:r>
              <a:rPr lang="cy-GB" err="1"/>
              <a:t>Progress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23200" y="3531204"/>
            <a:ext cx="3231652" cy="977621"/>
          </a:xfrm>
        </p:spPr>
        <p:txBody>
          <a:bodyPr/>
          <a:lstStyle/>
          <a:p>
            <a:r>
              <a:rPr lang="cy-GB">
                <a:hlinkClick r:id="rId2"/>
              </a:rPr>
              <a:t>n.ryder@uwtsd.ac.uk</a:t>
            </a:r>
            <a:endParaRPr lang="cy-GB"/>
          </a:p>
          <a:p>
            <a:r>
              <a:rPr lang="cy-GB">
                <a:hlinkClick r:id="rId3"/>
              </a:rPr>
              <a:t>C.Jennings@uwtsd.ac.uk</a:t>
            </a:r>
            <a:endParaRPr lang="cy-GB"/>
          </a:p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23520" y="5648960"/>
            <a:ext cx="2194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 sz="2400"/>
              <a:t> </a:t>
            </a:r>
            <a:r>
              <a:rPr lang="cy-GB" sz="2400">
                <a:solidFill>
                  <a:srgbClr val="F99707"/>
                </a:solidFill>
              </a:rPr>
              <a:t> 8  </a:t>
            </a:r>
            <a:r>
              <a:rPr lang="cy-GB" sz="2400">
                <a:solidFill>
                  <a:srgbClr val="00B050"/>
                </a:solidFill>
              </a:rPr>
              <a:t>11</a:t>
            </a:r>
            <a:r>
              <a:rPr lang="cy-GB" sz="2400"/>
              <a:t>  </a:t>
            </a:r>
            <a:r>
              <a:rPr lang="cy-GB" sz="2400">
                <a:solidFill>
                  <a:srgbClr val="0070C0"/>
                </a:solidFill>
              </a:rPr>
              <a:t>14</a:t>
            </a:r>
            <a:r>
              <a:rPr lang="cy-GB" sz="2400"/>
              <a:t>  </a:t>
            </a:r>
            <a:r>
              <a:rPr lang="cy-GB" sz="2400">
                <a:solidFill>
                  <a:srgbClr val="FF0000"/>
                </a:solidFill>
              </a:rPr>
              <a:t>16</a:t>
            </a:r>
            <a:endParaRPr lang="en-GB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566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Amcanion a Deilliannau Dysgu</a:t>
            </a:r>
            <a:br>
              <a:rPr lang="cy-GB"/>
            </a:br>
            <a:r>
              <a:rPr lang="cy-GB"/>
              <a:t>                                         </a:t>
            </a:r>
            <a:r>
              <a:rPr lang="cy-GB" err="1"/>
              <a:t>Aims</a:t>
            </a:r>
            <a:r>
              <a:rPr lang="cy-GB"/>
              <a:t> &amp; </a:t>
            </a:r>
            <a:r>
              <a:rPr lang="cy-GB" err="1"/>
              <a:t>Learning</a:t>
            </a:r>
            <a:r>
              <a:rPr lang="cy-GB"/>
              <a:t> </a:t>
            </a:r>
            <a:r>
              <a:rPr lang="cy-GB" err="1"/>
              <a:t>Outcomes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/>
              <a:t>Datblygu gwybodaeth a dealltwriaeth hyfforddeion o gynnydd trwy feithrin astudiaeth cynyddol annibynnol ymhlith myfyrwyr gan ddefnyddio dull dysgu seiliedig ar broblemau.</a:t>
            </a:r>
            <a:r>
              <a:rPr lang="en-GB"/>
              <a:t> </a:t>
            </a:r>
          </a:p>
          <a:p>
            <a:r>
              <a:rPr lang="cy-GB"/>
              <a:t>Gwerthuso’n feirniadol wybodaeth yn ymwneud â bywyd proffesiynol athrawon, e.e. rolau a chyfrifoldebau i sicrhau cynnydd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To develop trainees’ knowledge and understanding of progression by fostering increased independent study among students using a problem-based learning approach. </a:t>
            </a:r>
          </a:p>
          <a:p>
            <a:r>
              <a:rPr lang="en-US"/>
              <a:t>Critically evaluate information relating to the professional life of teachers, e.g. roles and responsibilities to ensure progress</a:t>
            </a:r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10467121" y="94734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8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193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Beth yw Cynnydd?</a:t>
            </a:r>
            <a:br>
              <a:rPr lang="cy-GB"/>
            </a:br>
            <a:r>
              <a:rPr lang="cy-GB"/>
              <a:t>                                          </a:t>
            </a:r>
            <a:r>
              <a:rPr lang="cy-GB" err="1"/>
              <a:t>What</a:t>
            </a:r>
            <a:r>
              <a:rPr lang="cy-GB"/>
              <a:t> is </a:t>
            </a:r>
            <a:r>
              <a:rPr lang="cy-GB" err="1"/>
              <a:t>progression</a:t>
            </a:r>
            <a:r>
              <a:rPr lang="cy-GB"/>
              <a:t>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sz="3200"/>
              <a:t>Meddyliwch am ddiffiniad addas i ddisgrifio ystyr cynnydd a'i rannu ar y </a:t>
            </a:r>
            <a:r>
              <a:rPr lang="cy-GB" sz="3200" err="1"/>
              <a:t>padlet</a:t>
            </a:r>
            <a:r>
              <a:rPr lang="cy-GB" sz="3200"/>
              <a:t> hwn:</a:t>
            </a:r>
          </a:p>
          <a:p>
            <a:r>
              <a:rPr lang="cy-GB" sz="3200">
                <a:ea typeface="+mn-lt"/>
                <a:cs typeface="+mn-lt"/>
                <a:hlinkClick r:id="rId3"/>
              </a:rPr>
              <a:t>https://padlet.com/n_ryder/cynnydd</a:t>
            </a:r>
            <a:r>
              <a:rPr lang="cy-GB" sz="320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endParaRPr lang="cy-GB" sz="3200"/>
          </a:p>
          <a:p>
            <a:pPr marL="0" indent="0">
              <a:buNone/>
            </a:pPr>
            <a:endParaRPr lang="cy-GB" sz="3200"/>
          </a:p>
          <a:p>
            <a:r>
              <a:rPr lang="cy-GB" sz="3200" err="1"/>
              <a:t>Think</a:t>
            </a:r>
            <a:r>
              <a:rPr lang="cy-GB" sz="3200"/>
              <a:t> of </a:t>
            </a:r>
            <a:r>
              <a:rPr lang="cy-GB" sz="3200" err="1"/>
              <a:t>an</a:t>
            </a:r>
            <a:r>
              <a:rPr lang="cy-GB" sz="3200"/>
              <a:t> </a:t>
            </a:r>
            <a:r>
              <a:rPr lang="cy-GB" sz="3200" err="1"/>
              <a:t>appropriate</a:t>
            </a:r>
            <a:r>
              <a:rPr lang="cy-GB" sz="3200"/>
              <a:t> </a:t>
            </a:r>
            <a:r>
              <a:rPr lang="cy-GB" sz="3200" err="1"/>
              <a:t>definition</a:t>
            </a:r>
            <a:r>
              <a:rPr lang="cy-GB" sz="3200"/>
              <a:t> </a:t>
            </a:r>
            <a:r>
              <a:rPr lang="cy-GB" sz="3200" err="1"/>
              <a:t>for</a:t>
            </a:r>
            <a:r>
              <a:rPr lang="cy-GB" sz="3200"/>
              <a:t> </a:t>
            </a:r>
            <a:r>
              <a:rPr lang="cy-GB" sz="3200" err="1"/>
              <a:t>progress</a:t>
            </a:r>
            <a:r>
              <a:rPr lang="cy-GB" sz="3200"/>
              <a:t> </a:t>
            </a:r>
            <a:r>
              <a:rPr lang="cy-GB" sz="3200" err="1"/>
              <a:t>an</a:t>
            </a:r>
            <a:r>
              <a:rPr lang="cy-GB" sz="3200"/>
              <a:t> </a:t>
            </a:r>
            <a:r>
              <a:rPr lang="cy-GB" sz="3200" err="1"/>
              <a:t>share</a:t>
            </a:r>
            <a:r>
              <a:rPr lang="cy-GB" sz="3200"/>
              <a:t> this on </a:t>
            </a:r>
            <a:r>
              <a:rPr lang="cy-GB" sz="3200" err="1"/>
              <a:t>padlet</a:t>
            </a:r>
            <a:r>
              <a:rPr lang="cy-GB" sz="3200"/>
              <a:t>: </a:t>
            </a:r>
          </a:p>
          <a:p>
            <a:pPr marL="0" indent="0">
              <a:buNone/>
            </a:pPr>
            <a:r>
              <a:rPr lang="cy-GB" sz="3200">
                <a:ea typeface="+mn-lt"/>
                <a:cs typeface="+mn-lt"/>
                <a:hlinkClick r:id="rId4"/>
              </a:rPr>
              <a:t>https://padlet.com/n_ryder/progression</a:t>
            </a:r>
            <a:r>
              <a:rPr lang="cy-GB" sz="3200">
                <a:ea typeface="+mn-lt"/>
                <a:cs typeface="+mn-lt"/>
              </a:rPr>
              <a:t> </a:t>
            </a:r>
            <a:endParaRPr lang="cy-GB" sz="3200"/>
          </a:p>
        </p:txBody>
      </p:sp>
    </p:spTree>
    <p:extLst>
      <p:ext uri="{BB962C8B-B14F-4D97-AF65-F5344CB8AC3E}">
        <p14:creationId xmlns:p14="http://schemas.microsoft.com/office/powerpoint/2010/main" val="941861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Pam tracio cynnydd?</a:t>
            </a:r>
            <a:br>
              <a:rPr lang="cy-GB"/>
            </a:br>
            <a:r>
              <a:rPr lang="cy-GB"/>
              <a:t>                                           </a:t>
            </a:r>
            <a:r>
              <a:rPr lang="cy-GB" err="1"/>
              <a:t>Why</a:t>
            </a:r>
            <a:r>
              <a:rPr lang="cy-GB"/>
              <a:t> </a:t>
            </a:r>
            <a:r>
              <a:rPr lang="cy-GB" err="1"/>
              <a:t>track</a:t>
            </a:r>
            <a:r>
              <a:rPr lang="cy-GB"/>
              <a:t> </a:t>
            </a:r>
            <a:r>
              <a:rPr lang="cy-GB" err="1"/>
              <a:t>progress</a:t>
            </a:r>
            <a:r>
              <a:rPr lang="cy-GB"/>
              <a:t>?</a:t>
            </a:r>
            <a:endParaRPr lang="en-GB"/>
          </a:p>
        </p:txBody>
      </p:sp>
      <p:sp>
        <p:nvSpPr>
          <p:cNvPr id="5" name="Freeform 4"/>
          <p:cNvSpPr/>
          <p:nvPr/>
        </p:nvSpPr>
        <p:spPr>
          <a:xfrm>
            <a:off x="6776720" y="2184400"/>
            <a:ext cx="4318013" cy="2997200"/>
          </a:xfrm>
          <a:custGeom>
            <a:avLst/>
            <a:gdLst>
              <a:gd name="connsiteX0" fmla="*/ 0 w 3251213"/>
              <a:gd name="connsiteY0" fmla="*/ 2133600 h 2661920"/>
              <a:gd name="connsiteX1" fmla="*/ 0 w 3251213"/>
              <a:gd name="connsiteY1" fmla="*/ 2021840 h 2661920"/>
              <a:gd name="connsiteX2" fmla="*/ 10160 w 3251213"/>
              <a:gd name="connsiteY2" fmla="*/ 1869440 h 2661920"/>
              <a:gd name="connsiteX3" fmla="*/ 60960 w 3251213"/>
              <a:gd name="connsiteY3" fmla="*/ 1788160 h 2661920"/>
              <a:gd name="connsiteX4" fmla="*/ 81280 w 3251213"/>
              <a:gd name="connsiteY4" fmla="*/ 1757680 h 2661920"/>
              <a:gd name="connsiteX5" fmla="*/ 101600 w 3251213"/>
              <a:gd name="connsiteY5" fmla="*/ 1717040 h 2661920"/>
              <a:gd name="connsiteX6" fmla="*/ 132080 w 3251213"/>
              <a:gd name="connsiteY6" fmla="*/ 1706880 h 2661920"/>
              <a:gd name="connsiteX7" fmla="*/ 203200 w 3251213"/>
              <a:gd name="connsiteY7" fmla="*/ 1666240 h 2661920"/>
              <a:gd name="connsiteX8" fmla="*/ 254000 w 3251213"/>
              <a:gd name="connsiteY8" fmla="*/ 1656080 h 2661920"/>
              <a:gd name="connsiteX9" fmla="*/ 650240 w 3251213"/>
              <a:gd name="connsiteY9" fmla="*/ 1676400 h 2661920"/>
              <a:gd name="connsiteX10" fmla="*/ 599440 w 3251213"/>
              <a:gd name="connsiteY10" fmla="*/ 1747520 h 2661920"/>
              <a:gd name="connsiteX11" fmla="*/ 386080 w 3251213"/>
              <a:gd name="connsiteY11" fmla="*/ 1645920 h 2661920"/>
              <a:gd name="connsiteX12" fmla="*/ 355600 w 3251213"/>
              <a:gd name="connsiteY12" fmla="*/ 1605280 h 2661920"/>
              <a:gd name="connsiteX13" fmla="*/ 304800 w 3251213"/>
              <a:gd name="connsiteY13" fmla="*/ 1554480 h 2661920"/>
              <a:gd name="connsiteX14" fmla="*/ 325120 w 3251213"/>
              <a:gd name="connsiteY14" fmla="*/ 1473200 h 2661920"/>
              <a:gd name="connsiteX15" fmla="*/ 335280 w 3251213"/>
              <a:gd name="connsiteY15" fmla="*/ 1432560 h 2661920"/>
              <a:gd name="connsiteX16" fmla="*/ 345440 w 3251213"/>
              <a:gd name="connsiteY16" fmla="*/ 1341120 h 2661920"/>
              <a:gd name="connsiteX17" fmla="*/ 375920 w 3251213"/>
              <a:gd name="connsiteY17" fmla="*/ 1310640 h 2661920"/>
              <a:gd name="connsiteX18" fmla="*/ 467360 w 3251213"/>
              <a:gd name="connsiteY18" fmla="*/ 1280160 h 2661920"/>
              <a:gd name="connsiteX19" fmla="*/ 508000 w 3251213"/>
              <a:gd name="connsiteY19" fmla="*/ 1270000 h 2661920"/>
              <a:gd name="connsiteX20" fmla="*/ 558800 w 3251213"/>
              <a:gd name="connsiteY20" fmla="*/ 1259840 h 2661920"/>
              <a:gd name="connsiteX21" fmla="*/ 619760 w 3251213"/>
              <a:gd name="connsiteY21" fmla="*/ 1239520 h 2661920"/>
              <a:gd name="connsiteX22" fmla="*/ 751840 w 3251213"/>
              <a:gd name="connsiteY22" fmla="*/ 1219200 h 2661920"/>
              <a:gd name="connsiteX23" fmla="*/ 883920 w 3251213"/>
              <a:gd name="connsiteY23" fmla="*/ 1270000 h 2661920"/>
              <a:gd name="connsiteX24" fmla="*/ 894080 w 3251213"/>
              <a:gd name="connsiteY24" fmla="*/ 1330960 h 2661920"/>
              <a:gd name="connsiteX25" fmla="*/ 883920 w 3251213"/>
              <a:gd name="connsiteY25" fmla="*/ 1402080 h 2661920"/>
              <a:gd name="connsiteX26" fmla="*/ 843280 w 3251213"/>
              <a:gd name="connsiteY26" fmla="*/ 1412240 h 2661920"/>
              <a:gd name="connsiteX27" fmla="*/ 650240 w 3251213"/>
              <a:gd name="connsiteY27" fmla="*/ 1402080 h 2661920"/>
              <a:gd name="connsiteX28" fmla="*/ 548640 w 3251213"/>
              <a:gd name="connsiteY28" fmla="*/ 1371600 h 2661920"/>
              <a:gd name="connsiteX29" fmla="*/ 447040 w 3251213"/>
              <a:gd name="connsiteY29" fmla="*/ 1330960 h 2661920"/>
              <a:gd name="connsiteX30" fmla="*/ 396240 w 3251213"/>
              <a:gd name="connsiteY30" fmla="*/ 1290320 h 2661920"/>
              <a:gd name="connsiteX31" fmla="*/ 325120 w 3251213"/>
              <a:gd name="connsiteY31" fmla="*/ 1249680 h 2661920"/>
              <a:gd name="connsiteX32" fmla="*/ 213360 w 3251213"/>
              <a:gd name="connsiteY32" fmla="*/ 1168400 h 2661920"/>
              <a:gd name="connsiteX33" fmla="*/ 182880 w 3251213"/>
              <a:gd name="connsiteY33" fmla="*/ 1148080 h 2661920"/>
              <a:gd name="connsiteX34" fmla="*/ 152400 w 3251213"/>
              <a:gd name="connsiteY34" fmla="*/ 1097280 h 2661920"/>
              <a:gd name="connsiteX35" fmla="*/ 121920 w 3251213"/>
              <a:gd name="connsiteY35" fmla="*/ 1056640 h 2661920"/>
              <a:gd name="connsiteX36" fmla="*/ 71120 w 3251213"/>
              <a:gd name="connsiteY36" fmla="*/ 975360 h 2661920"/>
              <a:gd name="connsiteX37" fmla="*/ 101600 w 3251213"/>
              <a:gd name="connsiteY37" fmla="*/ 904240 h 2661920"/>
              <a:gd name="connsiteX38" fmla="*/ 162560 w 3251213"/>
              <a:gd name="connsiteY38" fmla="*/ 894080 h 2661920"/>
              <a:gd name="connsiteX39" fmla="*/ 375920 w 3251213"/>
              <a:gd name="connsiteY39" fmla="*/ 904240 h 2661920"/>
              <a:gd name="connsiteX40" fmla="*/ 406400 w 3251213"/>
              <a:gd name="connsiteY40" fmla="*/ 914400 h 2661920"/>
              <a:gd name="connsiteX41" fmla="*/ 487680 w 3251213"/>
              <a:gd name="connsiteY41" fmla="*/ 934720 h 2661920"/>
              <a:gd name="connsiteX42" fmla="*/ 518160 w 3251213"/>
              <a:gd name="connsiteY42" fmla="*/ 944880 h 2661920"/>
              <a:gd name="connsiteX43" fmla="*/ 558800 w 3251213"/>
              <a:gd name="connsiteY43" fmla="*/ 955040 h 2661920"/>
              <a:gd name="connsiteX44" fmla="*/ 619760 w 3251213"/>
              <a:gd name="connsiteY44" fmla="*/ 975360 h 2661920"/>
              <a:gd name="connsiteX45" fmla="*/ 660400 w 3251213"/>
              <a:gd name="connsiteY45" fmla="*/ 1005840 h 2661920"/>
              <a:gd name="connsiteX46" fmla="*/ 711200 w 3251213"/>
              <a:gd name="connsiteY46" fmla="*/ 1026160 h 2661920"/>
              <a:gd name="connsiteX47" fmla="*/ 802640 w 3251213"/>
              <a:gd name="connsiteY47" fmla="*/ 1127760 h 2661920"/>
              <a:gd name="connsiteX48" fmla="*/ 833120 w 3251213"/>
              <a:gd name="connsiteY48" fmla="*/ 1209040 h 2661920"/>
              <a:gd name="connsiteX49" fmla="*/ 843280 w 3251213"/>
              <a:gd name="connsiteY49" fmla="*/ 1249680 h 2661920"/>
              <a:gd name="connsiteX50" fmla="*/ 863600 w 3251213"/>
              <a:gd name="connsiteY50" fmla="*/ 1310640 h 2661920"/>
              <a:gd name="connsiteX51" fmla="*/ 853440 w 3251213"/>
              <a:gd name="connsiteY51" fmla="*/ 1615440 h 2661920"/>
              <a:gd name="connsiteX52" fmla="*/ 863600 w 3251213"/>
              <a:gd name="connsiteY52" fmla="*/ 1757680 h 2661920"/>
              <a:gd name="connsiteX53" fmla="*/ 934720 w 3251213"/>
              <a:gd name="connsiteY53" fmla="*/ 1849120 h 2661920"/>
              <a:gd name="connsiteX54" fmla="*/ 1026160 w 3251213"/>
              <a:gd name="connsiteY54" fmla="*/ 1940560 h 2661920"/>
              <a:gd name="connsiteX55" fmla="*/ 1087120 w 3251213"/>
              <a:gd name="connsiteY55" fmla="*/ 1981200 h 2661920"/>
              <a:gd name="connsiteX56" fmla="*/ 1158240 w 3251213"/>
              <a:gd name="connsiteY56" fmla="*/ 2001520 h 2661920"/>
              <a:gd name="connsiteX57" fmla="*/ 1198880 w 3251213"/>
              <a:gd name="connsiteY57" fmla="*/ 2021840 h 2661920"/>
              <a:gd name="connsiteX58" fmla="*/ 1290320 w 3251213"/>
              <a:gd name="connsiteY58" fmla="*/ 2042160 h 2661920"/>
              <a:gd name="connsiteX59" fmla="*/ 1330960 w 3251213"/>
              <a:gd name="connsiteY59" fmla="*/ 2062480 h 2661920"/>
              <a:gd name="connsiteX60" fmla="*/ 1402080 w 3251213"/>
              <a:gd name="connsiteY60" fmla="*/ 2072640 h 2661920"/>
              <a:gd name="connsiteX61" fmla="*/ 1432560 w 3251213"/>
              <a:gd name="connsiteY61" fmla="*/ 2082800 h 2661920"/>
              <a:gd name="connsiteX62" fmla="*/ 1513840 w 3251213"/>
              <a:gd name="connsiteY62" fmla="*/ 2072640 h 2661920"/>
              <a:gd name="connsiteX63" fmla="*/ 1524000 w 3251213"/>
              <a:gd name="connsiteY63" fmla="*/ 1991360 h 2661920"/>
              <a:gd name="connsiteX64" fmla="*/ 1544320 w 3251213"/>
              <a:gd name="connsiteY64" fmla="*/ 1889760 h 2661920"/>
              <a:gd name="connsiteX65" fmla="*/ 1574800 w 3251213"/>
              <a:gd name="connsiteY65" fmla="*/ 1757680 h 2661920"/>
              <a:gd name="connsiteX66" fmla="*/ 1584960 w 3251213"/>
              <a:gd name="connsiteY66" fmla="*/ 1666240 h 2661920"/>
              <a:gd name="connsiteX67" fmla="*/ 1574800 w 3251213"/>
              <a:gd name="connsiteY67" fmla="*/ 1605280 h 2661920"/>
              <a:gd name="connsiteX68" fmla="*/ 1503680 w 3251213"/>
              <a:gd name="connsiteY68" fmla="*/ 1513840 h 2661920"/>
              <a:gd name="connsiteX69" fmla="*/ 1341120 w 3251213"/>
              <a:gd name="connsiteY69" fmla="*/ 1391920 h 2661920"/>
              <a:gd name="connsiteX70" fmla="*/ 1300480 w 3251213"/>
              <a:gd name="connsiteY70" fmla="*/ 1452880 h 2661920"/>
              <a:gd name="connsiteX71" fmla="*/ 1280160 w 3251213"/>
              <a:gd name="connsiteY71" fmla="*/ 1574800 h 2661920"/>
              <a:gd name="connsiteX72" fmla="*/ 1310640 w 3251213"/>
              <a:gd name="connsiteY72" fmla="*/ 1737360 h 2661920"/>
              <a:gd name="connsiteX73" fmla="*/ 1381760 w 3251213"/>
              <a:gd name="connsiteY73" fmla="*/ 1859280 h 2661920"/>
              <a:gd name="connsiteX74" fmla="*/ 1483360 w 3251213"/>
              <a:gd name="connsiteY74" fmla="*/ 1950720 h 2661920"/>
              <a:gd name="connsiteX75" fmla="*/ 1524000 w 3251213"/>
              <a:gd name="connsiteY75" fmla="*/ 1971040 h 2661920"/>
              <a:gd name="connsiteX76" fmla="*/ 1554480 w 3251213"/>
              <a:gd name="connsiteY76" fmla="*/ 1981200 h 2661920"/>
              <a:gd name="connsiteX77" fmla="*/ 1544320 w 3251213"/>
              <a:gd name="connsiteY77" fmla="*/ 2113280 h 2661920"/>
              <a:gd name="connsiteX78" fmla="*/ 1534160 w 3251213"/>
              <a:gd name="connsiteY78" fmla="*/ 2153920 h 2661920"/>
              <a:gd name="connsiteX79" fmla="*/ 1422400 w 3251213"/>
              <a:gd name="connsiteY79" fmla="*/ 2275840 h 2661920"/>
              <a:gd name="connsiteX80" fmla="*/ 1371600 w 3251213"/>
              <a:gd name="connsiteY80" fmla="*/ 2296160 h 2661920"/>
              <a:gd name="connsiteX81" fmla="*/ 1249680 w 3251213"/>
              <a:gd name="connsiteY81" fmla="*/ 2428240 h 2661920"/>
              <a:gd name="connsiteX82" fmla="*/ 1209040 w 3251213"/>
              <a:gd name="connsiteY82" fmla="*/ 2458720 h 2661920"/>
              <a:gd name="connsiteX83" fmla="*/ 1158240 w 3251213"/>
              <a:gd name="connsiteY83" fmla="*/ 2519680 h 2661920"/>
              <a:gd name="connsiteX84" fmla="*/ 1066800 w 3251213"/>
              <a:gd name="connsiteY84" fmla="*/ 2560320 h 2661920"/>
              <a:gd name="connsiteX85" fmla="*/ 883920 w 3251213"/>
              <a:gd name="connsiteY85" fmla="*/ 2540000 h 2661920"/>
              <a:gd name="connsiteX86" fmla="*/ 833120 w 3251213"/>
              <a:gd name="connsiteY86" fmla="*/ 2529840 h 2661920"/>
              <a:gd name="connsiteX87" fmla="*/ 873760 w 3251213"/>
              <a:gd name="connsiteY87" fmla="*/ 2509520 h 2661920"/>
              <a:gd name="connsiteX88" fmla="*/ 1046480 w 3251213"/>
              <a:gd name="connsiteY88" fmla="*/ 2479040 h 2661920"/>
              <a:gd name="connsiteX89" fmla="*/ 1320800 w 3251213"/>
              <a:gd name="connsiteY89" fmla="*/ 2468880 h 2661920"/>
              <a:gd name="connsiteX90" fmla="*/ 1452880 w 3251213"/>
              <a:gd name="connsiteY90" fmla="*/ 2489200 h 2661920"/>
              <a:gd name="connsiteX91" fmla="*/ 1493520 w 3251213"/>
              <a:gd name="connsiteY91" fmla="*/ 2499360 h 2661920"/>
              <a:gd name="connsiteX92" fmla="*/ 1544320 w 3251213"/>
              <a:gd name="connsiteY92" fmla="*/ 2509520 h 2661920"/>
              <a:gd name="connsiteX93" fmla="*/ 1574800 w 3251213"/>
              <a:gd name="connsiteY93" fmla="*/ 2519680 h 2661920"/>
              <a:gd name="connsiteX94" fmla="*/ 1615440 w 3251213"/>
              <a:gd name="connsiteY94" fmla="*/ 2529840 h 2661920"/>
              <a:gd name="connsiteX95" fmla="*/ 1686560 w 3251213"/>
              <a:gd name="connsiteY95" fmla="*/ 2550160 h 2661920"/>
              <a:gd name="connsiteX96" fmla="*/ 1778000 w 3251213"/>
              <a:gd name="connsiteY96" fmla="*/ 2611120 h 2661920"/>
              <a:gd name="connsiteX97" fmla="*/ 1808480 w 3251213"/>
              <a:gd name="connsiteY97" fmla="*/ 2631440 h 2661920"/>
              <a:gd name="connsiteX98" fmla="*/ 1838960 w 3251213"/>
              <a:gd name="connsiteY98" fmla="*/ 2661920 h 2661920"/>
              <a:gd name="connsiteX99" fmla="*/ 1899920 w 3251213"/>
              <a:gd name="connsiteY99" fmla="*/ 2641600 h 2661920"/>
              <a:gd name="connsiteX100" fmla="*/ 1930400 w 3251213"/>
              <a:gd name="connsiteY100" fmla="*/ 2611120 h 2661920"/>
              <a:gd name="connsiteX101" fmla="*/ 1991360 w 3251213"/>
              <a:gd name="connsiteY101" fmla="*/ 2519680 h 2661920"/>
              <a:gd name="connsiteX102" fmla="*/ 2032000 w 3251213"/>
              <a:gd name="connsiteY102" fmla="*/ 2489200 h 2661920"/>
              <a:gd name="connsiteX103" fmla="*/ 2062480 w 3251213"/>
              <a:gd name="connsiteY103" fmla="*/ 2448560 h 2661920"/>
              <a:gd name="connsiteX104" fmla="*/ 2103120 w 3251213"/>
              <a:gd name="connsiteY104" fmla="*/ 2418080 h 2661920"/>
              <a:gd name="connsiteX105" fmla="*/ 2194560 w 3251213"/>
              <a:gd name="connsiteY105" fmla="*/ 2326640 h 2661920"/>
              <a:gd name="connsiteX106" fmla="*/ 2214880 w 3251213"/>
              <a:gd name="connsiteY106" fmla="*/ 2286000 h 2661920"/>
              <a:gd name="connsiteX107" fmla="*/ 2235200 w 3251213"/>
              <a:gd name="connsiteY107" fmla="*/ 2255520 h 2661920"/>
              <a:gd name="connsiteX108" fmla="*/ 2265680 w 3251213"/>
              <a:gd name="connsiteY108" fmla="*/ 2204720 h 2661920"/>
              <a:gd name="connsiteX109" fmla="*/ 2296160 w 3251213"/>
              <a:gd name="connsiteY109" fmla="*/ 2062480 h 2661920"/>
              <a:gd name="connsiteX110" fmla="*/ 2255520 w 3251213"/>
              <a:gd name="connsiteY110" fmla="*/ 1767840 h 2661920"/>
              <a:gd name="connsiteX111" fmla="*/ 2113280 w 3251213"/>
              <a:gd name="connsiteY111" fmla="*/ 1798320 h 2661920"/>
              <a:gd name="connsiteX112" fmla="*/ 2072640 w 3251213"/>
              <a:gd name="connsiteY112" fmla="*/ 1818640 h 2661920"/>
              <a:gd name="connsiteX113" fmla="*/ 2001520 w 3251213"/>
              <a:gd name="connsiteY113" fmla="*/ 1920240 h 2661920"/>
              <a:gd name="connsiteX114" fmla="*/ 1981200 w 3251213"/>
              <a:gd name="connsiteY114" fmla="*/ 2011680 h 2661920"/>
              <a:gd name="connsiteX115" fmla="*/ 2001520 w 3251213"/>
              <a:gd name="connsiteY115" fmla="*/ 2042160 h 2661920"/>
              <a:gd name="connsiteX116" fmla="*/ 2245360 w 3251213"/>
              <a:gd name="connsiteY116" fmla="*/ 2021840 h 2661920"/>
              <a:gd name="connsiteX117" fmla="*/ 2326640 w 3251213"/>
              <a:gd name="connsiteY117" fmla="*/ 1991360 h 2661920"/>
              <a:gd name="connsiteX118" fmla="*/ 2397760 w 3251213"/>
              <a:gd name="connsiteY118" fmla="*/ 1981200 h 2661920"/>
              <a:gd name="connsiteX119" fmla="*/ 2468880 w 3251213"/>
              <a:gd name="connsiteY119" fmla="*/ 1950720 h 2661920"/>
              <a:gd name="connsiteX120" fmla="*/ 2509520 w 3251213"/>
              <a:gd name="connsiteY120" fmla="*/ 1940560 h 2661920"/>
              <a:gd name="connsiteX121" fmla="*/ 2560320 w 3251213"/>
              <a:gd name="connsiteY121" fmla="*/ 1910080 h 2661920"/>
              <a:gd name="connsiteX122" fmla="*/ 2621280 w 3251213"/>
              <a:gd name="connsiteY122" fmla="*/ 1879600 h 2661920"/>
              <a:gd name="connsiteX123" fmla="*/ 2651760 w 3251213"/>
              <a:gd name="connsiteY123" fmla="*/ 1828800 h 2661920"/>
              <a:gd name="connsiteX124" fmla="*/ 2631440 w 3251213"/>
              <a:gd name="connsiteY124" fmla="*/ 1534160 h 2661920"/>
              <a:gd name="connsiteX125" fmla="*/ 2621280 w 3251213"/>
              <a:gd name="connsiteY125" fmla="*/ 1483360 h 2661920"/>
              <a:gd name="connsiteX126" fmla="*/ 2590800 w 3251213"/>
              <a:gd name="connsiteY126" fmla="*/ 1432560 h 2661920"/>
              <a:gd name="connsiteX127" fmla="*/ 2519680 w 3251213"/>
              <a:gd name="connsiteY127" fmla="*/ 1330960 h 2661920"/>
              <a:gd name="connsiteX128" fmla="*/ 2468880 w 3251213"/>
              <a:gd name="connsiteY128" fmla="*/ 1300480 h 2661920"/>
              <a:gd name="connsiteX129" fmla="*/ 2438400 w 3251213"/>
              <a:gd name="connsiteY129" fmla="*/ 1290320 h 2661920"/>
              <a:gd name="connsiteX130" fmla="*/ 2367280 w 3251213"/>
              <a:gd name="connsiteY130" fmla="*/ 1270000 h 2661920"/>
              <a:gd name="connsiteX131" fmla="*/ 2225040 w 3251213"/>
              <a:gd name="connsiteY131" fmla="*/ 1290320 h 2661920"/>
              <a:gd name="connsiteX132" fmla="*/ 2184400 w 3251213"/>
              <a:gd name="connsiteY132" fmla="*/ 1300480 h 2661920"/>
              <a:gd name="connsiteX133" fmla="*/ 2082800 w 3251213"/>
              <a:gd name="connsiteY133" fmla="*/ 1351280 h 2661920"/>
              <a:gd name="connsiteX134" fmla="*/ 1960880 w 3251213"/>
              <a:gd name="connsiteY134" fmla="*/ 1391920 h 2661920"/>
              <a:gd name="connsiteX135" fmla="*/ 1879600 w 3251213"/>
              <a:gd name="connsiteY135" fmla="*/ 1432560 h 2661920"/>
              <a:gd name="connsiteX136" fmla="*/ 1818640 w 3251213"/>
              <a:gd name="connsiteY136" fmla="*/ 1463040 h 2661920"/>
              <a:gd name="connsiteX137" fmla="*/ 1625600 w 3251213"/>
              <a:gd name="connsiteY137" fmla="*/ 1432560 h 2661920"/>
              <a:gd name="connsiteX138" fmla="*/ 1595120 w 3251213"/>
              <a:gd name="connsiteY138" fmla="*/ 1422400 h 2661920"/>
              <a:gd name="connsiteX139" fmla="*/ 1544320 w 3251213"/>
              <a:gd name="connsiteY139" fmla="*/ 1412240 h 2661920"/>
              <a:gd name="connsiteX140" fmla="*/ 1381760 w 3251213"/>
              <a:gd name="connsiteY140" fmla="*/ 1351280 h 2661920"/>
              <a:gd name="connsiteX141" fmla="*/ 1351280 w 3251213"/>
              <a:gd name="connsiteY141" fmla="*/ 1341120 h 2661920"/>
              <a:gd name="connsiteX142" fmla="*/ 1341120 w 3251213"/>
              <a:gd name="connsiteY142" fmla="*/ 1148080 h 2661920"/>
              <a:gd name="connsiteX143" fmla="*/ 1351280 w 3251213"/>
              <a:gd name="connsiteY143" fmla="*/ 1107440 h 2661920"/>
              <a:gd name="connsiteX144" fmla="*/ 1412240 w 3251213"/>
              <a:gd name="connsiteY144" fmla="*/ 1046480 h 2661920"/>
              <a:gd name="connsiteX145" fmla="*/ 1442720 w 3251213"/>
              <a:gd name="connsiteY145" fmla="*/ 1036320 h 2661920"/>
              <a:gd name="connsiteX146" fmla="*/ 1808480 w 3251213"/>
              <a:gd name="connsiteY146" fmla="*/ 1056640 h 2661920"/>
              <a:gd name="connsiteX147" fmla="*/ 1910080 w 3251213"/>
              <a:gd name="connsiteY147" fmla="*/ 1087120 h 2661920"/>
              <a:gd name="connsiteX148" fmla="*/ 1960880 w 3251213"/>
              <a:gd name="connsiteY148" fmla="*/ 1127760 h 2661920"/>
              <a:gd name="connsiteX149" fmla="*/ 2052320 w 3251213"/>
              <a:gd name="connsiteY149" fmla="*/ 1219200 h 2661920"/>
              <a:gd name="connsiteX150" fmla="*/ 2062480 w 3251213"/>
              <a:gd name="connsiteY150" fmla="*/ 1249680 h 2661920"/>
              <a:gd name="connsiteX151" fmla="*/ 2062480 w 3251213"/>
              <a:gd name="connsiteY151" fmla="*/ 1330960 h 2661920"/>
              <a:gd name="connsiteX152" fmla="*/ 2011680 w 3251213"/>
              <a:gd name="connsiteY152" fmla="*/ 1381760 h 2661920"/>
              <a:gd name="connsiteX153" fmla="*/ 1991360 w 3251213"/>
              <a:gd name="connsiteY153" fmla="*/ 1412240 h 2661920"/>
              <a:gd name="connsiteX154" fmla="*/ 1981200 w 3251213"/>
              <a:gd name="connsiteY154" fmla="*/ 1452880 h 2661920"/>
              <a:gd name="connsiteX155" fmla="*/ 1930400 w 3251213"/>
              <a:gd name="connsiteY155" fmla="*/ 1513840 h 2661920"/>
              <a:gd name="connsiteX156" fmla="*/ 1910080 w 3251213"/>
              <a:gd name="connsiteY156" fmla="*/ 1554480 h 2661920"/>
              <a:gd name="connsiteX157" fmla="*/ 1828800 w 3251213"/>
              <a:gd name="connsiteY157" fmla="*/ 1625600 h 2661920"/>
              <a:gd name="connsiteX158" fmla="*/ 1808480 w 3251213"/>
              <a:gd name="connsiteY158" fmla="*/ 1656080 h 2661920"/>
              <a:gd name="connsiteX159" fmla="*/ 1696720 w 3251213"/>
              <a:gd name="connsiteY159" fmla="*/ 1686560 h 2661920"/>
              <a:gd name="connsiteX160" fmla="*/ 1574800 w 3251213"/>
              <a:gd name="connsiteY160" fmla="*/ 1666240 h 2661920"/>
              <a:gd name="connsiteX161" fmla="*/ 1442720 w 3251213"/>
              <a:gd name="connsiteY161" fmla="*/ 1635760 h 2661920"/>
              <a:gd name="connsiteX162" fmla="*/ 1341120 w 3251213"/>
              <a:gd name="connsiteY162" fmla="*/ 1625600 h 2661920"/>
              <a:gd name="connsiteX163" fmla="*/ 1270000 w 3251213"/>
              <a:gd name="connsiteY163" fmla="*/ 1605280 h 2661920"/>
              <a:gd name="connsiteX164" fmla="*/ 1178560 w 3251213"/>
              <a:gd name="connsiteY164" fmla="*/ 1574800 h 2661920"/>
              <a:gd name="connsiteX165" fmla="*/ 1402080 w 3251213"/>
              <a:gd name="connsiteY165" fmla="*/ 944880 h 2661920"/>
              <a:gd name="connsiteX166" fmla="*/ 1503680 w 3251213"/>
              <a:gd name="connsiteY166" fmla="*/ 955040 h 2661920"/>
              <a:gd name="connsiteX167" fmla="*/ 1544320 w 3251213"/>
              <a:gd name="connsiteY167" fmla="*/ 965200 h 2661920"/>
              <a:gd name="connsiteX168" fmla="*/ 1676400 w 3251213"/>
              <a:gd name="connsiteY168" fmla="*/ 985520 h 2661920"/>
              <a:gd name="connsiteX169" fmla="*/ 1717040 w 3251213"/>
              <a:gd name="connsiteY169" fmla="*/ 995680 h 2661920"/>
              <a:gd name="connsiteX170" fmla="*/ 1838960 w 3251213"/>
              <a:gd name="connsiteY170" fmla="*/ 1046480 h 2661920"/>
              <a:gd name="connsiteX171" fmla="*/ 1981200 w 3251213"/>
              <a:gd name="connsiteY171" fmla="*/ 1107440 h 2661920"/>
              <a:gd name="connsiteX172" fmla="*/ 2072640 w 3251213"/>
              <a:gd name="connsiteY172" fmla="*/ 1127760 h 2661920"/>
              <a:gd name="connsiteX173" fmla="*/ 2153920 w 3251213"/>
              <a:gd name="connsiteY173" fmla="*/ 1117600 h 2661920"/>
              <a:gd name="connsiteX174" fmla="*/ 2265680 w 3251213"/>
              <a:gd name="connsiteY174" fmla="*/ 1097280 h 2661920"/>
              <a:gd name="connsiteX175" fmla="*/ 2387600 w 3251213"/>
              <a:gd name="connsiteY175" fmla="*/ 1087120 h 2661920"/>
              <a:gd name="connsiteX176" fmla="*/ 2438400 w 3251213"/>
              <a:gd name="connsiteY176" fmla="*/ 1076960 h 2661920"/>
              <a:gd name="connsiteX177" fmla="*/ 2519680 w 3251213"/>
              <a:gd name="connsiteY177" fmla="*/ 1066800 h 2661920"/>
              <a:gd name="connsiteX178" fmla="*/ 2580640 w 3251213"/>
              <a:gd name="connsiteY178" fmla="*/ 1026160 h 2661920"/>
              <a:gd name="connsiteX179" fmla="*/ 2621280 w 3251213"/>
              <a:gd name="connsiteY179" fmla="*/ 995680 h 2661920"/>
              <a:gd name="connsiteX180" fmla="*/ 2641600 w 3251213"/>
              <a:gd name="connsiteY180" fmla="*/ 965200 h 2661920"/>
              <a:gd name="connsiteX181" fmla="*/ 2672080 w 3251213"/>
              <a:gd name="connsiteY181" fmla="*/ 873760 h 2661920"/>
              <a:gd name="connsiteX182" fmla="*/ 2661920 w 3251213"/>
              <a:gd name="connsiteY182" fmla="*/ 711200 h 2661920"/>
              <a:gd name="connsiteX183" fmla="*/ 2641600 w 3251213"/>
              <a:gd name="connsiteY183" fmla="*/ 680720 h 2661920"/>
              <a:gd name="connsiteX184" fmla="*/ 2560320 w 3251213"/>
              <a:gd name="connsiteY184" fmla="*/ 629920 h 2661920"/>
              <a:gd name="connsiteX185" fmla="*/ 2499360 w 3251213"/>
              <a:gd name="connsiteY185" fmla="*/ 619760 h 2661920"/>
              <a:gd name="connsiteX186" fmla="*/ 2458720 w 3251213"/>
              <a:gd name="connsiteY186" fmla="*/ 629920 h 2661920"/>
              <a:gd name="connsiteX187" fmla="*/ 2458720 w 3251213"/>
              <a:gd name="connsiteY187" fmla="*/ 721360 h 2661920"/>
              <a:gd name="connsiteX188" fmla="*/ 2489200 w 3251213"/>
              <a:gd name="connsiteY188" fmla="*/ 751840 h 2661920"/>
              <a:gd name="connsiteX189" fmla="*/ 2570480 w 3251213"/>
              <a:gd name="connsiteY189" fmla="*/ 802640 h 2661920"/>
              <a:gd name="connsiteX190" fmla="*/ 2631440 w 3251213"/>
              <a:gd name="connsiteY190" fmla="*/ 822960 h 2661920"/>
              <a:gd name="connsiteX191" fmla="*/ 2692400 w 3251213"/>
              <a:gd name="connsiteY191" fmla="*/ 853440 h 2661920"/>
              <a:gd name="connsiteX192" fmla="*/ 2712720 w 3251213"/>
              <a:gd name="connsiteY192" fmla="*/ 883920 h 2661920"/>
              <a:gd name="connsiteX193" fmla="*/ 2794000 w 3251213"/>
              <a:gd name="connsiteY193" fmla="*/ 934720 h 2661920"/>
              <a:gd name="connsiteX194" fmla="*/ 2865120 w 3251213"/>
              <a:gd name="connsiteY194" fmla="*/ 1046480 h 2661920"/>
              <a:gd name="connsiteX195" fmla="*/ 2885440 w 3251213"/>
              <a:gd name="connsiteY195" fmla="*/ 1097280 h 2661920"/>
              <a:gd name="connsiteX196" fmla="*/ 2905760 w 3251213"/>
              <a:gd name="connsiteY196" fmla="*/ 1127760 h 2661920"/>
              <a:gd name="connsiteX197" fmla="*/ 2915920 w 3251213"/>
              <a:gd name="connsiteY197" fmla="*/ 1158240 h 2661920"/>
              <a:gd name="connsiteX198" fmla="*/ 2936240 w 3251213"/>
              <a:gd name="connsiteY198" fmla="*/ 1209040 h 2661920"/>
              <a:gd name="connsiteX199" fmla="*/ 2946400 w 3251213"/>
              <a:gd name="connsiteY199" fmla="*/ 1391920 h 2661920"/>
              <a:gd name="connsiteX200" fmla="*/ 2956560 w 3251213"/>
              <a:gd name="connsiteY200" fmla="*/ 1422400 h 2661920"/>
              <a:gd name="connsiteX201" fmla="*/ 2966720 w 3251213"/>
              <a:gd name="connsiteY201" fmla="*/ 1473200 h 2661920"/>
              <a:gd name="connsiteX202" fmla="*/ 3007360 w 3251213"/>
              <a:gd name="connsiteY202" fmla="*/ 1564640 h 2661920"/>
              <a:gd name="connsiteX203" fmla="*/ 3058160 w 3251213"/>
              <a:gd name="connsiteY203" fmla="*/ 1666240 h 2661920"/>
              <a:gd name="connsiteX204" fmla="*/ 3119120 w 3251213"/>
              <a:gd name="connsiteY204" fmla="*/ 1910080 h 2661920"/>
              <a:gd name="connsiteX205" fmla="*/ 3098800 w 3251213"/>
              <a:gd name="connsiteY205" fmla="*/ 1960880 h 2661920"/>
              <a:gd name="connsiteX206" fmla="*/ 3048000 w 3251213"/>
              <a:gd name="connsiteY206" fmla="*/ 1971040 h 2661920"/>
              <a:gd name="connsiteX207" fmla="*/ 2976880 w 3251213"/>
              <a:gd name="connsiteY207" fmla="*/ 1981200 h 2661920"/>
              <a:gd name="connsiteX208" fmla="*/ 2895600 w 3251213"/>
              <a:gd name="connsiteY208" fmla="*/ 2011680 h 2661920"/>
              <a:gd name="connsiteX209" fmla="*/ 2865120 w 3251213"/>
              <a:gd name="connsiteY209" fmla="*/ 2052320 h 2661920"/>
              <a:gd name="connsiteX210" fmla="*/ 2875280 w 3251213"/>
              <a:gd name="connsiteY210" fmla="*/ 2021840 h 2661920"/>
              <a:gd name="connsiteX211" fmla="*/ 2915920 w 3251213"/>
              <a:gd name="connsiteY211" fmla="*/ 1920240 h 2661920"/>
              <a:gd name="connsiteX212" fmla="*/ 2966720 w 3251213"/>
              <a:gd name="connsiteY212" fmla="*/ 1818640 h 2661920"/>
              <a:gd name="connsiteX213" fmla="*/ 2997200 w 3251213"/>
              <a:gd name="connsiteY213" fmla="*/ 1757680 h 2661920"/>
              <a:gd name="connsiteX214" fmla="*/ 3037840 w 3251213"/>
              <a:gd name="connsiteY214" fmla="*/ 1645920 h 2661920"/>
              <a:gd name="connsiteX215" fmla="*/ 3027680 w 3251213"/>
              <a:gd name="connsiteY215" fmla="*/ 1391920 h 2661920"/>
              <a:gd name="connsiteX216" fmla="*/ 2966720 w 3251213"/>
              <a:gd name="connsiteY216" fmla="*/ 1259840 h 2661920"/>
              <a:gd name="connsiteX217" fmla="*/ 2885440 w 3251213"/>
              <a:gd name="connsiteY217" fmla="*/ 1117600 h 2661920"/>
              <a:gd name="connsiteX218" fmla="*/ 2712720 w 3251213"/>
              <a:gd name="connsiteY218" fmla="*/ 904240 h 2661920"/>
              <a:gd name="connsiteX219" fmla="*/ 2783840 w 3251213"/>
              <a:gd name="connsiteY219" fmla="*/ 894080 h 2661920"/>
              <a:gd name="connsiteX220" fmla="*/ 2824480 w 3251213"/>
              <a:gd name="connsiteY220" fmla="*/ 883920 h 2661920"/>
              <a:gd name="connsiteX221" fmla="*/ 2854960 w 3251213"/>
              <a:gd name="connsiteY221" fmla="*/ 843280 h 2661920"/>
              <a:gd name="connsiteX222" fmla="*/ 2865120 w 3251213"/>
              <a:gd name="connsiteY222" fmla="*/ 792480 h 2661920"/>
              <a:gd name="connsiteX223" fmla="*/ 2794000 w 3251213"/>
              <a:gd name="connsiteY223" fmla="*/ 579120 h 2661920"/>
              <a:gd name="connsiteX224" fmla="*/ 3017520 w 3251213"/>
              <a:gd name="connsiteY224" fmla="*/ 538480 h 2661920"/>
              <a:gd name="connsiteX225" fmla="*/ 3129280 w 3251213"/>
              <a:gd name="connsiteY225" fmla="*/ 477520 h 2661920"/>
              <a:gd name="connsiteX226" fmla="*/ 3190240 w 3251213"/>
              <a:gd name="connsiteY226" fmla="*/ 396240 h 2661920"/>
              <a:gd name="connsiteX227" fmla="*/ 3200400 w 3251213"/>
              <a:gd name="connsiteY227" fmla="*/ 325120 h 2661920"/>
              <a:gd name="connsiteX228" fmla="*/ 3210560 w 3251213"/>
              <a:gd name="connsiteY228" fmla="*/ 274320 h 2661920"/>
              <a:gd name="connsiteX229" fmla="*/ 3180080 w 3251213"/>
              <a:gd name="connsiteY229" fmla="*/ 254000 h 2661920"/>
              <a:gd name="connsiteX230" fmla="*/ 3190240 w 3251213"/>
              <a:gd name="connsiteY230" fmla="*/ 223520 h 2661920"/>
              <a:gd name="connsiteX231" fmla="*/ 3220720 w 3251213"/>
              <a:gd name="connsiteY231" fmla="*/ 182880 h 2661920"/>
              <a:gd name="connsiteX232" fmla="*/ 3230880 w 3251213"/>
              <a:gd name="connsiteY232" fmla="*/ 81280 h 2661920"/>
              <a:gd name="connsiteX233" fmla="*/ 3241040 w 3251213"/>
              <a:gd name="connsiteY233" fmla="*/ 50800 h 2661920"/>
              <a:gd name="connsiteX234" fmla="*/ 3251200 w 3251213"/>
              <a:gd name="connsiteY234" fmla="*/ 0 h 2661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</a:cxnLst>
            <a:rect l="l" t="t" r="r" b="b"/>
            <a:pathLst>
              <a:path w="3251213" h="2661920">
                <a:moveTo>
                  <a:pt x="0" y="2133600"/>
                </a:moveTo>
                <a:cubicBezTo>
                  <a:pt x="25097" y="2008116"/>
                  <a:pt x="0" y="2164828"/>
                  <a:pt x="0" y="2021840"/>
                </a:cubicBezTo>
                <a:cubicBezTo>
                  <a:pt x="0" y="1970927"/>
                  <a:pt x="4830" y="1920073"/>
                  <a:pt x="10160" y="1869440"/>
                </a:cubicBezTo>
                <a:cubicBezTo>
                  <a:pt x="15931" y="1814620"/>
                  <a:pt x="22843" y="1832629"/>
                  <a:pt x="60960" y="1788160"/>
                </a:cubicBezTo>
                <a:cubicBezTo>
                  <a:pt x="68907" y="1778889"/>
                  <a:pt x="75222" y="1768282"/>
                  <a:pt x="81280" y="1757680"/>
                </a:cubicBezTo>
                <a:cubicBezTo>
                  <a:pt x="88794" y="1744530"/>
                  <a:pt x="90890" y="1727750"/>
                  <a:pt x="101600" y="1717040"/>
                </a:cubicBezTo>
                <a:cubicBezTo>
                  <a:pt x="109173" y="1709467"/>
                  <a:pt x="122501" y="1711669"/>
                  <a:pt x="132080" y="1706880"/>
                </a:cubicBezTo>
                <a:cubicBezTo>
                  <a:pt x="176674" y="1684583"/>
                  <a:pt x="149763" y="1684052"/>
                  <a:pt x="203200" y="1666240"/>
                </a:cubicBezTo>
                <a:cubicBezTo>
                  <a:pt x="219583" y="1660779"/>
                  <a:pt x="237067" y="1659467"/>
                  <a:pt x="254000" y="1656080"/>
                </a:cubicBezTo>
                <a:lnTo>
                  <a:pt x="650240" y="1676400"/>
                </a:lnTo>
                <a:cubicBezTo>
                  <a:pt x="678403" y="1683855"/>
                  <a:pt x="628533" y="1745989"/>
                  <a:pt x="599440" y="1747520"/>
                </a:cubicBezTo>
                <a:cubicBezTo>
                  <a:pt x="561134" y="1749536"/>
                  <a:pt x="433690" y="1673126"/>
                  <a:pt x="386080" y="1645920"/>
                </a:cubicBezTo>
                <a:cubicBezTo>
                  <a:pt x="375920" y="1632373"/>
                  <a:pt x="368457" y="1616300"/>
                  <a:pt x="355600" y="1605280"/>
                </a:cubicBezTo>
                <a:cubicBezTo>
                  <a:pt x="297011" y="1555061"/>
                  <a:pt x="325668" y="1617083"/>
                  <a:pt x="304800" y="1554480"/>
                </a:cubicBezTo>
                <a:lnTo>
                  <a:pt x="325120" y="1473200"/>
                </a:lnTo>
                <a:lnTo>
                  <a:pt x="335280" y="1432560"/>
                </a:lnTo>
                <a:cubicBezTo>
                  <a:pt x="338667" y="1402080"/>
                  <a:pt x="335742" y="1370214"/>
                  <a:pt x="345440" y="1341120"/>
                </a:cubicBezTo>
                <a:cubicBezTo>
                  <a:pt x="349984" y="1327489"/>
                  <a:pt x="364882" y="1319838"/>
                  <a:pt x="375920" y="1310640"/>
                </a:cubicBezTo>
                <a:cubicBezTo>
                  <a:pt x="413286" y="1279501"/>
                  <a:pt x="411655" y="1291301"/>
                  <a:pt x="467360" y="1280160"/>
                </a:cubicBezTo>
                <a:cubicBezTo>
                  <a:pt x="481052" y="1277422"/>
                  <a:pt x="494369" y="1273029"/>
                  <a:pt x="508000" y="1270000"/>
                </a:cubicBezTo>
                <a:cubicBezTo>
                  <a:pt x="524857" y="1266254"/>
                  <a:pt x="542140" y="1264384"/>
                  <a:pt x="558800" y="1259840"/>
                </a:cubicBezTo>
                <a:cubicBezTo>
                  <a:pt x="579464" y="1254204"/>
                  <a:pt x="599096" y="1245156"/>
                  <a:pt x="619760" y="1239520"/>
                </a:cubicBezTo>
                <a:cubicBezTo>
                  <a:pt x="659144" y="1228779"/>
                  <a:pt x="713809" y="1223954"/>
                  <a:pt x="751840" y="1219200"/>
                </a:cubicBezTo>
                <a:cubicBezTo>
                  <a:pt x="807411" y="1229304"/>
                  <a:pt x="864591" y="1212014"/>
                  <a:pt x="883920" y="1270000"/>
                </a:cubicBezTo>
                <a:cubicBezTo>
                  <a:pt x="890434" y="1289543"/>
                  <a:pt x="890693" y="1310640"/>
                  <a:pt x="894080" y="1330960"/>
                </a:cubicBezTo>
                <a:cubicBezTo>
                  <a:pt x="890693" y="1354667"/>
                  <a:pt x="896612" y="1381773"/>
                  <a:pt x="883920" y="1402080"/>
                </a:cubicBezTo>
                <a:cubicBezTo>
                  <a:pt x="876519" y="1413921"/>
                  <a:pt x="857244" y="1412240"/>
                  <a:pt x="843280" y="1412240"/>
                </a:cubicBezTo>
                <a:cubicBezTo>
                  <a:pt x="778844" y="1412240"/>
                  <a:pt x="714587" y="1405467"/>
                  <a:pt x="650240" y="1402080"/>
                </a:cubicBezTo>
                <a:cubicBezTo>
                  <a:pt x="503402" y="1381103"/>
                  <a:pt x="631490" y="1409839"/>
                  <a:pt x="548640" y="1371600"/>
                </a:cubicBezTo>
                <a:cubicBezTo>
                  <a:pt x="515522" y="1356315"/>
                  <a:pt x="475523" y="1353746"/>
                  <a:pt x="447040" y="1330960"/>
                </a:cubicBezTo>
                <a:cubicBezTo>
                  <a:pt x="430107" y="1317413"/>
                  <a:pt x="414283" y="1302349"/>
                  <a:pt x="396240" y="1290320"/>
                </a:cubicBezTo>
                <a:cubicBezTo>
                  <a:pt x="373522" y="1275174"/>
                  <a:pt x="347838" y="1264826"/>
                  <a:pt x="325120" y="1249680"/>
                </a:cubicBezTo>
                <a:cubicBezTo>
                  <a:pt x="286793" y="1224128"/>
                  <a:pt x="251687" y="1193952"/>
                  <a:pt x="213360" y="1168400"/>
                </a:cubicBezTo>
                <a:lnTo>
                  <a:pt x="182880" y="1148080"/>
                </a:lnTo>
                <a:cubicBezTo>
                  <a:pt x="172720" y="1131147"/>
                  <a:pt x="163354" y="1113711"/>
                  <a:pt x="152400" y="1097280"/>
                </a:cubicBezTo>
                <a:cubicBezTo>
                  <a:pt x="143007" y="1083191"/>
                  <a:pt x="129493" y="1071786"/>
                  <a:pt x="121920" y="1056640"/>
                </a:cubicBezTo>
                <a:cubicBezTo>
                  <a:pt x="77501" y="967801"/>
                  <a:pt x="162262" y="1066502"/>
                  <a:pt x="71120" y="975360"/>
                </a:cubicBezTo>
                <a:cubicBezTo>
                  <a:pt x="81280" y="951653"/>
                  <a:pt x="82323" y="921375"/>
                  <a:pt x="101600" y="904240"/>
                </a:cubicBezTo>
                <a:cubicBezTo>
                  <a:pt x="116997" y="890554"/>
                  <a:pt x="141960" y="894080"/>
                  <a:pt x="162560" y="894080"/>
                </a:cubicBezTo>
                <a:cubicBezTo>
                  <a:pt x="233761" y="894080"/>
                  <a:pt x="304800" y="900853"/>
                  <a:pt x="375920" y="904240"/>
                </a:cubicBezTo>
                <a:cubicBezTo>
                  <a:pt x="386080" y="907627"/>
                  <a:pt x="396068" y="911582"/>
                  <a:pt x="406400" y="914400"/>
                </a:cubicBezTo>
                <a:cubicBezTo>
                  <a:pt x="433343" y="921748"/>
                  <a:pt x="461186" y="925889"/>
                  <a:pt x="487680" y="934720"/>
                </a:cubicBezTo>
                <a:cubicBezTo>
                  <a:pt x="497840" y="938107"/>
                  <a:pt x="507862" y="941938"/>
                  <a:pt x="518160" y="944880"/>
                </a:cubicBezTo>
                <a:cubicBezTo>
                  <a:pt x="531586" y="948716"/>
                  <a:pt x="545425" y="951028"/>
                  <a:pt x="558800" y="955040"/>
                </a:cubicBezTo>
                <a:cubicBezTo>
                  <a:pt x="579316" y="961195"/>
                  <a:pt x="619760" y="975360"/>
                  <a:pt x="619760" y="975360"/>
                </a:cubicBezTo>
                <a:cubicBezTo>
                  <a:pt x="633307" y="985520"/>
                  <a:pt x="645598" y="997616"/>
                  <a:pt x="660400" y="1005840"/>
                </a:cubicBezTo>
                <a:cubicBezTo>
                  <a:pt x="676343" y="1014697"/>
                  <a:pt x="696025" y="1016044"/>
                  <a:pt x="711200" y="1026160"/>
                </a:cubicBezTo>
                <a:cubicBezTo>
                  <a:pt x="733454" y="1040996"/>
                  <a:pt x="790784" y="1113533"/>
                  <a:pt x="802640" y="1127760"/>
                </a:cubicBezTo>
                <a:cubicBezTo>
                  <a:pt x="813376" y="1154600"/>
                  <a:pt x="825156" y="1181167"/>
                  <a:pt x="833120" y="1209040"/>
                </a:cubicBezTo>
                <a:cubicBezTo>
                  <a:pt x="836956" y="1222466"/>
                  <a:pt x="839268" y="1236305"/>
                  <a:pt x="843280" y="1249680"/>
                </a:cubicBezTo>
                <a:cubicBezTo>
                  <a:pt x="849435" y="1270196"/>
                  <a:pt x="863600" y="1310640"/>
                  <a:pt x="863600" y="1310640"/>
                </a:cubicBezTo>
                <a:cubicBezTo>
                  <a:pt x="860213" y="1412240"/>
                  <a:pt x="853440" y="1513784"/>
                  <a:pt x="853440" y="1615440"/>
                </a:cubicBezTo>
                <a:cubicBezTo>
                  <a:pt x="853440" y="1662974"/>
                  <a:pt x="847984" y="1712784"/>
                  <a:pt x="863600" y="1757680"/>
                </a:cubicBezTo>
                <a:cubicBezTo>
                  <a:pt x="876285" y="1794151"/>
                  <a:pt x="907416" y="1821816"/>
                  <a:pt x="934720" y="1849120"/>
                </a:cubicBezTo>
                <a:cubicBezTo>
                  <a:pt x="965200" y="1879600"/>
                  <a:pt x="990294" y="1916650"/>
                  <a:pt x="1026160" y="1940560"/>
                </a:cubicBezTo>
                <a:cubicBezTo>
                  <a:pt x="1046480" y="1954107"/>
                  <a:pt x="1063428" y="1975277"/>
                  <a:pt x="1087120" y="1981200"/>
                </a:cubicBezTo>
                <a:cubicBezTo>
                  <a:pt x="1107743" y="1986356"/>
                  <a:pt x="1137834" y="1992775"/>
                  <a:pt x="1158240" y="2001520"/>
                </a:cubicBezTo>
                <a:cubicBezTo>
                  <a:pt x="1172161" y="2007486"/>
                  <a:pt x="1184959" y="2015874"/>
                  <a:pt x="1198880" y="2021840"/>
                </a:cubicBezTo>
                <a:cubicBezTo>
                  <a:pt x="1230713" y="2035483"/>
                  <a:pt x="1253786" y="2036071"/>
                  <a:pt x="1290320" y="2042160"/>
                </a:cubicBezTo>
                <a:cubicBezTo>
                  <a:pt x="1303867" y="2048933"/>
                  <a:pt x="1316348" y="2058495"/>
                  <a:pt x="1330960" y="2062480"/>
                </a:cubicBezTo>
                <a:cubicBezTo>
                  <a:pt x="1354064" y="2068781"/>
                  <a:pt x="1378598" y="2067944"/>
                  <a:pt x="1402080" y="2072640"/>
                </a:cubicBezTo>
                <a:cubicBezTo>
                  <a:pt x="1412582" y="2074740"/>
                  <a:pt x="1422400" y="2079413"/>
                  <a:pt x="1432560" y="2082800"/>
                </a:cubicBezTo>
                <a:cubicBezTo>
                  <a:pt x="1459653" y="2079413"/>
                  <a:pt x="1494533" y="2091947"/>
                  <a:pt x="1513840" y="2072640"/>
                </a:cubicBezTo>
                <a:cubicBezTo>
                  <a:pt x="1533147" y="2053333"/>
                  <a:pt x="1519511" y="2018293"/>
                  <a:pt x="1524000" y="1991360"/>
                </a:cubicBezTo>
                <a:cubicBezTo>
                  <a:pt x="1529678" y="1957293"/>
                  <a:pt x="1535943" y="1923266"/>
                  <a:pt x="1544320" y="1889760"/>
                </a:cubicBezTo>
                <a:cubicBezTo>
                  <a:pt x="1554221" y="1850155"/>
                  <a:pt x="1568963" y="1792704"/>
                  <a:pt x="1574800" y="1757680"/>
                </a:cubicBezTo>
                <a:cubicBezTo>
                  <a:pt x="1579842" y="1727430"/>
                  <a:pt x="1581573" y="1696720"/>
                  <a:pt x="1584960" y="1666240"/>
                </a:cubicBezTo>
                <a:cubicBezTo>
                  <a:pt x="1581573" y="1645920"/>
                  <a:pt x="1584494" y="1623457"/>
                  <a:pt x="1574800" y="1605280"/>
                </a:cubicBezTo>
                <a:cubicBezTo>
                  <a:pt x="1556629" y="1571209"/>
                  <a:pt x="1533344" y="1538560"/>
                  <a:pt x="1503680" y="1513840"/>
                </a:cubicBezTo>
                <a:cubicBezTo>
                  <a:pt x="1370125" y="1402544"/>
                  <a:pt x="1429076" y="1435898"/>
                  <a:pt x="1341120" y="1391920"/>
                </a:cubicBezTo>
                <a:cubicBezTo>
                  <a:pt x="1327573" y="1412240"/>
                  <a:pt x="1304495" y="1428791"/>
                  <a:pt x="1300480" y="1452880"/>
                </a:cubicBezTo>
                <a:lnTo>
                  <a:pt x="1280160" y="1574800"/>
                </a:lnTo>
                <a:cubicBezTo>
                  <a:pt x="1290320" y="1628987"/>
                  <a:pt x="1296724" y="1684014"/>
                  <a:pt x="1310640" y="1737360"/>
                </a:cubicBezTo>
                <a:cubicBezTo>
                  <a:pt x="1324403" y="1790118"/>
                  <a:pt x="1346245" y="1820537"/>
                  <a:pt x="1381760" y="1859280"/>
                </a:cubicBezTo>
                <a:cubicBezTo>
                  <a:pt x="1418173" y="1899003"/>
                  <a:pt x="1440770" y="1926383"/>
                  <a:pt x="1483360" y="1950720"/>
                </a:cubicBezTo>
                <a:cubicBezTo>
                  <a:pt x="1496510" y="1958234"/>
                  <a:pt x="1510079" y="1965074"/>
                  <a:pt x="1524000" y="1971040"/>
                </a:cubicBezTo>
                <a:cubicBezTo>
                  <a:pt x="1533844" y="1975259"/>
                  <a:pt x="1544320" y="1977813"/>
                  <a:pt x="1554480" y="1981200"/>
                </a:cubicBezTo>
                <a:cubicBezTo>
                  <a:pt x="1551093" y="2025227"/>
                  <a:pt x="1549479" y="2069426"/>
                  <a:pt x="1544320" y="2113280"/>
                </a:cubicBezTo>
                <a:cubicBezTo>
                  <a:pt x="1542688" y="2127148"/>
                  <a:pt x="1541478" y="2142028"/>
                  <a:pt x="1534160" y="2153920"/>
                </a:cubicBezTo>
                <a:cubicBezTo>
                  <a:pt x="1508163" y="2196166"/>
                  <a:pt x="1469585" y="2249626"/>
                  <a:pt x="1422400" y="2275840"/>
                </a:cubicBezTo>
                <a:cubicBezTo>
                  <a:pt x="1406457" y="2284697"/>
                  <a:pt x="1388533" y="2289387"/>
                  <a:pt x="1371600" y="2296160"/>
                </a:cubicBezTo>
                <a:cubicBezTo>
                  <a:pt x="1322874" y="2361128"/>
                  <a:pt x="1333704" y="2350680"/>
                  <a:pt x="1249680" y="2428240"/>
                </a:cubicBezTo>
                <a:cubicBezTo>
                  <a:pt x="1237237" y="2439726"/>
                  <a:pt x="1221014" y="2446746"/>
                  <a:pt x="1209040" y="2458720"/>
                </a:cubicBezTo>
                <a:cubicBezTo>
                  <a:pt x="1190337" y="2477423"/>
                  <a:pt x="1178712" y="2502930"/>
                  <a:pt x="1158240" y="2519680"/>
                </a:cubicBezTo>
                <a:cubicBezTo>
                  <a:pt x="1133992" y="2539519"/>
                  <a:pt x="1097011" y="2550250"/>
                  <a:pt x="1066800" y="2560320"/>
                </a:cubicBezTo>
                <a:lnTo>
                  <a:pt x="883920" y="2540000"/>
                </a:lnTo>
                <a:cubicBezTo>
                  <a:pt x="866796" y="2537766"/>
                  <a:pt x="838581" y="2546223"/>
                  <a:pt x="833120" y="2529840"/>
                </a:cubicBezTo>
                <a:cubicBezTo>
                  <a:pt x="828331" y="2515472"/>
                  <a:pt x="859284" y="2513974"/>
                  <a:pt x="873760" y="2509520"/>
                </a:cubicBezTo>
                <a:cubicBezTo>
                  <a:pt x="936605" y="2490183"/>
                  <a:pt x="982531" y="2487034"/>
                  <a:pt x="1046480" y="2479040"/>
                </a:cubicBezTo>
                <a:cubicBezTo>
                  <a:pt x="1155054" y="2424753"/>
                  <a:pt x="1081261" y="2453426"/>
                  <a:pt x="1320800" y="2468880"/>
                </a:cubicBezTo>
                <a:cubicBezTo>
                  <a:pt x="1364188" y="2471679"/>
                  <a:pt x="1410109" y="2479695"/>
                  <a:pt x="1452880" y="2489200"/>
                </a:cubicBezTo>
                <a:cubicBezTo>
                  <a:pt x="1466511" y="2492229"/>
                  <a:pt x="1479889" y="2496331"/>
                  <a:pt x="1493520" y="2499360"/>
                </a:cubicBezTo>
                <a:cubicBezTo>
                  <a:pt x="1510377" y="2503106"/>
                  <a:pt x="1527567" y="2505332"/>
                  <a:pt x="1544320" y="2509520"/>
                </a:cubicBezTo>
                <a:cubicBezTo>
                  <a:pt x="1554710" y="2512117"/>
                  <a:pt x="1564502" y="2516738"/>
                  <a:pt x="1574800" y="2519680"/>
                </a:cubicBezTo>
                <a:cubicBezTo>
                  <a:pt x="1588226" y="2523516"/>
                  <a:pt x="1602014" y="2526004"/>
                  <a:pt x="1615440" y="2529840"/>
                </a:cubicBezTo>
                <a:cubicBezTo>
                  <a:pt x="1717470" y="2558991"/>
                  <a:pt x="1559513" y="2518398"/>
                  <a:pt x="1686560" y="2550160"/>
                </a:cubicBezTo>
                <a:lnTo>
                  <a:pt x="1778000" y="2611120"/>
                </a:lnTo>
                <a:cubicBezTo>
                  <a:pt x="1788160" y="2617893"/>
                  <a:pt x="1799846" y="2622806"/>
                  <a:pt x="1808480" y="2631440"/>
                </a:cubicBezTo>
                <a:lnTo>
                  <a:pt x="1838960" y="2661920"/>
                </a:lnTo>
                <a:cubicBezTo>
                  <a:pt x="1859280" y="2655147"/>
                  <a:pt x="1881196" y="2652002"/>
                  <a:pt x="1899920" y="2641600"/>
                </a:cubicBezTo>
                <a:cubicBezTo>
                  <a:pt x="1912480" y="2634622"/>
                  <a:pt x="1921779" y="2622615"/>
                  <a:pt x="1930400" y="2611120"/>
                </a:cubicBezTo>
                <a:cubicBezTo>
                  <a:pt x="1959421" y="2572425"/>
                  <a:pt x="1957753" y="2553287"/>
                  <a:pt x="1991360" y="2519680"/>
                </a:cubicBezTo>
                <a:cubicBezTo>
                  <a:pt x="2003334" y="2507706"/>
                  <a:pt x="2020026" y="2501174"/>
                  <a:pt x="2032000" y="2489200"/>
                </a:cubicBezTo>
                <a:cubicBezTo>
                  <a:pt x="2043974" y="2477226"/>
                  <a:pt x="2050506" y="2460534"/>
                  <a:pt x="2062480" y="2448560"/>
                </a:cubicBezTo>
                <a:cubicBezTo>
                  <a:pt x="2074454" y="2436586"/>
                  <a:pt x="2091146" y="2430054"/>
                  <a:pt x="2103120" y="2418080"/>
                </a:cubicBezTo>
                <a:cubicBezTo>
                  <a:pt x="2214073" y="2307127"/>
                  <a:pt x="2101190" y="2396667"/>
                  <a:pt x="2194560" y="2326640"/>
                </a:cubicBezTo>
                <a:cubicBezTo>
                  <a:pt x="2201333" y="2313093"/>
                  <a:pt x="2207366" y="2299150"/>
                  <a:pt x="2214880" y="2286000"/>
                </a:cubicBezTo>
                <a:cubicBezTo>
                  <a:pt x="2220938" y="2275398"/>
                  <a:pt x="2228728" y="2265875"/>
                  <a:pt x="2235200" y="2255520"/>
                </a:cubicBezTo>
                <a:cubicBezTo>
                  <a:pt x="2245666" y="2238774"/>
                  <a:pt x="2255520" y="2221653"/>
                  <a:pt x="2265680" y="2204720"/>
                </a:cubicBezTo>
                <a:cubicBezTo>
                  <a:pt x="2268999" y="2191445"/>
                  <a:pt x="2297635" y="2086082"/>
                  <a:pt x="2296160" y="2062480"/>
                </a:cubicBezTo>
                <a:cubicBezTo>
                  <a:pt x="2282339" y="1841340"/>
                  <a:pt x="2291549" y="1875926"/>
                  <a:pt x="2255520" y="1767840"/>
                </a:cubicBezTo>
                <a:cubicBezTo>
                  <a:pt x="2223833" y="1773601"/>
                  <a:pt x="2154053" y="1780846"/>
                  <a:pt x="2113280" y="1798320"/>
                </a:cubicBezTo>
                <a:cubicBezTo>
                  <a:pt x="2099359" y="1804286"/>
                  <a:pt x="2086187" y="1811867"/>
                  <a:pt x="2072640" y="1818640"/>
                </a:cubicBezTo>
                <a:cubicBezTo>
                  <a:pt x="2046335" y="1851521"/>
                  <a:pt x="2018869" y="1881205"/>
                  <a:pt x="2001520" y="1920240"/>
                </a:cubicBezTo>
                <a:cubicBezTo>
                  <a:pt x="1996302" y="1931979"/>
                  <a:pt x="1982807" y="2003647"/>
                  <a:pt x="1981200" y="2011680"/>
                </a:cubicBezTo>
                <a:cubicBezTo>
                  <a:pt x="1987973" y="2021840"/>
                  <a:pt x="1989376" y="2040882"/>
                  <a:pt x="2001520" y="2042160"/>
                </a:cubicBezTo>
                <a:cubicBezTo>
                  <a:pt x="2068113" y="2049170"/>
                  <a:pt x="2171140" y="2032443"/>
                  <a:pt x="2245360" y="2021840"/>
                </a:cubicBezTo>
                <a:cubicBezTo>
                  <a:pt x="2272453" y="2011680"/>
                  <a:pt x="2298681" y="1998816"/>
                  <a:pt x="2326640" y="1991360"/>
                </a:cubicBezTo>
                <a:cubicBezTo>
                  <a:pt x="2349779" y="1985190"/>
                  <a:pt x="2374734" y="1987779"/>
                  <a:pt x="2397760" y="1981200"/>
                </a:cubicBezTo>
                <a:cubicBezTo>
                  <a:pt x="2422560" y="1974114"/>
                  <a:pt x="2444641" y="1959534"/>
                  <a:pt x="2468880" y="1950720"/>
                </a:cubicBezTo>
                <a:cubicBezTo>
                  <a:pt x="2482003" y="1945948"/>
                  <a:pt x="2495973" y="1943947"/>
                  <a:pt x="2509520" y="1940560"/>
                </a:cubicBezTo>
                <a:cubicBezTo>
                  <a:pt x="2526453" y="1930400"/>
                  <a:pt x="2542984" y="1919536"/>
                  <a:pt x="2560320" y="1910080"/>
                </a:cubicBezTo>
                <a:cubicBezTo>
                  <a:pt x="2580264" y="1899201"/>
                  <a:pt x="2604300" y="1894693"/>
                  <a:pt x="2621280" y="1879600"/>
                </a:cubicBezTo>
                <a:cubicBezTo>
                  <a:pt x="2636039" y="1866480"/>
                  <a:pt x="2641600" y="1845733"/>
                  <a:pt x="2651760" y="1828800"/>
                </a:cubicBezTo>
                <a:cubicBezTo>
                  <a:pt x="2674388" y="1693030"/>
                  <a:pt x="2666284" y="1778069"/>
                  <a:pt x="2631440" y="1534160"/>
                </a:cubicBezTo>
                <a:cubicBezTo>
                  <a:pt x="2628998" y="1517065"/>
                  <a:pt x="2627693" y="1499394"/>
                  <a:pt x="2621280" y="1483360"/>
                </a:cubicBezTo>
                <a:cubicBezTo>
                  <a:pt x="2613946" y="1465025"/>
                  <a:pt x="2599631" y="1450223"/>
                  <a:pt x="2590800" y="1432560"/>
                </a:cubicBezTo>
                <a:cubicBezTo>
                  <a:pt x="2557499" y="1365957"/>
                  <a:pt x="2588743" y="1386211"/>
                  <a:pt x="2519680" y="1330960"/>
                </a:cubicBezTo>
                <a:cubicBezTo>
                  <a:pt x="2504260" y="1318624"/>
                  <a:pt x="2486543" y="1309311"/>
                  <a:pt x="2468880" y="1300480"/>
                </a:cubicBezTo>
                <a:cubicBezTo>
                  <a:pt x="2459301" y="1295691"/>
                  <a:pt x="2448658" y="1293397"/>
                  <a:pt x="2438400" y="1290320"/>
                </a:cubicBezTo>
                <a:cubicBezTo>
                  <a:pt x="2414785" y="1283235"/>
                  <a:pt x="2390987" y="1276773"/>
                  <a:pt x="2367280" y="1270000"/>
                </a:cubicBezTo>
                <a:cubicBezTo>
                  <a:pt x="2287401" y="1278875"/>
                  <a:pt x="2289738" y="1275943"/>
                  <a:pt x="2225040" y="1290320"/>
                </a:cubicBezTo>
                <a:cubicBezTo>
                  <a:pt x="2211409" y="1293349"/>
                  <a:pt x="2197647" y="1296064"/>
                  <a:pt x="2184400" y="1300480"/>
                </a:cubicBezTo>
                <a:cubicBezTo>
                  <a:pt x="2106103" y="1326579"/>
                  <a:pt x="2159159" y="1313101"/>
                  <a:pt x="2082800" y="1351280"/>
                </a:cubicBezTo>
                <a:cubicBezTo>
                  <a:pt x="2016520" y="1384420"/>
                  <a:pt x="2023104" y="1379475"/>
                  <a:pt x="1960880" y="1391920"/>
                </a:cubicBezTo>
                <a:cubicBezTo>
                  <a:pt x="1933787" y="1405467"/>
                  <a:pt x="1904804" y="1415757"/>
                  <a:pt x="1879600" y="1432560"/>
                </a:cubicBezTo>
                <a:cubicBezTo>
                  <a:pt x="1840209" y="1458821"/>
                  <a:pt x="1860704" y="1449019"/>
                  <a:pt x="1818640" y="1463040"/>
                </a:cubicBezTo>
                <a:cubicBezTo>
                  <a:pt x="1754293" y="1452880"/>
                  <a:pt x="1689693" y="1444213"/>
                  <a:pt x="1625600" y="1432560"/>
                </a:cubicBezTo>
                <a:cubicBezTo>
                  <a:pt x="1615063" y="1430644"/>
                  <a:pt x="1605510" y="1424997"/>
                  <a:pt x="1595120" y="1422400"/>
                </a:cubicBezTo>
                <a:cubicBezTo>
                  <a:pt x="1578367" y="1418212"/>
                  <a:pt x="1560703" y="1417701"/>
                  <a:pt x="1544320" y="1412240"/>
                </a:cubicBezTo>
                <a:cubicBezTo>
                  <a:pt x="1489418" y="1393939"/>
                  <a:pt x="1436063" y="1371286"/>
                  <a:pt x="1381760" y="1351280"/>
                </a:cubicBezTo>
                <a:cubicBezTo>
                  <a:pt x="1371711" y="1347578"/>
                  <a:pt x="1351280" y="1341120"/>
                  <a:pt x="1351280" y="1341120"/>
                </a:cubicBezTo>
                <a:cubicBezTo>
                  <a:pt x="1302126" y="1267388"/>
                  <a:pt x="1324500" y="1314280"/>
                  <a:pt x="1341120" y="1148080"/>
                </a:cubicBezTo>
                <a:cubicBezTo>
                  <a:pt x="1342509" y="1134186"/>
                  <a:pt x="1345035" y="1119929"/>
                  <a:pt x="1351280" y="1107440"/>
                </a:cubicBezTo>
                <a:cubicBezTo>
                  <a:pt x="1365416" y="1079168"/>
                  <a:pt x="1384739" y="1060230"/>
                  <a:pt x="1412240" y="1046480"/>
                </a:cubicBezTo>
                <a:cubicBezTo>
                  <a:pt x="1421819" y="1041691"/>
                  <a:pt x="1432560" y="1039707"/>
                  <a:pt x="1442720" y="1036320"/>
                </a:cubicBezTo>
                <a:cubicBezTo>
                  <a:pt x="1476160" y="1037514"/>
                  <a:pt x="1713135" y="1037571"/>
                  <a:pt x="1808480" y="1056640"/>
                </a:cubicBezTo>
                <a:cubicBezTo>
                  <a:pt x="1837558" y="1062456"/>
                  <a:pt x="1878945" y="1076742"/>
                  <a:pt x="1910080" y="1087120"/>
                </a:cubicBezTo>
                <a:cubicBezTo>
                  <a:pt x="1927013" y="1100667"/>
                  <a:pt x="1944989" y="1113004"/>
                  <a:pt x="1960880" y="1127760"/>
                </a:cubicBezTo>
                <a:cubicBezTo>
                  <a:pt x="1992467" y="1157091"/>
                  <a:pt x="2052320" y="1219200"/>
                  <a:pt x="2052320" y="1219200"/>
                </a:cubicBezTo>
                <a:cubicBezTo>
                  <a:pt x="2055707" y="1229360"/>
                  <a:pt x="2059538" y="1239382"/>
                  <a:pt x="2062480" y="1249680"/>
                </a:cubicBezTo>
                <a:cubicBezTo>
                  <a:pt x="2070608" y="1278128"/>
                  <a:pt x="2081445" y="1302512"/>
                  <a:pt x="2062480" y="1330960"/>
                </a:cubicBezTo>
                <a:cubicBezTo>
                  <a:pt x="2049196" y="1350885"/>
                  <a:pt x="2027449" y="1363738"/>
                  <a:pt x="2011680" y="1381760"/>
                </a:cubicBezTo>
                <a:cubicBezTo>
                  <a:pt x="2003639" y="1390950"/>
                  <a:pt x="1998133" y="1402080"/>
                  <a:pt x="1991360" y="1412240"/>
                </a:cubicBezTo>
                <a:cubicBezTo>
                  <a:pt x="1987973" y="1425787"/>
                  <a:pt x="1986701" y="1440045"/>
                  <a:pt x="1981200" y="1452880"/>
                </a:cubicBezTo>
                <a:cubicBezTo>
                  <a:pt x="1963923" y="1493193"/>
                  <a:pt x="1956555" y="1477222"/>
                  <a:pt x="1930400" y="1513840"/>
                </a:cubicBezTo>
                <a:cubicBezTo>
                  <a:pt x="1921597" y="1526165"/>
                  <a:pt x="1918883" y="1542155"/>
                  <a:pt x="1910080" y="1554480"/>
                </a:cubicBezTo>
                <a:cubicBezTo>
                  <a:pt x="1889533" y="1583246"/>
                  <a:pt x="1852686" y="1601714"/>
                  <a:pt x="1828800" y="1625600"/>
                </a:cubicBezTo>
                <a:cubicBezTo>
                  <a:pt x="1820166" y="1634234"/>
                  <a:pt x="1818835" y="1649608"/>
                  <a:pt x="1808480" y="1656080"/>
                </a:cubicBezTo>
                <a:cubicBezTo>
                  <a:pt x="1784216" y="1671245"/>
                  <a:pt x="1725730" y="1680758"/>
                  <a:pt x="1696720" y="1686560"/>
                </a:cubicBezTo>
                <a:cubicBezTo>
                  <a:pt x="1656080" y="1679787"/>
                  <a:pt x="1615200" y="1674320"/>
                  <a:pt x="1574800" y="1666240"/>
                </a:cubicBezTo>
                <a:cubicBezTo>
                  <a:pt x="1530494" y="1657379"/>
                  <a:pt x="1487236" y="1643502"/>
                  <a:pt x="1442720" y="1635760"/>
                </a:cubicBezTo>
                <a:cubicBezTo>
                  <a:pt x="1409188" y="1629928"/>
                  <a:pt x="1374987" y="1628987"/>
                  <a:pt x="1341120" y="1625600"/>
                </a:cubicBezTo>
                <a:cubicBezTo>
                  <a:pt x="1317413" y="1618827"/>
                  <a:pt x="1294024" y="1610824"/>
                  <a:pt x="1270000" y="1605280"/>
                </a:cubicBezTo>
                <a:cubicBezTo>
                  <a:pt x="1186259" y="1585955"/>
                  <a:pt x="1232544" y="1610789"/>
                  <a:pt x="1178560" y="1574800"/>
                </a:cubicBezTo>
                <a:cubicBezTo>
                  <a:pt x="1189508" y="885105"/>
                  <a:pt x="975689" y="917371"/>
                  <a:pt x="1402080" y="944880"/>
                </a:cubicBezTo>
                <a:cubicBezTo>
                  <a:pt x="1436045" y="947071"/>
                  <a:pt x="1469813" y="951653"/>
                  <a:pt x="1503680" y="955040"/>
                </a:cubicBezTo>
                <a:cubicBezTo>
                  <a:pt x="1517227" y="958427"/>
                  <a:pt x="1530582" y="962702"/>
                  <a:pt x="1544320" y="965200"/>
                </a:cubicBezTo>
                <a:cubicBezTo>
                  <a:pt x="1651672" y="984719"/>
                  <a:pt x="1578193" y="965879"/>
                  <a:pt x="1676400" y="985520"/>
                </a:cubicBezTo>
                <a:cubicBezTo>
                  <a:pt x="1690092" y="988258"/>
                  <a:pt x="1703493" y="992293"/>
                  <a:pt x="1717040" y="995680"/>
                </a:cubicBezTo>
                <a:cubicBezTo>
                  <a:pt x="1820360" y="1057672"/>
                  <a:pt x="1709675" y="997229"/>
                  <a:pt x="1838960" y="1046480"/>
                </a:cubicBezTo>
                <a:cubicBezTo>
                  <a:pt x="1887165" y="1064844"/>
                  <a:pt x="1930318" y="1098960"/>
                  <a:pt x="1981200" y="1107440"/>
                </a:cubicBezTo>
                <a:cubicBezTo>
                  <a:pt x="2052724" y="1119361"/>
                  <a:pt x="2022617" y="1111086"/>
                  <a:pt x="2072640" y="1127760"/>
                </a:cubicBezTo>
                <a:cubicBezTo>
                  <a:pt x="2099733" y="1124373"/>
                  <a:pt x="2126950" y="1121858"/>
                  <a:pt x="2153920" y="1117600"/>
                </a:cubicBezTo>
                <a:cubicBezTo>
                  <a:pt x="2191321" y="1111695"/>
                  <a:pt x="2228134" y="1102177"/>
                  <a:pt x="2265680" y="1097280"/>
                </a:cubicBezTo>
                <a:cubicBezTo>
                  <a:pt x="2306118" y="1092005"/>
                  <a:pt x="2346960" y="1090507"/>
                  <a:pt x="2387600" y="1087120"/>
                </a:cubicBezTo>
                <a:cubicBezTo>
                  <a:pt x="2404533" y="1083733"/>
                  <a:pt x="2421332" y="1079586"/>
                  <a:pt x="2438400" y="1076960"/>
                </a:cubicBezTo>
                <a:cubicBezTo>
                  <a:pt x="2465387" y="1072808"/>
                  <a:pt x="2493967" y="1075983"/>
                  <a:pt x="2519680" y="1066800"/>
                </a:cubicBezTo>
                <a:cubicBezTo>
                  <a:pt x="2542679" y="1058586"/>
                  <a:pt x="2561103" y="1040813"/>
                  <a:pt x="2580640" y="1026160"/>
                </a:cubicBezTo>
                <a:cubicBezTo>
                  <a:pt x="2594187" y="1016000"/>
                  <a:pt x="2609306" y="1007654"/>
                  <a:pt x="2621280" y="995680"/>
                </a:cubicBezTo>
                <a:cubicBezTo>
                  <a:pt x="2629914" y="987046"/>
                  <a:pt x="2636139" y="976122"/>
                  <a:pt x="2641600" y="965200"/>
                </a:cubicBezTo>
                <a:cubicBezTo>
                  <a:pt x="2660729" y="926941"/>
                  <a:pt x="2662379" y="912565"/>
                  <a:pt x="2672080" y="873760"/>
                </a:cubicBezTo>
                <a:cubicBezTo>
                  <a:pt x="2668693" y="819573"/>
                  <a:pt x="2670388" y="764828"/>
                  <a:pt x="2661920" y="711200"/>
                </a:cubicBezTo>
                <a:cubicBezTo>
                  <a:pt x="2660016" y="699139"/>
                  <a:pt x="2650234" y="689354"/>
                  <a:pt x="2641600" y="680720"/>
                </a:cubicBezTo>
                <a:cubicBezTo>
                  <a:pt x="2625505" y="664625"/>
                  <a:pt x="2583314" y="636818"/>
                  <a:pt x="2560320" y="629920"/>
                </a:cubicBezTo>
                <a:cubicBezTo>
                  <a:pt x="2540589" y="624001"/>
                  <a:pt x="2519680" y="623147"/>
                  <a:pt x="2499360" y="619760"/>
                </a:cubicBezTo>
                <a:cubicBezTo>
                  <a:pt x="2485813" y="623147"/>
                  <a:pt x="2469624" y="621197"/>
                  <a:pt x="2458720" y="629920"/>
                </a:cubicBezTo>
                <a:cubicBezTo>
                  <a:pt x="2437638" y="646786"/>
                  <a:pt x="2455278" y="713616"/>
                  <a:pt x="2458720" y="721360"/>
                </a:cubicBezTo>
                <a:cubicBezTo>
                  <a:pt x="2464556" y="734490"/>
                  <a:pt x="2477580" y="743389"/>
                  <a:pt x="2489200" y="751840"/>
                </a:cubicBezTo>
                <a:cubicBezTo>
                  <a:pt x="2515039" y="770632"/>
                  <a:pt x="2541903" y="788352"/>
                  <a:pt x="2570480" y="802640"/>
                </a:cubicBezTo>
                <a:cubicBezTo>
                  <a:pt x="2589638" y="812219"/>
                  <a:pt x="2611668" y="814722"/>
                  <a:pt x="2631440" y="822960"/>
                </a:cubicBezTo>
                <a:cubicBezTo>
                  <a:pt x="2652411" y="831698"/>
                  <a:pt x="2672080" y="843280"/>
                  <a:pt x="2692400" y="853440"/>
                </a:cubicBezTo>
                <a:cubicBezTo>
                  <a:pt x="2699173" y="863600"/>
                  <a:pt x="2703185" y="876292"/>
                  <a:pt x="2712720" y="883920"/>
                </a:cubicBezTo>
                <a:cubicBezTo>
                  <a:pt x="2737669" y="903879"/>
                  <a:pt x="2794000" y="934720"/>
                  <a:pt x="2794000" y="934720"/>
                </a:cubicBezTo>
                <a:cubicBezTo>
                  <a:pt x="2810105" y="958878"/>
                  <a:pt x="2850772" y="1017783"/>
                  <a:pt x="2865120" y="1046480"/>
                </a:cubicBezTo>
                <a:cubicBezTo>
                  <a:pt x="2873276" y="1062792"/>
                  <a:pt x="2877284" y="1080968"/>
                  <a:pt x="2885440" y="1097280"/>
                </a:cubicBezTo>
                <a:cubicBezTo>
                  <a:pt x="2890901" y="1108202"/>
                  <a:pt x="2900299" y="1116838"/>
                  <a:pt x="2905760" y="1127760"/>
                </a:cubicBezTo>
                <a:cubicBezTo>
                  <a:pt x="2910549" y="1137339"/>
                  <a:pt x="2912160" y="1148212"/>
                  <a:pt x="2915920" y="1158240"/>
                </a:cubicBezTo>
                <a:cubicBezTo>
                  <a:pt x="2922324" y="1175317"/>
                  <a:pt x="2929467" y="1192107"/>
                  <a:pt x="2936240" y="1209040"/>
                </a:cubicBezTo>
                <a:cubicBezTo>
                  <a:pt x="2939627" y="1270000"/>
                  <a:pt x="2940612" y="1331141"/>
                  <a:pt x="2946400" y="1391920"/>
                </a:cubicBezTo>
                <a:cubicBezTo>
                  <a:pt x="2947415" y="1402581"/>
                  <a:pt x="2953963" y="1412010"/>
                  <a:pt x="2956560" y="1422400"/>
                </a:cubicBezTo>
                <a:cubicBezTo>
                  <a:pt x="2960748" y="1439153"/>
                  <a:pt x="2962532" y="1456447"/>
                  <a:pt x="2966720" y="1473200"/>
                </a:cubicBezTo>
                <a:cubicBezTo>
                  <a:pt x="2976276" y="1511424"/>
                  <a:pt x="2988612" y="1523394"/>
                  <a:pt x="3007360" y="1564640"/>
                </a:cubicBezTo>
                <a:cubicBezTo>
                  <a:pt x="3050569" y="1659701"/>
                  <a:pt x="3001454" y="1571729"/>
                  <a:pt x="3058160" y="1666240"/>
                </a:cubicBezTo>
                <a:cubicBezTo>
                  <a:pt x="3065469" y="1691822"/>
                  <a:pt x="3119120" y="1865094"/>
                  <a:pt x="3119120" y="1910080"/>
                </a:cubicBezTo>
                <a:cubicBezTo>
                  <a:pt x="3119120" y="1928318"/>
                  <a:pt x="3112647" y="1949011"/>
                  <a:pt x="3098800" y="1960880"/>
                </a:cubicBezTo>
                <a:cubicBezTo>
                  <a:pt x="3085689" y="1972118"/>
                  <a:pt x="3065034" y="1968201"/>
                  <a:pt x="3048000" y="1971040"/>
                </a:cubicBezTo>
                <a:cubicBezTo>
                  <a:pt x="3024378" y="1974977"/>
                  <a:pt x="3000587" y="1977813"/>
                  <a:pt x="2976880" y="1981200"/>
                </a:cubicBezTo>
                <a:cubicBezTo>
                  <a:pt x="2949787" y="1991360"/>
                  <a:pt x="2920012" y="1996145"/>
                  <a:pt x="2895600" y="2011680"/>
                </a:cubicBezTo>
                <a:cubicBezTo>
                  <a:pt x="2881314" y="2020771"/>
                  <a:pt x="2880266" y="2044747"/>
                  <a:pt x="2865120" y="2052320"/>
                </a:cubicBezTo>
                <a:cubicBezTo>
                  <a:pt x="2855541" y="2057109"/>
                  <a:pt x="2871435" y="2031836"/>
                  <a:pt x="2875280" y="2021840"/>
                </a:cubicBezTo>
                <a:cubicBezTo>
                  <a:pt x="2888374" y="1987796"/>
                  <a:pt x="2900952" y="1953503"/>
                  <a:pt x="2915920" y="1920240"/>
                </a:cubicBezTo>
                <a:cubicBezTo>
                  <a:pt x="2931458" y="1885711"/>
                  <a:pt x="2949787" y="1852507"/>
                  <a:pt x="2966720" y="1818640"/>
                </a:cubicBezTo>
                <a:cubicBezTo>
                  <a:pt x="2976880" y="1798320"/>
                  <a:pt x="2990016" y="1779233"/>
                  <a:pt x="2997200" y="1757680"/>
                </a:cubicBezTo>
                <a:cubicBezTo>
                  <a:pt x="3023287" y="1679418"/>
                  <a:pt x="3009565" y="1716607"/>
                  <a:pt x="3037840" y="1645920"/>
                </a:cubicBezTo>
                <a:cubicBezTo>
                  <a:pt x="3034453" y="1561253"/>
                  <a:pt x="3043031" y="1475252"/>
                  <a:pt x="3027680" y="1391920"/>
                </a:cubicBezTo>
                <a:cubicBezTo>
                  <a:pt x="3018895" y="1344233"/>
                  <a:pt x="2989041" y="1302887"/>
                  <a:pt x="2966720" y="1259840"/>
                </a:cubicBezTo>
                <a:cubicBezTo>
                  <a:pt x="2941583" y="1211361"/>
                  <a:pt x="2916377" y="1162600"/>
                  <a:pt x="2885440" y="1117600"/>
                </a:cubicBezTo>
                <a:cubicBezTo>
                  <a:pt x="2790487" y="979487"/>
                  <a:pt x="2787369" y="978889"/>
                  <a:pt x="2712720" y="904240"/>
                </a:cubicBezTo>
                <a:cubicBezTo>
                  <a:pt x="2736427" y="900853"/>
                  <a:pt x="2760279" y="898364"/>
                  <a:pt x="2783840" y="894080"/>
                </a:cubicBezTo>
                <a:cubicBezTo>
                  <a:pt x="2797578" y="891582"/>
                  <a:pt x="2813117" y="892036"/>
                  <a:pt x="2824480" y="883920"/>
                </a:cubicBezTo>
                <a:cubicBezTo>
                  <a:pt x="2838259" y="874078"/>
                  <a:pt x="2844800" y="856827"/>
                  <a:pt x="2854960" y="843280"/>
                </a:cubicBezTo>
                <a:cubicBezTo>
                  <a:pt x="2858347" y="826347"/>
                  <a:pt x="2868209" y="809470"/>
                  <a:pt x="2865120" y="792480"/>
                </a:cubicBezTo>
                <a:cubicBezTo>
                  <a:pt x="2843091" y="671318"/>
                  <a:pt x="2832819" y="656757"/>
                  <a:pt x="2794000" y="579120"/>
                </a:cubicBezTo>
                <a:cubicBezTo>
                  <a:pt x="2908672" y="567653"/>
                  <a:pt x="2897794" y="573693"/>
                  <a:pt x="3017520" y="538480"/>
                </a:cubicBezTo>
                <a:cubicBezTo>
                  <a:pt x="3053125" y="528008"/>
                  <a:pt x="3103856" y="502944"/>
                  <a:pt x="3129280" y="477520"/>
                </a:cubicBezTo>
                <a:cubicBezTo>
                  <a:pt x="3153227" y="453573"/>
                  <a:pt x="3169920" y="423333"/>
                  <a:pt x="3190240" y="396240"/>
                </a:cubicBezTo>
                <a:cubicBezTo>
                  <a:pt x="3193627" y="372533"/>
                  <a:pt x="3196463" y="348742"/>
                  <a:pt x="3200400" y="325120"/>
                </a:cubicBezTo>
                <a:cubicBezTo>
                  <a:pt x="3203239" y="308086"/>
                  <a:pt x="3215304" y="290924"/>
                  <a:pt x="3210560" y="274320"/>
                </a:cubicBezTo>
                <a:cubicBezTo>
                  <a:pt x="3207205" y="262579"/>
                  <a:pt x="3190240" y="260773"/>
                  <a:pt x="3180080" y="254000"/>
                </a:cubicBezTo>
                <a:cubicBezTo>
                  <a:pt x="3183467" y="243840"/>
                  <a:pt x="3184927" y="232819"/>
                  <a:pt x="3190240" y="223520"/>
                </a:cubicBezTo>
                <a:cubicBezTo>
                  <a:pt x="3198641" y="208818"/>
                  <a:pt x="3216068" y="199162"/>
                  <a:pt x="3220720" y="182880"/>
                </a:cubicBezTo>
                <a:cubicBezTo>
                  <a:pt x="3230070" y="150154"/>
                  <a:pt x="3225705" y="114920"/>
                  <a:pt x="3230880" y="81280"/>
                </a:cubicBezTo>
                <a:cubicBezTo>
                  <a:pt x="3232508" y="70695"/>
                  <a:pt x="3238098" y="61098"/>
                  <a:pt x="3241040" y="50800"/>
                </a:cubicBezTo>
                <a:cubicBezTo>
                  <a:pt x="3252021" y="12365"/>
                  <a:pt x="3251200" y="22792"/>
                  <a:pt x="3251200" y="0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1717040" y="2275840"/>
            <a:ext cx="4043680" cy="305816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5" idx="233"/>
          </p:cNvCxnSpPr>
          <p:nvPr/>
        </p:nvCxnSpPr>
        <p:spPr>
          <a:xfrm flipV="1">
            <a:off x="11081222" y="1864194"/>
            <a:ext cx="369098" cy="377404"/>
          </a:xfrm>
          <a:prstGeom prst="straightConnector1">
            <a:avLst/>
          </a:prstGeom>
          <a:ln w="76200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5155763" y="5835134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8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351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Pam tracio Cynnydd?</a:t>
            </a:r>
            <a:br>
              <a:rPr lang="cy-GB"/>
            </a:br>
            <a:r>
              <a:rPr lang="cy-GB"/>
              <a:t>                                           </a:t>
            </a:r>
            <a:r>
              <a:rPr lang="cy-GB" err="1"/>
              <a:t>Why</a:t>
            </a:r>
            <a:r>
              <a:rPr lang="cy-GB"/>
              <a:t> </a:t>
            </a:r>
            <a:r>
              <a:rPr lang="cy-GB" err="1"/>
              <a:t>track</a:t>
            </a:r>
            <a:r>
              <a:rPr lang="cy-GB"/>
              <a:t> </a:t>
            </a:r>
            <a:r>
              <a:rPr lang="cy-GB" err="1"/>
              <a:t>progress</a:t>
            </a:r>
            <a:r>
              <a:rPr lang="cy-GB"/>
              <a:t>?</a:t>
            </a: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39581">
            <a:off x="305411" y="1715704"/>
            <a:ext cx="2915310" cy="14576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70828">
            <a:off x="825190" y="3958809"/>
            <a:ext cx="3233420" cy="18592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214" y="3472169"/>
            <a:ext cx="2059607" cy="237999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609" y="1709627"/>
            <a:ext cx="2310179" cy="231711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5520" y="2058451"/>
            <a:ext cx="3169920" cy="316992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0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8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57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6" name="Rectangle 17"/>
          <p:cNvSpPr>
            <a:spLocks noChangeArrowheads="1"/>
          </p:cNvSpPr>
          <p:nvPr/>
        </p:nvSpPr>
        <p:spPr bwMode="auto">
          <a:xfrm>
            <a:off x="914400" y="549274"/>
            <a:ext cx="10312399" cy="1198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  <a:defRPr/>
            </a:pPr>
            <a:r>
              <a:rPr lang="en-GB" altLang="en-US"/>
              <a:t>BETH DDYLWN ASESU?</a:t>
            </a:r>
          </a:p>
          <a:p>
            <a:pPr algn="ctr">
              <a:spcBef>
                <a:spcPct val="0"/>
              </a:spcBef>
              <a:buClrTx/>
              <a:buFontTx/>
              <a:buNone/>
              <a:defRPr/>
            </a:pPr>
            <a:r>
              <a:rPr lang="en-GB" altLang="en-US" i="1">
                <a:solidFill>
                  <a:schemeClr val="accent4">
                    <a:lumMod val="75000"/>
                  </a:schemeClr>
                </a:solidFill>
              </a:rPr>
              <a:t>                                       </a:t>
            </a:r>
            <a:r>
              <a:rPr lang="en-GB" altLang="en-US" i="1"/>
              <a:t>WHAT TO ASSESS?</a:t>
            </a:r>
            <a:endParaRPr lang="en-GB" altLang="en-US"/>
          </a:p>
        </p:txBody>
      </p:sp>
      <p:sp>
        <p:nvSpPr>
          <p:cNvPr id="30737" name="Rectangle 18"/>
          <p:cNvSpPr>
            <a:spLocks noChangeArrowheads="1"/>
          </p:cNvSpPr>
          <p:nvPr/>
        </p:nvSpPr>
        <p:spPr bwMode="auto">
          <a:xfrm>
            <a:off x="5899151" y="2060576"/>
            <a:ext cx="4972049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indent="0">
              <a:buClr>
                <a:srgbClr val="002060"/>
              </a:buClr>
              <a:buNone/>
              <a:defRPr/>
            </a:pPr>
            <a:endParaRPr lang="en-GB" altLang="en-US" sz="2800" i="1"/>
          </a:p>
        </p:txBody>
      </p:sp>
      <p:sp>
        <p:nvSpPr>
          <p:cNvPr id="43026" name="Rectangle 18"/>
          <p:cNvSpPr>
            <a:spLocks noChangeArrowheads="1"/>
          </p:cNvSpPr>
          <p:nvPr/>
        </p:nvSpPr>
        <p:spPr bwMode="auto">
          <a:xfrm>
            <a:off x="916578" y="2236335"/>
            <a:ext cx="4410394" cy="1526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buClr>
                <a:schemeClr val="tx2"/>
              </a:buClr>
            </a:pPr>
            <a:endParaRPr lang="en-GB" altLang="en-US" sz="2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F11B7B9-F66F-4A81-942E-7A5184E4E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739" y="2772136"/>
            <a:ext cx="4783014" cy="229846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BC999C-558E-4873-BFAF-3F64023B4598}"/>
              </a:ext>
            </a:extLst>
          </p:cNvPr>
          <p:cNvSpPr txBox="1"/>
          <p:nvPr/>
        </p:nvSpPr>
        <p:spPr>
          <a:xfrm>
            <a:off x="4288971" y="520337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cyfathrebol</a:t>
            </a:r>
          </a:p>
          <a:p>
            <a:r>
              <a:rPr lang="en-US"/>
              <a:t>The communicative child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FDC24A-052F-4733-9DBD-EADCDF2115D6}"/>
              </a:ext>
            </a:extLst>
          </p:cNvPr>
          <p:cNvSpPr txBox="1"/>
          <p:nvPr/>
        </p:nvSpPr>
        <p:spPr>
          <a:xfrm>
            <a:off x="8132989" y="239621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corfforol</a:t>
            </a:r>
          </a:p>
          <a:p>
            <a:r>
              <a:rPr lang="en-US"/>
              <a:t>The physical child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CF11E9-78F3-42F1-B808-01CB45138CA8}"/>
              </a:ext>
            </a:extLst>
          </p:cNvPr>
          <p:cNvSpPr txBox="1"/>
          <p:nvPr/>
        </p:nvSpPr>
        <p:spPr>
          <a:xfrm>
            <a:off x="819150" y="321400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gwybyddol</a:t>
            </a:r>
          </a:p>
          <a:p>
            <a:r>
              <a:rPr lang="en-US"/>
              <a:t>The cognitive child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72C067-4BD0-460B-A473-C8234A9B23DF}"/>
              </a:ext>
            </a:extLst>
          </p:cNvPr>
          <p:cNvSpPr txBox="1"/>
          <p:nvPr/>
        </p:nvSpPr>
        <p:spPr>
          <a:xfrm>
            <a:off x="8482692" y="412840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emosiynol</a:t>
            </a:r>
          </a:p>
          <a:p>
            <a:r>
              <a:rPr lang="en-US"/>
              <a:t>The emotional child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CF2DF3-7B5B-4DAF-AF5B-D60363A205C8}"/>
              </a:ext>
            </a:extLst>
          </p:cNvPr>
          <p:cNvSpPr txBox="1"/>
          <p:nvPr/>
        </p:nvSpPr>
        <p:spPr>
          <a:xfrm>
            <a:off x="4825092" y="206012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addasol</a:t>
            </a:r>
          </a:p>
          <a:p>
            <a:r>
              <a:rPr lang="en-US"/>
              <a:t>The adapive child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27801B-CFA1-403C-8242-266F53B42272}"/>
              </a:ext>
            </a:extLst>
          </p:cNvPr>
          <p:cNvSpPr txBox="1"/>
          <p:nvPr/>
        </p:nvSpPr>
        <p:spPr>
          <a:xfrm>
            <a:off x="9397091" y="31051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70C0"/>
                </a:solidFill>
              </a:rPr>
              <a:t>Y dinesydd</a:t>
            </a:r>
          </a:p>
          <a:p>
            <a:r>
              <a:rPr lang="en-US">
                <a:solidFill>
                  <a:srgbClr val="0070C0"/>
                </a:solidFill>
              </a:rPr>
              <a:t>The citizen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C26622-57EE-4699-8807-4C3ACEF35AC1}"/>
              </a:ext>
            </a:extLst>
          </p:cNvPr>
          <p:cNvSpPr txBox="1"/>
          <p:nvPr/>
        </p:nvSpPr>
        <p:spPr>
          <a:xfrm>
            <a:off x="2190749" y="2005692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70C0"/>
                </a:solidFill>
              </a:rPr>
              <a:t>Y plentyn iach</a:t>
            </a:r>
          </a:p>
          <a:p>
            <a:r>
              <a:rPr lang="en-US">
                <a:solidFill>
                  <a:srgbClr val="0070C0"/>
                </a:solidFill>
              </a:rPr>
              <a:t>The healthy child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FD149D-0C6C-45AD-B6E0-C69D7553FC83}"/>
              </a:ext>
            </a:extLst>
          </p:cNvPr>
          <p:cNvSpPr txBox="1"/>
          <p:nvPr/>
        </p:nvSpPr>
        <p:spPr>
          <a:xfrm>
            <a:off x="1025978" y="4988378"/>
            <a:ext cx="18505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70C0"/>
                </a:solidFill>
              </a:rPr>
              <a:t>Y cyfranwr</a:t>
            </a:r>
          </a:p>
          <a:p>
            <a:r>
              <a:rPr lang="en-US">
                <a:solidFill>
                  <a:srgbClr val="0070C0"/>
                </a:solidFill>
              </a:rPr>
              <a:t>The contributor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FCA0CD-171F-4FE8-823D-D4812575A71C}"/>
              </a:ext>
            </a:extLst>
          </p:cNvPr>
          <p:cNvSpPr txBox="1"/>
          <p:nvPr/>
        </p:nvSpPr>
        <p:spPr>
          <a:xfrm>
            <a:off x="8199663" y="524963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70C0"/>
                </a:solidFill>
              </a:rPr>
              <a:t>Y  dysgwr</a:t>
            </a:r>
          </a:p>
          <a:p>
            <a:r>
              <a:rPr lang="en-US">
                <a:solidFill>
                  <a:srgbClr val="0070C0"/>
                </a:solidFill>
              </a:rPr>
              <a:t>The learner</a:t>
            </a:r>
          </a:p>
        </p:txBody>
      </p:sp>
    </p:spTree>
    <p:extLst>
      <p:ext uri="{BB962C8B-B14F-4D97-AF65-F5344CB8AC3E}">
        <p14:creationId xmlns:p14="http://schemas.microsoft.com/office/powerpoint/2010/main" val="2470208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presennol</a:t>
            </a:r>
            <a:br>
              <a:rPr lang="cy-GB"/>
            </a:br>
            <a:r>
              <a:rPr lang="cy-GB"/>
              <a:t>                                            At </a:t>
            </a:r>
            <a:r>
              <a:rPr lang="cy-GB" err="1"/>
              <a:t>Present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err="1"/>
              <a:t>Proffil</a:t>
            </a:r>
            <a:r>
              <a:rPr lang="en-GB"/>
              <a:t> y </a:t>
            </a:r>
            <a:r>
              <a:rPr lang="en-GB" err="1"/>
              <a:t>Cyfnod</a:t>
            </a:r>
            <a:r>
              <a:rPr lang="en-GB"/>
              <a:t> Sylfaen</a:t>
            </a:r>
          </a:p>
          <a:p>
            <a:r>
              <a:rPr lang="cy-GB"/>
              <a:t>Fframwaith asesu datblygiad y Blynyddoedd Cynnar</a:t>
            </a:r>
            <a:endParaRPr lang="en-GB"/>
          </a:p>
          <a:p>
            <a:r>
              <a:rPr lang="cy-GB" err="1"/>
              <a:t>Bl</a:t>
            </a:r>
            <a:r>
              <a:rPr lang="cy-GB"/>
              <a:t> 2 – Fl9 Profion Cenedlaethol Darllen a Rhifedd</a:t>
            </a:r>
          </a:p>
          <a:p>
            <a:r>
              <a:rPr lang="cy-GB"/>
              <a:t>TGAU blwyddyn 11</a:t>
            </a:r>
          </a:p>
          <a:p>
            <a:r>
              <a:rPr lang="cy-GB"/>
              <a:t>Lefelau AA/S blwyddyn 12  </a:t>
            </a:r>
          </a:p>
          <a:p>
            <a:r>
              <a:rPr lang="cy-GB"/>
              <a:t>Lefel A blwyddyn 13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The Foundation Phase Profile </a:t>
            </a:r>
          </a:p>
          <a:p>
            <a:r>
              <a:rPr lang="cy-GB" err="1"/>
              <a:t>Early</a:t>
            </a:r>
            <a:r>
              <a:rPr lang="cy-GB"/>
              <a:t> </a:t>
            </a:r>
            <a:r>
              <a:rPr lang="cy-GB" err="1"/>
              <a:t>Years</a:t>
            </a:r>
            <a:r>
              <a:rPr lang="cy-GB"/>
              <a:t> </a:t>
            </a:r>
            <a:r>
              <a:rPr lang="cy-GB" err="1"/>
              <a:t>developmental</a:t>
            </a:r>
            <a:r>
              <a:rPr lang="cy-GB"/>
              <a:t> </a:t>
            </a:r>
            <a:r>
              <a:rPr lang="cy-GB" err="1"/>
              <a:t>assessment</a:t>
            </a:r>
            <a:r>
              <a:rPr lang="cy-GB"/>
              <a:t> </a:t>
            </a:r>
            <a:r>
              <a:rPr lang="cy-GB" err="1"/>
              <a:t>framework</a:t>
            </a:r>
            <a:endParaRPr lang="en-GB"/>
          </a:p>
          <a:p>
            <a:r>
              <a:rPr lang="en-GB"/>
              <a:t>Y2 to Y9 have taken National Reading &amp; Numeracy tests</a:t>
            </a:r>
          </a:p>
          <a:p>
            <a:r>
              <a:rPr lang="en-GB"/>
              <a:t>GCSEs year 11</a:t>
            </a:r>
          </a:p>
          <a:p>
            <a:r>
              <a:rPr lang="en-GB"/>
              <a:t>A/S levels year 12 </a:t>
            </a:r>
          </a:p>
          <a:p>
            <a:r>
              <a:rPr lang="en-GB"/>
              <a:t> A-levels year 13</a:t>
            </a:r>
          </a:p>
        </p:txBody>
      </p:sp>
      <p:sp>
        <p:nvSpPr>
          <p:cNvPr id="5" name="Rectangle 4"/>
          <p:cNvSpPr/>
          <p:nvPr/>
        </p:nvSpPr>
        <p:spPr>
          <a:xfrm>
            <a:off x="5812342" y="222335"/>
            <a:ext cx="43969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</a:t>
            </a:r>
          </a:p>
          <a:p>
            <a:r>
              <a:rPr lang="cy-GB">
                <a:solidFill>
                  <a:srgbClr val="F99707"/>
                </a:solidFill>
              </a:rPr>
              <a:t>8  </a:t>
            </a:r>
          </a:p>
          <a:p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</a:p>
          <a:p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</a:p>
          <a:p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442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5840" y="5056555"/>
            <a:ext cx="103530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/>
              <a:t>https://www.youtube.com/watch?v=nWAtOkeuWus&amp;list=PLTZvaU9CIF5tuDj0fyS-X1LlqoA4efi0e&amp;index=8&amp;t=0s</a:t>
            </a:r>
          </a:p>
        </p:txBody>
      </p:sp>
      <p:sp>
        <p:nvSpPr>
          <p:cNvPr id="4" name="Rectangle 3"/>
          <p:cNvSpPr/>
          <p:nvPr/>
        </p:nvSpPr>
        <p:spPr>
          <a:xfrm>
            <a:off x="934549" y="4687223"/>
            <a:ext cx="2826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>
                <a:solidFill>
                  <a:srgbClr val="0D0D0D"/>
                </a:solidFill>
                <a:latin typeface="Roboto"/>
              </a:rPr>
              <a:t>Professor Robin Banerjee</a:t>
            </a: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4800" y="149632"/>
            <a:ext cx="8369794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28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Argymhellion 2022</a:t>
            </a:r>
            <a:br>
              <a:rPr lang="cy-GB"/>
            </a:br>
            <a:r>
              <a:rPr lang="cy-GB"/>
              <a:t>                                          2022 </a:t>
            </a:r>
            <a:r>
              <a:rPr lang="cy-GB" err="1"/>
              <a:t>Recomendations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4480" y="1864194"/>
            <a:ext cx="5808003" cy="359527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/>
              <a:t>Pa </a:t>
            </a:r>
            <a:r>
              <a:rPr lang="en-GB" err="1"/>
              <a:t>newidiadau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hangen</a:t>
            </a:r>
            <a:r>
              <a:rPr lang="en-GB"/>
              <a:t>?</a:t>
            </a:r>
          </a:p>
          <a:p>
            <a:pPr marL="0" indent="0">
              <a:buNone/>
            </a:pPr>
            <a:r>
              <a:rPr lang="en-GB"/>
              <a:t> Mae </a:t>
            </a:r>
            <a:r>
              <a:rPr lang="en-GB" err="1"/>
              <a:t>tystiolaeth</a:t>
            </a:r>
            <a:r>
              <a:rPr lang="en-GB"/>
              <a:t> a </a:t>
            </a:r>
            <a:r>
              <a:rPr lang="en-GB" err="1"/>
              <a:t>gasglwyd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ystod</a:t>
            </a:r>
            <a:r>
              <a:rPr lang="en-GB"/>
              <a:t> </a:t>
            </a:r>
            <a:r>
              <a:rPr lang="en-GB" err="1"/>
              <a:t>yr</a:t>
            </a:r>
            <a:r>
              <a:rPr lang="en-GB"/>
              <a:t> </a:t>
            </a:r>
            <a:r>
              <a:rPr lang="en-GB" err="1"/>
              <a:t>Adolygiad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dangos</a:t>
            </a:r>
            <a:r>
              <a:rPr lang="en-GB"/>
              <a:t> bod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nifer</a:t>
            </a:r>
            <a:r>
              <a:rPr lang="en-GB"/>
              <a:t> o </a:t>
            </a:r>
            <a:r>
              <a:rPr lang="en-GB" err="1"/>
              <a:t>newidiadau</a:t>
            </a:r>
            <a:r>
              <a:rPr lang="en-GB"/>
              <a:t> </a:t>
            </a:r>
            <a:r>
              <a:rPr lang="en-GB" err="1"/>
              <a:t>er</a:t>
            </a:r>
            <a:r>
              <a:rPr lang="en-GB"/>
              <a:t> </a:t>
            </a:r>
            <a:r>
              <a:rPr lang="en-GB" err="1"/>
              <a:t>mwyn</a:t>
            </a:r>
            <a:r>
              <a:rPr lang="en-GB"/>
              <a:t> </a:t>
            </a:r>
            <a:r>
              <a:rPr lang="en-GB" err="1"/>
              <a:t>gwella’r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addysg</a:t>
            </a:r>
            <a:r>
              <a:rPr lang="en-GB"/>
              <a:t> </a:t>
            </a:r>
            <a:r>
              <a:rPr lang="en-GB" err="1"/>
              <a:t>yng</a:t>
            </a:r>
            <a:r>
              <a:rPr lang="en-GB"/>
              <a:t> </a:t>
            </a:r>
            <a:r>
              <a:rPr lang="en-GB" err="1"/>
              <a:t>Nghymru</a:t>
            </a:r>
            <a:r>
              <a:rPr lang="en-GB"/>
              <a:t>,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ddelio</a:t>
            </a:r>
            <a:r>
              <a:rPr lang="en-GB"/>
              <a:t> </a:t>
            </a:r>
            <a:r>
              <a:rPr lang="en-GB" err="1"/>
              <a:t>â’r</a:t>
            </a:r>
            <a:r>
              <a:rPr lang="en-GB"/>
              <a:t> </a:t>
            </a:r>
            <a:r>
              <a:rPr lang="en-GB" err="1"/>
              <a:t>gwendidau</a:t>
            </a:r>
            <a:r>
              <a:rPr lang="en-GB"/>
              <a:t> </a:t>
            </a:r>
            <a:r>
              <a:rPr lang="en-GB" err="1"/>
              <a:t>presennol</a:t>
            </a:r>
            <a:r>
              <a:rPr lang="en-GB"/>
              <a:t> a </a:t>
            </a:r>
            <a:r>
              <a:rPr lang="en-GB" err="1"/>
              <a:t>sicrhau</a:t>
            </a:r>
            <a:r>
              <a:rPr lang="en-GB"/>
              <a:t> bod y </a:t>
            </a:r>
            <a:r>
              <a:rPr lang="en-GB" err="1"/>
              <a:t>trefniadau</a:t>
            </a:r>
            <a:r>
              <a:rPr lang="en-GB"/>
              <a:t> </a:t>
            </a:r>
            <a:r>
              <a:rPr lang="en-GB" err="1"/>
              <a:t>asesu’n</a:t>
            </a:r>
            <a:r>
              <a:rPr lang="en-GB"/>
              <a:t> </a:t>
            </a:r>
            <a:r>
              <a:rPr lang="en-GB" err="1"/>
              <a:t>ategu’r</a:t>
            </a:r>
            <a:r>
              <a:rPr lang="en-GB"/>
              <a:t> </a:t>
            </a:r>
            <a:r>
              <a:rPr lang="en-GB" err="1"/>
              <a:t>dibenion</a:t>
            </a:r>
            <a:r>
              <a:rPr lang="en-GB"/>
              <a:t> </a:t>
            </a:r>
            <a:r>
              <a:rPr lang="en-GB" err="1"/>
              <a:t>addysg</a:t>
            </a:r>
            <a:r>
              <a:rPr lang="en-GB"/>
              <a:t>. </a:t>
            </a:r>
          </a:p>
          <a:p>
            <a:pPr marL="0" indent="0">
              <a:buNone/>
            </a:pPr>
            <a:r>
              <a:rPr lang="en-GB" err="1"/>
              <a:t>Dylai’r</a:t>
            </a:r>
            <a:r>
              <a:rPr lang="en-GB"/>
              <a:t> </a:t>
            </a:r>
            <a:r>
              <a:rPr lang="en-GB" err="1"/>
              <a:t>trefniadau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:	</a:t>
            </a:r>
          </a:p>
          <a:p>
            <a:r>
              <a:rPr lang="en-GB"/>
              <a:t> </a:t>
            </a:r>
            <a:r>
              <a:rPr lang="en-GB" err="1"/>
              <a:t>alinio’r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 </a:t>
            </a:r>
            <a:r>
              <a:rPr lang="en-GB" err="1"/>
              <a:t>â’r</a:t>
            </a:r>
            <a:r>
              <a:rPr lang="en-GB"/>
              <a:t> </a:t>
            </a:r>
            <a:r>
              <a:rPr lang="en-GB" err="1"/>
              <a:t>dibenion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: </a:t>
            </a:r>
            <a:r>
              <a:rPr lang="en-GB" err="1"/>
              <a:t>asesu</a:t>
            </a:r>
            <a:r>
              <a:rPr lang="en-GB"/>
              <a:t> </a:t>
            </a:r>
            <a:r>
              <a:rPr lang="en-GB" err="1"/>
              <a:t>beth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bwysig</a:t>
            </a:r>
            <a:r>
              <a:rPr lang="en-GB"/>
              <a:t> </a:t>
            </a:r>
          </a:p>
          <a:p>
            <a:r>
              <a:rPr lang="en-GB"/>
              <a:t> bod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glir</a:t>
            </a:r>
            <a:r>
              <a:rPr lang="en-GB"/>
              <a:t> am y </a:t>
            </a:r>
            <a:r>
              <a:rPr lang="en-GB" err="1"/>
              <a:t>rhesymau</a:t>
            </a:r>
            <a:r>
              <a:rPr lang="en-GB"/>
              <a:t> </a:t>
            </a:r>
            <a:r>
              <a:rPr lang="en-GB" err="1"/>
              <a:t>dros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 a </a:t>
            </a:r>
            <a:r>
              <a:rPr lang="en-GB" err="1"/>
              <a:t>chynllunio</a:t>
            </a:r>
            <a:r>
              <a:rPr lang="en-GB"/>
              <a:t> </a:t>
            </a:r>
            <a:r>
              <a:rPr lang="en-GB" err="1"/>
              <a:t>ymlaen</a:t>
            </a:r>
            <a:r>
              <a:rPr lang="en-GB"/>
              <a:t> </a:t>
            </a:r>
            <a:r>
              <a:rPr lang="en-GB" err="1"/>
              <a:t>llaw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y </a:t>
            </a:r>
            <a:r>
              <a:rPr lang="en-GB" err="1"/>
              <a:t>defnydd</a:t>
            </a:r>
            <a:r>
              <a:rPr lang="en-GB"/>
              <a:t> a </a:t>
            </a:r>
            <a:r>
              <a:rPr lang="en-GB" err="1"/>
              <a:t>wneir</a:t>
            </a:r>
            <a:r>
              <a:rPr lang="en-GB"/>
              <a:t> </a:t>
            </a:r>
            <a:r>
              <a:rPr lang="en-GB" err="1"/>
              <a:t>o’r</a:t>
            </a:r>
            <a:r>
              <a:rPr lang="en-GB"/>
              <a:t> </a:t>
            </a:r>
            <a:r>
              <a:rPr lang="en-GB" err="1"/>
              <a:t>canlyniadau</a:t>
            </a:r>
            <a:r>
              <a:rPr lang="en-GB"/>
              <a:t> </a:t>
            </a:r>
            <a:r>
              <a:rPr lang="en-GB" err="1"/>
              <a:t>asesu</a:t>
            </a:r>
            <a:endParaRPr lang="en-GB"/>
          </a:p>
          <a:p>
            <a:r>
              <a:rPr lang="en-GB" err="1"/>
              <a:t>hyrwyddo’r</a:t>
            </a:r>
            <a:r>
              <a:rPr lang="en-GB"/>
              <a:t> </a:t>
            </a:r>
            <a:r>
              <a:rPr lang="en-GB" err="1"/>
              <a:t>defnydd</a:t>
            </a:r>
            <a:r>
              <a:rPr lang="en-GB"/>
              <a:t> o </a:t>
            </a:r>
            <a:r>
              <a:rPr lang="en-GB" err="1"/>
              <a:t>amrywiaeth</a:t>
            </a:r>
            <a:r>
              <a:rPr lang="en-GB"/>
              <a:t> </a:t>
            </a:r>
            <a:r>
              <a:rPr lang="en-GB" err="1"/>
              <a:t>fawr</a:t>
            </a:r>
            <a:r>
              <a:rPr lang="en-GB"/>
              <a:t> o </a:t>
            </a:r>
            <a:r>
              <a:rPr lang="en-GB" err="1"/>
              <a:t>dechnegau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addas</a:t>
            </a:r>
            <a:r>
              <a:rPr lang="en-GB"/>
              <a:t> </a:t>
            </a:r>
            <a:r>
              <a:rPr lang="en-GB" err="1"/>
              <a:t>i’w</a:t>
            </a:r>
            <a:r>
              <a:rPr lang="en-GB"/>
              <a:t> </a:t>
            </a:r>
            <a:r>
              <a:rPr lang="en-GB" err="1"/>
              <a:t>diben</a:t>
            </a:r>
            <a:endParaRPr lang="en-GB"/>
          </a:p>
          <a:p>
            <a:r>
              <a:rPr lang="en-GB"/>
              <a:t> </a:t>
            </a:r>
            <a:r>
              <a:rPr lang="en-GB" err="1"/>
              <a:t>cynnwys</a:t>
            </a:r>
            <a:r>
              <a:rPr lang="en-GB"/>
              <a:t> </a:t>
            </a:r>
            <a:r>
              <a:rPr lang="en-GB" err="1"/>
              <a:t>myfyrwyr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hasesu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hunain</a:t>
            </a:r>
            <a:endParaRPr lang="en-GB"/>
          </a:p>
          <a:p>
            <a:r>
              <a:rPr lang="en-GB" err="1"/>
              <a:t>sicrhau</a:t>
            </a:r>
            <a:r>
              <a:rPr lang="en-GB"/>
              <a:t> bod </a:t>
            </a:r>
            <a:r>
              <a:rPr lang="en-GB" err="1"/>
              <a:t>adroddiadau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rieni</a:t>
            </a:r>
            <a:r>
              <a:rPr lang="en-GB"/>
              <a:t> a </a:t>
            </a:r>
            <a:r>
              <a:rPr lang="en-GB" err="1"/>
              <a:t>gofalwyr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canolbwyntio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gynnydd</a:t>
            </a:r>
            <a:endParaRPr lang="en-GB"/>
          </a:p>
          <a:p>
            <a:r>
              <a:rPr lang="en-GB"/>
              <a:t> bod </a:t>
            </a:r>
            <a:r>
              <a:rPr lang="en-GB" err="1"/>
              <a:t>mor</a:t>
            </a:r>
            <a:r>
              <a:rPr lang="en-GB"/>
              <a:t> </a:t>
            </a:r>
            <a:r>
              <a:rPr lang="en-GB" err="1"/>
              <a:t>ysgafn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cyffyrddiad</a:t>
            </a:r>
            <a:r>
              <a:rPr lang="en-GB"/>
              <a:t> â </a:t>
            </a:r>
            <a:r>
              <a:rPr lang="en-GB" err="1"/>
              <a:t>phosibl</a:t>
            </a:r>
            <a:r>
              <a:rPr lang="en-GB"/>
              <a:t> ac </a:t>
            </a:r>
            <a:r>
              <a:rPr lang="en-GB" err="1"/>
              <a:t>osgoi</a:t>
            </a:r>
            <a:r>
              <a:rPr lang="en-GB"/>
              <a:t> </a:t>
            </a:r>
            <a:r>
              <a:rPr lang="en-GB" err="1"/>
              <a:t>biwrocratiaeth</a:t>
            </a:r>
            <a:r>
              <a:rPr lang="en-GB"/>
              <a:t> </a:t>
            </a:r>
            <a:r>
              <a:rPr lang="en-GB" err="1"/>
              <a:t>ddiangen</a:t>
            </a:r>
            <a:endParaRPr lang="en-GB"/>
          </a:p>
          <a:p>
            <a:r>
              <a:rPr lang="en-GB"/>
              <a:t> </a:t>
            </a:r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defnydd</a:t>
            </a:r>
            <a:r>
              <a:rPr lang="en-GB"/>
              <a:t> </a:t>
            </a:r>
            <a:r>
              <a:rPr lang="en-GB" err="1"/>
              <a:t>systematig</a:t>
            </a:r>
            <a:r>
              <a:rPr lang="en-GB"/>
              <a:t> o </a:t>
            </a:r>
            <a:r>
              <a:rPr lang="en-GB" err="1"/>
              <a:t>dystiolaeth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 </a:t>
            </a:r>
            <a:r>
              <a:rPr lang="en-GB" err="1"/>
              <a:t>ynghyd</a:t>
            </a:r>
            <a:r>
              <a:rPr lang="en-GB"/>
              <a:t> â </a:t>
            </a:r>
            <a:r>
              <a:rPr lang="en-GB" err="1"/>
              <a:t>thystiolaeth</a:t>
            </a:r>
            <a:r>
              <a:rPr lang="en-GB"/>
              <a:t> </a:t>
            </a:r>
            <a:r>
              <a:rPr lang="en-GB" err="1"/>
              <a:t>arall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hunanwerthuso</a:t>
            </a:r>
            <a:r>
              <a:rPr lang="en-GB"/>
              <a:t>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yr</a:t>
            </a:r>
            <a:r>
              <a:rPr lang="en-GB"/>
              <a:t> </a:t>
            </a:r>
            <a:r>
              <a:rPr lang="en-GB" err="1"/>
              <a:t>ysgol</a:t>
            </a:r>
            <a:endParaRPr lang="en-GB"/>
          </a:p>
          <a:p>
            <a:r>
              <a:rPr lang="en-GB"/>
              <a:t> </a:t>
            </a:r>
            <a:r>
              <a:rPr lang="en-GB" err="1"/>
              <a:t>delio</a:t>
            </a:r>
            <a:r>
              <a:rPr lang="en-GB"/>
              <a:t> </a:t>
            </a:r>
            <a:r>
              <a:rPr lang="en-GB" err="1"/>
              <a:t>â’r</a:t>
            </a:r>
            <a:r>
              <a:rPr lang="en-GB"/>
              <a:t> </a:t>
            </a:r>
            <a:r>
              <a:rPr lang="en-GB" err="1"/>
              <a:t>goblygiadau</a:t>
            </a:r>
            <a:r>
              <a:rPr lang="en-GB"/>
              <a:t> o ran </a:t>
            </a:r>
            <a:r>
              <a:rPr lang="en-GB" err="1"/>
              <a:t>capasiti</a:t>
            </a:r>
            <a:r>
              <a:rPr lang="en-GB"/>
              <a:t> </a:t>
            </a:r>
            <a:r>
              <a:rPr lang="en-GB" err="1"/>
              <a:t>athrawon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arferion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 da</a:t>
            </a:r>
          </a:p>
          <a:p>
            <a:r>
              <a:rPr lang="en-GB"/>
              <a:t> </a:t>
            </a:r>
            <a:r>
              <a:rPr lang="en-GB" err="1"/>
              <a:t>ffurfio</a:t>
            </a:r>
            <a:r>
              <a:rPr lang="en-GB"/>
              <a:t> </a:t>
            </a:r>
            <a:r>
              <a:rPr lang="en-GB" err="1"/>
              <a:t>fframwaith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 a </a:t>
            </a:r>
            <a:r>
              <a:rPr lang="en-GB" err="1"/>
              <a:t>gwerthuso</a:t>
            </a:r>
            <a:r>
              <a:rPr lang="en-GB"/>
              <a:t> </a:t>
            </a:r>
            <a:r>
              <a:rPr lang="en-GB" err="1"/>
              <a:t>cydlynol</a:t>
            </a:r>
            <a:r>
              <a:rPr lang="en-GB"/>
              <a:t> a </a:t>
            </a:r>
            <a:r>
              <a:rPr lang="en-GB" err="1"/>
              <a:t>chytûn</a:t>
            </a:r>
            <a:r>
              <a:rPr lang="en-GB"/>
              <a:t> </a:t>
            </a:r>
            <a:r>
              <a:rPr lang="en-GB" err="1"/>
              <a:t>wedi’i</a:t>
            </a:r>
            <a:r>
              <a:rPr lang="en-GB"/>
              <a:t> </a:t>
            </a:r>
            <a:r>
              <a:rPr lang="en-GB" err="1"/>
              <a:t>seilio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weledigaeth</a:t>
            </a:r>
            <a:r>
              <a:rPr lang="en-GB"/>
              <a:t> a </a:t>
            </a:r>
            <a:r>
              <a:rPr lang="en-GB" err="1"/>
              <a:t>strategaeth</a:t>
            </a:r>
            <a:r>
              <a:rPr lang="en-GB"/>
              <a:t> </a:t>
            </a:r>
            <a:r>
              <a:rPr lang="en-GB" err="1"/>
              <a:t>glir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unol</a:t>
            </a:r>
            <a:r>
              <a:rPr lang="en-GB"/>
              <a:t> </a:t>
            </a:r>
            <a:r>
              <a:rPr lang="en-GB" err="1"/>
              <a:t>â’r</a:t>
            </a:r>
            <a:r>
              <a:rPr lang="en-GB"/>
              <a:t> </a:t>
            </a:r>
            <a:r>
              <a:rPr lang="en-GB" err="1"/>
              <a:t>elfennau</a:t>
            </a:r>
            <a:r>
              <a:rPr lang="en-GB"/>
              <a:t> </a:t>
            </a:r>
            <a:r>
              <a:rPr lang="en-GB" err="1"/>
              <a:t>uchod</a:t>
            </a:r>
            <a:r>
              <a:rPr lang="en-GB"/>
              <a:t>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/>
              <a:t>Evidence gathered in the course of the Review points to a number of requirements for change in order to improve assessment in Welsh education, to address current weaknesses and to ensure that the assessment arrangements support the purposes of education. </a:t>
            </a:r>
          </a:p>
          <a:p>
            <a:pPr marL="0" indent="0">
              <a:buNone/>
            </a:pPr>
            <a:r>
              <a:rPr lang="en-GB"/>
              <a:t>Assessment arrangements should:</a:t>
            </a:r>
          </a:p>
          <a:p>
            <a:r>
              <a:rPr lang="en-GB"/>
              <a:t> align assessment with the purposes of learning: assess what matters </a:t>
            </a:r>
          </a:p>
          <a:p>
            <a:r>
              <a:rPr lang="en-GB"/>
              <a:t> be clear about the reasons for assessment and plan in advance for the intended uses of assessment results</a:t>
            </a:r>
          </a:p>
          <a:p>
            <a:r>
              <a:rPr lang="en-GB"/>
              <a:t> promote the use of a wide range of techniques that are appropriate to their purpose</a:t>
            </a:r>
          </a:p>
          <a:p>
            <a:r>
              <a:rPr lang="en-GB"/>
              <a:t> engage students in their own assessment</a:t>
            </a:r>
          </a:p>
          <a:p>
            <a:r>
              <a:rPr lang="en-GB"/>
              <a:t> ensure that reports to parents and carers focus on progress </a:t>
            </a:r>
          </a:p>
          <a:p>
            <a:r>
              <a:rPr lang="en-GB"/>
              <a:t> be as light-touch as possible and avoid unnecessary bureaucracy</a:t>
            </a:r>
          </a:p>
          <a:p>
            <a:r>
              <a:rPr lang="en-GB"/>
              <a:t>use assessment evidence systematically and in combination with other evidence to inform school self-evaluation</a:t>
            </a:r>
          </a:p>
          <a:p>
            <a:r>
              <a:rPr lang="en-GB"/>
              <a:t>address the implications of good assessment practice for teacher capacity</a:t>
            </a:r>
          </a:p>
          <a:p>
            <a:r>
              <a:rPr lang="en-GB"/>
              <a:t>form a coherent, agreed assessment and evaluation framework with a clear vision and strategy based on all of the above.</a:t>
            </a:r>
          </a:p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0446801" y="5612012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8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7435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Camau Cynnydd</a:t>
            </a:r>
            <a:br>
              <a:rPr lang="cy-GB"/>
            </a:br>
            <a:r>
              <a:rPr lang="cy-GB"/>
              <a:t>                                               </a:t>
            </a:r>
            <a:r>
              <a:rPr lang="cy-GB" err="1"/>
              <a:t>Progression</a:t>
            </a:r>
            <a:r>
              <a:rPr lang="cy-GB"/>
              <a:t> </a:t>
            </a:r>
            <a:r>
              <a:rPr lang="cy-GB" err="1"/>
              <a:t>steps</a:t>
            </a:r>
            <a:r>
              <a:rPr lang="cy-GB"/>
              <a:t/>
            </a:r>
            <a:br>
              <a:rPr lang="cy-GB"/>
            </a:br>
            <a:r>
              <a:rPr lang="cy-GB"/>
              <a:t>                                        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y-GB"/>
              <a:t>Continwwm</a:t>
            </a:r>
          </a:p>
          <a:p>
            <a:r>
              <a:rPr lang="cy-GB"/>
              <a:t>Maes Dysgu a Phrofiad</a:t>
            </a:r>
          </a:p>
          <a:p>
            <a:r>
              <a:rPr lang="cy-GB"/>
              <a:t>Yr hyn sy'n bwysig</a:t>
            </a:r>
          </a:p>
          <a:p>
            <a:r>
              <a:rPr lang="cy-GB"/>
              <a:t>Camau cynnydd 1 – 5</a:t>
            </a:r>
          </a:p>
          <a:p>
            <a:pPr marL="0" indent="0">
              <a:buNone/>
            </a:pPr>
            <a:endParaRPr lang="cy-GB"/>
          </a:p>
          <a:p>
            <a:r>
              <a:rPr lang="cy-GB"/>
              <a:t>Sail i greu darlun o ddatblygiad y plentyn o ran y wybodaeth y sgiliau a’r cymwyseddau ar draws y meysydd dysgu a phrofiad a’r pedwar diben.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y-GB" err="1"/>
              <a:t>Continuum</a:t>
            </a:r>
            <a:endParaRPr lang="cy-GB"/>
          </a:p>
          <a:p>
            <a:r>
              <a:rPr lang="cy-GB" err="1"/>
              <a:t>Aerea</a:t>
            </a:r>
            <a:r>
              <a:rPr lang="cy-GB"/>
              <a:t> of </a:t>
            </a:r>
            <a:r>
              <a:rPr lang="cy-GB" err="1"/>
              <a:t>learning</a:t>
            </a:r>
            <a:r>
              <a:rPr lang="cy-GB"/>
              <a:t> &amp; </a:t>
            </a:r>
            <a:r>
              <a:rPr lang="cy-GB" err="1"/>
              <a:t>experience</a:t>
            </a:r>
            <a:endParaRPr lang="cy-GB"/>
          </a:p>
          <a:p>
            <a:r>
              <a:rPr lang="cy-GB" err="1"/>
              <a:t>What</a:t>
            </a:r>
            <a:r>
              <a:rPr lang="cy-GB"/>
              <a:t> </a:t>
            </a:r>
            <a:r>
              <a:rPr lang="cy-GB" err="1"/>
              <a:t>matters</a:t>
            </a:r>
          </a:p>
          <a:p>
            <a:r>
              <a:rPr lang="cy-GB" err="1"/>
              <a:t>Progression</a:t>
            </a:r>
            <a:r>
              <a:rPr lang="cy-GB"/>
              <a:t> </a:t>
            </a:r>
            <a:r>
              <a:rPr lang="cy-GB" err="1"/>
              <a:t>steps</a:t>
            </a:r>
            <a:r>
              <a:rPr lang="cy-GB"/>
              <a:t> 1 - 5</a:t>
            </a:r>
          </a:p>
          <a:p>
            <a:pPr marL="0" indent="0">
              <a:buNone/>
            </a:pPr>
            <a:endParaRPr lang="cy-GB"/>
          </a:p>
          <a:p>
            <a:r>
              <a:rPr lang="cy-GB"/>
              <a:t>The </a:t>
            </a:r>
            <a:r>
              <a:rPr lang="cy-GB" err="1"/>
              <a:t>basis</a:t>
            </a:r>
            <a:r>
              <a:rPr lang="cy-GB"/>
              <a:t> </a:t>
            </a:r>
            <a:r>
              <a:rPr lang="cy-GB" err="1"/>
              <a:t>for</a:t>
            </a:r>
            <a:r>
              <a:rPr lang="cy-GB"/>
              <a:t> </a:t>
            </a:r>
            <a:r>
              <a:rPr lang="cy-GB" err="1"/>
              <a:t>developing</a:t>
            </a:r>
            <a:r>
              <a:rPr lang="cy-GB"/>
              <a:t> </a:t>
            </a:r>
            <a:r>
              <a:rPr lang="cy-GB" err="1"/>
              <a:t>an</a:t>
            </a:r>
            <a:r>
              <a:rPr lang="cy-GB"/>
              <a:t> </a:t>
            </a:r>
            <a:r>
              <a:rPr lang="cy-GB" err="1"/>
              <a:t>accurate</a:t>
            </a:r>
            <a:r>
              <a:rPr lang="cy-GB"/>
              <a:t> </a:t>
            </a:r>
            <a:r>
              <a:rPr lang="cy-GB" err="1"/>
              <a:t>picture</a:t>
            </a:r>
            <a:r>
              <a:rPr lang="cy-GB"/>
              <a:t> of the </a:t>
            </a:r>
            <a:r>
              <a:rPr lang="cy-GB" err="1"/>
              <a:t>child’s</a:t>
            </a:r>
            <a:r>
              <a:rPr lang="cy-GB"/>
              <a:t> </a:t>
            </a:r>
            <a:r>
              <a:rPr lang="cy-GB" err="1"/>
              <a:t>knowledge</a:t>
            </a:r>
            <a:r>
              <a:rPr lang="cy-GB"/>
              <a:t>, </a:t>
            </a:r>
            <a:r>
              <a:rPr lang="cy-GB" err="1"/>
              <a:t>skills</a:t>
            </a:r>
            <a:r>
              <a:rPr lang="cy-GB"/>
              <a:t> </a:t>
            </a:r>
            <a:r>
              <a:rPr lang="cy-GB" err="1"/>
              <a:t>and</a:t>
            </a:r>
            <a:r>
              <a:rPr lang="cy-GB"/>
              <a:t> </a:t>
            </a:r>
            <a:r>
              <a:rPr lang="cy-GB" err="1"/>
              <a:t>competencies</a:t>
            </a:r>
            <a:r>
              <a:rPr lang="cy-GB"/>
              <a:t> </a:t>
            </a:r>
            <a:r>
              <a:rPr lang="cy-GB" err="1"/>
              <a:t>accross</a:t>
            </a:r>
            <a:r>
              <a:rPr lang="cy-GB"/>
              <a:t> the </a:t>
            </a:r>
            <a:r>
              <a:rPr lang="cy-GB" err="1"/>
              <a:t>areas</a:t>
            </a:r>
            <a:r>
              <a:rPr lang="cy-GB"/>
              <a:t> of </a:t>
            </a:r>
            <a:r>
              <a:rPr lang="cy-GB" err="1"/>
              <a:t>learning</a:t>
            </a:r>
            <a:r>
              <a:rPr lang="cy-GB"/>
              <a:t> </a:t>
            </a:r>
            <a:r>
              <a:rPr lang="cy-GB" err="1"/>
              <a:t>and</a:t>
            </a:r>
            <a:r>
              <a:rPr lang="cy-GB"/>
              <a:t> </a:t>
            </a:r>
            <a:r>
              <a:rPr lang="cy-GB" err="1"/>
              <a:t>experience</a:t>
            </a:r>
            <a:r>
              <a:rPr lang="cy-GB"/>
              <a:t> </a:t>
            </a:r>
            <a:r>
              <a:rPr lang="cy-GB" err="1"/>
              <a:t>and</a:t>
            </a:r>
            <a:r>
              <a:rPr lang="cy-GB"/>
              <a:t> the </a:t>
            </a:r>
            <a:r>
              <a:rPr lang="cy-GB" err="1"/>
              <a:t>four</a:t>
            </a:r>
            <a:r>
              <a:rPr lang="cy-GB"/>
              <a:t> </a:t>
            </a:r>
            <a:r>
              <a:rPr lang="cy-GB" err="1"/>
              <a:t>purposes</a:t>
            </a:r>
            <a:r>
              <a:rPr lang="cy-GB"/>
              <a:t>.</a:t>
            </a: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726961" y="0"/>
            <a:ext cx="543739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</a:t>
            </a:r>
          </a:p>
          <a:p>
            <a:r>
              <a:rPr lang="cy-GB">
                <a:solidFill>
                  <a:srgbClr val="F99707"/>
                </a:solidFill>
              </a:rPr>
              <a:t>8  </a:t>
            </a:r>
          </a:p>
          <a:p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</a:p>
          <a:p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</a:p>
          <a:p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266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Sut mesurir y cynnydd?</a:t>
            </a:r>
            <a:br>
              <a:rPr lang="cy-GB"/>
            </a:br>
            <a:r>
              <a:rPr lang="cy-GB"/>
              <a:t>                               </a:t>
            </a:r>
            <a:r>
              <a:rPr lang="cy-GB" err="1"/>
              <a:t>How</a:t>
            </a:r>
            <a:r>
              <a:rPr lang="cy-GB"/>
              <a:t> </a:t>
            </a:r>
            <a:r>
              <a:rPr lang="cy-GB" err="1"/>
              <a:t>will</a:t>
            </a:r>
            <a:r>
              <a:rPr lang="cy-GB"/>
              <a:t> </a:t>
            </a:r>
            <a:r>
              <a:rPr lang="cy-GB" err="1"/>
              <a:t>progress</a:t>
            </a:r>
            <a:r>
              <a:rPr lang="cy-GB"/>
              <a:t> be </a:t>
            </a:r>
            <a:r>
              <a:rPr lang="cy-GB" err="1"/>
              <a:t>measured</a:t>
            </a:r>
            <a:r>
              <a:rPr lang="cy-GB"/>
              <a:t>?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err="1">
                <a:ea typeface="+mn-lt"/>
                <a:cs typeface="+mn-lt"/>
              </a:rPr>
              <a:t>Dylid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blaenoriaeth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asesu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ffurfiannol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cefnogi’r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addysgu</a:t>
            </a:r>
            <a:r>
              <a:rPr lang="en-GB">
                <a:ea typeface="+mn-lt"/>
                <a:cs typeface="+mn-lt"/>
              </a:rPr>
              <a:t>.</a:t>
            </a:r>
          </a:p>
          <a:p>
            <a:r>
              <a:rPr lang="en-GB" err="1">
                <a:ea typeface="+mn-lt"/>
                <a:cs typeface="+mn-lt"/>
              </a:rPr>
              <a:t>Dylid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defnyddio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amrywiaeth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eang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dechnegau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asesu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darlun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gynnydd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anghenion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draws y </a:t>
            </a:r>
            <a:r>
              <a:rPr lang="en-GB" err="1">
                <a:ea typeface="+mn-lt"/>
                <a:cs typeface="+mn-lt"/>
              </a:rPr>
              <a:t>cwricwlwm</a:t>
            </a:r>
            <a:r>
              <a:rPr lang="en-GB">
                <a:ea typeface="+mn-lt"/>
                <a:cs typeface="+mn-lt"/>
              </a:rPr>
              <a:t>.</a:t>
            </a:r>
          </a:p>
          <a:p>
            <a:r>
              <a:rPr lang="en-GB">
                <a:ea typeface="+mn-lt"/>
                <a:cs typeface="+mn-lt"/>
              </a:rPr>
              <a:t>Un dull </a:t>
            </a:r>
            <a:r>
              <a:rPr lang="en-GB" err="1">
                <a:ea typeface="+mn-lt"/>
                <a:cs typeface="+mn-lt"/>
              </a:rPr>
              <a:t>asesu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defnyddio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asesiadau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personol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ar-lein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Mlynyddoedd</a:t>
            </a:r>
            <a:r>
              <a:rPr lang="en-GB">
                <a:ea typeface="+mn-lt"/>
                <a:cs typeface="+mn-lt"/>
              </a:rPr>
              <a:t> 2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9 </a:t>
            </a:r>
            <a:r>
              <a:rPr lang="en-GB" err="1">
                <a:ea typeface="+mn-lt"/>
                <a:cs typeface="+mn-lt"/>
              </a:rPr>
              <a:t>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galluogi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ymarferwyr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ddeall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dysgwr</a:t>
            </a:r>
            <a:r>
              <a:rPr lang="en-GB">
                <a:ea typeface="+mn-lt"/>
                <a:cs typeface="+mn-lt"/>
              </a:rPr>
              <a:t> o ran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sgiliau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darllen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rhifedd</a:t>
            </a:r>
            <a:r>
              <a:rPr lang="en-GB">
                <a:ea typeface="+mn-lt"/>
                <a:cs typeface="+mn-lt"/>
              </a:rPr>
              <a:t>. </a:t>
            </a:r>
          </a:p>
          <a:p>
            <a:r>
              <a:rPr lang="en-GB" err="1">
                <a:ea typeface="+mn-lt"/>
                <a:cs typeface="+mn-lt"/>
              </a:rPr>
              <a:t>Dylai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chwarae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weithredol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y broses </a:t>
            </a:r>
            <a:r>
              <a:rPr lang="en-GB" err="1">
                <a:ea typeface="+mn-lt"/>
                <a:cs typeface="+mn-lt"/>
              </a:rPr>
              <a:t>ddysgu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asesu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gymryd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perchenogaeth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dros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hunain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>
                <a:ea typeface="+mn-lt"/>
                <a:cs typeface="+mn-lt"/>
              </a:rPr>
              <a:t>Priority should be given to formative uses of assessment in order to support learning and teaching.</a:t>
            </a:r>
          </a:p>
          <a:p>
            <a:r>
              <a:rPr lang="en-GB">
                <a:ea typeface="+mn-lt"/>
                <a:cs typeface="+mn-lt"/>
              </a:rPr>
              <a:t>A wide range of assessment techniques should be used to provide a picture of a learner’s progress across the breadth of the curriculum.</a:t>
            </a:r>
          </a:p>
          <a:p>
            <a:r>
              <a:rPr lang="en-GB">
                <a:ea typeface="+mn-lt"/>
                <a:cs typeface="+mn-lt"/>
              </a:rPr>
              <a:t>One assessment method is the use of online personalised assessments for learners in Years 2 to 9 to enable practitioners to understand how a learner’s reading and numeracy skills are developing. </a:t>
            </a:r>
          </a:p>
          <a:p>
            <a:r>
              <a:rPr lang="en-GB">
                <a:ea typeface="+mn-lt"/>
                <a:cs typeface="+mn-lt"/>
              </a:rPr>
              <a:t>Learners should be active participants in the learning and assessment process, taking ownership of their own learning.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669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Tasg 1</a:t>
            </a:r>
            <a:br>
              <a:rPr lang="cy-GB"/>
            </a:br>
            <a:r>
              <a:rPr lang="cy-GB"/>
              <a:t>                                           </a:t>
            </a:r>
            <a:r>
              <a:rPr lang="cy-GB" err="1"/>
              <a:t>Task</a:t>
            </a:r>
            <a:r>
              <a:rPr lang="cy-GB"/>
              <a:t> 1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y-GB"/>
              <a:t>Trefnwch y camau cynnydd ar gyfer un 'beth sy'n bwysig' o'ch maes dysgu a phrofiad.</a:t>
            </a:r>
          </a:p>
          <a:p>
            <a:endParaRPr lang="cy-GB"/>
          </a:p>
          <a:p>
            <a:pPr marL="0" indent="0">
              <a:buNone/>
            </a:pPr>
            <a:r>
              <a:rPr lang="cy-GB"/>
              <a:t>Ystyriwch:</a:t>
            </a:r>
          </a:p>
          <a:p>
            <a:pPr marL="0" indent="0">
              <a:buNone/>
            </a:pPr>
            <a:r>
              <a:rPr lang="cy-GB"/>
              <a:t>Geiriad y camau</a:t>
            </a:r>
          </a:p>
          <a:p>
            <a:pPr marL="0" indent="0">
              <a:buNone/>
            </a:pPr>
            <a:r>
              <a:rPr lang="cy-GB"/>
              <a:t>Manylder y cynnwys</a:t>
            </a:r>
          </a:p>
          <a:p>
            <a:pPr marL="0" indent="0">
              <a:buNone/>
            </a:pPr>
            <a:r>
              <a:rPr lang="cy-GB"/>
              <a:t>A oes ffocws ar wybodaeth, sgiliau a phrofiadau. </a:t>
            </a:r>
          </a:p>
          <a:p>
            <a:pPr marL="0" indent="0">
              <a:buNone/>
            </a:pPr>
            <a:endParaRPr lang="cy-GB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y-GB" err="1"/>
              <a:t>Order</a:t>
            </a:r>
            <a:r>
              <a:rPr lang="cy-GB"/>
              <a:t> the </a:t>
            </a:r>
            <a:r>
              <a:rPr lang="cy-GB" err="1"/>
              <a:t>progression</a:t>
            </a:r>
            <a:r>
              <a:rPr lang="cy-GB"/>
              <a:t> </a:t>
            </a:r>
            <a:r>
              <a:rPr lang="cy-GB" err="1"/>
              <a:t>steps</a:t>
            </a:r>
            <a:r>
              <a:rPr lang="cy-GB"/>
              <a:t> for one of the 'what matters' of </a:t>
            </a:r>
            <a:r>
              <a:rPr lang="cy-GB" err="1"/>
              <a:t>your</a:t>
            </a:r>
            <a:r>
              <a:rPr lang="cy-GB"/>
              <a:t> </a:t>
            </a:r>
            <a:r>
              <a:rPr lang="cy-GB" err="1"/>
              <a:t>area</a:t>
            </a:r>
            <a:r>
              <a:rPr lang="cy-GB"/>
              <a:t> of </a:t>
            </a:r>
            <a:r>
              <a:rPr lang="cy-GB" err="1"/>
              <a:t>learning</a:t>
            </a:r>
            <a:r>
              <a:rPr lang="cy-GB"/>
              <a:t> </a:t>
            </a:r>
            <a:r>
              <a:rPr lang="cy-GB" err="1"/>
              <a:t>and</a:t>
            </a:r>
            <a:r>
              <a:rPr lang="cy-GB"/>
              <a:t> </a:t>
            </a:r>
            <a:r>
              <a:rPr lang="cy-GB" err="1"/>
              <a:t>experience</a:t>
            </a:r>
            <a:r>
              <a:rPr lang="cy-GB"/>
              <a:t>.</a:t>
            </a:r>
          </a:p>
          <a:p>
            <a:endParaRPr lang="cy-GB"/>
          </a:p>
          <a:p>
            <a:pPr marL="0" indent="0">
              <a:buNone/>
            </a:pPr>
            <a:r>
              <a:rPr lang="cy-GB" err="1"/>
              <a:t>Consider</a:t>
            </a:r>
            <a:r>
              <a:rPr lang="cy-GB"/>
              <a:t>:</a:t>
            </a:r>
          </a:p>
          <a:p>
            <a:pPr marL="0" indent="0">
              <a:buNone/>
            </a:pPr>
            <a:r>
              <a:rPr lang="cy-GB"/>
              <a:t>The </a:t>
            </a:r>
            <a:r>
              <a:rPr lang="cy-GB" err="1"/>
              <a:t>wording</a:t>
            </a:r>
            <a:r>
              <a:rPr lang="cy-GB"/>
              <a:t> of the </a:t>
            </a:r>
            <a:r>
              <a:rPr lang="cy-GB" err="1"/>
              <a:t>steps</a:t>
            </a:r>
            <a:r>
              <a:rPr lang="cy-GB"/>
              <a:t> </a:t>
            </a:r>
          </a:p>
          <a:p>
            <a:pPr marL="0" indent="0">
              <a:buNone/>
            </a:pPr>
            <a:r>
              <a:rPr lang="cy-GB"/>
              <a:t>The </a:t>
            </a:r>
            <a:r>
              <a:rPr lang="cy-GB" err="1"/>
              <a:t>detail</a:t>
            </a:r>
            <a:r>
              <a:rPr lang="cy-GB"/>
              <a:t> of the </a:t>
            </a:r>
            <a:r>
              <a:rPr lang="cy-GB" err="1"/>
              <a:t>content</a:t>
            </a:r>
            <a:endParaRPr lang="cy-GB"/>
          </a:p>
          <a:p>
            <a:pPr marL="0" indent="0">
              <a:buNone/>
            </a:pPr>
            <a:r>
              <a:rPr lang="cy-GB"/>
              <a:t>Is </a:t>
            </a:r>
            <a:r>
              <a:rPr lang="cy-GB" err="1"/>
              <a:t>there</a:t>
            </a:r>
            <a:r>
              <a:rPr lang="cy-GB"/>
              <a:t> a </a:t>
            </a:r>
            <a:r>
              <a:rPr lang="cy-GB" err="1"/>
              <a:t>focus</a:t>
            </a:r>
            <a:r>
              <a:rPr lang="cy-GB"/>
              <a:t> </a:t>
            </a:r>
            <a:r>
              <a:rPr lang="cy-GB" err="1"/>
              <a:t>on</a:t>
            </a:r>
            <a:r>
              <a:rPr lang="cy-GB"/>
              <a:t> </a:t>
            </a:r>
            <a:r>
              <a:rPr lang="cy-GB" err="1"/>
              <a:t>knowledge</a:t>
            </a:r>
            <a:r>
              <a:rPr lang="cy-GB"/>
              <a:t>, </a:t>
            </a:r>
            <a:r>
              <a:rPr lang="cy-GB" err="1"/>
              <a:t>skills</a:t>
            </a:r>
            <a:r>
              <a:rPr lang="cy-GB"/>
              <a:t> &amp; </a:t>
            </a:r>
            <a:r>
              <a:rPr lang="cy-GB" err="1"/>
              <a:t>experience</a:t>
            </a:r>
            <a:r>
              <a:rPr lang="cy-GB"/>
              <a:t>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543739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</a:t>
            </a:r>
          </a:p>
          <a:p>
            <a:r>
              <a:rPr lang="cy-GB">
                <a:solidFill>
                  <a:srgbClr val="F99707"/>
                </a:solidFill>
              </a:rPr>
              <a:t>8  </a:t>
            </a:r>
          </a:p>
          <a:p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</a:p>
          <a:p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</a:p>
          <a:p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121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Adborth </a:t>
            </a:r>
            <a:br>
              <a:rPr lang="cy-GB"/>
            </a:br>
            <a:r>
              <a:rPr lang="cy-GB"/>
              <a:t>                                             </a:t>
            </a:r>
            <a:r>
              <a:rPr lang="cy-GB" err="1"/>
              <a:t>Feedback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Beth yw eich barn?</a:t>
            </a:r>
          </a:p>
          <a:p>
            <a:endParaRPr lang="cy-GB"/>
          </a:p>
          <a:p>
            <a:r>
              <a:rPr lang="cy-GB"/>
              <a:t>Oes rhywbeth ar goll?</a:t>
            </a:r>
          </a:p>
          <a:p>
            <a:endParaRPr lang="cy-GB"/>
          </a:p>
          <a:p>
            <a:r>
              <a:rPr lang="cy-GB"/>
              <a:t>Dwy seren a dymuniad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err="1"/>
              <a:t>What</a:t>
            </a:r>
            <a:r>
              <a:rPr lang="cy-GB"/>
              <a:t> is </a:t>
            </a:r>
            <a:r>
              <a:rPr lang="cy-GB" err="1"/>
              <a:t>your</a:t>
            </a:r>
            <a:r>
              <a:rPr lang="cy-GB"/>
              <a:t> </a:t>
            </a:r>
            <a:r>
              <a:rPr lang="cy-GB" err="1"/>
              <a:t>opinion</a:t>
            </a:r>
            <a:r>
              <a:rPr lang="cy-GB"/>
              <a:t>?</a:t>
            </a:r>
          </a:p>
          <a:p>
            <a:endParaRPr lang="cy-GB"/>
          </a:p>
          <a:p>
            <a:r>
              <a:rPr lang="cy-GB"/>
              <a:t>Is </a:t>
            </a:r>
            <a:r>
              <a:rPr lang="cy-GB" err="1"/>
              <a:t>there</a:t>
            </a:r>
            <a:r>
              <a:rPr lang="cy-GB"/>
              <a:t> </a:t>
            </a:r>
            <a:r>
              <a:rPr lang="cy-GB" err="1"/>
              <a:t>anything</a:t>
            </a:r>
            <a:r>
              <a:rPr lang="cy-GB"/>
              <a:t> </a:t>
            </a:r>
            <a:r>
              <a:rPr lang="cy-GB" err="1"/>
              <a:t>missing</a:t>
            </a:r>
            <a:r>
              <a:rPr lang="cy-GB"/>
              <a:t>?</a:t>
            </a:r>
          </a:p>
          <a:p>
            <a:endParaRPr lang="cy-GB"/>
          </a:p>
          <a:p>
            <a:r>
              <a:rPr lang="cy-GB" err="1"/>
              <a:t>Two</a:t>
            </a:r>
            <a:r>
              <a:rPr lang="cy-GB"/>
              <a:t> </a:t>
            </a:r>
            <a:r>
              <a:rPr lang="cy-GB" err="1"/>
              <a:t>stars</a:t>
            </a:r>
            <a:r>
              <a:rPr lang="cy-GB"/>
              <a:t> &amp; a </a:t>
            </a:r>
            <a:r>
              <a:rPr lang="cy-GB" err="1"/>
              <a:t>wish</a:t>
            </a: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706401" y="0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8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711" y="4676775"/>
            <a:ext cx="2190289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406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326" y="254105"/>
            <a:ext cx="9605635" cy="1059305"/>
          </a:xfrm>
        </p:spPr>
        <p:txBody>
          <a:bodyPr>
            <a:normAutofit fontScale="90000"/>
          </a:bodyPr>
          <a:lstStyle/>
          <a:p>
            <a:r>
              <a:rPr lang="cy-GB"/>
              <a:t>Sut mae plant yn gwybod eu bod yn gwneud cynnydd?</a:t>
            </a:r>
            <a:br>
              <a:rPr lang="cy-GB"/>
            </a:br>
            <a:r>
              <a:rPr lang="cy-GB" err="1"/>
              <a:t>How</a:t>
            </a:r>
            <a:r>
              <a:rPr lang="cy-GB"/>
              <a:t> do </a:t>
            </a:r>
            <a:r>
              <a:rPr lang="cy-GB" err="1"/>
              <a:t>children</a:t>
            </a:r>
            <a:r>
              <a:rPr lang="cy-GB"/>
              <a:t> </a:t>
            </a:r>
            <a:r>
              <a:rPr lang="cy-GB" err="1"/>
              <a:t>know</a:t>
            </a:r>
            <a:r>
              <a:rPr lang="cy-GB"/>
              <a:t> </a:t>
            </a:r>
            <a:r>
              <a:rPr lang="cy-GB" err="1"/>
              <a:t>if</a:t>
            </a:r>
            <a:r>
              <a:rPr lang="cy-GB"/>
              <a:t> </a:t>
            </a:r>
            <a:r>
              <a:rPr lang="cy-GB" err="1"/>
              <a:t>they</a:t>
            </a:r>
            <a:r>
              <a:rPr lang="cy-GB"/>
              <a:t> </a:t>
            </a:r>
            <a:r>
              <a:rPr lang="cy-GB" err="1"/>
              <a:t>are</a:t>
            </a:r>
            <a:r>
              <a:rPr lang="cy-GB"/>
              <a:t> </a:t>
            </a:r>
            <a:r>
              <a:rPr lang="cy-GB" err="1"/>
              <a:t>making</a:t>
            </a:r>
            <a:r>
              <a:rPr lang="cy-GB"/>
              <a:t> </a:t>
            </a:r>
            <a:r>
              <a:rPr lang="cy-GB" err="1"/>
              <a:t>progress</a:t>
            </a:r>
            <a:r>
              <a:rPr lang="cy-GB"/>
              <a:t>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Adborth gan athrawon</a:t>
            </a:r>
          </a:p>
          <a:p>
            <a:r>
              <a:rPr lang="cy-GB"/>
              <a:t>Adborth gan gymheiriaid</a:t>
            </a:r>
          </a:p>
          <a:p>
            <a:r>
              <a:rPr lang="cy-GB"/>
              <a:t>Gwobrwyon</a:t>
            </a:r>
          </a:p>
          <a:p>
            <a:r>
              <a:rPr lang="cy-GB"/>
              <a:t>Hunan asesu</a:t>
            </a:r>
          </a:p>
          <a:p>
            <a:r>
              <a:rPr lang="cy-GB"/>
              <a:t>Adroddiadau</a:t>
            </a:r>
          </a:p>
          <a:p>
            <a:endParaRPr lang="cy-GB"/>
          </a:p>
          <a:p>
            <a:endParaRPr lang="cy-GB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err="1"/>
              <a:t>Feedback</a:t>
            </a:r>
            <a:r>
              <a:rPr lang="cy-GB"/>
              <a:t> </a:t>
            </a:r>
            <a:r>
              <a:rPr lang="cy-GB" err="1"/>
              <a:t>from</a:t>
            </a:r>
            <a:r>
              <a:rPr lang="cy-GB"/>
              <a:t> </a:t>
            </a:r>
            <a:r>
              <a:rPr lang="cy-GB" err="1"/>
              <a:t>teachers</a:t>
            </a:r>
            <a:endParaRPr lang="cy-GB"/>
          </a:p>
          <a:p>
            <a:r>
              <a:rPr lang="cy-GB" err="1"/>
              <a:t>Feedback</a:t>
            </a:r>
            <a:r>
              <a:rPr lang="cy-GB"/>
              <a:t> </a:t>
            </a:r>
            <a:r>
              <a:rPr lang="cy-GB" err="1"/>
              <a:t>from</a:t>
            </a:r>
            <a:r>
              <a:rPr lang="cy-GB"/>
              <a:t> </a:t>
            </a:r>
            <a:r>
              <a:rPr lang="cy-GB" err="1"/>
              <a:t>peers</a:t>
            </a:r>
            <a:endParaRPr lang="cy-GB"/>
          </a:p>
          <a:p>
            <a:r>
              <a:rPr lang="cy-GB" err="1"/>
              <a:t>Rewards</a:t>
            </a:r>
            <a:endParaRPr lang="cy-GB"/>
          </a:p>
          <a:p>
            <a:r>
              <a:rPr lang="cy-GB" err="1"/>
              <a:t>Self-assessment</a:t>
            </a:r>
            <a:endParaRPr lang="cy-GB"/>
          </a:p>
          <a:p>
            <a:r>
              <a:rPr lang="cy-GB" err="1"/>
              <a:t>Reports</a:t>
            </a: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0660161" y="5794494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8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255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Sut gallwn helpu plant i wneud cynnydd?</a:t>
            </a:r>
            <a:br>
              <a:rPr lang="cy-GB"/>
            </a:br>
            <a:r>
              <a:rPr lang="cy-GB" err="1"/>
              <a:t>How</a:t>
            </a:r>
            <a:r>
              <a:rPr lang="cy-GB"/>
              <a:t> can we help </a:t>
            </a:r>
            <a:r>
              <a:rPr lang="cy-GB" err="1"/>
              <a:t>children</a:t>
            </a:r>
            <a:r>
              <a:rPr lang="cy-GB"/>
              <a:t> to </a:t>
            </a:r>
            <a:r>
              <a:rPr lang="cy-GB" err="1"/>
              <a:t>make</a:t>
            </a:r>
            <a:r>
              <a:rPr lang="cy-GB"/>
              <a:t> </a:t>
            </a:r>
            <a:r>
              <a:rPr lang="cy-GB" err="1"/>
              <a:t>progress</a:t>
            </a:r>
            <a:r>
              <a:rPr lang="cy-GB"/>
              <a:t>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/>
              <a:t>Darllenwch yr enghraifft o dacsonomeg </a:t>
            </a:r>
            <a:r>
              <a:rPr lang="cy-GB" err="1"/>
              <a:t>Marzano</a:t>
            </a:r>
            <a:r>
              <a:rPr lang="cy-GB"/>
              <a:t>.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r>
              <a:rPr lang="cy-GB"/>
              <a:t>Mewn grwpiau crëwch DD (L1) yna addaswch y DD er mwyn cynyddu’r lefel o her.</a:t>
            </a:r>
          </a:p>
          <a:p>
            <a:pPr marL="0" indent="0">
              <a:buNone/>
            </a:pPr>
            <a:r>
              <a:rPr lang="cy-GB"/>
              <a:t> 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/>
              <a:t>Read the </a:t>
            </a:r>
            <a:r>
              <a:rPr lang="cy-GB" err="1"/>
              <a:t>example</a:t>
            </a:r>
            <a:r>
              <a:rPr lang="cy-GB"/>
              <a:t> of </a:t>
            </a:r>
            <a:r>
              <a:rPr lang="cy-GB" err="1"/>
              <a:t>Marzano’s</a:t>
            </a:r>
            <a:r>
              <a:rPr lang="cy-GB"/>
              <a:t> </a:t>
            </a:r>
            <a:r>
              <a:rPr lang="cy-GB" err="1"/>
              <a:t>taxonomy</a:t>
            </a:r>
            <a:r>
              <a:rPr lang="cy-GB"/>
              <a:t>.</a:t>
            </a:r>
          </a:p>
          <a:p>
            <a:endParaRPr lang="cy-GB"/>
          </a:p>
          <a:p>
            <a:endParaRPr lang="cy-GB"/>
          </a:p>
          <a:p>
            <a:r>
              <a:rPr lang="cy-GB" err="1"/>
              <a:t>In</a:t>
            </a:r>
            <a:r>
              <a:rPr lang="cy-GB"/>
              <a:t> </a:t>
            </a:r>
            <a:r>
              <a:rPr lang="cy-GB" err="1"/>
              <a:t>groups</a:t>
            </a:r>
            <a:r>
              <a:rPr lang="cy-GB"/>
              <a:t> </a:t>
            </a:r>
            <a:r>
              <a:rPr lang="cy-GB" err="1"/>
              <a:t>create</a:t>
            </a:r>
            <a:r>
              <a:rPr lang="cy-GB"/>
              <a:t> a LO (L1) </a:t>
            </a:r>
            <a:r>
              <a:rPr lang="cy-GB" err="1"/>
              <a:t>then</a:t>
            </a:r>
            <a:r>
              <a:rPr lang="cy-GB"/>
              <a:t> </a:t>
            </a:r>
            <a:r>
              <a:rPr lang="cy-GB" err="1"/>
              <a:t>change</a:t>
            </a:r>
            <a:r>
              <a:rPr lang="cy-GB"/>
              <a:t> the </a:t>
            </a:r>
            <a:r>
              <a:rPr lang="cy-GB" err="1"/>
              <a:t>following</a:t>
            </a:r>
            <a:r>
              <a:rPr lang="cy-GB"/>
              <a:t> LO to </a:t>
            </a:r>
            <a:r>
              <a:rPr lang="cy-GB" err="1"/>
              <a:t>increase</a:t>
            </a:r>
            <a:r>
              <a:rPr lang="cy-GB"/>
              <a:t> the </a:t>
            </a:r>
            <a:r>
              <a:rPr lang="cy-GB" err="1"/>
              <a:t>challenge</a:t>
            </a:r>
            <a:r>
              <a:rPr lang="cy-GB"/>
              <a:t>. </a:t>
            </a:r>
          </a:p>
          <a:p>
            <a:endParaRPr lang="cy-GB"/>
          </a:p>
          <a:p>
            <a:pPr marL="0" indent="0">
              <a:buNone/>
            </a:pP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082321" y="0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8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  <a:r>
              <a:rPr lang="cy-GB">
                <a:solidFill>
                  <a:srgbClr val="0070C0"/>
                </a:solidFill>
              </a:rPr>
              <a:t>14</a:t>
            </a:r>
            <a:r>
              <a:rPr lang="cy-GB"/>
              <a:t>  </a:t>
            </a:r>
            <a:r>
              <a:rPr lang="cy-GB">
                <a:solidFill>
                  <a:srgbClr val="FF0000"/>
                </a:solidFill>
              </a:rPr>
              <a:t>16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5499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Ac i gloi...</a:t>
            </a:r>
            <a:br>
              <a:rPr lang="cy-GB"/>
            </a:br>
            <a:r>
              <a:rPr lang="cy-GB"/>
              <a:t>                                          To </a:t>
            </a:r>
            <a:r>
              <a:rPr lang="cy-GB" err="1"/>
              <a:t>conclude</a:t>
            </a:r>
            <a:r>
              <a:rPr lang="cy-GB"/>
              <a:t>...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y-GB"/>
              <a:t>Dealltwriaeth o beth yw cynnydd?</a:t>
            </a:r>
          </a:p>
          <a:p>
            <a:r>
              <a:rPr lang="cy-GB"/>
              <a:t>Pam ei fod yn bwysig?</a:t>
            </a:r>
          </a:p>
          <a:p>
            <a:r>
              <a:rPr lang="cy-GB"/>
              <a:t>Beth ddylem fod yn asesu?</a:t>
            </a:r>
          </a:p>
          <a:p>
            <a:r>
              <a:rPr lang="cy-GB"/>
              <a:t>Ym mha ffyrdd y mesurir y cynnydd?</a:t>
            </a:r>
          </a:p>
          <a:p>
            <a:endParaRPr lang="cy-GB"/>
          </a:p>
          <a:p>
            <a:r>
              <a:rPr lang="cy-GB"/>
              <a:t>Ystyriwch cynnydd i wahanol unigolion</a:t>
            </a:r>
          </a:p>
          <a:p>
            <a:pPr marL="0" indent="0">
              <a:buNone/>
            </a:pPr>
            <a:r>
              <a:rPr lang="cy-GB"/>
              <a:t>   a sut byddai angen personoli'r daith ddysgu</a:t>
            </a:r>
          </a:p>
          <a:p>
            <a:pPr marL="0" indent="0">
              <a:buNone/>
            </a:pPr>
            <a:r>
              <a:rPr lang="cy-GB"/>
              <a:t>   ar eu cyfer.</a:t>
            </a:r>
          </a:p>
          <a:p>
            <a:endParaRPr lang="cy-GB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Progression is an understanding of what?</a:t>
            </a:r>
          </a:p>
          <a:p>
            <a:r>
              <a:rPr lang="en-GB"/>
              <a:t>Why is it important?</a:t>
            </a:r>
          </a:p>
          <a:p>
            <a:r>
              <a:rPr lang="en-GB"/>
              <a:t>What should we be assessing?</a:t>
            </a:r>
          </a:p>
          <a:p>
            <a:r>
              <a:rPr lang="en-GB"/>
              <a:t>How can progression be measured?</a:t>
            </a:r>
          </a:p>
          <a:p>
            <a:endParaRPr lang="en-GB"/>
          </a:p>
          <a:p>
            <a:r>
              <a:rPr lang="en-GB"/>
              <a:t>Consider progression for differing individuals and how it would require a personalised learning journey.</a:t>
            </a:r>
          </a:p>
        </p:txBody>
      </p:sp>
      <p:sp>
        <p:nvSpPr>
          <p:cNvPr id="5" name="Rectangle 4"/>
          <p:cNvSpPr/>
          <p:nvPr/>
        </p:nvSpPr>
        <p:spPr>
          <a:xfrm>
            <a:off x="11279921" y="0"/>
            <a:ext cx="91207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/>
              <a:t> </a:t>
            </a:r>
            <a:r>
              <a:rPr lang="cy-GB">
                <a:solidFill>
                  <a:srgbClr val="F99707"/>
                </a:solidFill>
              </a:rPr>
              <a:t> </a:t>
            </a:r>
          </a:p>
          <a:p>
            <a:r>
              <a:rPr lang="cy-GB">
                <a:solidFill>
                  <a:srgbClr val="F99707"/>
                </a:solidFill>
              </a:rPr>
              <a:t> 8  </a:t>
            </a:r>
          </a:p>
          <a:p>
            <a:r>
              <a:rPr lang="cy-GB">
                <a:solidFill>
                  <a:srgbClr val="F99707"/>
                </a:solidFill>
              </a:rPr>
              <a:t>  </a:t>
            </a:r>
            <a:r>
              <a:rPr lang="cy-GB">
                <a:solidFill>
                  <a:srgbClr val="00B050"/>
                </a:solidFill>
              </a:rPr>
              <a:t>11</a:t>
            </a:r>
            <a:r>
              <a:rPr lang="cy-GB"/>
              <a:t>  </a:t>
            </a:r>
          </a:p>
          <a:p>
            <a:r>
              <a:rPr lang="cy-GB">
                <a:solidFill>
                  <a:srgbClr val="0070C0"/>
                </a:solidFill>
              </a:rPr>
              <a:t>    14</a:t>
            </a:r>
            <a:r>
              <a:rPr lang="cy-GB"/>
              <a:t>  </a:t>
            </a:r>
          </a:p>
          <a:p>
            <a:r>
              <a:rPr lang="cy-GB">
                <a:solidFill>
                  <a:srgbClr val="FF0000"/>
                </a:solidFill>
              </a:rPr>
              <a:t>       16 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17560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1020</Words>
  <Application>Microsoft Office PowerPoint</Application>
  <PresentationFormat>Widescreen</PresentationFormat>
  <Paragraphs>204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MS PGothic</vt:lpstr>
      <vt:lpstr>Arial</vt:lpstr>
      <vt:lpstr>Calibri</vt:lpstr>
      <vt:lpstr>Gill Sans MT</vt:lpstr>
      <vt:lpstr>Roboto</vt:lpstr>
      <vt:lpstr>Tahoma</vt:lpstr>
      <vt:lpstr>Gallery</vt:lpstr>
      <vt:lpstr>Tracio Cynnydd Tracking Progress</vt:lpstr>
      <vt:lpstr>Amcanion a Deilliannau Dysgu                                          Aims &amp; Learning Outcomes</vt:lpstr>
      <vt:lpstr>Beth yw Cynnydd?                                           What is progression?</vt:lpstr>
      <vt:lpstr>Pam tracio cynnydd?                                            Why track progress?</vt:lpstr>
      <vt:lpstr>Pam tracio Cynnydd?                                            Why track progress?</vt:lpstr>
      <vt:lpstr>PowerPoint Presentation</vt:lpstr>
      <vt:lpstr>Y presennol                                             At Present</vt:lpstr>
      <vt:lpstr>PowerPoint Presentation</vt:lpstr>
      <vt:lpstr>Argymhellion 2022                                           2022 Recomendations</vt:lpstr>
      <vt:lpstr>Camau Cynnydd                                                Progression steps                                          </vt:lpstr>
      <vt:lpstr>Sut mesurir y cynnydd?                                How will progress be measured?</vt:lpstr>
      <vt:lpstr>Tasg 1                                            Task 1</vt:lpstr>
      <vt:lpstr>Adborth                                               Feedback</vt:lpstr>
      <vt:lpstr>Sut mae plant yn gwybod eu bod yn gwneud cynnydd? How do children know if they are making progress?</vt:lpstr>
      <vt:lpstr>Sut gallwn helpu plant i wneud cynnydd? How can we help children to make progress?</vt:lpstr>
      <vt:lpstr>Ac i gloi...                                           To conclude...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Tracio Cynnydd Tracking Progress</dc:title>
  <dc:creator>Carys Jennings</dc:creator>
  <cp:lastModifiedBy>Carys Jennings</cp:lastModifiedBy>
  <cp:revision>2</cp:revision>
  <dcterms:created xsi:type="dcterms:W3CDTF">2019-10-08T14:08:35Z</dcterms:created>
  <dcterms:modified xsi:type="dcterms:W3CDTF">2019-10-18T14:25:14Z</dcterms:modified>
</cp:coreProperties>
</file>