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143A44-9482-48A7-A717-8A1936011DA8}" v="2" dt="2023-09-17T10:27:43.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638" autoAdjust="0"/>
  </p:normalViewPr>
  <p:slideViewPr>
    <p:cSldViewPr snapToGrid="0">
      <p:cViewPr>
        <p:scale>
          <a:sx n="100" d="100"/>
          <a:sy n="100" d="100"/>
        </p:scale>
        <p:origin x="-96"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 salway" userId="a5876c6006b95d5b" providerId="LiveId" clId="{66143A44-9482-48A7-A717-8A1936011DA8}"/>
    <pc:docChg chg="custSel modSld">
      <pc:chgData name="lil salway" userId="a5876c6006b95d5b" providerId="LiveId" clId="{66143A44-9482-48A7-A717-8A1936011DA8}" dt="2023-09-18T15:53:00.872" v="288" actId="313"/>
      <pc:docMkLst>
        <pc:docMk/>
      </pc:docMkLst>
      <pc:sldChg chg="addSp delSp modSp mod">
        <pc:chgData name="lil salway" userId="a5876c6006b95d5b" providerId="LiveId" clId="{66143A44-9482-48A7-A717-8A1936011DA8}" dt="2023-09-18T15:53:00.872" v="288" actId="313"/>
        <pc:sldMkLst>
          <pc:docMk/>
          <pc:sldMk cId="610516465" sldId="256"/>
        </pc:sldMkLst>
        <pc:spChg chg="add del mod">
          <ac:chgData name="lil salway" userId="a5876c6006b95d5b" providerId="LiveId" clId="{66143A44-9482-48A7-A717-8A1936011DA8}" dt="2023-09-17T10:27:34.826" v="262" actId="478"/>
          <ac:spMkLst>
            <pc:docMk/>
            <pc:sldMk cId="610516465" sldId="256"/>
            <ac:spMk id="2" creationId="{F23D76A1-1AEE-BFE1-6BD9-A86BF9863FE3}"/>
          </ac:spMkLst>
        </pc:spChg>
        <pc:spChg chg="add mod">
          <ac:chgData name="lil salway" userId="a5876c6006b95d5b" providerId="LiveId" clId="{66143A44-9482-48A7-A717-8A1936011DA8}" dt="2023-09-17T10:28:48.893" v="287" actId="20577"/>
          <ac:spMkLst>
            <pc:docMk/>
            <pc:sldMk cId="610516465" sldId="256"/>
            <ac:spMk id="3" creationId="{922FE863-C745-8CFA-E27D-6D8A9F1A8D6D}"/>
          </ac:spMkLst>
        </pc:spChg>
        <pc:spChg chg="mod">
          <ac:chgData name="lil salway" userId="a5876c6006b95d5b" providerId="LiveId" clId="{66143A44-9482-48A7-A717-8A1936011DA8}" dt="2023-09-14T19:19:27.765" v="218" actId="1076"/>
          <ac:spMkLst>
            <pc:docMk/>
            <pc:sldMk cId="610516465" sldId="256"/>
            <ac:spMk id="8" creationId="{54C2D669-8A0F-56E8-558A-5B0DB9DD3A2F}"/>
          </ac:spMkLst>
        </pc:spChg>
        <pc:spChg chg="mod">
          <ac:chgData name="lil salway" userId="a5876c6006b95d5b" providerId="LiveId" clId="{66143A44-9482-48A7-A717-8A1936011DA8}" dt="2023-09-18T15:53:00.872" v="288" actId="313"/>
          <ac:spMkLst>
            <pc:docMk/>
            <pc:sldMk cId="610516465" sldId="256"/>
            <ac:spMk id="12" creationId="{7B9B5190-3631-0675-5404-CE053ED9CADC}"/>
          </ac:spMkLst>
        </pc:spChg>
        <pc:spChg chg="mod">
          <ac:chgData name="lil salway" userId="a5876c6006b95d5b" providerId="LiveId" clId="{66143A44-9482-48A7-A717-8A1936011DA8}" dt="2023-09-17T10:22:58.364" v="259" actId="20577"/>
          <ac:spMkLst>
            <pc:docMk/>
            <pc:sldMk cId="610516465" sldId="256"/>
            <ac:spMk id="13" creationId="{04741D5C-446A-98F3-F16A-C80FC4B91E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440EC-08E4-4022-97AB-BC4ACFA8A5F4}" type="datetimeFigureOut">
              <a:rPr lang="en-GB" smtClean="0"/>
              <a:t>18/09/2023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A4898-1BAC-4368-BC91-E65F708493B9}" type="slidenum">
              <a:rPr lang="en-GB" smtClean="0"/>
              <a:t>‹#›</a:t>
            </a:fld>
            <a:endParaRPr lang="en-GB"/>
          </a:p>
        </p:txBody>
      </p:sp>
    </p:spTree>
    <p:extLst>
      <p:ext uri="{BB962C8B-B14F-4D97-AF65-F5344CB8AC3E}">
        <p14:creationId xmlns:p14="http://schemas.microsoft.com/office/powerpoint/2010/main" val="3013297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A4898-1BAC-4368-BC91-E65F708493B9}" type="slidenum">
              <a:rPr lang="en-GB" smtClean="0"/>
              <a:t>1</a:t>
            </a:fld>
            <a:endParaRPr lang="en-GB"/>
          </a:p>
        </p:txBody>
      </p:sp>
    </p:spTree>
    <p:extLst>
      <p:ext uri="{BB962C8B-B14F-4D97-AF65-F5344CB8AC3E}">
        <p14:creationId xmlns:p14="http://schemas.microsoft.com/office/powerpoint/2010/main" val="3870845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FFEB9-867E-C805-0282-BB22BB58A7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48F411C-490C-94D8-2966-8A8DBE56C9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59C5CEC-BC49-F679-FD00-CBD2B330D7A5}"/>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5" name="Footer Placeholder 4">
            <a:extLst>
              <a:ext uri="{FF2B5EF4-FFF2-40B4-BE49-F238E27FC236}">
                <a16:creationId xmlns:a16="http://schemas.microsoft.com/office/drawing/2014/main" id="{51C45B5F-1CB0-CCAF-3949-40130F5F9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E8D0E-38EA-C4F9-A2EA-A057964298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846867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8F45E-9913-1D55-E5F1-0E5F7E5E9E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8DE212-B9D9-C823-E2BB-295409683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B0ECD2-97FE-DAF8-EF01-DDE43A24A9EF}"/>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5" name="Footer Placeholder 4">
            <a:extLst>
              <a:ext uri="{FF2B5EF4-FFF2-40B4-BE49-F238E27FC236}">
                <a16:creationId xmlns:a16="http://schemas.microsoft.com/office/drawing/2014/main" id="{42FCCD63-40F7-5362-C4AF-1F58B372C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E4F73-3B47-C82B-1EA4-6634310073B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44895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1F72C-64E0-919F-75C0-62E053AF1D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8431827-6515-6A33-9D0B-8CEE8D03EA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234D20-CC5C-8BA7-05A2-FDCA05B84C78}"/>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5" name="Footer Placeholder 4">
            <a:extLst>
              <a:ext uri="{FF2B5EF4-FFF2-40B4-BE49-F238E27FC236}">
                <a16:creationId xmlns:a16="http://schemas.microsoft.com/office/drawing/2014/main" id="{54095029-946E-90CF-4805-DF9E247A8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06FE1-BBFF-7361-F446-03F5A24C5F40}"/>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569541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812F-C28E-5433-3F27-62EBFE9BDF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28C5B2-0EA2-5B05-69AD-391DD7C081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25B998-91B5-45E3-2D96-9CCD4C8922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4A15BAD-DAAF-3F97-8CBD-7668D14DCEB4}"/>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6" name="Footer Placeholder 5">
            <a:extLst>
              <a:ext uri="{FF2B5EF4-FFF2-40B4-BE49-F238E27FC236}">
                <a16:creationId xmlns:a16="http://schemas.microsoft.com/office/drawing/2014/main" id="{0FD47D2A-3D91-CD92-7C76-68DB0456B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BD0A8-5C92-8571-9213-707BCED1A78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28256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F295-43FE-4255-B58F-4DD7D41AF99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31F321A-D289-9CD0-4B30-2DC0B376FA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A231EA-B4BB-72C8-9FA4-7DC2D02B5F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9A82A96-603E-CFCA-C8C4-BE5E11B788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ACAC69-1286-F315-7EBF-2E6EE5D4FB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831E859-9384-753A-D1EA-3778F26F357C}"/>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8" name="Footer Placeholder 7">
            <a:extLst>
              <a:ext uri="{FF2B5EF4-FFF2-40B4-BE49-F238E27FC236}">
                <a16:creationId xmlns:a16="http://schemas.microsoft.com/office/drawing/2014/main" id="{7E7D8AE7-1D01-A1B7-612D-72F2A02711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63BABD-CC30-E457-DE7B-3EA0A11FBD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518765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32AD1-6378-8461-6F2C-7097AC02D00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B1E21DE-774C-CECE-2BE4-F1CA74AD8305}"/>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4" name="Footer Placeholder 3">
            <a:extLst>
              <a:ext uri="{FF2B5EF4-FFF2-40B4-BE49-F238E27FC236}">
                <a16:creationId xmlns:a16="http://schemas.microsoft.com/office/drawing/2014/main" id="{96E52B4B-AAFF-66EB-8D49-1855E32F7D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471327-C4CD-7E56-A7BE-FA1A321D7FB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625968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64F17B-57C1-6014-53AA-3B5EDD66124A}"/>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3" name="Footer Placeholder 2">
            <a:extLst>
              <a:ext uri="{FF2B5EF4-FFF2-40B4-BE49-F238E27FC236}">
                <a16:creationId xmlns:a16="http://schemas.microsoft.com/office/drawing/2014/main" id="{F72F59F7-3B05-5372-6C28-E7C2E1A16D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722A2C-E9C8-7FA4-9C98-D1E75EF0F495}"/>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55197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5809-9E35-DC1E-38DE-F7403CFD98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180723A-EB79-A4D3-611D-AAC263D9CF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151C3F-21DB-0F6C-DFA2-5919D1F739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9FECE4-268A-5C86-45E5-A8F96AE8197B}"/>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6" name="Footer Placeholder 5">
            <a:extLst>
              <a:ext uri="{FF2B5EF4-FFF2-40B4-BE49-F238E27FC236}">
                <a16:creationId xmlns:a16="http://schemas.microsoft.com/office/drawing/2014/main" id="{762C68F7-148C-CE5F-4F85-0635B6E6BE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FC57D-A206-C713-052D-F0C47887C48A}"/>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4699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8DB40-57A3-EFF7-0044-01AF7B0B1C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877B6B-5BB7-31BC-ADC2-E915DF46CD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6639BD-77D3-ACEA-DC82-B958B0C49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B50C04-3AE7-A138-9A51-07CE0E90BCE1}"/>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6" name="Footer Placeholder 5">
            <a:extLst>
              <a:ext uri="{FF2B5EF4-FFF2-40B4-BE49-F238E27FC236}">
                <a16:creationId xmlns:a16="http://schemas.microsoft.com/office/drawing/2014/main" id="{6B5AEC0D-37D0-8EEE-88F1-6444EFB31C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FF14A6-2654-30F7-13C6-F17D556B23DE}"/>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11694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03E7A-EFBB-CF0F-B5B4-2D8A4994BFA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21E4211-37EC-DE45-CC39-D2109DFC54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754838-281D-9A83-D0A9-3725F6BFD7DE}"/>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5" name="Footer Placeholder 4">
            <a:extLst>
              <a:ext uri="{FF2B5EF4-FFF2-40B4-BE49-F238E27FC236}">
                <a16:creationId xmlns:a16="http://schemas.microsoft.com/office/drawing/2014/main" id="{3FA164F5-6731-DC9D-6DE4-039E05D0D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902073-CAAC-A82F-ADE2-BDF71A0CC35C}"/>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82225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15D0A3-421C-466D-EECB-24FC010274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819AF3-DA16-913A-15FC-7DDC89FF2B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1F7934-6275-80D6-8021-41F752BA4919}"/>
              </a:ext>
            </a:extLst>
          </p:cNvPr>
          <p:cNvSpPr>
            <a:spLocks noGrp="1"/>
          </p:cNvSpPr>
          <p:nvPr>
            <p:ph type="dt" sz="half" idx="10"/>
          </p:nvPr>
        </p:nvSpPr>
        <p:spPr/>
        <p:txBody>
          <a:bodyPr/>
          <a:lstStyle/>
          <a:p>
            <a:fld id="{E963A65D-DA4F-4D05-A315-E01C5F08F207}" type="datetimeFigureOut">
              <a:rPr lang="en-GB" smtClean="0"/>
              <a:t>18/09/2023</a:t>
            </a:fld>
            <a:endParaRPr lang="en-GB"/>
          </a:p>
        </p:txBody>
      </p:sp>
      <p:sp>
        <p:nvSpPr>
          <p:cNvPr id="5" name="Footer Placeholder 4">
            <a:extLst>
              <a:ext uri="{FF2B5EF4-FFF2-40B4-BE49-F238E27FC236}">
                <a16:creationId xmlns:a16="http://schemas.microsoft.com/office/drawing/2014/main" id="{219B7479-562D-8C6B-4BF6-29A9469DE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C2B326-0240-2BAA-0FA3-E6ADDA66352F}"/>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65178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DBAD1B-F8B9-623B-CC8B-6C6AC72F05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567B75-CD2C-3011-8C9A-834DA4F589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4A8CEA-052A-D74A-4CDE-2B2203E7D9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3A65D-DA4F-4D05-A315-E01C5F08F207}" type="datetimeFigureOut">
              <a:rPr lang="en-GB" smtClean="0"/>
              <a:t>18/09/2023</a:t>
            </a:fld>
            <a:endParaRPr lang="en-GB"/>
          </a:p>
        </p:txBody>
      </p:sp>
      <p:sp>
        <p:nvSpPr>
          <p:cNvPr id="5" name="Footer Placeholder 4">
            <a:extLst>
              <a:ext uri="{FF2B5EF4-FFF2-40B4-BE49-F238E27FC236}">
                <a16:creationId xmlns:a16="http://schemas.microsoft.com/office/drawing/2014/main" id="{477F6F0B-C058-0927-5618-A2B39B7D2E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3DFBD8-3128-819E-C6B3-DF65F49EF5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B06D39-93BA-4080-9532-B5FCC8CCA3E1}" type="slidenum">
              <a:rPr lang="en-GB" smtClean="0"/>
              <a:t>‹#›</a:t>
            </a:fld>
            <a:endParaRPr lang="en-GB"/>
          </a:p>
        </p:txBody>
      </p:sp>
    </p:spTree>
    <p:extLst>
      <p:ext uri="{BB962C8B-B14F-4D97-AF65-F5344CB8AC3E}">
        <p14:creationId xmlns:p14="http://schemas.microsoft.com/office/powerpoint/2010/main" val="2528659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67864A-4EFC-D384-3BD1-74ED319C5179}"/>
              </a:ext>
            </a:extLst>
          </p:cNvPr>
          <p:cNvSpPr txBox="1"/>
          <p:nvPr/>
        </p:nvSpPr>
        <p:spPr>
          <a:xfrm>
            <a:off x="5344160" y="355600"/>
            <a:ext cx="1737360" cy="253916"/>
          </a:xfrm>
          <a:prstGeom prst="rect">
            <a:avLst/>
          </a:prstGeom>
          <a:noFill/>
        </p:spPr>
        <p:txBody>
          <a:bodyPr wrap="square" rtlCol="0">
            <a:spAutoFit/>
          </a:bodyPr>
          <a:lstStyle/>
          <a:p>
            <a:r>
              <a:rPr lang="en-GB" sz="1050" u="sng" dirty="0" err="1"/>
              <a:t>SkillsAcademic</a:t>
            </a:r>
            <a:endParaRPr lang="en-GB" sz="1050" u="sng" dirty="0"/>
          </a:p>
        </p:txBody>
      </p:sp>
      <p:sp>
        <p:nvSpPr>
          <p:cNvPr id="7" name="Rectangle 6">
            <a:extLst>
              <a:ext uri="{FF2B5EF4-FFF2-40B4-BE49-F238E27FC236}">
                <a16:creationId xmlns:a16="http://schemas.microsoft.com/office/drawing/2014/main" id="{75302528-C414-DE32-82B9-6573B61163D3}"/>
              </a:ext>
            </a:extLst>
          </p:cNvPr>
          <p:cNvSpPr/>
          <p:nvPr/>
        </p:nvSpPr>
        <p:spPr>
          <a:xfrm>
            <a:off x="4673600" y="355600"/>
            <a:ext cx="2590800" cy="457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noFill/>
              </a:rPr>
              <a:t>A</a:t>
            </a:r>
          </a:p>
        </p:txBody>
      </p:sp>
      <p:sp>
        <p:nvSpPr>
          <p:cNvPr id="8" name="Rectangle 7">
            <a:extLst>
              <a:ext uri="{FF2B5EF4-FFF2-40B4-BE49-F238E27FC236}">
                <a16:creationId xmlns:a16="http://schemas.microsoft.com/office/drawing/2014/main" id="{54C2D669-8A0F-56E8-558A-5B0DB9DD3A2F}"/>
              </a:ext>
            </a:extLst>
          </p:cNvPr>
          <p:cNvSpPr/>
          <p:nvPr/>
        </p:nvSpPr>
        <p:spPr>
          <a:xfrm>
            <a:off x="137160" y="1675679"/>
            <a:ext cx="3525520" cy="507831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rtl="0" fontAlgn="base"/>
            <a:endParaRPr lang="en-US" sz="900" b="0" i="0" dirty="0">
              <a:solidFill>
                <a:srgbClr val="FFFFFF"/>
              </a:solidFill>
              <a:effectLst/>
              <a:latin typeface="Segoe UI" panose="020B0502040204020203" pitchFamily="34" charset="0"/>
            </a:endParaRPr>
          </a:p>
        </p:txBody>
      </p:sp>
      <p:sp>
        <p:nvSpPr>
          <p:cNvPr id="9" name="TextBox 8">
            <a:extLst>
              <a:ext uri="{FF2B5EF4-FFF2-40B4-BE49-F238E27FC236}">
                <a16:creationId xmlns:a16="http://schemas.microsoft.com/office/drawing/2014/main" id="{B2B83533-7488-8D20-213D-EB41F96BF577}"/>
              </a:ext>
            </a:extLst>
          </p:cNvPr>
          <p:cNvSpPr txBox="1"/>
          <p:nvPr/>
        </p:nvSpPr>
        <p:spPr>
          <a:xfrm>
            <a:off x="5100320" y="401320"/>
            <a:ext cx="2590800" cy="365760"/>
          </a:xfrm>
          <a:prstGeom prst="rect">
            <a:avLst/>
          </a:prstGeom>
          <a:noFill/>
        </p:spPr>
        <p:txBody>
          <a:bodyPr wrap="square" rtlCol="0">
            <a:spAutoFit/>
          </a:bodyPr>
          <a:lstStyle/>
          <a:p>
            <a:r>
              <a:rPr lang="en-GB" dirty="0"/>
              <a:t>Academic Skills</a:t>
            </a:r>
          </a:p>
        </p:txBody>
      </p:sp>
      <p:sp>
        <p:nvSpPr>
          <p:cNvPr id="11" name="Rectangle 10">
            <a:extLst>
              <a:ext uri="{FF2B5EF4-FFF2-40B4-BE49-F238E27FC236}">
                <a16:creationId xmlns:a16="http://schemas.microsoft.com/office/drawing/2014/main" id="{9A672237-ED68-998F-A91C-41443CB2476A}"/>
              </a:ext>
            </a:extLst>
          </p:cNvPr>
          <p:cNvSpPr/>
          <p:nvPr/>
        </p:nvSpPr>
        <p:spPr>
          <a:xfrm>
            <a:off x="1899920" y="894080"/>
            <a:ext cx="7843520" cy="5551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B9B5190-3631-0675-5404-CE053ED9CADC}"/>
              </a:ext>
            </a:extLst>
          </p:cNvPr>
          <p:cNvSpPr txBox="1"/>
          <p:nvPr/>
        </p:nvSpPr>
        <p:spPr>
          <a:xfrm>
            <a:off x="1899920" y="883920"/>
            <a:ext cx="7843520" cy="507831"/>
          </a:xfrm>
          <a:prstGeom prst="rect">
            <a:avLst/>
          </a:prstGeom>
          <a:noFill/>
        </p:spPr>
        <p:txBody>
          <a:bodyPr wrap="square" rtlCol="0">
            <a:spAutoFit/>
          </a:bodyPr>
          <a:lstStyle/>
          <a:p>
            <a:endParaRPr lang="en-GB" sz="900" b="0" i="0" u="none" strike="noStrike" dirty="0">
              <a:solidFill>
                <a:srgbClr val="FFFFFF"/>
              </a:solidFill>
              <a:effectLst/>
              <a:latin typeface="Calibri" panose="020F0502020204030204" pitchFamily="34" charset="0"/>
            </a:endParaRPr>
          </a:p>
          <a:p>
            <a:r>
              <a:rPr lang="en-GB" sz="900" b="0" i="0" u="none" strike="noStrike" dirty="0">
                <a:solidFill>
                  <a:srgbClr val="FFFFFF"/>
                </a:solidFill>
                <a:effectLst/>
                <a:latin typeface="Calibri" panose="020F0502020204030204" pitchFamily="34" charset="0"/>
              </a:rPr>
              <a:t>To be a resilient and healthy learner there are key skills to help you achieve this, this poster will outline some critical key points to enhance your learning experience, enabling you to plan and use your time effectively, use your knowledge wisely and reflect upon experiences to gain greater understanding.</a:t>
            </a:r>
            <a:r>
              <a:rPr lang="en-GB" sz="900" b="0" i="0" dirty="0">
                <a:solidFill>
                  <a:srgbClr val="FFFFFF"/>
                </a:solidFill>
                <a:effectLst/>
                <a:latin typeface="Calibri" panose="020F0502020204030204" pitchFamily="34" charset="0"/>
              </a:rPr>
              <a:t>​</a:t>
            </a:r>
            <a:endParaRPr lang="en-GB" sz="900" dirty="0"/>
          </a:p>
        </p:txBody>
      </p:sp>
      <p:sp>
        <p:nvSpPr>
          <p:cNvPr id="13" name="TextBox 12">
            <a:extLst>
              <a:ext uri="{FF2B5EF4-FFF2-40B4-BE49-F238E27FC236}">
                <a16:creationId xmlns:a16="http://schemas.microsoft.com/office/drawing/2014/main" id="{04741D5C-446A-98F3-F16A-C80FC4B91EBE}"/>
              </a:ext>
            </a:extLst>
          </p:cNvPr>
          <p:cNvSpPr txBox="1"/>
          <p:nvPr/>
        </p:nvSpPr>
        <p:spPr>
          <a:xfrm>
            <a:off x="247583" y="1733152"/>
            <a:ext cx="3304674" cy="5493812"/>
          </a:xfrm>
          <a:prstGeom prst="rect">
            <a:avLst/>
          </a:prstGeom>
          <a:noFill/>
        </p:spPr>
        <p:txBody>
          <a:bodyPr wrap="square" rtlCol="0">
            <a:spAutoFit/>
          </a:bodyPr>
          <a:lstStyle/>
          <a:p>
            <a:r>
              <a:rPr lang="en-GB" sz="900" b="1" u="sng" dirty="0"/>
              <a:t>Time Management</a:t>
            </a:r>
          </a:p>
          <a:p>
            <a:r>
              <a:rPr lang="en-GB" sz="900" dirty="0"/>
              <a:t> Managing your time is essential to success. According to Cottrell 2019, there are 10 steps to essential time management, here she explains the importance of being </a:t>
            </a:r>
            <a:r>
              <a:rPr lang="en-GB" sz="900" b="1" dirty="0"/>
              <a:t>systematic</a:t>
            </a:r>
            <a:r>
              <a:rPr lang="en-GB" sz="900" dirty="0"/>
              <a:t> and understanding the requirements of how much time is needed to complete a goal/assignment. Knowing and understanding where your time goes, is crucial, both Cottrell 2019 and Moore 2010 explain this and encourage students to either complete a </a:t>
            </a:r>
            <a:r>
              <a:rPr lang="en-GB" sz="900" b="1" dirty="0"/>
              <a:t>time circle </a:t>
            </a:r>
            <a:r>
              <a:rPr lang="en-GB" sz="900" dirty="0"/>
              <a:t>of how time is spent now and how you wish to use you time. Similarly, Moore 2010 suggests students fill in a</a:t>
            </a:r>
            <a:r>
              <a:rPr lang="en-GB" sz="900" b="1" dirty="0"/>
              <a:t> table </a:t>
            </a:r>
            <a:r>
              <a:rPr lang="en-GB" sz="900" dirty="0"/>
              <a:t>calculating how many hours are used doing certain activities, these are great visuals and help in highlighting what time is wasted and what adaptations can be made.</a:t>
            </a:r>
          </a:p>
          <a:p>
            <a:r>
              <a:rPr lang="en-GB" sz="900" b="1" dirty="0"/>
              <a:t>Prioritising  </a:t>
            </a:r>
            <a:r>
              <a:rPr lang="en-GB" sz="900" dirty="0"/>
              <a:t>and </a:t>
            </a:r>
            <a:r>
              <a:rPr lang="en-GB" sz="900" b="1" dirty="0"/>
              <a:t>planning</a:t>
            </a:r>
            <a:r>
              <a:rPr lang="en-GB" sz="900" dirty="0"/>
              <a:t> are two more very essential skills, Moore 2019 mentions that students should categorise tasks into sections such as </a:t>
            </a:r>
            <a:r>
              <a:rPr lang="en-GB" sz="900" b="1" dirty="0"/>
              <a:t>Priority, Important and Pending</a:t>
            </a:r>
            <a:r>
              <a:rPr lang="en-GB" sz="900" dirty="0"/>
              <a:t>, and similarly Cottrell 2019 suggests a rating system to decide on an order, and once decided, putting these onto a calendar or diary is an effective way of planning study time and placing when assignments are due.  Checklists are another useful tool which helps students plan their time and tick off tasks once completed. However, it is important to remember to have a timescale and update this in future planning if items have taken longer than anticipated.</a:t>
            </a:r>
          </a:p>
          <a:p>
            <a:r>
              <a:rPr lang="en-GB" sz="900" dirty="0"/>
              <a:t>Another way of ensuring tasks get done are </a:t>
            </a:r>
            <a:r>
              <a:rPr lang="en-GB" sz="900" b="1" dirty="0"/>
              <a:t>applying techniques- </a:t>
            </a:r>
            <a:r>
              <a:rPr lang="en-GB" sz="900" dirty="0"/>
              <a:t>making sure a student is focused, keeping track of the time and being organised.  Cottrell 2019 mentions- working to your own rhythm, some students are more focused in the morning or after food for example.  Knowing how you a student work best is a great tool. This also lends itself into the next step of </a:t>
            </a:r>
            <a:r>
              <a:rPr lang="en-GB" sz="900" b="1" dirty="0"/>
              <a:t>managing distractions, </a:t>
            </a:r>
            <a:r>
              <a:rPr lang="en-GB" sz="900" dirty="0"/>
              <a:t>create the right environment, some students like music, low lighting and others silence.  Avoid distractions, these could be a study groups talking. Moore 2010 suggests moving to a quieter area to help concentration, and </a:t>
            </a:r>
            <a:r>
              <a:rPr lang="en-GB" sz="900" b="1" dirty="0"/>
              <a:t>reflection.  </a:t>
            </a:r>
          </a:p>
          <a:p>
            <a:r>
              <a:rPr lang="en-GB" sz="900" b="1" dirty="0"/>
              <a:t>Monitorin</a:t>
            </a:r>
            <a:r>
              <a:rPr lang="en-GB" sz="900" dirty="0"/>
              <a:t>g and reflecting what is and is not working, what changes can be made is the final step in Cottrell's time management skills.  </a:t>
            </a:r>
          </a:p>
          <a:p>
            <a:endParaRPr lang="en-GB" sz="900" b="1" dirty="0"/>
          </a:p>
          <a:p>
            <a:endParaRPr lang="en-GB" sz="900" b="1" dirty="0"/>
          </a:p>
        </p:txBody>
      </p:sp>
      <p:sp>
        <p:nvSpPr>
          <p:cNvPr id="3" name="TextBox 2">
            <a:extLst>
              <a:ext uri="{FF2B5EF4-FFF2-40B4-BE49-F238E27FC236}">
                <a16:creationId xmlns:a16="http://schemas.microsoft.com/office/drawing/2014/main" id="{922FE863-C745-8CFA-E27D-6D8A9F1A8D6D}"/>
              </a:ext>
            </a:extLst>
          </p:cNvPr>
          <p:cNvSpPr txBox="1"/>
          <p:nvPr/>
        </p:nvSpPr>
        <p:spPr>
          <a:xfrm>
            <a:off x="3942080" y="1675679"/>
            <a:ext cx="3759200" cy="369332"/>
          </a:xfrm>
          <a:prstGeom prst="rect">
            <a:avLst/>
          </a:prstGeom>
          <a:solidFill>
            <a:schemeClr val="accent6">
              <a:lumMod val="60000"/>
              <a:lumOff val="40000"/>
            </a:schemeClr>
          </a:solidFill>
          <a:ln>
            <a:solidFill>
              <a:schemeClr val="tx1"/>
            </a:solidFill>
          </a:ln>
        </p:spPr>
        <p:txBody>
          <a:bodyPr wrap="square" rtlCol="0">
            <a:spAutoFit/>
          </a:bodyPr>
          <a:lstStyle/>
          <a:p>
            <a:r>
              <a:rPr lang="en-GB" dirty="0" err="1"/>
              <a:t>hjdhjdhjdhjkdjcdjlm</a:t>
            </a:r>
            <a:endParaRPr lang="en-GB" dirty="0"/>
          </a:p>
        </p:txBody>
      </p:sp>
    </p:spTree>
    <p:extLst>
      <p:ext uri="{BB962C8B-B14F-4D97-AF65-F5344CB8AC3E}">
        <p14:creationId xmlns:p14="http://schemas.microsoft.com/office/powerpoint/2010/main" val="610516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TotalTime>
  <Words>444</Words>
  <Application>Microsoft Office PowerPoint</Application>
  <PresentationFormat>Widescreen</PresentationFormat>
  <Paragraphs>12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Segoe UI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 salway</dc:creator>
  <cp:lastModifiedBy>lil salway</cp:lastModifiedBy>
  <cp:revision>1</cp:revision>
  <dcterms:created xsi:type="dcterms:W3CDTF">2023-09-14T16:35:03Z</dcterms:created>
  <dcterms:modified xsi:type="dcterms:W3CDTF">2023-09-18T15:55:05Z</dcterms:modified>
</cp:coreProperties>
</file>