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9"/>
  </p:notesMasterIdLst>
  <p:sldIdLst>
    <p:sldId id="256" r:id="rId2"/>
    <p:sldId id="269" r:id="rId3"/>
    <p:sldId id="267" r:id="rId4"/>
    <p:sldId id="268" r:id="rId5"/>
    <p:sldId id="266" r:id="rId6"/>
    <p:sldId id="265" r:id="rId7"/>
    <p:sldId id="272" r:id="rId8"/>
    <p:sldId id="276" r:id="rId9"/>
    <p:sldId id="290" r:id="rId10"/>
    <p:sldId id="273" r:id="rId11"/>
    <p:sldId id="274" r:id="rId12"/>
    <p:sldId id="277" r:id="rId13"/>
    <p:sldId id="275" r:id="rId14"/>
    <p:sldId id="279" r:id="rId15"/>
    <p:sldId id="282" r:id="rId16"/>
    <p:sldId id="283" r:id="rId17"/>
    <p:sldId id="287" r:id="rId18"/>
    <p:sldId id="284" r:id="rId19"/>
    <p:sldId id="285" r:id="rId20"/>
    <p:sldId id="271" r:id="rId21"/>
    <p:sldId id="281" r:id="rId22"/>
    <p:sldId id="286" r:id="rId23"/>
    <p:sldId id="280" r:id="rId24"/>
    <p:sldId id="289" r:id="rId25"/>
    <p:sldId id="270" r:id="rId26"/>
    <p:sldId id="278" r:id="rId27"/>
    <p:sldId id="291"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BCE6B"/>
    <a:srgbClr val="E5DB9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0" autoAdjust="0"/>
    <p:restoredTop sz="94660"/>
  </p:normalViewPr>
  <p:slideViewPr>
    <p:cSldViewPr snapToGrid="0">
      <p:cViewPr varScale="1">
        <p:scale>
          <a:sx n="93" d="100"/>
          <a:sy n="93" d="100"/>
        </p:scale>
        <p:origin x="211"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D28F5B2-3A15-4E7B-B0DD-A81F4C88C109}" type="datetimeFigureOut">
              <a:rPr lang="nl-NL" smtClean="0"/>
              <a:t>11-7-2025</a:t>
            </a:fld>
            <a:endParaRPr lang="nl-NL"/>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ED6866-A599-48B2-B29D-0401CEAE3944}" type="slidenum">
              <a:rPr lang="nl-NL" smtClean="0"/>
              <a:t>‹nr.›</a:t>
            </a:fld>
            <a:endParaRPr lang="nl-NL"/>
          </a:p>
        </p:txBody>
      </p:sp>
    </p:spTree>
    <p:extLst>
      <p:ext uri="{BB962C8B-B14F-4D97-AF65-F5344CB8AC3E}">
        <p14:creationId xmlns:p14="http://schemas.microsoft.com/office/powerpoint/2010/main" val="14332146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0BED6866-A599-48B2-B29D-0401CEAE3944}" type="slidenum">
              <a:rPr lang="nl-NL" smtClean="0"/>
              <a:t>24</a:t>
            </a:fld>
            <a:endParaRPr lang="nl-NL"/>
          </a:p>
        </p:txBody>
      </p:sp>
    </p:spTree>
    <p:extLst>
      <p:ext uri="{BB962C8B-B14F-4D97-AF65-F5344CB8AC3E}">
        <p14:creationId xmlns:p14="http://schemas.microsoft.com/office/powerpoint/2010/main" val="38248745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nl-NL"/>
              <a:t>Klik om stijl te bewerken</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Klikken om de ondertitelstijl van het model te bewerken</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‹nr.›</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nl-NL"/>
              <a:t>Klik om stijl te bewerken</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nl-NL"/>
              <a:t>Klik om stijl te bewerken</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fld id="{B61BEF0D-F0BB-DE4B-95CE-6DB70DBA9567}" type="datetimeFigureOut">
              <a:rPr lang="en-US" dirty="0"/>
              <a:pPr/>
              <a:t>7/11/2025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‹nr.›</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nl-NL"/>
              <a:t>Klik om stijl te bewerken</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7/11/2025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‹nr.›</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nl-NL"/>
              <a:t>Klik om stijl te bewerken</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7/11/2025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‹nr.›</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7/11/2025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7/11/2025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nl-NL"/>
              <a:t>Klik om stijl te bewerken</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Klikken om de tekststijl van het model te bewerken</a:t>
            </a:r>
          </a:p>
        </p:txBody>
      </p:sp>
      <p:sp>
        <p:nvSpPr>
          <p:cNvPr id="5" name="Date Placeholder 4"/>
          <p:cNvSpPr>
            <a:spLocks noGrp="1"/>
          </p:cNvSpPr>
          <p:nvPr>
            <p:ph type="dt" sz="half" idx="10"/>
          </p:nvPr>
        </p:nvSpPr>
        <p:spPr/>
        <p:txBody>
          <a:bodyPr/>
          <a:lstStyle/>
          <a:p>
            <a:fld id="{B61BEF0D-F0BB-DE4B-95CE-6DB70DBA9567}" type="datetimeFigureOut">
              <a:rPr lang="en-US" dirty="0"/>
              <a:pPr/>
              <a:t>7/11/2025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nl-NL"/>
              <a:t>Klik om stijl te bewerken</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nl-NL"/>
              <a:t>Klik op het pictogram als u een afbeelding wilt toevoegen</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Klikken om de tekststijl van het model te bewerken</a:t>
            </a:r>
          </a:p>
        </p:txBody>
      </p:sp>
      <p:sp>
        <p:nvSpPr>
          <p:cNvPr id="5" name="Date Placeholder 4"/>
          <p:cNvSpPr>
            <a:spLocks noGrp="1"/>
          </p:cNvSpPr>
          <p:nvPr>
            <p:ph type="dt" sz="half" idx="10"/>
          </p:nvPr>
        </p:nvSpPr>
        <p:spPr/>
        <p:txBody>
          <a:bodyPr/>
          <a:lstStyle/>
          <a:p>
            <a:fld id="{B61BEF0D-F0BB-DE4B-95CE-6DB70DBA9567}" type="datetimeFigureOut">
              <a:rPr lang="en-US" dirty="0"/>
              <a:pPr/>
              <a:t>7/11/2025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‹nr.›</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el en bijschrift">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nl-NL"/>
              <a:t>Klik om stijl te bewerken</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fld id="{B61BEF0D-F0BB-DE4B-95CE-6DB70DBA9567}" type="datetimeFigureOut">
              <a:rPr lang="en-US" dirty="0"/>
              <a:pPr/>
              <a:t>7/11/2025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‹nr.›</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eraat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nl-NL"/>
              <a:t>Klik om stijl te bewerken</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nl-NL"/>
              <a:t>Klikken om de tekststijl van het model te bewerken</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fld id="{B61BEF0D-F0BB-DE4B-95CE-6DB70DBA9567}" type="datetimeFigureOut">
              <a:rPr lang="en-US" dirty="0"/>
              <a:pPr/>
              <a:t>7/11/2025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‹nr.›</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amkaartje">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nl-NL"/>
              <a:t>Klik om stijl te bewerken</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nl-NL"/>
              <a:t>Klikken om de tekststijl van het model te bewerken</a:t>
            </a:r>
          </a:p>
        </p:txBody>
      </p:sp>
      <p:sp>
        <p:nvSpPr>
          <p:cNvPr id="5" name="Date Placeholder 4"/>
          <p:cNvSpPr>
            <a:spLocks noGrp="1"/>
          </p:cNvSpPr>
          <p:nvPr>
            <p:ph type="dt" sz="half" idx="10"/>
          </p:nvPr>
        </p:nvSpPr>
        <p:spPr/>
        <p:txBody>
          <a:bodyPr/>
          <a:lstStyle/>
          <a:p>
            <a:fld id="{B61BEF0D-F0BB-DE4B-95CE-6DB70DBA9567}" type="datetimeFigureOut">
              <a:rPr lang="en-US" dirty="0"/>
              <a:pPr/>
              <a:t>7/11/2025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‹nr.›</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Offerte naamkaartje">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nl-NL"/>
              <a:t>Klik om stijl te bewerken</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nl-NL"/>
              <a:t>Klikken om de tekststijl van het model te bewerken</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nl-NL"/>
              <a:t>Klikken om de tekststijl van het model te bewerken</a:t>
            </a:r>
          </a:p>
        </p:txBody>
      </p:sp>
      <p:sp>
        <p:nvSpPr>
          <p:cNvPr id="5" name="Date Placeholder 4"/>
          <p:cNvSpPr>
            <a:spLocks noGrp="1"/>
          </p:cNvSpPr>
          <p:nvPr>
            <p:ph type="dt" sz="half" idx="10"/>
          </p:nvPr>
        </p:nvSpPr>
        <p:spPr/>
        <p:txBody>
          <a:bodyPr/>
          <a:lstStyle/>
          <a:p>
            <a:fld id="{B61BEF0D-F0BB-DE4B-95CE-6DB70DBA9567}" type="datetimeFigureOut">
              <a:rPr lang="en-US" dirty="0"/>
              <a:pPr/>
              <a:t>7/11/2025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‹nr.›</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Waar of onwaar">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nl-NL"/>
              <a:t>Klik om stijl te bewerken</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nl-NL"/>
              <a:t>Klikken om de tekststijl van het model te bewerken</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nl-NL"/>
              <a:t>Klikken om de tekststijl van het model te bewerken</a:t>
            </a:r>
          </a:p>
        </p:txBody>
      </p:sp>
      <p:sp>
        <p:nvSpPr>
          <p:cNvPr id="5" name="Date Placeholder 4"/>
          <p:cNvSpPr>
            <a:spLocks noGrp="1"/>
          </p:cNvSpPr>
          <p:nvPr>
            <p:ph type="dt" sz="half" idx="10"/>
          </p:nvPr>
        </p:nvSpPr>
        <p:spPr/>
        <p:txBody>
          <a:bodyPr/>
          <a:lstStyle/>
          <a:p>
            <a:fld id="{B61BEF0D-F0BB-DE4B-95CE-6DB70DBA9567}" type="datetimeFigureOut">
              <a:rPr lang="en-US" dirty="0"/>
              <a:pPr/>
              <a:t>7/11/2025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‹nr.›</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Vertical Text Placeholder 2"/>
          <p:cNvSpPr>
            <a:spLocks noGrp="1"/>
          </p:cNvSpPr>
          <p:nvPr>
            <p:ph type="body" orient="vert" idx="1"/>
          </p:nvPr>
        </p:nvSpPr>
        <p:spPr/>
        <p:txBody>
          <a:bodyPr vert="eaVert" ancho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nl-NL"/>
              <a:t>Klik om stijl te bewerken</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nl-NL"/>
              <a:t>Klik om stijl te bewerken</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7/11/2025</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‹nr.›</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3.emf"/><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openxmlformats.org/officeDocument/2006/relationships/image" Target="../media/image2.jpg"/><Relationship Id="rId1" Type="http://schemas.openxmlformats.org/officeDocument/2006/relationships/slideLayout" Target="../slideLayouts/slideLayout8.xml"/><Relationship Id="rId4" Type="http://schemas.openxmlformats.org/officeDocument/2006/relationships/image" Target="../media/image4.emf"/></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openxmlformats.org/officeDocument/2006/relationships/image" Target="../media/image2.jpg"/><Relationship Id="rId1" Type="http://schemas.openxmlformats.org/officeDocument/2006/relationships/slideLayout" Target="../slideLayouts/slideLayout8.xml"/><Relationship Id="rId4" Type="http://schemas.openxmlformats.org/officeDocument/2006/relationships/image" Target="../media/image5.emf"/></Relationships>
</file>

<file path=ppt/slides/_rels/slide24.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openxmlformats.org/officeDocument/2006/relationships/notesSlide" Target="../notesSlides/notesSlide1.xml"/><Relationship Id="rId1" Type="http://schemas.openxmlformats.org/officeDocument/2006/relationships/slideLayout" Target="../slideLayouts/slideLayout8.xml"/><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FC3798D-2D3A-6843-1645-5DF65BECCF88}"/>
              </a:ext>
            </a:extLst>
          </p:cNvPr>
          <p:cNvSpPr>
            <a:spLocks noGrp="1"/>
          </p:cNvSpPr>
          <p:nvPr>
            <p:ph type="ctrTitle"/>
          </p:nvPr>
        </p:nvSpPr>
        <p:spPr/>
        <p:txBody>
          <a:bodyPr/>
          <a:lstStyle/>
          <a:p>
            <a:r>
              <a:rPr lang="nl-NL" dirty="0" err="1"/>
              <a:t>Shiné</a:t>
            </a:r>
            <a:r>
              <a:rPr lang="nl-NL" dirty="0"/>
              <a:t> – Traditional </a:t>
            </a:r>
            <a:r>
              <a:rPr lang="nl-NL" dirty="0" err="1"/>
              <a:t>Tibetan</a:t>
            </a:r>
            <a:r>
              <a:rPr lang="nl-NL" dirty="0"/>
              <a:t> </a:t>
            </a:r>
            <a:br>
              <a:rPr lang="nl-NL" dirty="0"/>
            </a:br>
            <a:r>
              <a:rPr lang="nl-NL" dirty="0" err="1"/>
              <a:t>Śamatha</a:t>
            </a:r>
            <a:r>
              <a:rPr lang="nl-NL" dirty="0"/>
              <a:t> </a:t>
            </a:r>
            <a:r>
              <a:rPr lang="nl-NL" dirty="0" err="1"/>
              <a:t>Meditation</a:t>
            </a:r>
            <a:endParaRPr lang="nl-NL" dirty="0"/>
          </a:p>
        </p:txBody>
      </p:sp>
      <p:sp>
        <p:nvSpPr>
          <p:cNvPr id="3" name="Ondertitel 2">
            <a:extLst>
              <a:ext uri="{FF2B5EF4-FFF2-40B4-BE49-F238E27FC236}">
                <a16:creationId xmlns:a16="http://schemas.microsoft.com/office/drawing/2014/main" id="{3A4211DF-BF18-FC4E-0456-5FCD0A3ED595}"/>
              </a:ext>
            </a:extLst>
          </p:cNvPr>
          <p:cNvSpPr>
            <a:spLocks noGrp="1"/>
          </p:cNvSpPr>
          <p:nvPr>
            <p:ph type="subTitle" idx="1"/>
          </p:nvPr>
        </p:nvSpPr>
        <p:spPr/>
        <p:txBody>
          <a:bodyPr>
            <a:normAutofit fontScale="70000" lnSpcReduction="20000"/>
          </a:bodyPr>
          <a:lstStyle/>
          <a:p>
            <a:endParaRPr lang="en-US" b="1" dirty="0"/>
          </a:p>
          <a:p>
            <a:r>
              <a:rPr lang="en-US" b="1" dirty="0"/>
              <a:t>THE NINE STAGES (OF MENTAL SETTING) TO CALM ABIDING</a:t>
            </a:r>
          </a:p>
          <a:p>
            <a:endParaRPr lang="en-US" b="1" dirty="0"/>
          </a:p>
          <a:p>
            <a:r>
              <a:rPr lang="en-US" b="1" dirty="0"/>
              <a:t>														Suzanne Tempel - 2246080</a:t>
            </a:r>
            <a:endParaRPr lang="en-US" dirty="0"/>
          </a:p>
          <a:p>
            <a:endParaRPr lang="nl-NL" dirty="0"/>
          </a:p>
        </p:txBody>
      </p:sp>
    </p:spTree>
    <p:extLst>
      <p:ext uri="{BB962C8B-B14F-4D97-AF65-F5344CB8AC3E}">
        <p14:creationId xmlns:p14="http://schemas.microsoft.com/office/powerpoint/2010/main" val="9046234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976A397-5A76-5FB2-EB2F-0F5510CBF027}"/>
              </a:ext>
            </a:extLst>
          </p:cNvPr>
          <p:cNvSpPr>
            <a:spLocks noGrp="1"/>
          </p:cNvSpPr>
          <p:nvPr>
            <p:ph type="title"/>
          </p:nvPr>
        </p:nvSpPr>
        <p:spPr/>
        <p:txBody>
          <a:bodyPr/>
          <a:lstStyle/>
          <a:p>
            <a:r>
              <a:rPr lang="en-US" dirty="0" err="1"/>
              <a:t>Shiné</a:t>
            </a:r>
            <a:r>
              <a:rPr lang="en-US" dirty="0"/>
              <a:t> Meditation (</a:t>
            </a:r>
            <a:r>
              <a:rPr lang="en-US" dirty="0" err="1"/>
              <a:t>śamatha</a:t>
            </a:r>
            <a:r>
              <a:rPr lang="en-US" dirty="0"/>
              <a:t> or calm-abiding)</a:t>
            </a:r>
            <a:endParaRPr lang="nl-NL" dirty="0"/>
          </a:p>
        </p:txBody>
      </p:sp>
      <p:sp>
        <p:nvSpPr>
          <p:cNvPr id="3" name="Tijdelijke aanduiding voor inhoud 2">
            <a:extLst>
              <a:ext uri="{FF2B5EF4-FFF2-40B4-BE49-F238E27FC236}">
                <a16:creationId xmlns:a16="http://schemas.microsoft.com/office/drawing/2014/main" id="{DBCBC054-C656-C915-7985-D4D0EFB05DAB}"/>
              </a:ext>
            </a:extLst>
          </p:cNvPr>
          <p:cNvSpPr>
            <a:spLocks noGrp="1"/>
          </p:cNvSpPr>
          <p:nvPr>
            <p:ph idx="1"/>
          </p:nvPr>
        </p:nvSpPr>
        <p:spPr/>
        <p:txBody>
          <a:bodyPr>
            <a:normAutofit lnSpcReduction="10000"/>
          </a:bodyPr>
          <a:lstStyle/>
          <a:p>
            <a:r>
              <a:rPr lang="en-US" sz="2400" b="1" dirty="0"/>
              <a:t>The Tibetan term </a:t>
            </a:r>
            <a:r>
              <a:rPr lang="en-US" sz="2400" b="1" i="1" dirty="0" err="1"/>
              <a:t>Shiné</a:t>
            </a:r>
            <a:r>
              <a:rPr lang="en-US" sz="2400" b="1" dirty="0"/>
              <a:t> is translated into English as either "calm-abiding" or "serenity," and its Sanskrit equivalent is </a:t>
            </a:r>
            <a:r>
              <a:rPr lang="en-US" sz="2400" b="1" i="1" dirty="0" err="1"/>
              <a:t>śamatha</a:t>
            </a:r>
            <a:r>
              <a:rPr lang="en-US" sz="2400" b="1" dirty="0"/>
              <a:t>.</a:t>
            </a:r>
          </a:p>
          <a:p>
            <a:r>
              <a:rPr lang="en-US" sz="2400" dirty="0"/>
              <a:t>The syllable "</a:t>
            </a:r>
            <a:r>
              <a:rPr lang="en-US" sz="2400" i="1" dirty="0"/>
              <a:t>Shi</a:t>
            </a:r>
            <a:r>
              <a:rPr lang="en-US" sz="2400" dirty="0"/>
              <a:t>" means "to pacify," "to calm," or "peace," referring to the quieting of mental agitation and distractions caused by both external and internal phenomena.</a:t>
            </a:r>
          </a:p>
          <a:p>
            <a:r>
              <a:rPr lang="en-US" sz="2400" dirty="0"/>
              <a:t>The second syllable "</a:t>
            </a:r>
            <a:r>
              <a:rPr lang="en-US" sz="2400" i="1" dirty="0"/>
              <a:t>Né</a:t>
            </a:r>
            <a:r>
              <a:rPr lang="en-US" sz="2400" dirty="0"/>
              <a:t>" means "to abide" or "to remain," indicating a stable and continuous presence of mind resting in calm.</a:t>
            </a:r>
            <a:endParaRPr lang="nl-NL" sz="2400" dirty="0"/>
          </a:p>
        </p:txBody>
      </p:sp>
    </p:spTree>
    <p:extLst>
      <p:ext uri="{BB962C8B-B14F-4D97-AF65-F5344CB8AC3E}">
        <p14:creationId xmlns:p14="http://schemas.microsoft.com/office/powerpoint/2010/main" val="35555023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E759ECD-64E0-4F44-7279-E2C49E6556EF}"/>
              </a:ext>
            </a:extLst>
          </p:cNvPr>
          <p:cNvSpPr>
            <a:spLocks noGrp="1"/>
          </p:cNvSpPr>
          <p:nvPr>
            <p:ph type="title"/>
          </p:nvPr>
        </p:nvSpPr>
        <p:spPr/>
        <p:txBody>
          <a:bodyPr>
            <a:normAutofit/>
          </a:bodyPr>
          <a:lstStyle/>
          <a:p>
            <a:r>
              <a:rPr lang="en-US" dirty="0" err="1"/>
              <a:t>Shiné</a:t>
            </a:r>
            <a:r>
              <a:rPr lang="en-US" dirty="0"/>
              <a:t> Meditation</a:t>
            </a:r>
            <a:br>
              <a:rPr lang="en-US" dirty="0"/>
            </a:br>
            <a:endParaRPr lang="nl-NL" dirty="0"/>
          </a:p>
        </p:txBody>
      </p:sp>
      <p:sp>
        <p:nvSpPr>
          <p:cNvPr id="3" name="Tijdelijke aanduiding voor inhoud 2">
            <a:extLst>
              <a:ext uri="{FF2B5EF4-FFF2-40B4-BE49-F238E27FC236}">
                <a16:creationId xmlns:a16="http://schemas.microsoft.com/office/drawing/2014/main" id="{DA2AA891-C952-A6B0-7C39-298A270B29EF}"/>
              </a:ext>
            </a:extLst>
          </p:cNvPr>
          <p:cNvSpPr>
            <a:spLocks noGrp="1"/>
          </p:cNvSpPr>
          <p:nvPr>
            <p:ph idx="1"/>
          </p:nvPr>
        </p:nvSpPr>
        <p:spPr/>
        <p:txBody>
          <a:bodyPr/>
          <a:lstStyle/>
          <a:p>
            <a:endParaRPr lang="nl-NL" dirty="0"/>
          </a:p>
          <a:p>
            <a:r>
              <a:rPr lang="en-US" sz="2800" dirty="0"/>
              <a:t>The aim of this type of meditation is to train attention, </a:t>
            </a:r>
          </a:p>
          <a:p>
            <a:r>
              <a:rPr lang="en-US" sz="2800" dirty="0"/>
              <a:t>attain mental stability, </a:t>
            </a:r>
          </a:p>
          <a:p>
            <a:r>
              <a:rPr lang="en-US" sz="2800" dirty="0"/>
              <a:t>and maintain continuous awareness.</a:t>
            </a:r>
          </a:p>
        </p:txBody>
      </p:sp>
    </p:spTree>
    <p:extLst>
      <p:ext uri="{BB962C8B-B14F-4D97-AF65-F5344CB8AC3E}">
        <p14:creationId xmlns:p14="http://schemas.microsoft.com/office/powerpoint/2010/main" val="37838842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71DB7F-68D2-7506-34D6-4EAC3808EE72}"/>
              </a:ext>
            </a:extLst>
          </p:cNvPr>
          <p:cNvSpPr>
            <a:spLocks noGrp="1"/>
          </p:cNvSpPr>
          <p:nvPr>
            <p:ph type="title"/>
          </p:nvPr>
        </p:nvSpPr>
        <p:spPr/>
        <p:txBody>
          <a:bodyPr/>
          <a:lstStyle/>
          <a:p>
            <a:r>
              <a:rPr lang="en-US" dirty="0" err="1"/>
              <a:t>Shiné</a:t>
            </a:r>
            <a:r>
              <a:rPr lang="en-US" dirty="0"/>
              <a:t> Meditation</a:t>
            </a:r>
            <a:endParaRPr lang="nl-NL" dirty="0"/>
          </a:p>
        </p:txBody>
      </p:sp>
      <p:sp>
        <p:nvSpPr>
          <p:cNvPr id="3" name="Tijdelijke aanduiding voor inhoud 2">
            <a:extLst>
              <a:ext uri="{FF2B5EF4-FFF2-40B4-BE49-F238E27FC236}">
                <a16:creationId xmlns:a16="http://schemas.microsoft.com/office/drawing/2014/main" id="{D474082B-753E-DF57-A266-A230EB0608B3}"/>
              </a:ext>
            </a:extLst>
          </p:cNvPr>
          <p:cNvSpPr>
            <a:spLocks noGrp="1"/>
          </p:cNvSpPr>
          <p:nvPr>
            <p:ph idx="1"/>
          </p:nvPr>
        </p:nvSpPr>
        <p:spPr/>
        <p:txBody>
          <a:bodyPr>
            <a:normAutofit lnSpcReduction="10000"/>
          </a:bodyPr>
          <a:lstStyle/>
          <a:p>
            <a:r>
              <a:rPr lang="en-US" sz="2000" b="1" dirty="0"/>
              <a:t>Calm-abiding meditation </a:t>
            </a:r>
            <a:r>
              <a:rPr lang="en-US" sz="2000" dirty="0"/>
              <a:t>involves concentrating fully on a single object, maintaining steady and relaxed focus.</a:t>
            </a:r>
          </a:p>
          <a:p>
            <a:r>
              <a:rPr lang="en-US" sz="2000" dirty="0"/>
              <a:t>In contrast, insight meditation (</a:t>
            </a:r>
            <a:r>
              <a:rPr lang="en-US" sz="2000" i="1" dirty="0" err="1"/>
              <a:t>vipashyanā</a:t>
            </a:r>
            <a:r>
              <a:rPr lang="en-US" sz="2000" dirty="0"/>
              <a:t>) involves a deep investigation of the object in order to gain a clear understanding of its nature.</a:t>
            </a:r>
          </a:p>
          <a:p>
            <a:r>
              <a:rPr lang="en-US" sz="2000" dirty="0"/>
              <a:t>While insight meditation is often used to explore the nature of emptiness (</a:t>
            </a:r>
            <a:r>
              <a:rPr lang="en-US" sz="2000" i="1" dirty="0" err="1"/>
              <a:t>śūnyatā</a:t>
            </a:r>
            <a:r>
              <a:rPr lang="en-US" sz="2000" dirty="0"/>
              <a:t>), it can also be applied to a wide range of phenomena.</a:t>
            </a:r>
          </a:p>
          <a:p>
            <a:r>
              <a:rPr lang="en-US" sz="2000" dirty="0"/>
              <a:t>Likewise, </a:t>
            </a:r>
            <a:r>
              <a:rPr lang="en-US" sz="2000" b="1" dirty="0"/>
              <a:t>calm-abiding meditation </a:t>
            </a:r>
            <a:r>
              <a:rPr lang="en-US" sz="2000" dirty="0"/>
              <a:t>(</a:t>
            </a:r>
            <a:r>
              <a:rPr lang="en-US" sz="2000" i="1" dirty="0" err="1"/>
              <a:t>śamatha</a:t>
            </a:r>
            <a:r>
              <a:rPr lang="en-US" sz="2000" dirty="0"/>
              <a:t>) isn’t limited to one type of object—it can be practiced by focusing on anything from a physical object like a stone, to a conceptual object like emptiness, or even mental states such as anger.</a:t>
            </a:r>
            <a:endParaRPr lang="nl-NL" sz="2000" dirty="0"/>
          </a:p>
        </p:txBody>
      </p:sp>
    </p:spTree>
    <p:extLst>
      <p:ext uri="{BB962C8B-B14F-4D97-AF65-F5344CB8AC3E}">
        <p14:creationId xmlns:p14="http://schemas.microsoft.com/office/powerpoint/2010/main" val="34569538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DB6666-68C8-AA99-0E75-0DFAEC94ABF8}"/>
            </a:ext>
          </a:extLst>
        </p:cNvPr>
        <p:cNvGrpSpPr/>
        <p:nvPr/>
      </p:nvGrpSpPr>
      <p:grpSpPr>
        <a:xfrm>
          <a:off x="0" y="0"/>
          <a:ext cx="0" cy="0"/>
          <a:chOff x="0" y="0"/>
          <a:chExt cx="0" cy="0"/>
        </a:xfrm>
      </p:grpSpPr>
      <p:pic>
        <p:nvPicPr>
          <p:cNvPr id="3" name="Afbeelding 2">
            <a:extLst>
              <a:ext uri="{FF2B5EF4-FFF2-40B4-BE49-F238E27FC236}">
                <a16:creationId xmlns:a16="http://schemas.microsoft.com/office/drawing/2014/main" id="{FB27532A-B3A2-8231-7CE5-5D17F2584FBD}"/>
              </a:ext>
            </a:extLst>
          </p:cNvPr>
          <p:cNvPicPr>
            <a:picLocks noChangeAspect="1"/>
          </p:cNvPicPr>
          <p:nvPr/>
        </p:nvPicPr>
        <p:blipFill>
          <a:blip r:embed="rId2"/>
          <a:stretch>
            <a:fillRect/>
          </a:stretch>
        </p:blipFill>
        <p:spPr>
          <a:xfrm>
            <a:off x="390767" y="1422400"/>
            <a:ext cx="6517189" cy="4607697"/>
          </a:xfrm>
          <a:prstGeom prst="rect">
            <a:avLst/>
          </a:prstGeom>
        </p:spPr>
      </p:pic>
      <p:sp>
        <p:nvSpPr>
          <p:cNvPr id="4" name="Tijdelijke aanduiding voor tekst 3">
            <a:extLst>
              <a:ext uri="{FF2B5EF4-FFF2-40B4-BE49-F238E27FC236}">
                <a16:creationId xmlns:a16="http://schemas.microsoft.com/office/drawing/2014/main" id="{5ECA5DFB-335B-8A59-EA81-75DE19547547}"/>
              </a:ext>
            </a:extLst>
          </p:cNvPr>
          <p:cNvSpPr>
            <a:spLocks noGrp="1"/>
          </p:cNvSpPr>
          <p:nvPr>
            <p:ph type="body" sz="half" idx="2"/>
          </p:nvPr>
        </p:nvSpPr>
        <p:spPr>
          <a:xfrm>
            <a:off x="980304" y="1598613"/>
            <a:ext cx="5114108" cy="4262436"/>
          </a:xfrm>
        </p:spPr>
        <p:txBody>
          <a:bodyPr>
            <a:normAutofit fontScale="85000" lnSpcReduction="20000"/>
          </a:bodyPr>
          <a:lstStyle/>
          <a:p>
            <a:r>
              <a:rPr lang="en-US" sz="2000" b="1" dirty="0"/>
              <a:t>Introduction to the Samatha Meditation Path Thangka</a:t>
            </a:r>
            <a:endParaRPr lang="en-US" sz="2000" dirty="0"/>
          </a:p>
          <a:p>
            <a:r>
              <a:rPr lang="en-US" sz="2000" dirty="0"/>
              <a:t>This traditional Tibetan thangka illustrates the meditative path of </a:t>
            </a:r>
            <a:r>
              <a:rPr lang="en-US" sz="2000" i="1" dirty="0" err="1"/>
              <a:t>śamatha</a:t>
            </a:r>
            <a:r>
              <a:rPr lang="en-US" sz="2000" dirty="0"/>
              <a:t>, or calm-abiding meditation. It visually represents the progressive stages of training the mind, moving from distraction and restlessness toward focused attention and mental stability. The </a:t>
            </a:r>
            <a:r>
              <a:rPr lang="en-US" sz="2000" b="1" dirty="0"/>
              <a:t>winding path </a:t>
            </a:r>
            <a:r>
              <a:rPr lang="en-US" sz="2000" dirty="0"/>
              <a:t>depicts the gradual refinement of attention, culminating in effortless concentration and meditative absorption. The </a:t>
            </a:r>
            <a:r>
              <a:rPr lang="en-US" sz="2000" b="1" dirty="0"/>
              <a:t>monk </a:t>
            </a:r>
            <a:r>
              <a:rPr lang="en-US" sz="2000" dirty="0"/>
              <a:t>represents the meditator. </a:t>
            </a:r>
          </a:p>
          <a:p>
            <a:r>
              <a:rPr lang="en-US" sz="2000" dirty="0"/>
              <a:t>Rooted in classical Buddhist psychology, this imagery serves both as a contemplative aid and as a pedagogical tool for understanding the inner dynamics of attention, effort, and awareness.</a:t>
            </a:r>
          </a:p>
          <a:p>
            <a:endParaRPr lang="en-US" sz="2000" dirty="0"/>
          </a:p>
          <a:p>
            <a:pPr marL="285750" indent="-285750">
              <a:buFont typeface="Arial" panose="020B0604020202020204" pitchFamily="34" charset="0"/>
              <a:buChar char="•"/>
            </a:pPr>
            <a:endParaRPr lang="en-US" sz="2400" dirty="0"/>
          </a:p>
          <a:p>
            <a:endParaRPr lang="nl-NL" dirty="0"/>
          </a:p>
        </p:txBody>
      </p:sp>
      <p:pic>
        <p:nvPicPr>
          <p:cNvPr id="10" name="Tijdelijke aanduiding voor inhoud 9">
            <a:extLst>
              <a:ext uri="{FF2B5EF4-FFF2-40B4-BE49-F238E27FC236}">
                <a16:creationId xmlns:a16="http://schemas.microsoft.com/office/drawing/2014/main" id="{8CF1E5BA-1653-B07E-7B4E-0E5B2FD280E2}"/>
              </a:ext>
            </a:extLst>
          </p:cNvPr>
          <p:cNvPicPr>
            <a:picLocks noGrp="1" noChangeAspect="1"/>
          </p:cNvPicPr>
          <p:nvPr>
            <p:ph idx="1"/>
          </p:nvPr>
        </p:nvPicPr>
        <p:blipFill>
          <a:blip r:embed="rId3"/>
          <a:stretch>
            <a:fillRect/>
          </a:stretch>
        </p:blipFill>
        <p:spPr>
          <a:xfrm>
            <a:off x="7089826" y="446088"/>
            <a:ext cx="3647974" cy="5414962"/>
          </a:xfrm>
          <a:effectLst>
            <a:outerShdw blurRad="63500" sx="102000" sy="102000" algn="ctr" rotWithShape="0">
              <a:prstClr val="black">
                <a:alpha val="40000"/>
              </a:prstClr>
            </a:outerShdw>
          </a:effectLst>
        </p:spPr>
      </p:pic>
      <p:sp>
        <p:nvSpPr>
          <p:cNvPr id="9" name="Titel 8">
            <a:extLst>
              <a:ext uri="{FF2B5EF4-FFF2-40B4-BE49-F238E27FC236}">
                <a16:creationId xmlns:a16="http://schemas.microsoft.com/office/drawing/2014/main" id="{3FCB6560-8277-569C-ABF4-651356AD5A60}"/>
              </a:ext>
            </a:extLst>
          </p:cNvPr>
          <p:cNvSpPr>
            <a:spLocks noGrp="1"/>
          </p:cNvSpPr>
          <p:nvPr>
            <p:ph type="title"/>
          </p:nvPr>
        </p:nvSpPr>
        <p:spPr>
          <a:xfrm>
            <a:off x="2589212" y="446088"/>
            <a:ext cx="3505199" cy="715447"/>
          </a:xfrm>
        </p:spPr>
        <p:txBody>
          <a:bodyPr/>
          <a:lstStyle/>
          <a:p>
            <a:pPr algn="ctr"/>
            <a:r>
              <a:rPr lang="en-US" b="1" dirty="0"/>
              <a:t>SHINÉ MEDITATION</a:t>
            </a:r>
            <a:endParaRPr lang="nl-NL" b="1" dirty="0"/>
          </a:p>
        </p:txBody>
      </p:sp>
    </p:spTree>
    <p:extLst>
      <p:ext uri="{BB962C8B-B14F-4D97-AF65-F5344CB8AC3E}">
        <p14:creationId xmlns:p14="http://schemas.microsoft.com/office/powerpoint/2010/main" val="25075621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E93A8B-043C-60D0-2DE1-7F8139C0C9E3}"/>
              </a:ext>
            </a:extLst>
          </p:cNvPr>
          <p:cNvSpPr>
            <a:spLocks noGrp="1"/>
          </p:cNvSpPr>
          <p:nvPr>
            <p:ph type="title"/>
          </p:nvPr>
        </p:nvSpPr>
        <p:spPr/>
        <p:txBody>
          <a:bodyPr>
            <a:normAutofit fontScale="90000"/>
          </a:bodyPr>
          <a:lstStyle/>
          <a:p>
            <a:pPr algn="ctr"/>
            <a:r>
              <a:rPr lang="en-US" b="1" dirty="0"/>
              <a:t>32 SHINÉ NAVIGATION POINTS </a:t>
            </a:r>
            <a:br>
              <a:rPr lang="en-US" dirty="0"/>
            </a:br>
            <a:endParaRPr lang="nl-NL" dirty="0"/>
          </a:p>
        </p:txBody>
      </p:sp>
      <p:sp>
        <p:nvSpPr>
          <p:cNvPr id="4" name="Tijdelijke aanduiding voor tekst 3">
            <a:extLst>
              <a:ext uri="{FF2B5EF4-FFF2-40B4-BE49-F238E27FC236}">
                <a16:creationId xmlns:a16="http://schemas.microsoft.com/office/drawing/2014/main" id="{D6D1600B-8EE0-DC5F-CEB3-33815D2652C1}"/>
              </a:ext>
            </a:extLst>
          </p:cNvPr>
          <p:cNvSpPr>
            <a:spLocks noGrp="1"/>
          </p:cNvSpPr>
          <p:nvPr>
            <p:ph type="body" sz="half" idx="2"/>
          </p:nvPr>
        </p:nvSpPr>
        <p:spPr/>
        <p:txBody>
          <a:bodyPr/>
          <a:lstStyle/>
          <a:p>
            <a:pPr marL="285750" indent="-285750">
              <a:buFont typeface="Arial" panose="020B0604020202020204" pitchFamily="34" charset="0"/>
              <a:buChar char="•"/>
            </a:pPr>
            <a:r>
              <a:rPr lang="en-US" sz="2400" dirty="0"/>
              <a:t>The Nine Stages of Mental Setting </a:t>
            </a:r>
          </a:p>
          <a:p>
            <a:pPr marL="285750" indent="-285750">
              <a:buFont typeface="Arial" panose="020B0604020202020204" pitchFamily="34" charset="0"/>
              <a:buChar char="•"/>
            </a:pPr>
            <a:r>
              <a:rPr lang="nl-NL" sz="2400" dirty="0"/>
              <a:t>The Six Powers </a:t>
            </a:r>
          </a:p>
          <a:p>
            <a:pPr marL="285750" indent="-285750">
              <a:buFont typeface="Arial" panose="020B0604020202020204" pitchFamily="34" charset="0"/>
              <a:buChar char="•"/>
            </a:pPr>
            <a:r>
              <a:rPr lang="en-US" sz="2400" dirty="0"/>
              <a:t>The Four Levels of Mental Engagement </a:t>
            </a:r>
          </a:p>
          <a:p>
            <a:pPr marL="285750" indent="-285750">
              <a:buFont typeface="Arial" panose="020B0604020202020204" pitchFamily="34" charset="0"/>
              <a:buChar char="•"/>
            </a:pPr>
            <a:r>
              <a:rPr lang="nl-NL" sz="2400" dirty="0"/>
              <a:t>The Five </a:t>
            </a:r>
            <a:r>
              <a:rPr lang="nl-NL" sz="2400" dirty="0" err="1"/>
              <a:t>Faults</a:t>
            </a:r>
            <a:r>
              <a:rPr lang="nl-NL" sz="2400" dirty="0"/>
              <a:t> </a:t>
            </a:r>
          </a:p>
          <a:p>
            <a:pPr marL="285750" indent="-285750">
              <a:buFont typeface="Arial" panose="020B0604020202020204" pitchFamily="34" charset="0"/>
              <a:buChar char="•"/>
            </a:pPr>
            <a:r>
              <a:rPr lang="nl-NL" sz="2400" dirty="0"/>
              <a:t>The </a:t>
            </a:r>
            <a:r>
              <a:rPr lang="nl-NL" sz="2400" dirty="0" err="1"/>
              <a:t>Eight</a:t>
            </a:r>
            <a:r>
              <a:rPr lang="nl-NL" sz="2400" dirty="0"/>
              <a:t> </a:t>
            </a:r>
            <a:r>
              <a:rPr lang="nl-NL" sz="2400" dirty="0" err="1"/>
              <a:t>Antidotes</a:t>
            </a:r>
            <a:r>
              <a:rPr lang="nl-NL" sz="2400" dirty="0"/>
              <a:t> </a:t>
            </a:r>
          </a:p>
          <a:p>
            <a:endParaRPr lang="nl-NL" dirty="0"/>
          </a:p>
        </p:txBody>
      </p:sp>
      <p:pic>
        <p:nvPicPr>
          <p:cNvPr id="10" name="Tijdelijke aanduiding voor inhoud 9">
            <a:extLst>
              <a:ext uri="{FF2B5EF4-FFF2-40B4-BE49-F238E27FC236}">
                <a16:creationId xmlns:a16="http://schemas.microsoft.com/office/drawing/2014/main" id="{553F66DC-D6CC-AA43-F844-3C6536B1880B}"/>
              </a:ext>
            </a:extLst>
          </p:cNvPr>
          <p:cNvPicPr>
            <a:picLocks noGrp="1" noChangeAspect="1"/>
          </p:cNvPicPr>
          <p:nvPr>
            <p:ph idx="1"/>
          </p:nvPr>
        </p:nvPicPr>
        <p:blipFill>
          <a:blip r:embed="rId2"/>
          <a:stretch>
            <a:fillRect/>
          </a:stretch>
        </p:blipFill>
        <p:spPr>
          <a:xfrm>
            <a:off x="7089826" y="446088"/>
            <a:ext cx="3647974" cy="5414962"/>
          </a:xfr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9402957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957AD1-D255-00F9-B955-1D8E00AEA8E1}"/>
            </a:ext>
          </a:extLst>
        </p:cNvPr>
        <p:cNvGrpSpPr/>
        <p:nvPr/>
      </p:nvGrpSpPr>
      <p:grpSpPr>
        <a:xfrm>
          <a:off x="0" y="0"/>
          <a:ext cx="0" cy="0"/>
          <a:chOff x="0" y="0"/>
          <a:chExt cx="0" cy="0"/>
        </a:xfrm>
      </p:grpSpPr>
      <p:sp>
        <p:nvSpPr>
          <p:cNvPr id="4" name="Tijdelijke aanduiding voor tekst 3">
            <a:extLst>
              <a:ext uri="{FF2B5EF4-FFF2-40B4-BE49-F238E27FC236}">
                <a16:creationId xmlns:a16="http://schemas.microsoft.com/office/drawing/2014/main" id="{06C551F8-41B8-7173-6C4F-7352F6EE440C}"/>
              </a:ext>
            </a:extLst>
          </p:cNvPr>
          <p:cNvSpPr>
            <a:spLocks noGrp="1"/>
          </p:cNvSpPr>
          <p:nvPr>
            <p:ph type="body" sz="half" idx="2"/>
          </p:nvPr>
        </p:nvSpPr>
        <p:spPr/>
        <p:txBody>
          <a:bodyPr>
            <a:normAutofit/>
          </a:bodyPr>
          <a:lstStyle/>
          <a:p>
            <a:r>
              <a:rPr lang="en-US" sz="2400" dirty="0"/>
              <a:t>The </a:t>
            </a:r>
            <a:r>
              <a:rPr lang="en-US" sz="2400" b="1" dirty="0"/>
              <a:t>elephant</a:t>
            </a:r>
            <a:r>
              <a:rPr lang="en-US" sz="2400" dirty="0"/>
              <a:t> symbolizes the </a:t>
            </a:r>
            <a:r>
              <a:rPr lang="en-US" sz="2400" b="1" dirty="0"/>
              <a:t>mind</a:t>
            </a:r>
            <a:r>
              <a:rPr lang="en-US" sz="2400" dirty="0"/>
              <a:t>—initially dark and unruly, becoming lighter and more disciplined over time.</a:t>
            </a:r>
          </a:p>
          <a:p>
            <a:endParaRPr lang="nl-NL" dirty="0"/>
          </a:p>
        </p:txBody>
      </p:sp>
      <p:pic>
        <p:nvPicPr>
          <p:cNvPr id="10" name="Tijdelijke aanduiding voor inhoud 9">
            <a:extLst>
              <a:ext uri="{FF2B5EF4-FFF2-40B4-BE49-F238E27FC236}">
                <a16:creationId xmlns:a16="http://schemas.microsoft.com/office/drawing/2014/main" id="{E9233374-12CF-DA52-4FBF-E0DD31A2E0B9}"/>
              </a:ext>
            </a:extLst>
          </p:cNvPr>
          <p:cNvPicPr>
            <a:picLocks noGrp="1" noChangeAspect="1"/>
          </p:cNvPicPr>
          <p:nvPr>
            <p:ph idx="1"/>
          </p:nvPr>
        </p:nvPicPr>
        <p:blipFill>
          <a:blip r:embed="rId2"/>
          <a:stretch>
            <a:fillRect/>
          </a:stretch>
        </p:blipFill>
        <p:spPr>
          <a:xfrm>
            <a:off x="7089826" y="446088"/>
            <a:ext cx="3647974" cy="5414962"/>
          </a:xfrm>
          <a:effectLst>
            <a:outerShdw blurRad="63500" sx="102000" sy="102000" algn="ctr" rotWithShape="0">
              <a:prstClr val="black">
                <a:alpha val="40000"/>
              </a:prstClr>
            </a:outerShdw>
          </a:effectLst>
        </p:spPr>
      </p:pic>
      <p:sp>
        <p:nvSpPr>
          <p:cNvPr id="3" name="Tekstvak 2">
            <a:extLst>
              <a:ext uri="{FF2B5EF4-FFF2-40B4-BE49-F238E27FC236}">
                <a16:creationId xmlns:a16="http://schemas.microsoft.com/office/drawing/2014/main" id="{E82C9EEB-BE6E-08A5-055B-0CA490A3801B}"/>
              </a:ext>
            </a:extLst>
          </p:cNvPr>
          <p:cNvSpPr txBox="1"/>
          <p:nvPr/>
        </p:nvSpPr>
        <p:spPr>
          <a:xfrm>
            <a:off x="8600907" y="4530810"/>
            <a:ext cx="312906" cy="369332"/>
          </a:xfrm>
          <a:prstGeom prst="rect">
            <a:avLst/>
          </a:prstGeom>
          <a:noFill/>
        </p:spPr>
        <p:txBody>
          <a:bodyPr wrap="none" rtlCol="0">
            <a:spAutoFit/>
          </a:bodyPr>
          <a:lstStyle/>
          <a:p>
            <a:r>
              <a:rPr lang="nl-NL" dirty="0">
                <a:solidFill>
                  <a:schemeClr val="bg1"/>
                </a:solidFill>
              </a:rPr>
              <a:t>1</a:t>
            </a:r>
          </a:p>
        </p:txBody>
      </p:sp>
      <p:sp>
        <p:nvSpPr>
          <p:cNvPr id="5" name="Tekstvak 4">
            <a:extLst>
              <a:ext uri="{FF2B5EF4-FFF2-40B4-BE49-F238E27FC236}">
                <a16:creationId xmlns:a16="http://schemas.microsoft.com/office/drawing/2014/main" id="{6F5BA7A1-9E15-19CF-8DCA-B0364A1F344F}"/>
              </a:ext>
            </a:extLst>
          </p:cNvPr>
          <p:cNvSpPr txBox="1"/>
          <p:nvPr/>
        </p:nvSpPr>
        <p:spPr>
          <a:xfrm>
            <a:off x="8576193" y="3941806"/>
            <a:ext cx="312906" cy="369332"/>
          </a:xfrm>
          <a:prstGeom prst="rect">
            <a:avLst/>
          </a:prstGeom>
          <a:noFill/>
        </p:spPr>
        <p:txBody>
          <a:bodyPr wrap="none" rtlCol="0">
            <a:spAutoFit/>
          </a:bodyPr>
          <a:lstStyle/>
          <a:p>
            <a:r>
              <a:rPr lang="nl-NL" dirty="0">
                <a:solidFill>
                  <a:schemeClr val="bg1"/>
                </a:solidFill>
              </a:rPr>
              <a:t>2</a:t>
            </a:r>
          </a:p>
        </p:txBody>
      </p:sp>
      <p:sp>
        <p:nvSpPr>
          <p:cNvPr id="6" name="Tekstvak 5">
            <a:extLst>
              <a:ext uri="{FF2B5EF4-FFF2-40B4-BE49-F238E27FC236}">
                <a16:creationId xmlns:a16="http://schemas.microsoft.com/office/drawing/2014/main" id="{BB02D5FB-5B75-F3D0-B9DE-BDEAED60FC76}"/>
              </a:ext>
            </a:extLst>
          </p:cNvPr>
          <p:cNvSpPr txBox="1"/>
          <p:nvPr/>
        </p:nvSpPr>
        <p:spPr>
          <a:xfrm>
            <a:off x="9602788" y="3335785"/>
            <a:ext cx="312906" cy="369332"/>
          </a:xfrm>
          <a:prstGeom prst="rect">
            <a:avLst/>
          </a:prstGeom>
          <a:noFill/>
        </p:spPr>
        <p:txBody>
          <a:bodyPr wrap="none" rtlCol="0">
            <a:spAutoFit/>
          </a:bodyPr>
          <a:lstStyle/>
          <a:p>
            <a:r>
              <a:rPr lang="nl-NL" dirty="0">
                <a:solidFill>
                  <a:schemeClr val="bg1"/>
                </a:solidFill>
              </a:rPr>
              <a:t>3</a:t>
            </a:r>
          </a:p>
        </p:txBody>
      </p:sp>
      <p:sp>
        <p:nvSpPr>
          <p:cNvPr id="7" name="Tekstvak 6">
            <a:extLst>
              <a:ext uri="{FF2B5EF4-FFF2-40B4-BE49-F238E27FC236}">
                <a16:creationId xmlns:a16="http://schemas.microsoft.com/office/drawing/2014/main" id="{BE1EE0E1-6507-CDFF-05CD-C30951AC1BD0}"/>
              </a:ext>
            </a:extLst>
          </p:cNvPr>
          <p:cNvSpPr txBox="1"/>
          <p:nvPr/>
        </p:nvSpPr>
        <p:spPr>
          <a:xfrm>
            <a:off x="8094280" y="3285524"/>
            <a:ext cx="312906" cy="369332"/>
          </a:xfrm>
          <a:prstGeom prst="rect">
            <a:avLst/>
          </a:prstGeom>
          <a:noFill/>
        </p:spPr>
        <p:txBody>
          <a:bodyPr wrap="none" rtlCol="0">
            <a:spAutoFit/>
          </a:bodyPr>
          <a:lstStyle/>
          <a:p>
            <a:r>
              <a:rPr lang="nl-NL" dirty="0">
                <a:solidFill>
                  <a:schemeClr val="bg1"/>
                </a:solidFill>
              </a:rPr>
              <a:t>4</a:t>
            </a:r>
          </a:p>
        </p:txBody>
      </p:sp>
      <p:sp>
        <p:nvSpPr>
          <p:cNvPr id="8" name="Tekstvak 7">
            <a:extLst>
              <a:ext uri="{FF2B5EF4-FFF2-40B4-BE49-F238E27FC236}">
                <a16:creationId xmlns:a16="http://schemas.microsoft.com/office/drawing/2014/main" id="{20E00CD7-A8BF-3B9B-DFA9-48ABC956351F}"/>
              </a:ext>
            </a:extLst>
          </p:cNvPr>
          <p:cNvSpPr txBox="1"/>
          <p:nvPr/>
        </p:nvSpPr>
        <p:spPr>
          <a:xfrm>
            <a:off x="9684182" y="2615513"/>
            <a:ext cx="312906" cy="369332"/>
          </a:xfrm>
          <a:prstGeom prst="rect">
            <a:avLst/>
          </a:prstGeom>
          <a:noFill/>
        </p:spPr>
        <p:txBody>
          <a:bodyPr wrap="none" rtlCol="0">
            <a:spAutoFit/>
          </a:bodyPr>
          <a:lstStyle/>
          <a:p>
            <a:r>
              <a:rPr lang="nl-NL" dirty="0">
                <a:solidFill>
                  <a:srgbClr val="C00000"/>
                </a:solidFill>
              </a:rPr>
              <a:t>6</a:t>
            </a:r>
          </a:p>
        </p:txBody>
      </p:sp>
      <p:sp>
        <p:nvSpPr>
          <p:cNvPr id="9" name="Tekstvak 8">
            <a:extLst>
              <a:ext uri="{FF2B5EF4-FFF2-40B4-BE49-F238E27FC236}">
                <a16:creationId xmlns:a16="http://schemas.microsoft.com/office/drawing/2014/main" id="{47905603-834A-09FC-0EBF-5DBAC85A19D8}"/>
              </a:ext>
            </a:extLst>
          </p:cNvPr>
          <p:cNvSpPr txBox="1"/>
          <p:nvPr/>
        </p:nvSpPr>
        <p:spPr>
          <a:xfrm>
            <a:off x="8094280" y="2664941"/>
            <a:ext cx="312906" cy="369332"/>
          </a:xfrm>
          <a:prstGeom prst="rect">
            <a:avLst/>
          </a:prstGeom>
          <a:noFill/>
        </p:spPr>
        <p:txBody>
          <a:bodyPr wrap="none" rtlCol="0">
            <a:spAutoFit/>
          </a:bodyPr>
          <a:lstStyle/>
          <a:p>
            <a:r>
              <a:rPr lang="nl-NL" dirty="0">
                <a:solidFill>
                  <a:srgbClr val="C00000"/>
                </a:solidFill>
              </a:rPr>
              <a:t>5</a:t>
            </a:r>
          </a:p>
        </p:txBody>
      </p:sp>
      <p:sp>
        <p:nvSpPr>
          <p:cNvPr id="11" name="Tekstvak 10">
            <a:extLst>
              <a:ext uri="{FF2B5EF4-FFF2-40B4-BE49-F238E27FC236}">
                <a16:creationId xmlns:a16="http://schemas.microsoft.com/office/drawing/2014/main" id="{6A7514AD-DCAC-BB09-D67B-FC211879525A}"/>
              </a:ext>
            </a:extLst>
          </p:cNvPr>
          <p:cNvSpPr txBox="1"/>
          <p:nvPr/>
        </p:nvSpPr>
        <p:spPr>
          <a:xfrm>
            <a:off x="9527729" y="2037759"/>
            <a:ext cx="312906" cy="369332"/>
          </a:xfrm>
          <a:prstGeom prst="rect">
            <a:avLst/>
          </a:prstGeom>
          <a:noFill/>
        </p:spPr>
        <p:txBody>
          <a:bodyPr wrap="none" rtlCol="0">
            <a:spAutoFit/>
          </a:bodyPr>
          <a:lstStyle/>
          <a:p>
            <a:r>
              <a:rPr lang="nl-NL" dirty="0">
                <a:solidFill>
                  <a:srgbClr val="C00000"/>
                </a:solidFill>
              </a:rPr>
              <a:t>7</a:t>
            </a:r>
          </a:p>
        </p:txBody>
      </p:sp>
      <p:sp>
        <p:nvSpPr>
          <p:cNvPr id="12" name="Tekstvak 11">
            <a:extLst>
              <a:ext uri="{FF2B5EF4-FFF2-40B4-BE49-F238E27FC236}">
                <a16:creationId xmlns:a16="http://schemas.microsoft.com/office/drawing/2014/main" id="{7219D53B-D90D-DC9B-92E0-4A12F87734CD}"/>
              </a:ext>
            </a:extLst>
          </p:cNvPr>
          <p:cNvSpPr txBox="1"/>
          <p:nvPr/>
        </p:nvSpPr>
        <p:spPr>
          <a:xfrm>
            <a:off x="8651630" y="2009281"/>
            <a:ext cx="312906" cy="369332"/>
          </a:xfrm>
          <a:prstGeom prst="rect">
            <a:avLst/>
          </a:prstGeom>
          <a:noFill/>
        </p:spPr>
        <p:txBody>
          <a:bodyPr wrap="none" rtlCol="0">
            <a:spAutoFit/>
          </a:bodyPr>
          <a:lstStyle/>
          <a:p>
            <a:r>
              <a:rPr lang="nl-NL" dirty="0">
                <a:solidFill>
                  <a:srgbClr val="C00000"/>
                </a:solidFill>
              </a:rPr>
              <a:t>8</a:t>
            </a:r>
          </a:p>
        </p:txBody>
      </p:sp>
      <p:sp>
        <p:nvSpPr>
          <p:cNvPr id="13" name="Tekstvak 12">
            <a:extLst>
              <a:ext uri="{FF2B5EF4-FFF2-40B4-BE49-F238E27FC236}">
                <a16:creationId xmlns:a16="http://schemas.microsoft.com/office/drawing/2014/main" id="{F3373774-D3A4-30BB-4C50-A45FE7554C4D}"/>
              </a:ext>
            </a:extLst>
          </p:cNvPr>
          <p:cNvSpPr txBox="1"/>
          <p:nvPr/>
        </p:nvSpPr>
        <p:spPr>
          <a:xfrm>
            <a:off x="7714275" y="1716837"/>
            <a:ext cx="312906" cy="369332"/>
          </a:xfrm>
          <a:prstGeom prst="rect">
            <a:avLst/>
          </a:prstGeom>
          <a:noFill/>
        </p:spPr>
        <p:txBody>
          <a:bodyPr wrap="none" rtlCol="0">
            <a:spAutoFit/>
          </a:bodyPr>
          <a:lstStyle/>
          <a:p>
            <a:r>
              <a:rPr lang="nl-NL" dirty="0">
                <a:solidFill>
                  <a:srgbClr val="C00000"/>
                </a:solidFill>
              </a:rPr>
              <a:t>9</a:t>
            </a:r>
          </a:p>
        </p:txBody>
      </p:sp>
      <p:sp>
        <p:nvSpPr>
          <p:cNvPr id="16" name="Titel 1">
            <a:extLst>
              <a:ext uri="{FF2B5EF4-FFF2-40B4-BE49-F238E27FC236}">
                <a16:creationId xmlns:a16="http://schemas.microsoft.com/office/drawing/2014/main" id="{C7845A9B-BC47-B6D4-6BE2-F881F35A0FEE}"/>
              </a:ext>
            </a:extLst>
          </p:cNvPr>
          <p:cNvSpPr>
            <a:spLocks noGrp="1"/>
          </p:cNvSpPr>
          <p:nvPr>
            <p:ph type="title"/>
          </p:nvPr>
        </p:nvSpPr>
        <p:spPr>
          <a:xfrm>
            <a:off x="2589212" y="446088"/>
            <a:ext cx="3505199" cy="976312"/>
          </a:xfrm>
        </p:spPr>
        <p:txBody>
          <a:bodyPr>
            <a:normAutofit fontScale="90000"/>
          </a:bodyPr>
          <a:lstStyle/>
          <a:p>
            <a:pPr algn="ctr"/>
            <a:r>
              <a:rPr lang="en-US" b="1" dirty="0"/>
              <a:t>32 SHINÉ NAVIGATION POINTS – the nine stages of mental setting </a:t>
            </a:r>
            <a:endParaRPr lang="nl-NL" dirty="0"/>
          </a:p>
        </p:txBody>
      </p:sp>
    </p:spTree>
    <p:extLst>
      <p:ext uri="{BB962C8B-B14F-4D97-AF65-F5344CB8AC3E}">
        <p14:creationId xmlns:p14="http://schemas.microsoft.com/office/powerpoint/2010/main" val="38281695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8011E4-7C8D-0378-519F-9009D8F9DAF8}"/>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D5DBCCD6-F87F-ABBF-B958-BC38770F2C25}"/>
              </a:ext>
            </a:extLst>
          </p:cNvPr>
          <p:cNvSpPr>
            <a:spLocks noGrp="1"/>
          </p:cNvSpPr>
          <p:nvPr>
            <p:ph type="title"/>
          </p:nvPr>
        </p:nvSpPr>
        <p:spPr/>
        <p:txBody>
          <a:bodyPr>
            <a:normAutofit fontScale="90000"/>
          </a:bodyPr>
          <a:lstStyle/>
          <a:p>
            <a:pPr algn="ctr"/>
            <a:r>
              <a:rPr lang="en-US" b="1" dirty="0"/>
              <a:t>32 SHINÉ NAVIGATION POINTS – the nine stages of mental setting </a:t>
            </a:r>
            <a:endParaRPr lang="nl-NL" dirty="0"/>
          </a:p>
        </p:txBody>
      </p:sp>
      <p:sp>
        <p:nvSpPr>
          <p:cNvPr id="4" name="Tijdelijke aanduiding voor tekst 3">
            <a:extLst>
              <a:ext uri="{FF2B5EF4-FFF2-40B4-BE49-F238E27FC236}">
                <a16:creationId xmlns:a16="http://schemas.microsoft.com/office/drawing/2014/main" id="{7A1A1101-91B9-0168-D98A-C6BDE9D0DA83}"/>
              </a:ext>
            </a:extLst>
          </p:cNvPr>
          <p:cNvSpPr>
            <a:spLocks noGrp="1"/>
          </p:cNvSpPr>
          <p:nvPr>
            <p:ph type="body" sz="half" idx="2"/>
          </p:nvPr>
        </p:nvSpPr>
        <p:spPr/>
        <p:txBody>
          <a:bodyPr>
            <a:normAutofit/>
          </a:bodyPr>
          <a:lstStyle/>
          <a:p>
            <a:endParaRPr lang="en-US" sz="2400" dirty="0"/>
          </a:p>
          <a:p>
            <a:endParaRPr lang="nl-NL" dirty="0"/>
          </a:p>
        </p:txBody>
      </p:sp>
      <p:pic>
        <p:nvPicPr>
          <p:cNvPr id="10" name="Tijdelijke aanduiding voor inhoud 9">
            <a:extLst>
              <a:ext uri="{FF2B5EF4-FFF2-40B4-BE49-F238E27FC236}">
                <a16:creationId xmlns:a16="http://schemas.microsoft.com/office/drawing/2014/main" id="{EAF38AD8-9FD9-08FD-FCDA-6184D9985CDF}"/>
              </a:ext>
            </a:extLst>
          </p:cNvPr>
          <p:cNvPicPr>
            <a:picLocks noGrp="1" noChangeAspect="1"/>
          </p:cNvPicPr>
          <p:nvPr>
            <p:ph idx="1"/>
          </p:nvPr>
        </p:nvPicPr>
        <p:blipFill>
          <a:blip r:embed="rId2"/>
          <a:stretch>
            <a:fillRect/>
          </a:stretch>
        </p:blipFill>
        <p:spPr>
          <a:xfrm>
            <a:off x="7089826" y="446088"/>
            <a:ext cx="3647974" cy="5414962"/>
          </a:xfrm>
          <a:effectLst>
            <a:outerShdw blurRad="63500" sx="102000" sy="102000" algn="ctr" rotWithShape="0">
              <a:prstClr val="black">
                <a:alpha val="40000"/>
              </a:prstClr>
            </a:outerShdw>
          </a:effectLst>
        </p:spPr>
      </p:pic>
      <p:sp>
        <p:nvSpPr>
          <p:cNvPr id="3" name="Tekstvak 2">
            <a:extLst>
              <a:ext uri="{FF2B5EF4-FFF2-40B4-BE49-F238E27FC236}">
                <a16:creationId xmlns:a16="http://schemas.microsoft.com/office/drawing/2014/main" id="{9CE6F0F4-472D-CFD0-FEB4-C608F5D6ACFE}"/>
              </a:ext>
            </a:extLst>
          </p:cNvPr>
          <p:cNvSpPr txBox="1"/>
          <p:nvPr/>
        </p:nvSpPr>
        <p:spPr>
          <a:xfrm>
            <a:off x="8600907" y="4530810"/>
            <a:ext cx="312906" cy="369332"/>
          </a:xfrm>
          <a:prstGeom prst="rect">
            <a:avLst/>
          </a:prstGeom>
          <a:noFill/>
        </p:spPr>
        <p:txBody>
          <a:bodyPr wrap="none" rtlCol="0">
            <a:spAutoFit/>
          </a:bodyPr>
          <a:lstStyle/>
          <a:p>
            <a:r>
              <a:rPr lang="nl-NL" dirty="0">
                <a:solidFill>
                  <a:schemeClr val="bg1"/>
                </a:solidFill>
              </a:rPr>
              <a:t>1</a:t>
            </a:r>
          </a:p>
        </p:txBody>
      </p:sp>
      <p:sp>
        <p:nvSpPr>
          <p:cNvPr id="5" name="Tekstvak 4">
            <a:extLst>
              <a:ext uri="{FF2B5EF4-FFF2-40B4-BE49-F238E27FC236}">
                <a16:creationId xmlns:a16="http://schemas.microsoft.com/office/drawing/2014/main" id="{14C577E6-8E6C-7D2E-F510-EFC53F0CA68E}"/>
              </a:ext>
            </a:extLst>
          </p:cNvPr>
          <p:cNvSpPr txBox="1"/>
          <p:nvPr/>
        </p:nvSpPr>
        <p:spPr>
          <a:xfrm>
            <a:off x="8576193" y="3941806"/>
            <a:ext cx="312906" cy="369332"/>
          </a:xfrm>
          <a:prstGeom prst="rect">
            <a:avLst/>
          </a:prstGeom>
          <a:noFill/>
        </p:spPr>
        <p:txBody>
          <a:bodyPr wrap="none" rtlCol="0">
            <a:spAutoFit/>
          </a:bodyPr>
          <a:lstStyle/>
          <a:p>
            <a:r>
              <a:rPr lang="nl-NL" dirty="0">
                <a:solidFill>
                  <a:schemeClr val="bg1"/>
                </a:solidFill>
              </a:rPr>
              <a:t>2</a:t>
            </a:r>
          </a:p>
        </p:txBody>
      </p:sp>
      <p:sp>
        <p:nvSpPr>
          <p:cNvPr id="6" name="Tekstvak 5">
            <a:extLst>
              <a:ext uri="{FF2B5EF4-FFF2-40B4-BE49-F238E27FC236}">
                <a16:creationId xmlns:a16="http://schemas.microsoft.com/office/drawing/2014/main" id="{7948EC60-B42C-0EF3-5086-D6647FA3FCAA}"/>
              </a:ext>
            </a:extLst>
          </p:cNvPr>
          <p:cNvSpPr txBox="1"/>
          <p:nvPr/>
        </p:nvSpPr>
        <p:spPr>
          <a:xfrm>
            <a:off x="9602788" y="3335785"/>
            <a:ext cx="312906" cy="369332"/>
          </a:xfrm>
          <a:prstGeom prst="rect">
            <a:avLst/>
          </a:prstGeom>
          <a:noFill/>
        </p:spPr>
        <p:txBody>
          <a:bodyPr wrap="none" rtlCol="0">
            <a:spAutoFit/>
          </a:bodyPr>
          <a:lstStyle/>
          <a:p>
            <a:r>
              <a:rPr lang="nl-NL" dirty="0">
                <a:solidFill>
                  <a:schemeClr val="bg1"/>
                </a:solidFill>
              </a:rPr>
              <a:t>3</a:t>
            </a:r>
          </a:p>
        </p:txBody>
      </p:sp>
      <p:sp>
        <p:nvSpPr>
          <p:cNvPr id="7" name="Tekstvak 6">
            <a:extLst>
              <a:ext uri="{FF2B5EF4-FFF2-40B4-BE49-F238E27FC236}">
                <a16:creationId xmlns:a16="http://schemas.microsoft.com/office/drawing/2014/main" id="{6CB62D5E-0662-97F6-5128-92CBA2C0EDDD}"/>
              </a:ext>
            </a:extLst>
          </p:cNvPr>
          <p:cNvSpPr txBox="1"/>
          <p:nvPr/>
        </p:nvSpPr>
        <p:spPr>
          <a:xfrm>
            <a:off x="8094280" y="3285524"/>
            <a:ext cx="312906" cy="369332"/>
          </a:xfrm>
          <a:prstGeom prst="rect">
            <a:avLst/>
          </a:prstGeom>
          <a:noFill/>
        </p:spPr>
        <p:txBody>
          <a:bodyPr wrap="none" rtlCol="0">
            <a:spAutoFit/>
          </a:bodyPr>
          <a:lstStyle/>
          <a:p>
            <a:r>
              <a:rPr lang="nl-NL" dirty="0">
                <a:solidFill>
                  <a:schemeClr val="bg1"/>
                </a:solidFill>
              </a:rPr>
              <a:t>4</a:t>
            </a:r>
          </a:p>
        </p:txBody>
      </p:sp>
      <p:sp>
        <p:nvSpPr>
          <p:cNvPr id="8" name="Tekstvak 7">
            <a:extLst>
              <a:ext uri="{FF2B5EF4-FFF2-40B4-BE49-F238E27FC236}">
                <a16:creationId xmlns:a16="http://schemas.microsoft.com/office/drawing/2014/main" id="{BD8E538F-1942-7C85-9242-D1051F3DC229}"/>
              </a:ext>
            </a:extLst>
          </p:cNvPr>
          <p:cNvSpPr txBox="1"/>
          <p:nvPr/>
        </p:nvSpPr>
        <p:spPr>
          <a:xfrm>
            <a:off x="9684182" y="2615513"/>
            <a:ext cx="312906" cy="369332"/>
          </a:xfrm>
          <a:prstGeom prst="rect">
            <a:avLst/>
          </a:prstGeom>
          <a:noFill/>
        </p:spPr>
        <p:txBody>
          <a:bodyPr wrap="none" rtlCol="0">
            <a:spAutoFit/>
          </a:bodyPr>
          <a:lstStyle/>
          <a:p>
            <a:r>
              <a:rPr lang="nl-NL" dirty="0">
                <a:solidFill>
                  <a:srgbClr val="C00000"/>
                </a:solidFill>
              </a:rPr>
              <a:t>6</a:t>
            </a:r>
          </a:p>
        </p:txBody>
      </p:sp>
      <p:sp>
        <p:nvSpPr>
          <p:cNvPr id="9" name="Tekstvak 8">
            <a:extLst>
              <a:ext uri="{FF2B5EF4-FFF2-40B4-BE49-F238E27FC236}">
                <a16:creationId xmlns:a16="http://schemas.microsoft.com/office/drawing/2014/main" id="{A74B0027-D685-342B-5C93-D5CF69C7B0AE}"/>
              </a:ext>
            </a:extLst>
          </p:cNvPr>
          <p:cNvSpPr txBox="1"/>
          <p:nvPr/>
        </p:nvSpPr>
        <p:spPr>
          <a:xfrm>
            <a:off x="8094280" y="2664941"/>
            <a:ext cx="312906" cy="369332"/>
          </a:xfrm>
          <a:prstGeom prst="rect">
            <a:avLst/>
          </a:prstGeom>
          <a:noFill/>
        </p:spPr>
        <p:txBody>
          <a:bodyPr wrap="none" rtlCol="0">
            <a:spAutoFit/>
          </a:bodyPr>
          <a:lstStyle/>
          <a:p>
            <a:r>
              <a:rPr lang="nl-NL" dirty="0">
                <a:solidFill>
                  <a:srgbClr val="C00000"/>
                </a:solidFill>
              </a:rPr>
              <a:t>5</a:t>
            </a:r>
          </a:p>
        </p:txBody>
      </p:sp>
      <p:sp>
        <p:nvSpPr>
          <p:cNvPr id="11" name="Tekstvak 10">
            <a:extLst>
              <a:ext uri="{FF2B5EF4-FFF2-40B4-BE49-F238E27FC236}">
                <a16:creationId xmlns:a16="http://schemas.microsoft.com/office/drawing/2014/main" id="{E641BA70-AC16-2945-0EA7-0CCDE36B118E}"/>
              </a:ext>
            </a:extLst>
          </p:cNvPr>
          <p:cNvSpPr txBox="1"/>
          <p:nvPr/>
        </p:nvSpPr>
        <p:spPr>
          <a:xfrm>
            <a:off x="9527729" y="2037759"/>
            <a:ext cx="312906" cy="369332"/>
          </a:xfrm>
          <a:prstGeom prst="rect">
            <a:avLst/>
          </a:prstGeom>
          <a:noFill/>
        </p:spPr>
        <p:txBody>
          <a:bodyPr wrap="none" rtlCol="0">
            <a:spAutoFit/>
          </a:bodyPr>
          <a:lstStyle/>
          <a:p>
            <a:r>
              <a:rPr lang="nl-NL" dirty="0">
                <a:solidFill>
                  <a:srgbClr val="C00000"/>
                </a:solidFill>
              </a:rPr>
              <a:t>7</a:t>
            </a:r>
          </a:p>
        </p:txBody>
      </p:sp>
      <p:sp>
        <p:nvSpPr>
          <p:cNvPr id="12" name="Tekstvak 11">
            <a:extLst>
              <a:ext uri="{FF2B5EF4-FFF2-40B4-BE49-F238E27FC236}">
                <a16:creationId xmlns:a16="http://schemas.microsoft.com/office/drawing/2014/main" id="{1ACE3EE0-08A4-F5BD-7C31-4B76ABCC6F54}"/>
              </a:ext>
            </a:extLst>
          </p:cNvPr>
          <p:cNvSpPr txBox="1"/>
          <p:nvPr/>
        </p:nvSpPr>
        <p:spPr>
          <a:xfrm>
            <a:off x="8651630" y="2009281"/>
            <a:ext cx="312906" cy="369332"/>
          </a:xfrm>
          <a:prstGeom prst="rect">
            <a:avLst/>
          </a:prstGeom>
          <a:noFill/>
        </p:spPr>
        <p:txBody>
          <a:bodyPr wrap="none" rtlCol="0">
            <a:spAutoFit/>
          </a:bodyPr>
          <a:lstStyle/>
          <a:p>
            <a:r>
              <a:rPr lang="nl-NL" dirty="0">
                <a:solidFill>
                  <a:srgbClr val="C00000"/>
                </a:solidFill>
              </a:rPr>
              <a:t>8</a:t>
            </a:r>
          </a:p>
        </p:txBody>
      </p:sp>
      <p:sp>
        <p:nvSpPr>
          <p:cNvPr id="13" name="Tekstvak 12">
            <a:extLst>
              <a:ext uri="{FF2B5EF4-FFF2-40B4-BE49-F238E27FC236}">
                <a16:creationId xmlns:a16="http://schemas.microsoft.com/office/drawing/2014/main" id="{7941A0E6-B515-EF98-93DD-6BAA3E762F57}"/>
              </a:ext>
            </a:extLst>
          </p:cNvPr>
          <p:cNvSpPr txBox="1"/>
          <p:nvPr/>
        </p:nvSpPr>
        <p:spPr>
          <a:xfrm>
            <a:off x="7714275" y="1716837"/>
            <a:ext cx="312906" cy="369332"/>
          </a:xfrm>
          <a:prstGeom prst="rect">
            <a:avLst/>
          </a:prstGeom>
          <a:noFill/>
        </p:spPr>
        <p:txBody>
          <a:bodyPr wrap="none" rtlCol="0">
            <a:spAutoFit/>
          </a:bodyPr>
          <a:lstStyle/>
          <a:p>
            <a:r>
              <a:rPr lang="nl-NL" dirty="0">
                <a:solidFill>
                  <a:srgbClr val="C00000"/>
                </a:solidFill>
              </a:rPr>
              <a:t>9</a:t>
            </a:r>
          </a:p>
        </p:txBody>
      </p:sp>
      <p:sp>
        <p:nvSpPr>
          <p:cNvPr id="14" name="Rechthoek 13">
            <a:extLst>
              <a:ext uri="{FF2B5EF4-FFF2-40B4-BE49-F238E27FC236}">
                <a16:creationId xmlns:a16="http://schemas.microsoft.com/office/drawing/2014/main" id="{6BB2C66D-A981-04E1-DAAF-139B00CA496E}"/>
              </a:ext>
            </a:extLst>
          </p:cNvPr>
          <p:cNvSpPr/>
          <p:nvPr/>
        </p:nvSpPr>
        <p:spPr>
          <a:xfrm>
            <a:off x="479707" y="1779373"/>
            <a:ext cx="6487266" cy="4064299"/>
          </a:xfrm>
          <a:prstGeom prst="rect">
            <a:avLst/>
          </a:prstGeom>
          <a:solidFill>
            <a:srgbClr val="E5DB93"/>
          </a:solidFill>
          <a:effectLst/>
          <a:scene3d>
            <a:camera prst="orthographicFront"/>
            <a:lightRig rig="threePt" dir="t"/>
          </a:scene3d>
          <a:sp3d>
            <a:bevelT w="114300" prst="hardEdge"/>
          </a:sp3d>
        </p:spPr>
        <p:style>
          <a:lnRef idx="1">
            <a:schemeClr val="accent5"/>
          </a:lnRef>
          <a:fillRef idx="2">
            <a:schemeClr val="accent5"/>
          </a:fillRef>
          <a:effectRef idx="1">
            <a:schemeClr val="accent5"/>
          </a:effectRef>
          <a:fontRef idx="minor">
            <a:schemeClr val="dk1"/>
          </a:fontRef>
        </p:style>
        <p:txBody>
          <a:bodyPr rtlCol="0" anchor="ctr"/>
          <a:lstStyle/>
          <a:p>
            <a:pPr algn="ctr"/>
            <a:r>
              <a:rPr lang="nl-NL" sz="1600" b="1" i="0" u="none" strike="noStrike" baseline="0" dirty="0">
                <a:solidFill>
                  <a:srgbClr val="000000"/>
                </a:solidFill>
                <a:latin typeface="Century Gothic" panose="020B0502020202020204" pitchFamily="34" charset="0"/>
              </a:rPr>
              <a:t>Preliminary Stage </a:t>
            </a:r>
            <a:r>
              <a:rPr lang="nl-NL" sz="1600" b="0" i="0" u="none" strike="noStrike" baseline="0" dirty="0">
                <a:solidFill>
                  <a:srgbClr val="000000"/>
                </a:solidFill>
                <a:latin typeface="Century Gothic" panose="020B0502020202020204" pitchFamily="34" charset="0"/>
              </a:rPr>
              <a:t>- </a:t>
            </a:r>
            <a:r>
              <a:rPr lang="en-US" sz="1600" dirty="0"/>
              <a:t>The stage where we set intentions, prepare body and mind, and create the right conditions before starting meditation. </a:t>
            </a:r>
            <a:r>
              <a:rPr lang="nl-NL" sz="1600" b="0" i="0" u="none" strike="noStrike" baseline="0" dirty="0">
                <a:solidFill>
                  <a:srgbClr val="000000"/>
                </a:solidFill>
                <a:latin typeface="Century Gothic" panose="020B0502020202020204" pitchFamily="34" charset="0"/>
              </a:rPr>
              <a:t>	</a:t>
            </a:r>
          </a:p>
          <a:p>
            <a:endParaRPr lang="nl-NL" sz="1600" b="0" i="0" u="none" strike="noStrike" baseline="0" dirty="0">
              <a:solidFill>
                <a:srgbClr val="000000"/>
              </a:solidFill>
              <a:latin typeface="Century Gothic" panose="020B0502020202020204" pitchFamily="34" charset="0"/>
            </a:endParaRPr>
          </a:p>
          <a:p>
            <a:r>
              <a:rPr lang="nl-NL" sz="1600" b="1" i="0" u="none" strike="noStrike" baseline="0" dirty="0">
                <a:solidFill>
                  <a:srgbClr val="000000"/>
                </a:solidFill>
                <a:latin typeface="Century Gothic" panose="020B0502020202020204" pitchFamily="34" charset="0"/>
              </a:rPr>
              <a:t>	1 </a:t>
            </a:r>
            <a:r>
              <a:rPr lang="nl-NL" sz="1600" b="0" i="0" u="none" strike="noStrike" baseline="0" dirty="0">
                <a:solidFill>
                  <a:srgbClr val="000000"/>
                </a:solidFill>
                <a:latin typeface="Century Gothic" panose="020B0502020202020204" pitchFamily="34" charset="0"/>
              </a:rPr>
              <a:t>	Setting </a:t>
            </a:r>
            <a:r>
              <a:rPr lang="nl-NL" sz="1600" b="0" i="0" u="none" strike="noStrike" baseline="0" dirty="0" err="1">
                <a:solidFill>
                  <a:srgbClr val="000000"/>
                </a:solidFill>
                <a:latin typeface="Century Gothic" panose="020B0502020202020204" pitchFamily="34" charset="0"/>
              </a:rPr>
              <a:t>the</a:t>
            </a:r>
            <a:r>
              <a:rPr lang="nl-NL" sz="1600" b="0" i="0" u="none" strike="noStrike" baseline="0" dirty="0">
                <a:solidFill>
                  <a:srgbClr val="000000"/>
                </a:solidFill>
                <a:latin typeface="Century Gothic" panose="020B0502020202020204" pitchFamily="34" charset="0"/>
              </a:rPr>
              <a:t> Mind 	</a:t>
            </a:r>
          </a:p>
          <a:p>
            <a:r>
              <a:rPr lang="en-US" sz="1600" b="1" i="0" u="none" strike="noStrike" baseline="0" dirty="0">
                <a:solidFill>
                  <a:srgbClr val="000000"/>
                </a:solidFill>
                <a:latin typeface="Century Gothic" panose="020B0502020202020204" pitchFamily="34" charset="0"/>
              </a:rPr>
              <a:t>	2 </a:t>
            </a:r>
            <a:r>
              <a:rPr lang="en-US" sz="1600" b="0" i="0" u="none" strike="noStrike" baseline="0" dirty="0">
                <a:solidFill>
                  <a:srgbClr val="000000"/>
                </a:solidFill>
                <a:latin typeface="Century Gothic" panose="020B0502020202020204" pitchFamily="34" charset="0"/>
              </a:rPr>
              <a:t>	Continuously Setting the Mind 	</a:t>
            </a:r>
          </a:p>
          <a:p>
            <a:r>
              <a:rPr lang="en-US" sz="1600" b="1" i="0" u="none" strike="noStrike" baseline="0" dirty="0">
                <a:solidFill>
                  <a:srgbClr val="000000"/>
                </a:solidFill>
                <a:latin typeface="Century Gothic" panose="020B0502020202020204" pitchFamily="34" charset="0"/>
              </a:rPr>
              <a:t>	3 </a:t>
            </a:r>
            <a:r>
              <a:rPr lang="en-US" sz="1600" b="0" i="0" u="none" strike="noStrike" baseline="0" dirty="0">
                <a:solidFill>
                  <a:srgbClr val="000000"/>
                </a:solidFill>
                <a:latin typeface="Century Gothic" panose="020B0502020202020204" pitchFamily="34" charset="0"/>
              </a:rPr>
              <a:t>	Fixing and Resetting the Mind 	</a:t>
            </a:r>
          </a:p>
          <a:p>
            <a:r>
              <a:rPr lang="en-US" sz="1600" b="1" i="0" u="none" strike="noStrike" baseline="0" dirty="0">
                <a:solidFill>
                  <a:srgbClr val="000000"/>
                </a:solidFill>
                <a:latin typeface="Century Gothic" panose="020B0502020202020204" pitchFamily="34" charset="0"/>
              </a:rPr>
              <a:t>	4 </a:t>
            </a:r>
            <a:r>
              <a:rPr lang="en-US" sz="1600" b="0" i="0" u="none" strike="noStrike" baseline="0" dirty="0">
                <a:solidFill>
                  <a:srgbClr val="000000"/>
                </a:solidFill>
                <a:latin typeface="Century Gothic" panose="020B0502020202020204" pitchFamily="34" charset="0"/>
              </a:rPr>
              <a:t>	Close Setting of the Mind 	</a:t>
            </a:r>
          </a:p>
          <a:p>
            <a:r>
              <a:rPr lang="en-US" sz="1600" b="1" i="0" u="none" strike="noStrike" baseline="0" dirty="0">
                <a:solidFill>
                  <a:srgbClr val="000000"/>
                </a:solidFill>
                <a:latin typeface="Century Gothic" panose="020B0502020202020204" pitchFamily="34" charset="0"/>
              </a:rPr>
              <a:t>	5 </a:t>
            </a:r>
            <a:r>
              <a:rPr lang="en-US" sz="1600" b="0" i="0" u="none" strike="noStrike" baseline="0" dirty="0">
                <a:solidFill>
                  <a:srgbClr val="000000"/>
                </a:solidFill>
                <a:latin typeface="Century Gothic" panose="020B0502020202020204" pitchFamily="34" charset="0"/>
              </a:rPr>
              <a:t>	Controlled Setting of the Mind 	</a:t>
            </a:r>
          </a:p>
          <a:p>
            <a:r>
              <a:rPr lang="en-US" sz="1600" b="1" i="0" u="none" strike="noStrike" baseline="0" dirty="0">
                <a:solidFill>
                  <a:srgbClr val="000000"/>
                </a:solidFill>
                <a:latin typeface="Century Gothic" panose="020B0502020202020204" pitchFamily="34" charset="0"/>
              </a:rPr>
              <a:t>	6 </a:t>
            </a:r>
            <a:r>
              <a:rPr lang="en-US" sz="1600" b="0" i="0" u="none" strike="noStrike" baseline="0" dirty="0">
                <a:solidFill>
                  <a:srgbClr val="000000"/>
                </a:solidFill>
                <a:latin typeface="Century Gothic" panose="020B0502020202020204" pitchFamily="34" charset="0"/>
              </a:rPr>
              <a:t>	Pacification of the Mind 	</a:t>
            </a:r>
          </a:p>
          <a:p>
            <a:r>
              <a:rPr lang="en-US" sz="1600" b="1" i="0" u="none" strike="noStrike" baseline="0" dirty="0">
                <a:solidFill>
                  <a:srgbClr val="000000"/>
                </a:solidFill>
                <a:latin typeface="Century Gothic" panose="020B0502020202020204" pitchFamily="34" charset="0"/>
              </a:rPr>
              <a:t>	7 </a:t>
            </a:r>
            <a:r>
              <a:rPr lang="en-US" sz="1600" b="0" i="0" u="none" strike="noStrike" baseline="0" dirty="0">
                <a:solidFill>
                  <a:srgbClr val="000000"/>
                </a:solidFill>
                <a:latin typeface="Century Gothic" panose="020B0502020202020204" pitchFamily="34" charset="0"/>
              </a:rPr>
              <a:t>	Thorough Pacification of the Mind 	</a:t>
            </a:r>
          </a:p>
          <a:p>
            <a:r>
              <a:rPr lang="en-US" sz="1600" b="1" i="0" u="none" strike="noStrike" baseline="0" dirty="0">
                <a:solidFill>
                  <a:srgbClr val="000000"/>
                </a:solidFill>
                <a:latin typeface="Century Gothic" panose="020B0502020202020204" pitchFamily="34" charset="0"/>
              </a:rPr>
              <a:t>	8 </a:t>
            </a:r>
            <a:r>
              <a:rPr lang="en-US" sz="1600" b="0" i="0" u="none" strike="noStrike" baseline="0" dirty="0">
                <a:solidFill>
                  <a:srgbClr val="000000"/>
                </a:solidFill>
                <a:latin typeface="Century Gothic" panose="020B0502020202020204" pitchFamily="34" charset="0"/>
              </a:rPr>
              <a:t>	Making the Mind Single-Pointed 	</a:t>
            </a:r>
          </a:p>
          <a:p>
            <a:r>
              <a:rPr lang="en-US" sz="1600" b="1" i="0" u="none" strike="noStrike" baseline="0" dirty="0">
                <a:solidFill>
                  <a:srgbClr val="000000"/>
                </a:solidFill>
                <a:latin typeface="Century Gothic" panose="020B0502020202020204" pitchFamily="34" charset="0"/>
              </a:rPr>
              <a:t>	9 </a:t>
            </a:r>
            <a:r>
              <a:rPr lang="en-US" sz="1600" b="0" i="0" u="none" strike="noStrike" baseline="0" dirty="0">
                <a:solidFill>
                  <a:srgbClr val="000000"/>
                </a:solidFill>
                <a:latin typeface="Century Gothic" panose="020B0502020202020204" pitchFamily="34" charset="0"/>
              </a:rPr>
              <a:t>	Setting the Mind in Equipoise </a:t>
            </a:r>
            <a:r>
              <a:rPr lang="en-US" sz="1800" b="0" i="0" u="none" strike="noStrike" baseline="0" dirty="0">
                <a:solidFill>
                  <a:srgbClr val="000000"/>
                </a:solidFill>
                <a:latin typeface="Century Gothic" panose="020B0502020202020204" pitchFamily="34" charset="0"/>
              </a:rPr>
              <a:t>	</a:t>
            </a:r>
          </a:p>
        </p:txBody>
      </p:sp>
    </p:spTree>
    <p:extLst>
      <p:ext uri="{BB962C8B-B14F-4D97-AF65-F5344CB8AC3E}">
        <p14:creationId xmlns:p14="http://schemas.microsoft.com/office/powerpoint/2010/main" val="19981586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3B4DDF-36B5-D0E6-C27F-1B229A7DD71F}"/>
            </a:ext>
          </a:extLst>
        </p:cNvPr>
        <p:cNvGrpSpPr/>
        <p:nvPr/>
      </p:nvGrpSpPr>
      <p:grpSpPr>
        <a:xfrm>
          <a:off x="0" y="0"/>
          <a:ext cx="0" cy="0"/>
          <a:chOff x="0" y="0"/>
          <a:chExt cx="0" cy="0"/>
        </a:xfrm>
      </p:grpSpPr>
      <p:sp>
        <p:nvSpPr>
          <p:cNvPr id="4" name="Tijdelijke aanduiding voor tekst 3">
            <a:extLst>
              <a:ext uri="{FF2B5EF4-FFF2-40B4-BE49-F238E27FC236}">
                <a16:creationId xmlns:a16="http://schemas.microsoft.com/office/drawing/2014/main" id="{02CB15BE-E677-A219-6839-4E6E9A50BE42}"/>
              </a:ext>
            </a:extLst>
          </p:cNvPr>
          <p:cNvSpPr>
            <a:spLocks noGrp="1"/>
          </p:cNvSpPr>
          <p:nvPr>
            <p:ph type="body" sz="half" idx="2"/>
          </p:nvPr>
        </p:nvSpPr>
        <p:spPr>
          <a:xfrm>
            <a:off x="1459543" y="1716837"/>
            <a:ext cx="5155297" cy="4262436"/>
          </a:xfrm>
        </p:spPr>
        <p:txBody>
          <a:bodyPr>
            <a:normAutofit fontScale="70000" lnSpcReduction="20000"/>
          </a:bodyPr>
          <a:lstStyle/>
          <a:p>
            <a:r>
              <a:rPr lang="en-US" sz="2400" b="1" dirty="0">
                <a:solidFill>
                  <a:srgbClr val="DBCE6B"/>
                </a:solidFill>
              </a:rPr>
              <a:t>Stage 1:</a:t>
            </a:r>
            <a:r>
              <a:rPr lang="en-US" sz="2400" b="1" dirty="0"/>
              <a:t> Setting the Mind</a:t>
            </a:r>
            <a:r>
              <a:rPr lang="en-US" sz="2400" dirty="0"/>
              <a:t> — We place the mind on the object, but focus is weak and brief.</a:t>
            </a:r>
            <a:br>
              <a:rPr lang="en-US" sz="2400" dirty="0"/>
            </a:br>
            <a:r>
              <a:rPr lang="en-US" sz="2400" b="1" dirty="0">
                <a:solidFill>
                  <a:srgbClr val="DBCE6B"/>
                </a:solidFill>
              </a:rPr>
              <a:t>Stage 2: </a:t>
            </a:r>
            <a:r>
              <a:rPr lang="en-US" sz="2400" b="1" dirty="0"/>
              <a:t>Continuous Setting</a:t>
            </a:r>
            <a:r>
              <a:rPr lang="en-US" sz="2400" dirty="0"/>
              <a:t> — Focus lasts a bit longer, though still unstable.</a:t>
            </a:r>
            <a:br>
              <a:rPr lang="en-US" sz="2400" dirty="0"/>
            </a:br>
            <a:r>
              <a:rPr lang="en-US" sz="2400" b="1" dirty="0">
                <a:solidFill>
                  <a:srgbClr val="DBCE6B"/>
                </a:solidFill>
              </a:rPr>
              <a:t>Stage 3: </a:t>
            </a:r>
            <a:r>
              <a:rPr lang="en-US" sz="2400" b="1" dirty="0"/>
              <a:t>Fixing and Resetting</a:t>
            </a:r>
            <a:r>
              <a:rPr lang="en-US" sz="2400" dirty="0"/>
              <a:t> — We notice when focus is lost and bring attention back.</a:t>
            </a:r>
            <a:br>
              <a:rPr lang="en-US" sz="2400" dirty="0"/>
            </a:br>
            <a:r>
              <a:rPr lang="en-US" sz="2400" b="1" dirty="0">
                <a:solidFill>
                  <a:srgbClr val="DBCE6B"/>
                </a:solidFill>
              </a:rPr>
              <a:t>Stage 4: </a:t>
            </a:r>
            <a:r>
              <a:rPr lang="en-US" sz="2400" b="1" dirty="0"/>
              <a:t>Close Setting</a:t>
            </a:r>
            <a:r>
              <a:rPr lang="en-US" sz="2400" dirty="0"/>
              <a:t> — Mindfulness strengthens; we stay focused most of the time.</a:t>
            </a:r>
            <a:br>
              <a:rPr lang="en-US" sz="2400" dirty="0"/>
            </a:br>
            <a:r>
              <a:rPr lang="en-US" sz="2400" b="1" dirty="0">
                <a:solidFill>
                  <a:srgbClr val="DBCE6B"/>
                </a:solidFill>
              </a:rPr>
              <a:t>Stage 5: </a:t>
            </a:r>
            <a:r>
              <a:rPr lang="en-US" sz="2400" b="1" dirty="0"/>
              <a:t>Controlled Setting</a:t>
            </a:r>
            <a:r>
              <a:rPr lang="en-US" sz="2400" dirty="0"/>
              <a:t> — Gross distractions stop; subtle laxity becomes the challenge.</a:t>
            </a:r>
            <a:br>
              <a:rPr lang="en-US" sz="2400" dirty="0"/>
            </a:br>
            <a:r>
              <a:rPr lang="en-US" sz="2400" b="1" dirty="0">
                <a:solidFill>
                  <a:srgbClr val="DBCE6B"/>
                </a:solidFill>
              </a:rPr>
              <a:t>Stage 6: </a:t>
            </a:r>
            <a:r>
              <a:rPr lang="en-US" sz="2400" b="1" dirty="0"/>
              <a:t>Pacifying the Mind</a:t>
            </a:r>
            <a:r>
              <a:rPr lang="en-US" sz="2400" dirty="0"/>
              <a:t> — We begin to catch laxity or excitement before they arise.</a:t>
            </a:r>
            <a:br>
              <a:rPr lang="en-US" sz="2400" dirty="0"/>
            </a:br>
            <a:r>
              <a:rPr lang="en-US" sz="2400" b="1" dirty="0">
                <a:solidFill>
                  <a:srgbClr val="DBCE6B"/>
                </a:solidFill>
              </a:rPr>
              <a:t>Stage 7: </a:t>
            </a:r>
            <a:r>
              <a:rPr lang="en-US" sz="2400" b="1" dirty="0"/>
              <a:t>Thorough Pacification</a:t>
            </a:r>
            <a:r>
              <a:rPr lang="en-US" sz="2400" dirty="0"/>
              <a:t> — Subtle distractions are easily calmed, though effort is still needed.</a:t>
            </a:r>
            <a:br>
              <a:rPr lang="en-US" sz="2400" dirty="0"/>
            </a:br>
            <a:r>
              <a:rPr lang="en-US" sz="2400" b="1" dirty="0">
                <a:solidFill>
                  <a:srgbClr val="DBCE6B"/>
                </a:solidFill>
              </a:rPr>
              <a:t>Stage 8: </a:t>
            </a:r>
            <a:r>
              <a:rPr lang="en-US" sz="2400" b="1" dirty="0"/>
              <a:t>Single-Pointed Mind</a:t>
            </a:r>
            <a:r>
              <a:rPr lang="en-US" sz="2400" dirty="0"/>
              <a:t> — Only slight effort at the start; the mind stays steady.</a:t>
            </a:r>
            <a:br>
              <a:rPr lang="en-US" sz="2400" dirty="0"/>
            </a:br>
            <a:r>
              <a:rPr lang="en-US" sz="2400" b="1" dirty="0">
                <a:solidFill>
                  <a:srgbClr val="DBCE6B"/>
                </a:solidFill>
              </a:rPr>
              <a:t>Stage 9: </a:t>
            </a:r>
            <a:r>
              <a:rPr lang="en-US" sz="2400" b="1" dirty="0"/>
              <a:t>Mind in Equipoise</a:t>
            </a:r>
            <a:r>
              <a:rPr lang="en-US" sz="2400" dirty="0"/>
              <a:t> — Focus remains effortlessly stable; true </a:t>
            </a:r>
            <a:r>
              <a:rPr lang="en-US" sz="2400" dirty="0" err="1"/>
              <a:t>Shiné</a:t>
            </a:r>
            <a:r>
              <a:rPr lang="en-US" sz="2400" dirty="0"/>
              <a:t> is near, bringing bliss of body and mind.</a:t>
            </a:r>
            <a:endParaRPr lang="nl-NL" dirty="0"/>
          </a:p>
        </p:txBody>
      </p:sp>
      <p:pic>
        <p:nvPicPr>
          <p:cNvPr id="10" name="Tijdelijke aanduiding voor inhoud 9">
            <a:extLst>
              <a:ext uri="{FF2B5EF4-FFF2-40B4-BE49-F238E27FC236}">
                <a16:creationId xmlns:a16="http://schemas.microsoft.com/office/drawing/2014/main" id="{C60E63C7-7529-4937-A825-6CFC95F031F3}"/>
              </a:ext>
            </a:extLst>
          </p:cNvPr>
          <p:cNvPicPr>
            <a:picLocks noGrp="1" noChangeAspect="1"/>
          </p:cNvPicPr>
          <p:nvPr>
            <p:ph idx="1"/>
          </p:nvPr>
        </p:nvPicPr>
        <p:blipFill>
          <a:blip r:embed="rId2"/>
          <a:stretch>
            <a:fillRect/>
          </a:stretch>
        </p:blipFill>
        <p:spPr>
          <a:xfrm>
            <a:off x="7089826" y="446088"/>
            <a:ext cx="3647974" cy="5414962"/>
          </a:xfrm>
          <a:effectLst>
            <a:outerShdw blurRad="63500" sx="102000" sy="102000" algn="ctr" rotWithShape="0">
              <a:prstClr val="black">
                <a:alpha val="40000"/>
              </a:prstClr>
            </a:outerShdw>
          </a:effectLst>
        </p:spPr>
      </p:pic>
      <p:sp>
        <p:nvSpPr>
          <p:cNvPr id="3" name="Tekstvak 2">
            <a:extLst>
              <a:ext uri="{FF2B5EF4-FFF2-40B4-BE49-F238E27FC236}">
                <a16:creationId xmlns:a16="http://schemas.microsoft.com/office/drawing/2014/main" id="{37992711-DFDB-143D-9E47-652579F7CC32}"/>
              </a:ext>
            </a:extLst>
          </p:cNvPr>
          <p:cNvSpPr txBox="1"/>
          <p:nvPr/>
        </p:nvSpPr>
        <p:spPr>
          <a:xfrm>
            <a:off x="8600907" y="4530810"/>
            <a:ext cx="312906" cy="369332"/>
          </a:xfrm>
          <a:prstGeom prst="rect">
            <a:avLst/>
          </a:prstGeom>
          <a:noFill/>
        </p:spPr>
        <p:txBody>
          <a:bodyPr wrap="none" rtlCol="0">
            <a:spAutoFit/>
          </a:bodyPr>
          <a:lstStyle/>
          <a:p>
            <a:r>
              <a:rPr lang="nl-NL" dirty="0">
                <a:solidFill>
                  <a:schemeClr val="bg1"/>
                </a:solidFill>
              </a:rPr>
              <a:t>1</a:t>
            </a:r>
          </a:p>
        </p:txBody>
      </p:sp>
      <p:sp>
        <p:nvSpPr>
          <p:cNvPr id="5" name="Tekstvak 4">
            <a:extLst>
              <a:ext uri="{FF2B5EF4-FFF2-40B4-BE49-F238E27FC236}">
                <a16:creationId xmlns:a16="http://schemas.microsoft.com/office/drawing/2014/main" id="{D83CBE26-7A0E-8D14-F92A-78C576291FC7}"/>
              </a:ext>
            </a:extLst>
          </p:cNvPr>
          <p:cNvSpPr txBox="1"/>
          <p:nvPr/>
        </p:nvSpPr>
        <p:spPr>
          <a:xfrm>
            <a:off x="8576193" y="3941806"/>
            <a:ext cx="312906" cy="369332"/>
          </a:xfrm>
          <a:prstGeom prst="rect">
            <a:avLst/>
          </a:prstGeom>
          <a:noFill/>
        </p:spPr>
        <p:txBody>
          <a:bodyPr wrap="none" rtlCol="0">
            <a:spAutoFit/>
          </a:bodyPr>
          <a:lstStyle/>
          <a:p>
            <a:r>
              <a:rPr lang="nl-NL" dirty="0">
                <a:solidFill>
                  <a:schemeClr val="bg1"/>
                </a:solidFill>
              </a:rPr>
              <a:t>2</a:t>
            </a:r>
          </a:p>
        </p:txBody>
      </p:sp>
      <p:sp>
        <p:nvSpPr>
          <p:cNvPr id="6" name="Tekstvak 5">
            <a:extLst>
              <a:ext uri="{FF2B5EF4-FFF2-40B4-BE49-F238E27FC236}">
                <a16:creationId xmlns:a16="http://schemas.microsoft.com/office/drawing/2014/main" id="{57BAF71C-9433-AE35-FF95-DE565B0E28C3}"/>
              </a:ext>
            </a:extLst>
          </p:cNvPr>
          <p:cNvSpPr txBox="1"/>
          <p:nvPr/>
        </p:nvSpPr>
        <p:spPr>
          <a:xfrm>
            <a:off x="9602788" y="3335785"/>
            <a:ext cx="312906" cy="369332"/>
          </a:xfrm>
          <a:prstGeom prst="rect">
            <a:avLst/>
          </a:prstGeom>
          <a:noFill/>
        </p:spPr>
        <p:txBody>
          <a:bodyPr wrap="none" rtlCol="0">
            <a:spAutoFit/>
          </a:bodyPr>
          <a:lstStyle/>
          <a:p>
            <a:r>
              <a:rPr lang="nl-NL" dirty="0">
                <a:solidFill>
                  <a:schemeClr val="bg1"/>
                </a:solidFill>
              </a:rPr>
              <a:t>3</a:t>
            </a:r>
          </a:p>
        </p:txBody>
      </p:sp>
      <p:sp>
        <p:nvSpPr>
          <p:cNvPr id="7" name="Tekstvak 6">
            <a:extLst>
              <a:ext uri="{FF2B5EF4-FFF2-40B4-BE49-F238E27FC236}">
                <a16:creationId xmlns:a16="http://schemas.microsoft.com/office/drawing/2014/main" id="{1FF0621B-A7DB-CB37-735E-A50D2E8AE0E8}"/>
              </a:ext>
            </a:extLst>
          </p:cNvPr>
          <p:cNvSpPr txBox="1"/>
          <p:nvPr/>
        </p:nvSpPr>
        <p:spPr>
          <a:xfrm>
            <a:off x="8094280" y="3285524"/>
            <a:ext cx="312906" cy="369332"/>
          </a:xfrm>
          <a:prstGeom prst="rect">
            <a:avLst/>
          </a:prstGeom>
          <a:noFill/>
        </p:spPr>
        <p:txBody>
          <a:bodyPr wrap="none" rtlCol="0">
            <a:spAutoFit/>
          </a:bodyPr>
          <a:lstStyle/>
          <a:p>
            <a:r>
              <a:rPr lang="nl-NL" dirty="0">
                <a:solidFill>
                  <a:schemeClr val="bg1"/>
                </a:solidFill>
              </a:rPr>
              <a:t>4</a:t>
            </a:r>
          </a:p>
        </p:txBody>
      </p:sp>
      <p:sp>
        <p:nvSpPr>
          <p:cNvPr id="8" name="Tekstvak 7">
            <a:extLst>
              <a:ext uri="{FF2B5EF4-FFF2-40B4-BE49-F238E27FC236}">
                <a16:creationId xmlns:a16="http://schemas.microsoft.com/office/drawing/2014/main" id="{E7310252-C4C8-FD62-1C42-BDCB06CCFA12}"/>
              </a:ext>
            </a:extLst>
          </p:cNvPr>
          <p:cNvSpPr txBox="1"/>
          <p:nvPr/>
        </p:nvSpPr>
        <p:spPr>
          <a:xfrm>
            <a:off x="9684182" y="2615513"/>
            <a:ext cx="312906" cy="369332"/>
          </a:xfrm>
          <a:prstGeom prst="rect">
            <a:avLst/>
          </a:prstGeom>
          <a:noFill/>
        </p:spPr>
        <p:txBody>
          <a:bodyPr wrap="none" rtlCol="0">
            <a:spAutoFit/>
          </a:bodyPr>
          <a:lstStyle/>
          <a:p>
            <a:r>
              <a:rPr lang="nl-NL" dirty="0">
                <a:solidFill>
                  <a:srgbClr val="C00000"/>
                </a:solidFill>
              </a:rPr>
              <a:t>6</a:t>
            </a:r>
          </a:p>
        </p:txBody>
      </p:sp>
      <p:sp>
        <p:nvSpPr>
          <p:cNvPr id="9" name="Tekstvak 8">
            <a:extLst>
              <a:ext uri="{FF2B5EF4-FFF2-40B4-BE49-F238E27FC236}">
                <a16:creationId xmlns:a16="http://schemas.microsoft.com/office/drawing/2014/main" id="{4E0BA2B3-3654-2191-2E3A-DBDA86A74F22}"/>
              </a:ext>
            </a:extLst>
          </p:cNvPr>
          <p:cNvSpPr txBox="1"/>
          <p:nvPr/>
        </p:nvSpPr>
        <p:spPr>
          <a:xfrm>
            <a:off x="8094280" y="2664941"/>
            <a:ext cx="312906" cy="369332"/>
          </a:xfrm>
          <a:prstGeom prst="rect">
            <a:avLst/>
          </a:prstGeom>
          <a:noFill/>
        </p:spPr>
        <p:txBody>
          <a:bodyPr wrap="none" rtlCol="0">
            <a:spAutoFit/>
          </a:bodyPr>
          <a:lstStyle/>
          <a:p>
            <a:r>
              <a:rPr lang="nl-NL" dirty="0">
                <a:solidFill>
                  <a:srgbClr val="C00000"/>
                </a:solidFill>
              </a:rPr>
              <a:t>5</a:t>
            </a:r>
          </a:p>
        </p:txBody>
      </p:sp>
      <p:sp>
        <p:nvSpPr>
          <p:cNvPr id="11" name="Tekstvak 10">
            <a:extLst>
              <a:ext uri="{FF2B5EF4-FFF2-40B4-BE49-F238E27FC236}">
                <a16:creationId xmlns:a16="http://schemas.microsoft.com/office/drawing/2014/main" id="{9D76050A-20F9-54BE-A7FA-FF2925634E58}"/>
              </a:ext>
            </a:extLst>
          </p:cNvPr>
          <p:cNvSpPr txBox="1"/>
          <p:nvPr/>
        </p:nvSpPr>
        <p:spPr>
          <a:xfrm>
            <a:off x="9527729" y="2037759"/>
            <a:ext cx="312906" cy="369332"/>
          </a:xfrm>
          <a:prstGeom prst="rect">
            <a:avLst/>
          </a:prstGeom>
          <a:noFill/>
        </p:spPr>
        <p:txBody>
          <a:bodyPr wrap="none" rtlCol="0">
            <a:spAutoFit/>
          </a:bodyPr>
          <a:lstStyle/>
          <a:p>
            <a:r>
              <a:rPr lang="nl-NL" dirty="0">
                <a:solidFill>
                  <a:srgbClr val="C00000"/>
                </a:solidFill>
              </a:rPr>
              <a:t>7</a:t>
            </a:r>
          </a:p>
        </p:txBody>
      </p:sp>
      <p:sp>
        <p:nvSpPr>
          <p:cNvPr id="12" name="Tekstvak 11">
            <a:extLst>
              <a:ext uri="{FF2B5EF4-FFF2-40B4-BE49-F238E27FC236}">
                <a16:creationId xmlns:a16="http://schemas.microsoft.com/office/drawing/2014/main" id="{BE4E87C1-9FD0-7B8A-53DF-5E7C19B2F22C}"/>
              </a:ext>
            </a:extLst>
          </p:cNvPr>
          <p:cNvSpPr txBox="1"/>
          <p:nvPr/>
        </p:nvSpPr>
        <p:spPr>
          <a:xfrm>
            <a:off x="8651630" y="2009281"/>
            <a:ext cx="312906" cy="369332"/>
          </a:xfrm>
          <a:prstGeom prst="rect">
            <a:avLst/>
          </a:prstGeom>
          <a:noFill/>
        </p:spPr>
        <p:txBody>
          <a:bodyPr wrap="none" rtlCol="0">
            <a:spAutoFit/>
          </a:bodyPr>
          <a:lstStyle/>
          <a:p>
            <a:r>
              <a:rPr lang="nl-NL" dirty="0">
                <a:solidFill>
                  <a:srgbClr val="C00000"/>
                </a:solidFill>
              </a:rPr>
              <a:t>8</a:t>
            </a:r>
          </a:p>
        </p:txBody>
      </p:sp>
      <p:sp>
        <p:nvSpPr>
          <p:cNvPr id="13" name="Tekstvak 12">
            <a:extLst>
              <a:ext uri="{FF2B5EF4-FFF2-40B4-BE49-F238E27FC236}">
                <a16:creationId xmlns:a16="http://schemas.microsoft.com/office/drawing/2014/main" id="{A244AD66-B220-EFE6-E5FE-E1D6175FC9BF}"/>
              </a:ext>
            </a:extLst>
          </p:cNvPr>
          <p:cNvSpPr txBox="1"/>
          <p:nvPr/>
        </p:nvSpPr>
        <p:spPr>
          <a:xfrm>
            <a:off x="7714275" y="1716837"/>
            <a:ext cx="312906" cy="369332"/>
          </a:xfrm>
          <a:prstGeom prst="rect">
            <a:avLst/>
          </a:prstGeom>
          <a:noFill/>
        </p:spPr>
        <p:txBody>
          <a:bodyPr wrap="none" rtlCol="0">
            <a:spAutoFit/>
          </a:bodyPr>
          <a:lstStyle/>
          <a:p>
            <a:r>
              <a:rPr lang="nl-NL" dirty="0">
                <a:solidFill>
                  <a:srgbClr val="C00000"/>
                </a:solidFill>
              </a:rPr>
              <a:t>9</a:t>
            </a:r>
          </a:p>
        </p:txBody>
      </p:sp>
      <p:sp>
        <p:nvSpPr>
          <p:cNvPr id="16" name="Titel 1">
            <a:extLst>
              <a:ext uri="{FF2B5EF4-FFF2-40B4-BE49-F238E27FC236}">
                <a16:creationId xmlns:a16="http://schemas.microsoft.com/office/drawing/2014/main" id="{6A6D016B-A0B9-8F5B-046E-155FECDEF04E}"/>
              </a:ext>
            </a:extLst>
          </p:cNvPr>
          <p:cNvSpPr>
            <a:spLocks noGrp="1"/>
          </p:cNvSpPr>
          <p:nvPr>
            <p:ph type="title"/>
          </p:nvPr>
        </p:nvSpPr>
        <p:spPr>
          <a:xfrm>
            <a:off x="2589212" y="446088"/>
            <a:ext cx="3505199" cy="976312"/>
          </a:xfrm>
        </p:spPr>
        <p:txBody>
          <a:bodyPr>
            <a:normAutofit fontScale="90000"/>
          </a:bodyPr>
          <a:lstStyle/>
          <a:p>
            <a:pPr algn="ctr"/>
            <a:r>
              <a:rPr lang="en-US" b="1" dirty="0"/>
              <a:t>32 SHINÉ NAVIGATION POINTS – the nine stages of mental setting </a:t>
            </a:r>
            <a:endParaRPr lang="nl-NL" dirty="0"/>
          </a:p>
        </p:txBody>
      </p:sp>
    </p:spTree>
    <p:extLst>
      <p:ext uri="{BB962C8B-B14F-4D97-AF65-F5344CB8AC3E}">
        <p14:creationId xmlns:p14="http://schemas.microsoft.com/office/powerpoint/2010/main" val="12840060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144697-E6D0-DC46-56ED-752216577C5A}"/>
            </a:ext>
          </a:extLst>
        </p:cNvPr>
        <p:cNvGrpSpPr/>
        <p:nvPr/>
      </p:nvGrpSpPr>
      <p:grpSpPr>
        <a:xfrm>
          <a:off x="0" y="0"/>
          <a:ext cx="0" cy="0"/>
          <a:chOff x="0" y="0"/>
          <a:chExt cx="0" cy="0"/>
        </a:xfrm>
      </p:grpSpPr>
      <p:pic>
        <p:nvPicPr>
          <p:cNvPr id="10" name="Tijdelijke aanduiding voor inhoud 9">
            <a:extLst>
              <a:ext uri="{FF2B5EF4-FFF2-40B4-BE49-F238E27FC236}">
                <a16:creationId xmlns:a16="http://schemas.microsoft.com/office/drawing/2014/main" id="{8795753A-8F32-6A97-0FE5-2D8B50405EA6}"/>
              </a:ext>
            </a:extLst>
          </p:cNvPr>
          <p:cNvPicPr>
            <a:picLocks noGrp="1" noChangeAspect="1"/>
          </p:cNvPicPr>
          <p:nvPr>
            <p:ph idx="1"/>
          </p:nvPr>
        </p:nvPicPr>
        <p:blipFill>
          <a:blip r:embed="rId2"/>
          <a:stretch>
            <a:fillRect/>
          </a:stretch>
        </p:blipFill>
        <p:spPr>
          <a:xfrm>
            <a:off x="7089826" y="446088"/>
            <a:ext cx="3647974" cy="5414962"/>
          </a:xfrm>
          <a:effectLst>
            <a:outerShdw blurRad="63500" sx="102000" sy="102000" algn="ctr" rotWithShape="0">
              <a:prstClr val="black">
                <a:alpha val="40000"/>
              </a:prstClr>
            </a:outerShdw>
          </a:effectLst>
        </p:spPr>
      </p:pic>
      <p:sp>
        <p:nvSpPr>
          <p:cNvPr id="4" name="Tijdelijke aanduiding voor tekst 3">
            <a:extLst>
              <a:ext uri="{FF2B5EF4-FFF2-40B4-BE49-F238E27FC236}">
                <a16:creationId xmlns:a16="http://schemas.microsoft.com/office/drawing/2014/main" id="{F761948D-D9BD-5E7F-645A-F724D9CF7BE6}"/>
              </a:ext>
            </a:extLst>
          </p:cNvPr>
          <p:cNvSpPr>
            <a:spLocks noGrp="1"/>
          </p:cNvSpPr>
          <p:nvPr>
            <p:ph type="body" sz="half" idx="2"/>
          </p:nvPr>
        </p:nvSpPr>
        <p:spPr>
          <a:xfrm>
            <a:off x="1911178" y="1598613"/>
            <a:ext cx="4183234" cy="4262436"/>
          </a:xfrm>
        </p:spPr>
        <p:txBody>
          <a:bodyPr>
            <a:normAutofit fontScale="70000" lnSpcReduction="20000"/>
          </a:bodyPr>
          <a:lstStyle/>
          <a:p>
            <a:r>
              <a:rPr lang="en-US" sz="2600" b="1" dirty="0">
                <a:solidFill>
                  <a:srgbClr val="DBCE6B"/>
                </a:solidFill>
              </a:rPr>
              <a:t>Each curve in the path </a:t>
            </a:r>
            <a:r>
              <a:rPr lang="en-US" sz="2600" dirty="0"/>
              <a:t>signifies the application of a </a:t>
            </a:r>
            <a:r>
              <a:rPr lang="en-US" sz="2600" b="1" dirty="0"/>
              <a:t>mental power </a:t>
            </a:r>
            <a:r>
              <a:rPr lang="en-US" sz="2600" dirty="0"/>
              <a:t>that helps us move forward.</a:t>
            </a:r>
          </a:p>
          <a:p>
            <a:r>
              <a:rPr lang="en-US" sz="2600" dirty="0"/>
              <a:t>Each </a:t>
            </a:r>
            <a:r>
              <a:rPr lang="en-US" sz="2600" b="1" dirty="0"/>
              <a:t>mental power</a:t>
            </a:r>
            <a:r>
              <a:rPr lang="en-US" sz="2600" dirty="0"/>
              <a:t> is a quality we can cultivate within ourselves. Developing the power associated with a particular stage helps us reach that stage, while also laying the foundation for developing the next power.</a:t>
            </a:r>
          </a:p>
          <a:p>
            <a:r>
              <a:rPr lang="en-US" sz="2600" dirty="0"/>
              <a:t>All </a:t>
            </a:r>
            <a:r>
              <a:rPr lang="en-US" sz="2600" b="1" dirty="0"/>
              <a:t>nine stages</a:t>
            </a:r>
            <a:r>
              <a:rPr lang="en-US" sz="2600" dirty="0"/>
              <a:t> contain elements of every power. Identifying a certain power with a particular stage simply highlights the </a:t>
            </a:r>
            <a:r>
              <a:rPr lang="en-US" sz="2600" b="1" dirty="0"/>
              <a:t>key mental strength</a:t>
            </a:r>
            <a:r>
              <a:rPr lang="en-US" sz="2600" dirty="0"/>
              <a:t> needed most at that point in the journey.</a:t>
            </a:r>
            <a:endParaRPr lang="nl-NL" sz="2600" dirty="0"/>
          </a:p>
        </p:txBody>
      </p:sp>
      <p:sp>
        <p:nvSpPr>
          <p:cNvPr id="13" name="Titel 1">
            <a:extLst>
              <a:ext uri="{FF2B5EF4-FFF2-40B4-BE49-F238E27FC236}">
                <a16:creationId xmlns:a16="http://schemas.microsoft.com/office/drawing/2014/main" id="{EF74D871-40C6-151C-7569-F4DA9DA9021D}"/>
              </a:ext>
            </a:extLst>
          </p:cNvPr>
          <p:cNvSpPr>
            <a:spLocks noGrp="1"/>
          </p:cNvSpPr>
          <p:nvPr>
            <p:ph type="title"/>
          </p:nvPr>
        </p:nvSpPr>
        <p:spPr>
          <a:xfrm>
            <a:off x="2589212" y="446088"/>
            <a:ext cx="3505199" cy="976312"/>
          </a:xfrm>
        </p:spPr>
        <p:txBody>
          <a:bodyPr>
            <a:normAutofit fontScale="90000"/>
          </a:bodyPr>
          <a:lstStyle/>
          <a:p>
            <a:pPr algn="ctr"/>
            <a:r>
              <a:rPr lang="en-US" b="1" dirty="0"/>
              <a:t>32 SHINÉ NAVIGATION POINTS</a:t>
            </a:r>
            <a:br>
              <a:rPr lang="en-US" b="1" dirty="0"/>
            </a:br>
            <a:r>
              <a:rPr lang="en-US" b="1" dirty="0"/>
              <a:t> – the six powers</a:t>
            </a:r>
            <a:endParaRPr lang="nl-NL" dirty="0"/>
          </a:p>
        </p:txBody>
      </p:sp>
    </p:spTree>
    <p:extLst>
      <p:ext uri="{BB962C8B-B14F-4D97-AF65-F5344CB8AC3E}">
        <p14:creationId xmlns:p14="http://schemas.microsoft.com/office/powerpoint/2010/main" val="1328734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7952CF-EDA4-1DD0-1853-A2409AE0B45B}"/>
            </a:ext>
          </a:extLst>
        </p:cNvPr>
        <p:cNvGrpSpPr/>
        <p:nvPr/>
      </p:nvGrpSpPr>
      <p:grpSpPr>
        <a:xfrm>
          <a:off x="0" y="0"/>
          <a:ext cx="0" cy="0"/>
          <a:chOff x="0" y="0"/>
          <a:chExt cx="0" cy="0"/>
        </a:xfrm>
      </p:grpSpPr>
      <p:sp>
        <p:nvSpPr>
          <p:cNvPr id="12" name="Rechthoek 11">
            <a:extLst>
              <a:ext uri="{FF2B5EF4-FFF2-40B4-BE49-F238E27FC236}">
                <a16:creationId xmlns:a16="http://schemas.microsoft.com/office/drawing/2014/main" id="{3C6A00D4-D8F6-D1D7-593D-24D663945591}"/>
              </a:ext>
            </a:extLst>
          </p:cNvPr>
          <p:cNvSpPr/>
          <p:nvPr/>
        </p:nvSpPr>
        <p:spPr>
          <a:xfrm>
            <a:off x="502508" y="2607469"/>
            <a:ext cx="6487266" cy="2722411"/>
          </a:xfrm>
          <a:prstGeom prst="rect">
            <a:avLst/>
          </a:prstGeom>
          <a:solidFill>
            <a:srgbClr val="E5DB93"/>
          </a:solidFill>
          <a:ln>
            <a:noFill/>
          </a:ln>
          <a:effectLst/>
          <a:scene3d>
            <a:camera prst="orthographicFront"/>
            <a:lightRig rig="threePt" dir="t"/>
          </a:scene3d>
          <a:sp3d>
            <a:bevelT w="114300" prst="hardEdge"/>
          </a:sp3d>
        </p:spPr>
        <p:style>
          <a:lnRef idx="1">
            <a:schemeClr val="accent5"/>
          </a:lnRef>
          <a:fillRef idx="2">
            <a:schemeClr val="accent5"/>
          </a:fillRef>
          <a:effectRef idx="1">
            <a:schemeClr val="accent5"/>
          </a:effectRef>
          <a:fontRef idx="minor">
            <a:schemeClr val="dk1"/>
          </a:fontRef>
        </p:style>
        <p:txBody>
          <a:bodyPr rtlCol="0" anchor="ctr"/>
          <a:lstStyle/>
          <a:p>
            <a:pPr algn="ctr"/>
            <a:endParaRPr lang="nl-NL"/>
          </a:p>
        </p:txBody>
      </p:sp>
      <p:sp>
        <p:nvSpPr>
          <p:cNvPr id="13" name="Rechthoek 12">
            <a:extLst>
              <a:ext uri="{FF2B5EF4-FFF2-40B4-BE49-F238E27FC236}">
                <a16:creationId xmlns:a16="http://schemas.microsoft.com/office/drawing/2014/main" id="{01FDD6AD-BAA4-640E-62A4-79044207FF56}"/>
              </a:ext>
            </a:extLst>
          </p:cNvPr>
          <p:cNvSpPr/>
          <p:nvPr/>
        </p:nvSpPr>
        <p:spPr>
          <a:xfrm>
            <a:off x="815546" y="3871784"/>
            <a:ext cx="5165124" cy="593124"/>
          </a:xfrm>
          <a:prstGeom prst="rect">
            <a:avLst/>
          </a:prstGeom>
          <a:solidFill>
            <a:srgbClr val="E5DB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chemeClr val="bg1"/>
              </a:solidFill>
            </a:endParaRPr>
          </a:p>
        </p:txBody>
      </p:sp>
      <p:pic>
        <p:nvPicPr>
          <p:cNvPr id="11" name="Afbeelding 10">
            <a:extLst>
              <a:ext uri="{FF2B5EF4-FFF2-40B4-BE49-F238E27FC236}">
                <a16:creationId xmlns:a16="http://schemas.microsoft.com/office/drawing/2014/main" id="{64C4FD29-7BFA-A77B-8DE7-6259D50FE3D1}"/>
              </a:ext>
            </a:extLst>
          </p:cNvPr>
          <p:cNvPicPr>
            <a:picLocks noChangeAspect="1"/>
          </p:cNvPicPr>
          <p:nvPr/>
        </p:nvPicPr>
        <p:blipFill>
          <a:blip r:embed="rId2"/>
          <a:stretch>
            <a:fillRect/>
          </a:stretch>
        </p:blipFill>
        <p:spPr>
          <a:xfrm>
            <a:off x="584147" y="2760436"/>
            <a:ext cx="6270798" cy="2305076"/>
          </a:xfrm>
          <a:prstGeom prst="rect">
            <a:avLst/>
          </a:prstGeom>
        </p:spPr>
      </p:pic>
      <p:pic>
        <p:nvPicPr>
          <p:cNvPr id="10" name="Tijdelijke aanduiding voor inhoud 9">
            <a:extLst>
              <a:ext uri="{FF2B5EF4-FFF2-40B4-BE49-F238E27FC236}">
                <a16:creationId xmlns:a16="http://schemas.microsoft.com/office/drawing/2014/main" id="{7AB4177D-A168-9DDE-01EF-94D2637738AB}"/>
              </a:ext>
            </a:extLst>
          </p:cNvPr>
          <p:cNvPicPr>
            <a:picLocks noGrp="1" noChangeAspect="1"/>
          </p:cNvPicPr>
          <p:nvPr>
            <p:ph idx="1"/>
          </p:nvPr>
        </p:nvPicPr>
        <p:blipFill>
          <a:blip r:embed="rId3"/>
          <a:stretch>
            <a:fillRect/>
          </a:stretch>
        </p:blipFill>
        <p:spPr>
          <a:xfrm>
            <a:off x="7089826" y="446088"/>
            <a:ext cx="3647974" cy="5414962"/>
          </a:xfrm>
          <a:effectLst>
            <a:outerShdw blurRad="63500" sx="102000" sy="102000" algn="ctr" rotWithShape="0">
              <a:prstClr val="black">
                <a:alpha val="40000"/>
              </a:prstClr>
            </a:outerShdw>
          </a:effectLst>
        </p:spPr>
      </p:pic>
      <p:sp>
        <p:nvSpPr>
          <p:cNvPr id="14" name="Ovaal 13">
            <a:extLst>
              <a:ext uri="{FF2B5EF4-FFF2-40B4-BE49-F238E27FC236}">
                <a16:creationId xmlns:a16="http://schemas.microsoft.com/office/drawing/2014/main" id="{808E21C7-A25F-0F00-735B-12B0F52FE3B5}"/>
              </a:ext>
            </a:extLst>
          </p:cNvPr>
          <p:cNvSpPr/>
          <p:nvPr/>
        </p:nvSpPr>
        <p:spPr>
          <a:xfrm>
            <a:off x="7599011" y="1137035"/>
            <a:ext cx="265313" cy="36933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8" name="Tekstvak 7">
            <a:extLst>
              <a:ext uri="{FF2B5EF4-FFF2-40B4-BE49-F238E27FC236}">
                <a16:creationId xmlns:a16="http://schemas.microsoft.com/office/drawing/2014/main" id="{1375CFD8-5AB3-6CF9-5F2B-A7782263C92B}"/>
              </a:ext>
            </a:extLst>
          </p:cNvPr>
          <p:cNvSpPr txBox="1"/>
          <p:nvPr/>
        </p:nvSpPr>
        <p:spPr>
          <a:xfrm>
            <a:off x="7575215" y="1137035"/>
            <a:ext cx="312906" cy="369332"/>
          </a:xfrm>
          <a:prstGeom prst="rect">
            <a:avLst/>
          </a:prstGeom>
          <a:noFill/>
        </p:spPr>
        <p:txBody>
          <a:bodyPr wrap="none" rtlCol="0">
            <a:spAutoFit/>
          </a:bodyPr>
          <a:lstStyle/>
          <a:p>
            <a:r>
              <a:rPr lang="nl-NL" b="1" dirty="0">
                <a:solidFill>
                  <a:schemeClr val="bg1"/>
                </a:solidFill>
              </a:rPr>
              <a:t>6</a:t>
            </a:r>
          </a:p>
        </p:txBody>
      </p:sp>
      <p:sp>
        <p:nvSpPr>
          <p:cNvPr id="16" name="Ovaal 15">
            <a:extLst>
              <a:ext uri="{FF2B5EF4-FFF2-40B4-BE49-F238E27FC236}">
                <a16:creationId xmlns:a16="http://schemas.microsoft.com/office/drawing/2014/main" id="{2339DD4B-FC3D-456B-DAA7-2E6B40E05167}"/>
              </a:ext>
            </a:extLst>
          </p:cNvPr>
          <p:cNvSpPr/>
          <p:nvPr/>
        </p:nvSpPr>
        <p:spPr>
          <a:xfrm>
            <a:off x="7333698" y="4168346"/>
            <a:ext cx="265313" cy="36933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7" name="Ovaal 16">
            <a:extLst>
              <a:ext uri="{FF2B5EF4-FFF2-40B4-BE49-F238E27FC236}">
                <a16:creationId xmlns:a16="http://schemas.microsoft.com/office/drawing/2014/main" id="{E4B0BBD9-3B71-9040-052C-FF32B39C853A}"/>
              </a:ext>
            </a:extLst>
          </p:cNvPr>
          <p:cNvSpPr/>
          <p:nvPr/>
        </p:nvSpPr>
        <p:spPr>
          <a:xfrm>
            <a:off x="9337571" y="4775882"/>
            <a:ext cx="265313" cy="36933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9" name="Ovaal 18">
            <a:extLst>
              <a:ext uri="{FF2B5EF4-FFF2-40B4-BE49-F238E27FC236}">
                <a16:creationId xmlns:a16="http://schemas.microsoft.com/office/drawing/2014/main" id="{B09652D0-AEF9-25F1-A98E-0E446EE57114}"/>
              </a:ext>
            </a:extLst>
          </p:cNvPr>
          <p:cNvSpPr/>
          <p:nvPr/>
        </p:nvSpPr>
        <p:spPr>
          <a:xfrm>
            <a:off x="10375525" y="2513447"/>
            <a:ext cx="265313" cy="36933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0" name="Ovaal 19">
            <a:extLst>
              <a:ext uri="{FF2B5EF4-FFF2-40B4-BE49-F238E27FC236}">
                <a16:creationId xmlns:a16="http://schemas.microsoft.com/office/drawing/2014/main" id="{E3FC0D60-5A44-0306-F527-93F86C55A8F8}"/>
              </a:ext>
            </a:extLst>
          </p:cNvPr>
          <p:cNvSpPr/>
          <p:nvPr/>
        </p:nvSpPr>
        <p:spPr>
          <a:xfrm>
            <a:off x="10351729" y="3424576"/>
            <a:ext cx="265313" cy="36933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3" name="Tekstvak 2">
            <a:extLst>
              <a:ext uri="{FF2B5EF4-FFF2-40B4-BE49-F238E27FC236}">
                <a16:creationId xmlns:a16="http://schemas.microsoft.com/office/drawing/2014/main" id="{D7DB23D5-A476-A38F-47D0-D974024BB951}"/>
              </a:ext>
            </a:extLst>
          </p:cNvPr>
          <p:cNvSpPr txBox="1"/>
          <p:nvPr/>
        </p:nvSpPr>
        <p:spPr>
          <a:xfrm>
            <a:off x="9313774" y="4775882"/>
            <a:ext cx="312906" cy="369332"/>
          </a:xfrm>
          <a:prstGeom prst="rect">
            <a:avLst/>
          </a:prstGeom>
          <a:noFill/>
        </p:spPr>
        <p:txBody>
          <a:bodyPr wrap="none" rtlCol="0">
            <a:spAutoFit/>
          </a:bodyPr>
          <a:lstStyle/>
          <a:p>
            <a:r>
              <a:rPr lang="nl-NL" b="1" dirty="0">
                <a:solidFill>
                  <a:schemeClr val="bg1"/>
                </a:solidFill>
              </a:rPr>
              <a:t>1</a:t>
            </a:r>
          </a:p>
        </p:txBody>
      </p:sp>
      <p:sp>
        <p:nvSpPr>
          <p:cNvPr id="5" name="Tekstvak 4">
            <a:extLst>
              <a:ext uri="{FF2B5EF4-FFF2-40B4-BE49-F238E27FC236}">
                <a16:creationId xmlns:a16="http://schemas.microsoft.com/office/drawing/2014/main" id="{D41B7312-4336-075B-BC9C-6A7FE5DFEFF0}"/>
              </a:ext>
            </a:extLst>
          </p:cNvPr>
          <p:cNvSpPr txBox="1"/>
          <p:nvPr/>
        </p:nvSpPr>
        <p:spPr>
          <a:xfrm>
            <a:off x="7309901" y="4168346"/>
            <a:ext cx="312906" cy="369332"/>
          </a:xfrm>
          <a:prstGeom prst="rect">
            <a:avLst/>
          </a:prstGeom>
          <a:noFill/>
        </p:spPr>
        <p:txBody>
          <a:bodyPr wrap="none" rtlCol="0">
            <a:spAutoFit/>
          </a:bodyPr>
          <a:lstStyle/>
          <a:p>
            <a:r>
              <a:rPr lang="nl-NL" b="1" dirty="0">
                <a:solidFill>
                  <a:schemeClr val="bg1"/>
                </a:solidFill>
              </a:rPr>
              <a:t>2</a:t>
            </a:r>
          </a:p>
        </p:txBody>
      </p:sp>
      <p:sp>
        <p:nvSpPr>
          <p:cNvPr id="6" name="Tekstvak 5">
            <a:extLst>
              <a:ext uri="{FF2B5EF4-FFF2-40B4-BE49-F238E27FC236}">
                <a16:creationId xmlns:a16="http://schemas.microsoft.com/office/drawing/2014/main" id="{0835ECAD-E10F-4002-8C38-8A8E03D8C6FA}"/>
              </a:ext>
            </a:extLst>
          </p:cNvPr>
          <p:cNvSpPr txBox="1"/>
          <p:nvPr/>
        </p:nvSpPr>
        <p:spPr>
          <a:xfrm>
            <a:off x="10327932" y="3407259"/>
            <a:ext cx="312906" cy="369332"/>
          </a:xfrm>
          <a:prstGeom prst="rect">
            <a:avLst/>
          </a:prstGeom>
          <a:noFill/>
        </p:spPr>
        <p:txBody>
          <a:bodyPr wrap="none" rtlCol="0">
            <a:spAutoFit/>
          </a:bodyPr>
          <a:lstStyle/>
          <a:p>
            <a:r>
              <a:rPr lang="nl-NL" b="1" dirty="0">
                <a:solidFill>
                  <a:schemeClr val="bg1"/>
                </a:solidFill>
              </a:rPr>
              <a:t>3</a:t>
            </a:r>
          </a:p>
        </p:txBody>
      </p:sp>
      <p:sp>
        <p:nvSpPr>
          <p:cNvPr id="22" name="Titel 1">
            <a:extLst>
              <a:ext uri="{FF2B5EF4-FFF2-40B4-BE49-F238E27FC236}">
                <a16:creationId xmlns:a16="http://schemas.microsoft.com/office/drawing/2014/main" id="{EC5CB3BD-92AC-0D86-A1E3-38ADD7E9498D}"/>
              </a:ext>
            </a:extLst>
          </p:cNvPr>
          <p:cNvSpPr>
            <a:spLocks noGrp="1"/>
          </p:cNvSpPr>
          <p:nvPr>
            <p:ph type="title"/>
          </p:nvPr>
        </p:nvSpPr>
        <p:spPr>
          <a:xfrm>
            <a:off x="2589212" y="446088"/>
            <a:ext cx="3505199" cy="976312"/>
          </a:xfrm>
        </p:spPr>
        <p:txBody>
          <a:bodyPr>
            <a:normAutofit fontScale="90000"/>
          </a:bodyPr>
          <a:lstStyle/>
          <a:p>
            <a:pPr algn="ctr"/>
            <a:r>
              <a:rPr lang="en-US" b="1" dirty="0"/>
              <a:t>32 SHINÉ NAVIGATION POINTS</a:t>
            </a:r>
            <a:br>
              <a:rPr lang="en-US" b="1" dirty="0"/>
            </a:br>
            <a:r>
              <a:rPr lang="en-US" b="1" dirty="0"/>
              <a:t> – the six powers</a:t>
            </a:r>
            <a:endParaRPr lang="nl-NL" dirty="0"/>
          </a:p>
        </p:txBody>
      </p:sp>
      <p:sp>
        <p:nvSpPr>
          <p:cNvPr id="23" name="Ovaal 22">
            <a:extLst>
              <a:ext uri="{FF2B5EF4-FFF2-40B4-BE49-F238E27FC236}">
                <a16:creationId xmlns:a16="http://schemas.microsoft.com/office/drawing/2014/main" id="{86C7D34D-2C82-9908-A8E1-6DFDC641958F}"/>
              </a:ext>
            </a:extLst>
          </p:cNvPr>
          <p:cNvSpPr/>
          <p:nvPr/>
        </p:nvSpPr>
        <p:spPr>
          <a:xfrm>
            <a:off x="7466354" y="3009288"/>
            <a:ext cx="265313" cy="36933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6" name="Tekstvak 25">
            <a:extLst>
              <a:ext uri="{FF2B5EF4-FFF2-40B4-BE49-F238E27FC236}">
                <a16:creationId xmlns:a16="http://schemas.microsoft.com/office/drawing/2014/main" id="{084969B6-97D8-05B6-EC76-D83F47A6667B}"/>
              </a:ext>
            </a:extLst>
          </p:cNvPr>
          <p:cNvSpPr txBox="1"/>
          <p:nvPr/>
        </p:nvSpPr>
        <p:spPr>
          <a:xfrm>
            <a:off x="10351728" y="2506957"/>
            <a:ext cx="312906" cy="369332"/>
          </a:xfrm>
          <a:prstGeom prst="rect">
            <a:avLst/>
          </a:prstGeom>
          <a:noFill/>
        </p:spPr>
        <p:txBody>
          <a:bodyPr wrap="none" rtlCol="0">
            <a:spAutoFit/>
          </a:bodyPr>
          <a:lstStyle/>
          <a:p>
            <a:r>
              <a:rPr lang="nl-NL" b="1" dirty="0">
                <a:solidFill>
                  <a:schemeClr val="bg1"/>
                </a:solidFill>
              </a:rPr>
              <a:t>5</a:t>
            </a:r>
          </a:p>
        </p:txBody>
      </p:sp>
      <p:sp>
        <p:nvSpPr>
          <p:cNvPr id="7" name="Tekstvak 6">
            <a:extLst>
              <a:ext uri="{FF2B5EF4-FFF2-40B4-BE49-F238E27FC236}">
                <a16:creationId xmlns:a16="http://schemas.microsoft.com/office/drawing/2014/main" id="{EEB9668A-4503-F9BA-CB93-3BCE232A2343}"/>
              </a:ext>
            </a:extLst>
          </p:cNvPr>
          <p:cNvSpPr txBox="1"/>
          <p:nvPr/>
        </p:nvSpPr>
        <p:spPr>
          <a:xfrm>
            <a:off x="7441640" y="3001855"/>
            <a:ext cx="312906" cy="369332"/>
          </a:xfrm>
          <a:prstGeom prst="rect">
            <a:avLst/>
          </a:prstGeom>
          <a:noFill/>
        </p:spPr>
        <p:txBody>
          <a:bodyPr wrap="none" rtlCol="0">
            <a:spAutoFit/>
          </a:bodyPr>
          <a:lstStyle/>
          <a:p>
            <a:r>
              <a:rPr lang="nl-NL" b="1" dirty="0">
                <a:solidFill>
                  <a:schemeClr val="bg1"/>
                </a:solidFill>
              </a:rPr>
              <a:t>4</a:t>
            </a:r>
          </a:p>
        </p:txBody>
      </p:sp>
    </p:spTree>
    <p:extLst>
      <p:ext uri="{BB962C8B-B14F-4D97-AF65-F5344CB8AC3E}">
        <p14:creationId xmlns:p14="http://schemas.microsoft.com/office/powerpoint/2010/main" val="40010574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C449BF-DC0D-856B-CFDE-98642D8A9E64}"/>
            </a:ext>
          </a:extLst>
        </p:cNvPr>
        <p:cNvGrpSpPr/>
        <p:nvPr/>
      </p:nvGrpSpPr>
      <p:grpSpPr>
        <a:xfrm>
          <a:off x="0" y="0"/>
          <a:ext cx="0" cy="0"/>
          <a:chOff x="0" y="0"/>
          <a:chExt cx="0" cy="0"/>
        </a:xfrm>
      </p:grpSpPr>
      <p:pic>
        <p:nvPicPr>
          <p:cNvPr id="10" name="Tijdelijke aanduiding voor inhoud 9">
            <a:extLst>
              <a:ext uri="{FF2B5EF4-FFF2-40B4-BE49-F238E27FC236}">
                <a16:creationId xmlns:a16="http://schemas.microsoft.com/office/drawing/2014/main" id="{F63F3901-64C9-2EB7-2552-31C072040C99}"/>
              </a:ext>
            </a:extLst>
          </p:cNvPr>
          <p:cNvPicPr>
            <a:picLocks noGrp="1" noChangeAspect="1"/>
          </p:cNvPicPr>
          <p:nvPr>
            <p:ph idx="1"/>
          </p:nvPr>
        </p:nvPicPr>
        <p:blipFill>
          <a:blip r:embed="rId2"/>
          <a:stretch>
            <a:fillRect/>
          </a:stretch>
        </p:blipFill>
        <p:spPr>
          <a:xfrm>
            <a:off x="7089826" y="446088"/>
            <a:ext cx="3647974" cy="5414962"/>
          </a:xfrm>
          <a:effectLst>
            <a:outerShdw blurRad="63500" sx="102000" sy="102000" algn="ctr" rotWithShape="0">
              <a:prstClr val="black">
                <a:alpha val="40000"/>
              </a:prstClr>
            </a:outerShdw>
          </a:effectLst>
        </p:spPr>
      </p:pic>
      <p:sp>
        <p:nvSpPr>
          <p:cNvPr id="4" name="Tijdelijke aanduiding voor tekst 3">
            <a:extLst>
              <a:ext uri="{FF2B5EF4-FFF2-40B4-BE49-F238E27FC236}">
                <a16:creationId xmlns:a16="http://schemas.microsoft.com/office/drawing/2014/main" id="{01904410-4131-E686-2B58-C0A3C556278F}"/>
              </a:ext>
            </a:extLst>
          </p:cNvPr>
          <p:cNvSpPr>
            <a:spLocks noGrp="1"/>
          </p:cNvSpPr>
          <p:nvPr>
            <p:ph type="body" sz="half" idx="2"/>
          </p:nvPr>
        </p:nvSpPr>
        <p:spPr>
          <a:xfrm>
            <a:off x="2589212" y="1598613"/>
            <a:ext cx="3505200" cy="4262436"/>
          </a:xfrm>
        </p:spPr>
        <p:txBody>
          <a:bodyPr>
            <a:normAutofit/>
          </a:bodyPr>
          <a:lstStyle/>
          <a:p>
            <a:r>
              <a:rPr lang="en-US" sz="2000" dirty="0"/>
              <a:t>The </a:t>
            </a:r>
            <a:r>
              <a:rPr lang="en-US" sz="2000" b="1" dirty="0"/>
              <a:t>rope</a:t>
            </a:r>
            <a:r>
              <a:rPr lang="en-US" sz="2000" dirty="0"/>
              <a:t> illustrates the power of </a:t>
            </a:r>
            <a:r>
              <a:rPr lang="en-US" sz="2000" b="1" dirty="0">
                <a:solidFill>
                  <a:srgbClr val="DBCE6B"/>
                </a:solidFill>
              </a:rPr>
              <a:t>mindfulness</a:t>
            </a:r>
            <a:r>
              <a:rPr lang="en-US" sz="2000" dirty="0"/>
              <a:t>.</a:t>
            </a:r>
          </a:p>
          <a:p>
            <a:r>
              <a:rPr lang="en-US" sz="2000" dirty="0"/>
              <a:t>The </a:t>
            </a:r>
            <a:r>
              <a:rPr lang="en-US" sz="2000" b="1" dirty="0"/>
              <a:t>elephant goad</a:t>
            </a:r>
            <a:r>
              <a:rPr lang="en-US" sz="2000" dirty="0"/>
              <a:t> (taming hook) represents </a:t>
            </a:r>
            <a:r>
              <a:rPr lang="en-US" sz="2000" b="1" dirty="0">
                <a:solidFill>
                  <a:srgbClr val="DBCE6B"/>
                </a:solidFill>
              </a:rPr>
              <a:t>introspective awareness</a:t>
            </a:r>
            <a:r>
              <a:rPr lang="en-US" sz="2000" dirty="0"/>
              <a:t>, which helps monitor and correct the mind.</a:t>
            </a:r>
          </a:p>
          <a:p>
            <a:endParaRPr lang="en-US" sz="4000" dirty="0"/>
          </a:p>
          <a:p>
            <a:endParaRPr lang="nl-NL" sz="3800" dirty="0"/>
          </a:p>
        </p:txBody>
      </p:sp>
      <p:sp>
        <p:nvSpPr>
          <p:cNvPr id="13" name="Titel 1">
            <a:extLst>
              <a:ext uri="{FF2B5EF4-FFF2-40B4-BE49-F238E27FC236}">
                <a16:creationId xmlns:a16="http://schemas.microsoft.com/office/drawing/2014/main" id="{DB09924D-4B33-B017-43C3-07635D362C8D}"/>
              </a:ext>
            </a:extLst>
          </p:cNvPr>
          <p:cNvSpPr>
            <a:spLocks noGrp="1"/>
          </p:cNvSpPr>
          <p:nvPr>
            <p:ph type="title"/>
          </p:nvPr>
        </p:nvSpPr>
        <p:spPr>
          <a:xfrm>
            <a:off x="2589212" y="446088"/>
            <a:ext cx="3505199" cy="976312"/>
          </a:xfrm>
        </p:spPr>
        <p:txBody>
          <a:bodyPr>
            <a:normAutofit fontScale="90000"/>
          </a:bodyPr>
          <a:lstStyle/>
          <a:p>
            <a:pPr algn="ctr"/>
            <a:r>
              <a:rPr lang="en-US" b="1" dirty="0"/>
              <a:t>32 SHINÉ NAVIGATION POINTS</a:t>
            </a:r>
            <a:br>
              <a:rPr lang="en-US" b="1" dirty="0"/>
            </a:br>
            <a:r>
              <a:rPr lang="en-US" b="1" dirty="0"/>
              <a:t> – the six powers</a:t>
            </a:r>
            <a:endParaRPr lang="nl-NL" dirty="0"/>
          </a:p>
        </p:txBody>
      </p:sp>
      <p:sp>
        <p:nvSpPr>
          <p:cNvPr id="2" name="Pijl: rechts 1">
            <a:extLst>
              <a:ext uri="{FF2B5EF4-FFF2-40B4-BE49-F238E27FC236}">
                <a16:creationId xmlns:a16="http://schemas.microsoft.com/office/drawing/2014/main" id="{D54B1D15-3ACE-A27A-7FC2-FECC48507791}"/>
              </a:ext>
            </a:extLst>
          </p:cNvPr>
          <p:cNvSpPr/>
          <p:nvPr/>
        </p:nvSpPr>
        <p:spPr>
          <a:xfrm rot="18275335">
            <a:off x="9245084" y="4819135"/>
            <a:ext cx="335220" cy="230659"/>
          </a:xfrm>
          <a:prstGeom prst="rightArrow">
            <a:avLst/>
          </a:prstGeom>
          <a:solidFill>
            <a:srgbClr val="DBCE6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1" name="Pijl: rechts 10">
            <a:extLst>
              <a:ext uri="{FF2B5EF4-FFF2-40B4-BE49-F238E27FC236}">
                <a16:creationId xmlns:a16="http://schemas.microsoft.com/office/drawing/2014/main" id="{C77CC7CB-17D5-7827-9F65-35433437B087}"/>
              </a:ext>
            </a:extLst>
          </p:cNvPr>
          <p:cNvSpPr/>
          <p:nvPr/>
        </p:nvSpPr>
        <p:spPr>
          <a:xfrm rot="6996462">
            <a:off x="9965895" y="3167728"/>
            <a:ext cx="335220" cy="230659"/>
          </a:xfrm>
          <a:prstGeom prst="rightArrow">
            <a:avLst/>
          </a:prstGeom>
          <a:solidFill>
            <a:srgbClr val="DBCE6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16760799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363126-6646-EC89-4012-D7E42243FB43}"/>
            </a:ext>
          </a:extLst>
        </p:cNvPr>
        <p:cNvGrpSpPr/>
        <p:nvPr/>
      </p:nvGrpSpPr>
      <p:grpSpPr>
        <a:xfrm>
          <a:off x="0" y="0"/>
          <a:ext cx="0" cy="0"/>
          <a:chOff x="0" y="0"/>
          <a:chExt cx="0" cy="0"/>
        </a:xfrm>
      </p:grpSpPr>
      <p:sp>
        <p:nvSpPr>
          <p:cNvPr id="12" name="Rechthoek 11">
            <a:extLst>
              <a:ext uri="{FF2B5EF4-FFF2-40B4-BE49-F238E27FC236}">
                <a16:creationId xmlns:a16="http://schemas.microsoft.com/office/drawing/2014/main" id="{445C22FD-5545-BF2F-6074-2D3D002653AA}"/>
              </a:ext>
            </a:extLst>
          </p:cNvPr>
          <p:cNvSpPr/>
          <p:nvPr/>
        </p:nvSpPr>
        <p:spPr>
          <a:xfrm>
            <a:off x="512659" y="2809103"/>
            <a:ext cx="6487266" cy="2106205"/>
          </a:xfrm>
          <a:prstGeom prst="rect">
            <a:avLst/>
          </a:prstGeom>
          <a:solidFill>
            <a:srgbClr val="E5DB93"/>
          </a:solidFill>
          <a:scene3d>
            <a:camera prst="orthographicFront"/>
            <a:lightRig rig="threePt" dir="t"/>
          </a:scene3d>
          <a:sp3d>
            <a:bevelT w="114300" prst="hardEdge"/>
          </a:sp3d>
        </p:spPr>
        <p:style>
          <a:lnRef idx="1">
            <a:schemeClr val="accent5"/>
          </a:lnRef>
          <a:fillRef idx="2">
            <a:schemeClr val="accent5"/>
          </a:fillRef>
          <a:effectRef idx="1">
            <a:schemeClr val="accent5"/>
          </a:effectRef>
          <a:fontRef idx="minor">
            <a:schemeClr val="dk1"/>
          </a:fontRef>
        </p:style>
        <p:txBody>
          <a:bodyPr rtlCol="0" anchor="ctr"/>
          <a:lstStyle/>
          <a:p>
            <a:pPr algn="ctr"/>
            <a:endParaRPr lang="nl-NL"/>
          </a:p>
        </p:txBody>
      </p:sp>
      <p:pic>
        <p:nvPicPr>
          <p:cNvPr id="10" name="Tijdelijke aanduiding voor inhoud 9">
            <a:extLst>
              <a:ext uri="{FF2B5EF4-FFF2-40B4-BE49-F238E27FC236}">
                <a16:creationId xmlns:a16="http://schemas.microsoft.com/office/drawing/2014/main" id="{6F668705-3DE5-D3A8-20FB-61AA03A99DBB}"/>
              </a:ext>
            </a:extLst>
          </p:cNvPr>
          <p:cNvPicPr>
            <a:picLocks noGrp="1" noChangeAspect="1"/>
          </p:cNvPicPr>
          <p:nvPr>
            <p:ph idx="1"/>
          </p:nvPr>
        </p:nvPicPr>
        <p:blipFill>
          <a:blip r:embed="rId2"/>
          <a:stretch>
            <a:fillRect/>
          </a:stretch>
        </p:blipFill>
        <p:spPr>
          <a:xfrm>
            <a:off x="7089826" y="446088"/>
            <a:ext cx="3647974" cy="5414962"/>
          </a:xfrm>
          <a:effectLst>
            <a:outerShdw blurRad="63500" sx="102000" sy="102000" algn="ctr" rotWithShape="0">
              <a:prstClr val="black">
                <a:alpha val="40000"/>
              </a:prstClr>
            </a:outerShdw>
          </a:effectLst>
        </p:spPr>
      </p:pic>
      <p:sp>
        <p:nvSpPr>
          <p:cNvPr id="3" name="Tekstvak 2">
            <a:extLst>
              <a:ext uri="{FF2B5EF4-FFF2-40B4-BE49-F238E27FC236}">
                <a16:creationId xmlns:a16="http://schemas.microsoft.com/office/drawing/2014/main" id="{562EF0BF-0BD3-0141-78C6-BB0BFBB4DEA8}"/>
              </a:ext>
            </a:extLst>
          </p:cNvPr>
          <p:cNvSpPr txBox="1"/>
          <p:nvPr/>
        </p:nvSpPr>
        <p:spPr>
          <a:xfrm>
            <a:off x="8600907" y="4545976"/>
            <a:ext cx="312906" cy="369332"/>
          </a:xfrm>
          <a:prstGeom prst="rect">
            <a:avLst/>
          </a:prstGeom>
          <a:noFill/>
        </p:spPr>
        <p:txBody>
          <a:bodyPr wrap="none" rtlCol="0">
            <a:spAutoFit/>
          </a:bodyPr>
          <a:lstStyle/>
          <a:p>
            <a:r>
              <a:rPr lang="nl-NL" b="1" dirty="0">
                <a:solidFill>
                  <a:schemeClr val="bg1"/>
                </a:solidFill>
              </a:rPr>
              <a:t>1</a:t>
            </a:r>
          </a:p>
        </p:txBody>
      </p:sp>
      <p:sp>
        <p:nvSpPr>
          <p:cNvPr id="5" name="Tekstvak 4">
            <a:extLst>
              <a:ext uri="{FF2B5EF4-FFF2-40B4-BE49-F238E27FC236}">
                <a16:creationId xmlns:a16="http://schemas.microsoft.com/office/drawing/2014/main" id="{15B66557-9095-29A0-B1D6-B67C9DC1546C}"/>
              </a:ext>
            </a:extLst>
          </p:cNvPr>
          <p:cNvSpPr txBox="1"/>
          <p:nvPr/>
        </p:nvSpPr>
        <p:spPr>
          <a:xfrm>
            <a:off x="9602788" y="3315606"/>
            <a:ext cx="312906" cy="369332"/>
          </a:xfrm>
          <a:prstGeom prst="rect">
            <a:avLst/>
          </a:prstGeom>
          <a:noFill/>
        </p:spPr>
        <p:txBody>
          <a:bodyPr wrap="none" rtlCol="0">
            <a:spAutoFit/>
          </a:bodyPr>
          <a:lstStyle/>
          <a:p>
            <a:r>
              <a:rPr lang="nl-NL" b="1" dirty="0">
                <a:solidFill>
                  <a:schemeClr val="bg1"/>
                </a:solidFill>
              </a:rPr>
              <a:t>2</a:t>
            </a:r>
          </a:p>
        </p:txBody>
      </p:sp>
      <p:sp>
        <p:nvSpPr>
          <p:cNvPr id="6" name="Tekstvak 5">
            <a:extLst>
              <a:ext uri="{FF2B5EF4-FFF2-40B4-BE49-F238E27FC236}">
                <a16:creationId xmlns:a16="http://schemas.microsoft.com/office/drawing/2014/main" id="{0BD34FFB-CF07-F7F1-8B5C-945FDBEA5F4E}"/>
              </a:ext>
            </a:extLst>
          </p:cNvPr>
          <p:cNvSpPr txBox="1"/>
          <p:nvPr/>
        </p:nvSpPr>
        <p:spPr>
          <a:xfrm>
            <a:off x="8609617" y="2013045"/>
            <a:ext cx="312906" cy="369332"/>
          </a:xfrm>
          <a:prstGeom prst="rect">
            <a:avLst/>
          </a:prstGeom>
          <a:noFill/>
        </p:spPr>
        <p:txBody>
          <a:bodyPr wrap="none" rtlCol="0">
            <a:spAutoFit/>
          </a:bodyPr>
          <a:lstStyle/>
          <a:p>
            <a:r>
              <a:rPr lang="nl-NL" b="1" dirty="0"/>
              <a:t>3</a:t>
            </a:r>
          </a:p>
        </p:txBody>
      </p:sp>
      <p:sp>
        <p:nvSpPr>
          <p:cNvPr id="7" name="Tekstvak 6">
            <a:extLst>
              <a:ext uri="{FF2B5EF4-FFF2-40B4-BE49-F238E27FC236}">
                <a16:creationId xmlns:a16="http://schemas.microsoft.com/office/drawing/2014/main" id="{A39A6743-7AE4-61EC-FDBF-4015E2565C84}"/>
              </a:ext>
            </a:extLst>
          </p:cNvPr>
          <p:cNvSpPr txBox="1"/>
          <p:nvPr/>
        </p:nvSpPr>
        <p:spPr>
          <a:xfrm>
            <a:off x="7707871" y="1731877"/>
            <a:ext cx="312906" cy="369332"/>
          </a:xfrm>
          <a:prstGeom prst="rect">
            <a:avLst/>
          </a:prstGeom>
          <a:noFill/>
        </p:spPr>
        <p:txBody>
          <a:bodyPr wrap="none" rtlCol="0">
            <a:spAutoFit/>
          </a:bodyPr>
          <a:lstStyle/>
          <a:p>
            <a:r>
              <a:rPr lang="nl-NL" b="1" dirty="0"/>
              <a:t>4</a:t>
            </a:r>
          </a:p>
        </p:txBody>
      </p:sp>
      <p:sp>
        <p:nvSpPr>
          <p:cNvPr id="13" name="Tekstvak 12">
            <a:extLst>
              <a:ext uri="{FF2B5EF4-FFF2-40B4-BE49-F238E27FC236}">
                <a16:creationId xmlns:a16="http://schemas.microsoft.com/office/drawing/2014/main" id="{C112D5B3-4248-C58F-D372-0EE3778F341A}"/>
              </a:ext>
            </a:extLst>
          </p:cNvPr>
          <p:cNvSpPr txBox="1"/>
          <p:nvPr/>
        </p:nvSpPr>
        <p:spPr>
          <a:xfrm>
            <a:off x="8600907" y="3949334"/>
            <a:ext cx="312906" cy="369332"/>
          </a:xfrm>
          <a:prstGeom prst="rect">
            <a:avLst/>
          </a:prstGeom>
          <a:noFill/>
        </p:spPr>
        <p:txBody>
          <a:bodyPr wrap="none" rtlCol="0">
            <a:spAutoFit/>
          </a:bodyPr>
          <a:lstStyle/>
          <a:p>
            <a:r>
              <a:rPr lang="nl-NL" b="1" dirty="0">
                <a:solidFill>
                  <a:schemeClr val="bg1"/>
                </a:solidFill>
              </a:rPr>
              <a:t>1</a:t>
            </a:r>
          </a:p>
        </p:txBody>
      </p:sp>
      <p:sp>
        <p:nvSpPr>
          <p:cNvPr id="15" name="Tekstvak 14">
            <a:extLst>
              <a:ext uri="{FF2B5EF4-FFF2-40B4-BE49-F238E27FC236}">
                <a16:creationId xmlns:a16="http://schemas.microsoft.com/office/drawing/2014/main" id="{2CE5F6E5-889C-B878-7A24-67A69063442D}"/>
              </a:ext>
            </a:extLst>
          </p:cNvPr>
          <p:cNvSpPr txBox="1"/>
          <p:nvPr/>
        </p:nvSpPr>
        <p:spPr>
          <a:xfrm>
            <a:off x="8113433" y="3296546"/>
            <a:ext cx="312906" cy="369332"/>
          </a:xfrm>
          <a:prstGeom prst="rect">
            <a:avLst/>
          </a:prstGeom>
          <a:noFill/>
        </p:spPr>
        <p:txBody>
          <a:bodyPr wrap="none" rtlCol="0">
            <a:spAutoFit/>
          </a:bodyPr>
          <a:lstStyle/>
          <a:p>
            <a:r>
              <a:rPr lang="nl-NL" b="1" dirty="0">
                <a:solidFill>
                  <a:schemeClr val="bg1"/>
                </a:solidFill>
              </a:rPr>
              <a:t>2</a:t>
            </a:r>
          </a:p>
        </p:txBody>
      </p:sp>
      <p:sp>
        <p:nvSpPr>
          <p:cNvPr id="21" name="Tekstvak 20">
            <a:extLst>
              <a:ext uri="{FF2B5EF4-FFF2-40B4-BE49-F238E27FC236}">
                <a16:creationId xmlns:a16="http://schemas.microsoft.com/office/drawing/2014/main" id="{CDFBFCA7-1FF0-A84E-7EF1-ABAC16C18679}"/>
              </a:ext>
            </a:extLst>
          </p:cNvPr>
          <p:cNvSpPr txBox="1"/>
          <p:nvPr/>
        </p:nvSpPr>
        <p:spPr>
          <a:xfrm>
            <a:off x="8096957" y="2649151"/>
            <a:ext cx="312906" cy="369332"/>
          </a:xfrm>
          <a:prstGeom prst="rect">
            <a:avLst/>
          </a:prstGeom>
          <a:noFill/>
        </p:spPr>
        <p:txBody>
          <a:bodyPr wrap="none" rtlCol="0">
            <a:spAutoFit/>
          </a:bodyPr>
          <a:lstStyle/>
          <a:p>
            <a:r>
              <a:rPr lang="nl-NL" b="1" dirty="0"/>
              <a:t>2</a:t>
            </a:r>
          </a:p>
        </p:txBody>
      </p:sp>
      <p:sp>
        <p:nvSpPr>
          <p:cNvPr id="22" name="Tekstvak 21">
            <a:extLst>
              <a:ext uri="{FF2B5EF4-FFF2-40B4-BE49-F238E27FC236}">
                <a16:creationId xmlns:a16="http://schemas.microsoft.com/office/drawing/2014/main" id="{CFB5EC22-0345-BAA8-FB9D-A529C4C977E4}"/>
              </a:ext>
            </a:extLst>
          </p:cNvPr>
          <p:cNvSpPr txBox="1"/>
          <p:nvPr/>
        </p:nvSpPr>
        <p:spPr>
          <a:xfrm>
            <a:off x="9661619" y="2624437"/>
            <a:ext cx="312906" cy="369332"/>
          </a:xfrm>
          <a:prstGeom prst="rect">
            <a:avLst/>
          </a:prstGeom>
          <a:noFill/>
        </p:spPr>
        <p:txBody>
          <a:bodyPr wrap="none" rtlCol="0">
            <a:spAutoFit/>
          </a:bodyPr>
          <a:lstStyle/>
          <a:p>
            <a:r>
              <a:rPr lang="nl-NL" b="1" dirty="0"/>
              <a:t>2</a:t>
            </a:r>
          </a:p>
        </p:txBody>
      </p:sp>
      <p:sp>
        <p:nvSpPr>
          <p:cNvPr id="23" name="Tekstvak 22">
            <a:extLst>
              <a:ext uri="{FF2B5EF4-FFF2-40B4-BE49-F238E27FC236}">
                <a16:creationId xmlns:a16="http://schemas.microsoft.com/office/drawing/2014/main" id="{78017177-BE41-26F9-E2F9-CF3F5DB23F93}"/>
              </a:ext>
            </a:extLst>
          </p:cNvPr>
          <p:cNvSpPr txBox="1"/>
          <p:nvPr/>
        </p:nvSpPr>
        <p:spPr>
          <a:xfrm>
            <a:off x="9505166" y="2027193"/>
            <a:ext cx="312906" cy="369332"/>
          </a:xfrm>
          <a:prstGeom prst="rect">
            <a:avLst/>
          </a:prstGeom>
          <a:noFill/>
        </p:spPr>
        <p:txBody>
          <a:bodyPr wrap="none" rtlCol="0">
            <a:spAutoFit/>
          </a:bodyPr>
          <a:lstStyle/>
          <a:p>
            <a:r>
              <a:rPr lang="nl-NL" b="1" dirty="0"/>
              <a:t>2</a:t>
            </a:r>
          </a:p>
        </p:txBody>
      </p:sp>
      <p:sp>
        <p:nvSpPr>
          <p:cNvPr id="11" name="Titel 1">
            <a:extLst>
              <a:ext uri="{FF2B5EF4-FFF2-40B4-BE49-F238E27FC236}">
                <a16:creationId xmlns:a16="http://schemas.microsoft.com/office/drawing/2014/main" id="{DE940D3C-9E05-5B45-95A5-909E9D72A117}"/>
              </a:ext>
            </a:extLst>
          </p:cNvPr>
          <p:cNvSpPr>
            <a:spLocks noGrp="1"/>
          </p:cNvSpPr>
          <p:nvPr>
            <p:ph type="title"/>
          </p:nvPr>
        </p:nvSpPr>
        <p:spPr>
          <a:xfrm>
            <a:off x="2589212" y="446088"/>
            <a:ext cx="3505199" cy="976312"/>
          </a:xfrm>
        </p:spPr>
        <p:txBody>
          <a:bodyPr>
            <a:normAutofit fontScale="90000"/>
          </a:bodyPr>
          <a:lstStyle/>
          <a:p>
            <a:pPr algn="ctr"/>
            <a:r>
              <a:rPr lang="en-US" b="1" dirty="0"/>
              <a:t>32 SHINÉ NAVIGATION POINTS</a:t>
            </a:r>
            <a:br>
              <a:rPr lang="en-US" b="1" dirty="0"/>
            </a:br>
            <a:r>
              <a:rPr lang="en-US" b="1" dirty="0"/>
              <a:t> – the four levels of mental engagement</a:t>
            </a:r>
            <a:endParaRPr lang="nl-NL" dirty="0"/>
          </a:p>
        </p:txBody>
      </p:sp>
      <p:graphicFrame>
        <p:nvGraphicFramePr>
          <p:cNvPr id="18" name="Object 17">
            <a:extLst>
              <a:ext uri="{FF2B5EF4-FFF2-40B4-BE49-F238E27FC236}">
                <a16:creationId xmlns:a16="http://schemas.microsoft.com/office/drawing/2014/main" id="{BC2972C9-EC93-494D-5D04-11D6B3028C55}"/>
              </a:ext>
            </a:extLst>
          </p:cNvPr>
          <p:cNvGraphicFramePr>
            <a:graphicFrameLocks noChangeAspect="1"/>
          </p:cNvGraphicFramePr>
          <p:nvPr>
            <p:extLst>
              <p:ext uri="{D42A27DB-BD31-4B8C-83A1-F6EECF244321}">
                <p14:modId xmlns:p14="http://schemas.microsoft.com/office/powerpoint/2010/main" val="2294493652"/>
              </p:ext>
            </p:extLst>
          </p:nvPr>
        </p:nvGraphicFramePr>
        <p:xfrm>
          <a:off x="655851" y="3029100"/>
          <a:ext cx="6176523" cy="1625278"/>
        </p:xfrm>
        <a:graphic>
          <a:graphicData uri="http://schemas.openxmlformats.org/presentationml/2006/ole">
            <mc:AlternateContent xmlns:mc="http://schemas.openxmlformats.org/markup-compatibility/2006">
              <mc:Choice xmlns:v="urn:schemas-microsoft-com:vml" Requires="v">
                <p:oleObj name="Worksheet" r:id="rId3" imgW="4198585" imgH="1104935" progId="Excel.Sheet.12">
                  <p:embed/>
                </p:oleObj>
              </mc:Choice>
              <mc:Fallback>
                <p:oleObj name="Worksheet" r:id="rId3" imgW="4198585" imgH="1104935" progId="Excel.Sheet.12">
                  <p:embed/>
                  <p:pic>
                    <p:nvPicPr>
                      <p:cNvPr id="0" name=""/>
                      <p:cNvPicPr/>
                      <p:nvPr/>
                    </p:nvPicPr>
                    <p:blipFill>
                      <a:blip r:embed="rId4"/>
                      <a:stretch>
                        <a:fillRect/>
                      </a:stretch>
                    </p:blipFill>
                    <p:spPr>
                      <a:xfrm>
                        <a:off x="655851" y="3029100"/>
                        <a:ext cx="6176523" cy="1625278"/>
                      </a:xfrm>
                      <a:prstGeom prst="rect">
                        <a:avLst/>
                      </a:prstGeom>
                    </p:spPr>
                  </p:pic>
                </p:oleObj>
              </mc:Fallback>
            </mc:AlternateContent>
          </a:graphicData>
        </a:graphic>
      </p:graphicFrame>
    </p:spTree>
    <p:extLst>
      <p:ext uri="{BB962C8B-B14F-4D97-AF65-F5344CB8AC3E}">
        <p14:creationId xmlns:p14="http://schemas.microsoft.com/office/powerpoint/2010/main" val="23415684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997573-99D5-22AF-3799-7179C2292357}"/>
            </a:ext>
          </a:extLst>
        </p:cNvPr>
        <p:cNvGrpSpPr/>
        <p:nvPr/>
      </p:nvGrpSpPr>
      <p:grpSpPr>
        <a:xfrm>
          <a:off x="0" y="0"/>
          <a:ext cx="0" cy="0"/>
          <a:chOff x="0" y="0"/>
          <a:chExt cx="0" cy="0"/>
        </a:xfrm>
      </p:grpSpPr>
      <p:sp>
        <p:nvSpPr>
          <p:cNvPr id="4" name="Tijdelijke aanduiding voor tekst 3">
            <a:extLst>
              <a:ext uri="{FF2B5EF4-FFF2-40B4-BE49-F238E27FC236}">
                <a16:creationId xmlns:a16="http://schemas.microsoft.com/office/drawing/2014/main" id="{3A518540-BC51-B174-BCAD-886E4082CFCF}"/>
              </a:ext>
            </a:extLst>
          </p:cNvPr>
          <p:cNvSpPr>
            <a:spLocks noGrp="1"/>
          </p:cNvSpPr>
          <p:nvPr>
            <p:ph type="body" sz="half" idx="2"/>
          </p:nvPr>
        </p:nvSpPr>
        <p:spPr/>
        <p:txBody>
          <a:bodyPr/>
          <a:lstStyle/>
          <a:p>
            <a:r>
              <a:rPr lang="en-US" sz="2000" dirty="0"/>
              <a:t>In meditation, we must learn to distinguish helpful experiences from </a:t>
            </a:r>
            <a:r>
              <a:rPr lang="en-US" sz="2000" b="1" dirty="0"/>
              <a:t>inner obstacles</a:t>
            </a:r>
            <a:r>
              <a:rPr lang="en-US" sz="2000" dirty="0"/>
              <a:t>. There are five such mental faults that block our progress. To overcome them, we apply eight antidotes — but first, we need to recognize these faults when they appear.</a:t>
            </a:r>
            <a:endParaRPr lang="nl-NL" sz="2000" dirty="0"/>
          </a:p>
        </p:txBody>
      </p:sp>
      <p:pic>
        <p:nvPicPr>
          <p:cNvPr id="10" name="Tijdelijke aanduiding voor inhoud 9">
            <a:extLst>
              <a:ext uri="{FF2B5EF4-FFF2-40B4-BE49-F238E27FC236}">
                <a16:creationId xmlns:a16="http://schemas.microsoft.com/office/drawing/2014/main" id="{BAEBCC0F-23AC-6E21-8C16-0EB9AB595DF5}"/>
              </a:ext>
            </a:extLst>
          </p:cNvPr>
          <p:cNvPicPr>
            <a:picLocks noGrp="1" noChangeAspect="1"/>
          </p:cNvPicPr>
          <p:nvPr>
            <p:ph idx="1"/>
          </p:nvPr>
        </p:nvPicPr>
        <p:blipFill>
          <a:blip r:embed="rId2"/>
          <a:stretch>
            <a:fillRect/>
          </a:stretch>
        </p:blipFill>
        <p:spPr>
          <a:xfrm>
            <a:off x="7089826" y="446088"/>
            <a:ext cx="3647974" cy="5414962"/>
          </a:xfrm>
          <a:effectLst>
            <a:outerShdw blurRad="63500" sx="102000" sy="102000" algn="ctr" rotWithShape="0">
              <a:prstClr val="black">
                <a:alpha val="40000"/>
              </a:prstClr>
            </a:outerShdw>
          </a:effectLst>
        </p:spPr>
      </p:pic>
      <p:sp>
        <p:nvSpPr>
          <p:cNvPr id="6" name="Titel 1">
            <a:extLst>
              <a:ext uri="{FF2B5EF4-FFF2-40B4-BE49-F238E27FC236}">
                <a16:creationId xmlns:a16="http://schemas.microsoft.com/office/drawing/2014/main" id="{DF5275C0-46E0-98ED-D430-F922CF136CFB}"/>
              </a:ext>
            </a:extLst>
          </p:cNvPr>
          <p:cNvSpPr>
            <a:spLocks noGrp="1"/>
          </p:cNvSpPr>
          <p:nvPr>
            <p:ph type="title"/>
          </p:nvPr>
        </p:nvSpPr>
        <p:spPr>
          <a:xfrm>
            <a:off x="2589212" y="446088"/>
            <a:ext cx="3505199" cy="976312"/>
          </a:xfrm>
        </p:spPr>
        <p:txBody>
          <a:bodyPr>
            <a:normAutofit fontScale="90000"/>
          </a:bodyPr>
          <a:lstStyle/>
          <a:p>
            <a:pPr algn="ctr"/>
            <a:r>
              <a:rPr lang="en-US" b="1" dirty="0"/>
              <a:t>32 SHINÉ NAVIGATION POINTS</a:t>
            </a:r>
            <a:br>
              <a:rPr lang="en-US" b="1" dirty="0"/>
            </a:br>
            <a:r>
              <a:rPr lang="en-US" b="1" dirty="0"/>
              <a:t> – the five faults</a:t>
            </a:r>
            <a:endParaRPr lang="nl-NL" dirty="0"/>
          </a:p>
        </p:txBody>
      </p:sp>
    </p:spTree>
    <p:extLst>
      <p:ext uri="{BB962C8B-B14F-4D97-AF65-F5344CB8AC3E}">
        <p14:creationId xmlns:p14="http://schemas.microsoft.com/office/powerpoint/2010/main" val="30392872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20E662-F027-9C98-D43B-519E8173DA9C}"/>
            </a:ext>
          </a:extLst>
        </p:cNvPr>
        <p:cNvGrpSpPr/>
        <p:nvPr/>
      </p:nvGrpSpPr>
      <p:grpSpPr>
        <a:xfrm>
          <a:off x="0" y="0"/>
          <a:ext cx="0" cy="0"/>
          <a:chOff x="0" y="0"/>
          <a:chExt cx="0" cy="0"/>
        </a:xfrm>
      </p:grpSpPr>
      <p:sp>
        <p:nvSpPr>
          <p:cNvPr id="6" name="Rechthoek 5">
            <a:extLst>
              <a:ext uri="{FF2B5EF4-FFF2-40B4-BE49-F238E27FC236}">
                <a16:creationId xmlns:a16="http://schemas.microsoft.com/office/drawing/2014/main" id="{4B3B0338-086A-2C7B-366D-F00CC3862281}"/>
              </a:ext>
            </a:extLst>
          </p:cNvPr>
          <p:cNvSpPr/>
          <p:nvPr/>
        </p:nvSpPr>
        <p:spPr>
          <a:xfrm>
            <a:off x="502508" y="2607470"/>
            <a:ext cx="6487266" cy="2557654"/>
          </a:xfrm>
          <a:prstGeom prst="rect">
            <a:avLst/>
          </a:prstGeom>
          <a:solidFill>
            <a:srgbClr val="E5DB93"/>
          </a:solidFill>
          <a:ln>
            <a:noFill/>
          </a:ln>
          <a:effectLst/>
          <a:scene3d>
            <a:camera prst="orthographicFront"/>
            <a:lightRig rig="threePt" dir="t"/>
          </a:scene3d>
          <a:sp3d>
            <a:bevelT w="114300" prst="hardEdge"/>
          </a:sp3d>
        </p:spPr>
        <p:style>
          <a:lnRef idx="1">
            <a:schemeClr val="accent5"/>
          </a:lnRef>
          <a:fillRef idx="2">
            <a:schemeClr val="accent5"/>
          </a:fillRef>
          <a:effectRef idx="1">
            <a:schemeClr val="accent5"/>
          </a:effectRef>
          <a:fontRef idx="minor">
            <a:schemeClr val="dk1"/>
          </a:fontRef>
        </p:style>
        <p:txBody>
          <a:bodyPr rtlCol="0" anchor="ctr"/>
          <a:lstStyle/>
          <a:p>
            <a:pPr algn="ctr"/>
            <a:endParaRPr lang="nl-NL"/>
          </a:p>
        </p:txBody>
      </p:sp>
      <p:pic>
        <p:nvPicPr>
          <p:cNvPr id="10" name="Tijdelijke aanduiding voor inhoud 9">
            <a:extLst>
              <a:ext uri="{FF2B5EF4-FFF2-40B4-BE49-F238E27FC236}">
                <a16:creationId xmlns:a16="http://schemas.microsoft.com/office/drawing/2014/main" id="{6854E2C2-86C8-B3F6-B9C7-137C7C3242D4}"/>
              </a:ext>
            </a:extLst>
          </p:cNvPr>
          <p:cNvPicPr>
            <a:picLocks noGrp="1" noChangeAspect="1"/>
          </p:cNvPicPr>
          <p:nvPr>
            <p:ph idx="1"/>
          </p:nvPr>
        </p:nvPicPr>
        <p:blipFill>
          <a:blip r:embed="rId2"/>
          <a:stretch>
            <a:fillRect/>
          </a:stretch>
        </p:blipFill>
        <p:spPr>
          <a:xfrm>
            <a:off x="7089826" y="446088"/>
            <a:ext cx="3647974" cy="5414962"/>
          </a:xfrm>
          <a:effectLst>
            <a:outerShdw blurRad="63500" sx="102000" sy="102000" algn="ctr" rotWithShape="0">
              <a:prstClr val="black">
                <a:alpha val="40000"/>
              </a:prstClr>
            </a:outerShdw>
          </a:effectLst>
        </p:spPr>
      </p:pic>
      <p:sp>
        <p:nvSpPr>
          <p:cNvPr id="5" name="Tekstvak 4">
            <a:extLst>
              <a:ext uri="{FF2B5EF4-FFF2-40B4-BE49-F238E27FC236}">
                <a16:creationId xmlns:a16="http://schemas.microsoft.com/office/drawing/2014/main" id="{613B92AA-DEA7-7D25-1E17-BF3C4A2FE2C6}"/>
              </a:ext>
            </a:extLst>
          </p:cNvPr>
          <p:cNvSpPr txBox="1"/>
          <p:nvPr/>
        </p:nvSpPr>
        <p:spPr>
          <a:xfrm>
            <a:off x="732137" y="2911823"/>
            <a:ext cx="6028007" cy="1938992"/>
          </a:xfrm>
          <a:prstGeom prst="rect">
            <a:avLst/>
          </a:prstGeom>
          <a:noFill/>
        </p:spPr>
        <p:txBody>
          <a:bodyPr wrap="square">
            <a:spAutoFit/>
          </a:bodyPr>
          <a:lstStyle/>
          <a:p>
            <a:r>
              <a:rPr lang="en-US" sz="2000" b="1" dirty="0"/>
              <a:t>1</a:t>
            </a:r>
            <a:r>
              <a:rPr lang="en-US" sz="2000" dirty="0"/>
              <a:t> Laziness</a:t>
            </a:r>
          </a:p>
          <a:p>
            <a:r>
              <a:rPr lang="en-US" sz="2000" b="1" dirty="0"/>
              <a:t>2</a:t>
            </a:r>
            <a:r>
              <a:rPr lang="en-US" sz="2000" dirty="0"/>
              <a:t> Forgetfulness (Both of the Instructions and the Object of Focus)</a:t>
            </a:r>
          </a:p>
          <a:p>
            <a:r>
              <a:rPr lang="en-US" sz="2000" b="1" dirty="0"/>
              <a:t>3</a:t>
            </a:r>
            <a:r>
              <a:rPr lang="en-US" sz="2000" dirty="0"/>
              <a:t> Laxity and Excitement</a:t>
            </a:r>
          </a:p>
          <a:p>
            <a:r>
              <a:rPr lang="en-US" sz="2000" b="1" dirty="0"/>
              <a:t>4</a:t>
            </a:r>
            <a:r>
              <a:rPr lang="en-US" sz="2000" dirty="0"/>
              <a:t> Non-Application of the Antidotes</a:t>
            </a:r>
          </a:p>
          <a:p>
            <a:r>
              <a:rPr lang="en-US" sz="2000" b="1" dirty="0"/>
              <a:t>5</a:t>
            </a:r>
            <a:r>
              <a:rPr lang="en-US" sz="2000" dirty="0"/>
              <a:t> Over-Application of the Antidotes</a:t>
            </a:r>
            <a:endParaRPr lang="nl-NL" sz="2000" dirty="0"/>
          </a:p>
        </p:txBody>
      </p:sp>
      <p:sp>
        <p:nvSpPr>
          <p:cNvPr id="13" name="Titel 1">
            <a:extLst>
              <a:ext uri="{FF2B5EF4-FFF2-40B4-BE49-F238E27FC236}">
                <a16:creationId xmlns:a16="http://schemas.microsoft.com/office/drawing/2014/main" id="{8A7BE4EE-F5C6-565B-12AC-67664AD4F5F6}"/>
              </a:ext>
            </a:extLst>
          </p:cNvPr>
          <p:cNvSpPr>
            <a:spLocks noGrp="1"/>
          </p:cNvSpPr>
          <p:nvPr>
            <p:ph type="title"/>
          </p:nvPr>
        </p:nvSpPr>
        <p:spPr>
          <a:xfrm>
            <a:off x="2589212" y="446088"/>
            <a:ext cx="3505199" cy="976312"/>
          </a:xfrm>
        </p:spPr>
        <p:txBody>
          <a:bodyPr>
            <a:normAutofit fontScale="90000"/>
          </a:bodyPr>
          <a:lstStyle/>
          <a:p>
            <a:pPr algn="ctr"/>
            <a:r>
              <a:rPr lang="en-US" b="1" dirty="0"/>
              <a:t>32 SHINÉ NAVIGATION POINTS</a:t>
            </a:r>
            <a:br>
              <a:rPr lang="en-US" b="1" dirty="0"/>
            </a:br>
            <a:r>
              <a:rPr lang="en-US" b="1" dirty="0"/>
              <a:t> – the five faults</a:t>
            </a:r>
            <a:endParaRPr lang="nl-NL" dirty="0"/>
          </a:p>
        </p:txBody>
      </p:sp>
    </p:spTree>
    <p:extLst>
      <p:ext uri="{BB962C8B-B14F-4D97-AF65-F5344CB8AC3E}">
        <p14:creationId xmlns:p14="http://schemas.microsoft.com/office/powerpoint/2010/main" val="11089041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9DAA56-BB7C-3315-0F47-2D58674202BD}"/>
            </a:ext>
          </a:extLst>
        </p:cNvPr>
        <p:cNvGrpSpPr/>
        <p:nvPr/>
      </p:nvGrpSpPr>
      <p:grpSpPr>
        <a:xfrm>
          <a:off x="0" y="0"/>
          <a:ext cx="0" cy="0"/>
          <a:chOff x="0" y="0"/>
          <a:chExt cx="0" cy="0"/>
        </a:xfrm>
      </p:grpSpPr>
      <p:sp>
        <p:nvSpPr>
          <p:cNvPr id="4" name="Tijdelijke aanduiding voor tekst 3">
            <a:extLst>
              <a:ext uri="{FF2B5EF4-FFF2-40B4-BE49-F238E27FC236}">
                <a16:creationId xmlns:a16="http://schemas.microsoft.com/office/drawing/2014/main" id="{F22ECFE1-8E86-EF57-168C-8B8D4F53080D}"/>
              </a:ext>
            </a:extLst>
          </p:cNvPr>
          <p:cNvSpPr>
            <a:spLocks noGrp="1"/>
          </p:cNvSpPr>
          <p:nvPr>
            <p:ph type="body" sz="half" idx="2"/>
          </p:nvPr>
        </p:nvSpPr>
        <p:spPr/>
        <p:txBody>
          <a:bodyPr>
            <a:noAutofit/>
          </a:bodyPr>
          <a:lstStyle/>
          <a:p>
            <a:r>
              <a:rPr lang="en-US" b="1" dirty="0"/>
              <a:t>Fault 1:</a:t>
            </a:r>
            <a:r>
              <a:rPr lang="en-US" dirty="0"/>
              <a:t> When stabilizing meditation, three forms of </a:t>
            </a:r>
            <a:r>
              <a:rPr lang="en-US" b="1" dirty="0"/>
              <a:t>laziness</a:t>
            </a:r>
            <a:r>
              <a:rPr lang="en-US" dirty="0"/>
              <a:t> may arise:</a:t>
            </a:r>
          </a:p>
          <a:p>
            <a:r>
              <a:rPr lang="en-US" b="1" dirty="0"/>
              <a:t>Physical laziness:</a:t>
            </a:r>
            <a:r>
              <a:rPr lang="en-US" dirty="0"/>
              <a:t> A heavy, obvious lethargy — wanting only to rest or sleep, with little interest in activity. It’s easy to spot because it’s so clear.</a:t>
            </a:r>
          </a:p>
          <a:p>
            <a:r>
              <a:rPr lang="en-US" b="1" dirty="0"/>
              <a:t>Mental laziness:</a:t>
            </a:r>
            <a:r>
              <a:rPr lang="en-US" dirty="0"/>
              <a:t> A subtle sense of inadequacy — thinking </a:t>
            </a:r>
            <a:r>
              <a:rPr lang="en-US" i="1" dirty="0"/>
              <a:t>“I can’t do this”</a:t>
            </a:r>
            <a:r>
              <a:rPr lang="en-US" dirty="0"/>
              <a:t>, leading to procrastination and avoidance. Harder to recognize and overcome.</a:t>
            </a:r>
          </a:p>
          <a:p>
            <a:r>
              <a:rPr lang="en-US" b="1" dirty="0"/>
              <a:t>Intelligent (or frivolous) laziness:</a:t>
            </a:r>
            <a:r>
              <a:rPr lang="en-US" dirty="0"/>
              <a:t> Staying busy with work, social life, or tasks, using busyness as an excuse to delay meditation. This subtle form is common and tricky to notice.</a:t>
            </a:r>
          </a:p>
        </p:txBody>
      </p:sp>
      <p:pic>
        <p:nvPicPr>
          <p:cNvPr id="10" name="Tijdelijke aanduiding voor inhoud 9">
            <a:extLst>
              <a:ext uri="{FF2B5EF4-FFF2-40B4-BE49-F238E27FC236}">
                <a16:creationId xmlns:a16="http://schemas.microsoft.com/office/drawing/2014/main" id="{A6B001D9-2111-BCC6-0B4A-D5A1B2A718E6}"/>
              </a:ext>
            </a:extLst>
          </p:cNvPr>
          <p:cNvPicPr>
            <a:picLocks noGrp="1" noChangeAspect="1"/>
          </p:cNvPicPr>
          <p:nvPr>
            <p:ph idx="1"/>
          </p:nvPr>
        </p:nvPicPr>
        <p:blipFill>
          <a:blip r:embed="rId2"/>
          <a:stretch>
            <a:fillRect/>
          </a:stretch>
        </p:blipFill>
        <p:spPr>
          <a:xfrm>
            <a:off x="7089826" y="446088"/>
            <a:ext cx="3647974" cy="5414962"/>
          </a:xfrm>
          <a:effectLst>
            <a:outerShdw blurRad="63500" sx="102000" sy="102000" algn="ctr" rotWithShape="0">
              <a:prstClr val="black">
                <a:alpha val="40000"/>
              </a:prstClr>
            </a:outerShdw>
          </a:effectLst>
        </p:spPr>
      </p:pic>
      <p:sp>
        <p:nvSpPr>
          <p:cNvPr id="8" name="Titel 1">
            <a:extLst>
              <a:ext uri="{FF2B5EF4-FFF2-40B4-BE49-F238E27FC236}">
                <a16:creationId xmlns:a16="http://schemas.microsoft.com/office/drawing/2014/main" id="{DC09E086-0BF5-554A-3D08-BECB34740BB1}"/>
              </a:ext>
            </a:extLst>
          </p:cNvPr>
          <p:cNvSpPr>
            <a:spLocks noGrp="1"/>
          </p:cNvSpPr>
          <p:nvPr>
            <p:ph type="title"/>
          </p:nvPr>
        </p:nvSpPr>
        <p:spPr>
          <a:xfrm>
            <a:off x="2589212" y="446088"/>
            <a:ext cx="3505199" cy="976312"/>
          </a:xfrm>
        </p:spPr>
        <p:txBody>
          <a:bodyPr>
            <a:normAutofit fontScale="90000"/>
          </a:bodyPr>
          <a:lstStyle/>
          <a:p>
            <a:pPr algn="ctr"/>
            <a:r>
              <a:rPr lang="en-US" b="1" dirty="0"/>
              <a:t>32 SHINÉ NAVIGATION POINTS</a:t>
            </a:r>
            <a:br>
              <a:rPr lang="en-US" b="1" dirty="0"/>
            </a:br>
            <a:r>
              <a:rPr lang="en-US" b="1" dirty="0"/>
              <a:t> – the five faults</a:t>
            </a:r>
            <a:endParaRPr lang="nl-NL" dirty="0"/>
          </a:p>
        </p:txBody>
      </p:sp>
    </p:spTree>
    <p:extLst>
      <p:ext uri="{BB962C8B-B14F-4D97-AF65-F5344CB8AC3E}">
        <p14:creationId xmlns:p14="http://schemas.microsoft.com/office/powerpoint/2010/main" val="16212804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06EA8C-BE15-42ED-F7C9-3F99FD4ED9C1}"/>
            </a:ext>
          </a:extLst>
        </p:cNvPr>
        <p:cNvGrpSpPr/>
        <p:nvPr/>
      </p:nvGrpSpPr>
      <p:grpSpPr>
        <a:xfrm>
          <a:off x="0" y="0"/>
          <a:ext cx="0" cy="0"/>
          <a:chOff x="0" y="0"/>
          <a:chExt cx="0" cy="0"/>
        </a:xfrm>
      </p:grpSpPr>
      <p:sp>
        <p:nvSpPr>
          <p:cNvPr id="4" name="Tijdelijke aanduiding voor tekst 3">
            <a:extLst>
              <a:ext uri="{FF2B5EF4-FFF2-40B4-BE49-F238E27FC236}">
                <a16:creationId xmlns:a16="http://schemas.microsoft.com/office/drawing/2014/main" id="{27A1F24E-F076-89C2-90FB-E71C15FF3C3C}"/>
              </a:ext>
            </a:extLst>
          </p:cNvPr>
          <p:cNvSpPr>
            <a:spLocks noGrp="1"/>
          </p:cNvSpPr>
          <p:nvPr>
            <p:ph type="body" sz="half" idx="2"/>
          </p:nvPr>
        </p:nvSpPr>
        <p:spPr/>
        <p:txBody>
          <a:bodyPr>
            <a:normAutofit fontScale="92500"/>
          </a:bodyPr>
          <a:lstStyle/>
          <a:p>
            <a:r>
              <a:rPr lang="en-US" sz="2400" b="1" dirty="0"/>
              <a:t>Fault 2: Forgetfulness</a:t>
            </a:r>
            <a:br>
              <a:rPr lang="en-US" sz="2400" dirty="0"/>
            </a:br>
            <a:r>
              <a:rPr lang="en-US" sz="2400" dirty="0"/>
              <a:t>This is losing mindfulness of the instructions or object of meditation. Without remembering how to practice or what to focus on, concentration is lost. Distraction by sensory input or thoughts often causes this, especially in early meditation stages.</a:t>
            </a:r>
            <a:endParaRPr lang="nl-NL" sz="2400" dirty="0"/>
          </a:p>
        </p:txBody>
      </p:sp>
      <p:pic>
        <p:nvPicPr>
          <p:cNvPr id="10" name="Tijdelijke aanduiding voor inhoud 9">
            <a:extLst>
              <a:ext uri="{FF2B5EF4-FFF2-40B4-BE49-F238E27FC236}">
                <a16:creationId xmlns:a16="http://schemas.microsoft.com/office/drawing/2014/main" id="{6D2E4E16-A08B-133B-78E5-FB663A303005}"/>
              </a:ext>
            </a:extLst>
          </p:cNvPr>
          <p:cNvPicPr>
            <a:picLocks noGrp="1" noChangeAspect="1"/>
          </p:cNvPicPr>
          <p:nvPr>
            <p:ph idx="1"/>
          </p:nvPr>
        </p:nvPicPr>
        <p:blipFill>
          <a:blip r:embed="rId2"/>
          <a:stretch>
            <a:fillRect/>
          </a:stretch>
        </p:blipFill>
        <p:spPr>
          <a:xfrm>
            <a:off x="7089826" y="446088"/>
            <a:ext cx="3647974" cy="5414962"/>
          </a:xfrm>
          <a:effectLst>
            <a:outerShdw blurRad="63500" sx="102000" sy="102000" algn="ctr" rotWithShape="0">
              <a:prstClr val="black">
                <a:alpha val="40000"/>
              </a:prstClr>
            </a:outerShdw>
          </a:effectLst>
        </p:spPr>
      </p:pic>
      <p:sp>
        <p:nvSpPr>
          <p:cNvPr id="6" name="Titel 1">
            <a:extLst>
              <a:ext uri="{FF2B5EF4-FFF2-40B4-BE49-F238E27FC236}">
                <a16:creationId xmlns:a16="http://schemas.microsoft.com/office/drawing/2014/main" id="{7105EDB0-1E57-5D49-4834-171823DDD2E3}"/>
              </a:ext>
            </a:extLst>
          </p:cNvPr>
          <p:cNvSpPr>
            <a:spLocks noGrp="1"/>
          </p:cNvSpPr>
          <p:nvPr>
            <p:ph type="title"/>
          </p:nvPr>
        </p:nvSpPr>
        <p:spPr>
          <a:xfrm>
            <a:off x="2589212" y="446088"/>
            <a:ext cx="3505199" cy="976312"/>
          </a:xfrm>
        </p:spPr>
        <p:txBody>
          <a:bodyPr>
            <a:normAutofit fontScale="90000"/>
          </a:bodyPr>
          <a:lstStyle/>
          <a:p>
            <a:pPr algn="ctr"/>
            <a:r>
              <a:rPr lang="en-US" b="1" dirty="0"/>
              <a:t>32 SHINÉ NAVIGATION POINTS</a:t>
            </a:r>
            <a:br>
              <a:rPr lang="en-US" b="1" dirty="0"/>
            </a:br>
            <a:r>
              <a:rPr lang="en-US" b="1" dirty="0"/>
              <a:t> – the five faults</a:t>
            </a:r>
            <a:endParaRPr lang="nl-NL" dirty="0"/>
          </a:p>
        </p:txBody>
      </p:sp>
    </p:spTree>
    <p:extLst>
      <p:ext uri="{BB962C8B-B14F-4D97-AF65-F5344CB8AC3E}">
        <p14:creationId xmlns:p14="http://schemas.microsoft.com/office/powerpoint/2010/main" val="9461430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86C462-66D3-596A-A9A7-41A2209A8ADE}"/>
            </a:ext>
          </a:extLst>
        </p:cNvPr>
        <p:cNvGrpSpPr/>
        <p:nvPr/>
      </p:nvGrpSpPr>
      <p:grpSpPr>
        <a:xfrm>
          <a:off x="0" y="0"/>
          <a:ext cx="0" cy="0"/>
          <a:chOff x="0" y="0"/>
          <a:chExt cx="0" cy="0"/>
        </a:xfrm>
      </p:grpSpPr>
      <p:sp>
        <p:nvSpPr>
          <p:cNvPr id="4" name="Tijdelijke aanduiding voor tekst 3">
            <a:extLst>
              <a:ext uri="{FF2B5EF4-FFF2-40B4-BE49-F238E27FC236}">
                <a16:creationId xmlns:a16="http://schemas.microsoft.com/office/drawing/2014/main" id="{18D0175C-5D58-670E-F35E-E2DEBBF4EAC0}"/>
              </a:ext>
            </a:extLst>
          </p:cNvPr>
          <p:cNvSpPr>
            <a:spLocks noGrp="1"/>
          </p:cNvSpPr>
          <p:nvPr>
            <p:ph type="body" sz="half" idx="2"/>
          </p:nvPr>
        </p:nvSpPr>
        <p:spPr>
          <a:xfrm>
            <a:off x="2589212" y="1598612"/>
            <a:ext cx="3505199" cy="4596241"/>
          </a:xfrm>
        </p:spPr>
        <p:txBody>
          <a:bodyPr>
            <a:normAutofit/>
          </a:bodyPr>
          <a:lstStyle/>
          <a:p>
            <a:r>
              <a:rPr lang="en-US" b="1" dirty="0"/>
              <a:t>Fault 3:</a:t>
            </a:r>
            <a:r>
              <a:rPr lang="en-US" dirty="0"/>
              <a:t> There are two kinds of </a:t>
            </a:r>
            <a:r>
              <a:rPr lang="en-US" b="1" dirty="0"/>
              <a:t>laxity</a:t>
            </a:r>
            <a:r>
              <a:rPr lang="en-US" dirty="0"/>
              <a:t> in meditation:</a:t>
            </a:r>
          </a:p>
          <a:p>
            <a:r>
              <a:rPr lang="en-US" b="1" dirty="0"/>
              <a:t>Gross laxity:</a:t>
            </a:r>
            <a:r>
              <a:rPr lang="en-US" dirty="0"/>
              <a:t> The mind stays on the object but lacks clarity and strength, feeling dull or heavy, almost as if about to forget the object. A severe form is lethargy, where mind and body feel heavy, concentration fades, and even dreams may arise. This is common in early practice.</a:t>
            </a:r>
          </a:p>
          <a:p>
            <a:r>
              <a:rPr lang="en-US" b="1" dirty="0"/>
              <a:t>Subtle laxity:</a:t>
            </a:r>
            <a:r>
              <a:rPr lang="en-US" dirty="0"/>
              <a:t> The mind holds the object with stability and clarity, but without enough sharpness or intensity. It feels slightly too relaxed, making it hard to notice. This is risky because it mimics good meditation, but the mind is slightly dull, so no effort is made to improve.</a:t>
            </a:r>
          </a:p>
        </p:txBody>
      </p:sp>
      <p:pic>
        <p:nvPicPr>
          <p:cNvPr id="10" name="Tijdelijke aanduiding voor inhoud 9">
            <a:extLst>
              <a:ext uri="{FF2B5EF4-FFF2-40B4-BE49-F238E27FC236}">
                <a16:creationId xmlns:a16="http://schemas.microsoft.com/office/drawing/2014/main" id="{08433187-129C-CF99-FE12-EB8163E5271B}"/>
              </a:ext>
            </a:extLst>
          </p:cNvPr>
          <p:cNvPicPr>
            <a:picLocks noGrp="1" noChangeAspect="1"/>
          </p:cNvPicPr>
          <p:nvPr>
            <p:ph idx="1"/>
          </p:nvPr>
        </p:nvPicPr>
        <p:blipFill>
          <a:blip r:embed="rId2"/>
          <a:stretch>
            <a:fillRect/>
          </a:stretch>
        </p:blipFill>
        <p:spPr>
          <a:xfrm>
            <a:off x="7089826" y="446088"/>
            <a:ext cx="3647974" cy="5414962"/>
          </a:xfrm>
          <a:effectLst>
            <a:outerShdw blurRad="63500" sx="102000" sy="102000" algn="ctr" rotWithShape="0">
              <a:prstClr val="black">
                <a:alpha val="40000"/>
              </a:prstClr>
            </a:outerShdw>
          </a:effectLst>
        </p:spPr>
      </p:pic>
      <p:sp>
        <p:nvSpPr>
          <p:cNvPr id="6" name="Titel 1">
            <a:extLst>
              <a:ext uri="{FF2B5EF4-FFF2-40B4-BE49-F238E27FC236}">
                <a16:creationId xmlns:a16="http://schemas.microsoft.com/office/drawing/2014/main" id="{7887EDEE-5FA2-25DD-0886-222B5AA9A90A}"/>
              </a:ext>
            </a:extLst>
          </p:cNvPr>
          <p:cNvSpPr>
            <a:spLocks noGrp="1"/>
          </p:cNvSpPr>
          <p:nvPr>
            <p:ph type="title"/>
          </p:nvPr>
        </p:nvSpPr>
        <p:spPr>
          <a:xfrm>
            <a:off x="2589212" y="446088"/>
            <a:ext cx="3505199" cy="976312"/>
          </a:xfrm>
        </p:spPr>
        <p:txBody>
          <a:bodyPr>
            <a:normAutofit fontScale="90000"/>
          </a:bodyPr>
          <a:lstStyle/>
          <a:p>
            <a:pPr algn="ctr"/>
            <a:r>
              <a:rPr lang="en-US" b="1" dirty="0"/>
              <a:t>32 SHINÉ NAVIGATION POINTS</a:t>
            </a:r>
            <a:br>
              <a:rPr lang="en-US" b="1" dirty="0"/>
            </a:br>
            <a:r>
              <a:rPr lang="en-US" b="1" dirty="0"/>
              <a:t> – the five faults</a:t>
            </a:r>
            <a:endParaRPr lang="nl-NL" dirty="0"/>
          </a:p>
        </p:txBody>
      </p:sp>
    </p:spTree>
    <p:extLst>
      <p:ext uri="{BB962C8B-B14F-4D97-AF65-F5344CB8AC3E}">
        <p14:creationId xmlns:p14="http://schemas.microsoft.com/office/powerpoint/2010/main" val="9371705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B5494E-71D3-E555-48D4-B6B6AFFB4875}"/>
            </a:ext>
          </a:extLst>
        </p:cNvPr>
        <p:cNvGrpSpPr/>
        <p:nvPr/>
      </p:nvGrpSpPr>
      <p:grpSpPr>
        <a:xfrm>
          <a:off x="0" y="0"/>
          <a:ext cx="0" cy="0"/>
          <a:chOff x="0" y="0"/>
          <a:chExt cx="0" cy="0"/>
        </a:xfrm>
      </p:grpSpPr>
      <p:sp>
        <p:nvSpPr>
          <p:cNvPr id="4" name="Tijdelijke aanduiding voor tekst 3">
            <a:extLst>
              <a:ext uri="{FF2B5EF4-FFF2-40B4-BE49-F238E27FC236}">
                <a16:creationId xmlns:a16="http://schemas.microsoft.com/office/drawing/2014/main" id="{1986910F-93DA-0CFB-58CB-5AA23F18148F}"/>
              </a:ext>
            </a:extLst>
          </p:cNvPr>
          <p:cNvSpPr>
            <a:spLocks noGrp="1"/>
          </p:cNvSpPr>
          <p:nvPr>
            <p:ph type="body" sz="half" idx="2"/>
          </p:nvPr>
        </p:nvSpPr>
        <p:spPr>
          <a:xfrm>
            <a:off x="2589212" y="1598612"/>
            <a:ext cx="3505199" cy="4596241"/>
          </a:xfrm>
        </p:spPr>
        <p:txBody>
          <a:bodyPr>
            <a:noAutofit/>
          </a:bodyPr>
          <a:lstStyle/>
          <a:p>
            <a:r>
              <a:rPr lang="en-US" b="1" dirty="0"/>
              <a:t>Fault 3: </a:t>
            </a:r>
            <a:r>
              <a:rPr lang="en-US" dirty="0"/>
              <a:t>There are two types of </a:t>
            </a:r>
            <a:r>
              <a:rPr lang="en-US" b="1" dirty="0"/>
              <a:t>excitement</a:t>
            </a:r>
            <a:r>
              <a:rPr lang="en-US" dirty="0"/>
              <a:t> in meditation:</a:t>
            </a:r>
          </a:p>
          <a:p>
            <a:r>
              <a:rPr lang="en-US" b="1" dirty="0"/>
              <a:t>Gross excitement:</a:t>
            </a:r>
            <a:r>
              <a:rPr lang="en-US" dirty="0"/>
              <a:t> The mind completely leaves the meditation object and becomes caught up in thoughts of something desirable (like food, success, or a person), usually when mental energy is too high.</a:t>
            </a:r>
          </a:p>
          <a:p>
            <a:r>
              <a:rPr lang="en-US" b="1" dirty="0"/>
              <a:t>Subtle excitement:</a:t>
            </a:r>
            <a:r>
              <a:rPr lang="en-US" dirty="0"/>
              <a:t> The object of meditation remains, but part of the mind drifts toward pleasant thoughts, like a hidden current beneath stable concentration. This form is harder to detect because stability and clarity seem intact, but attachment quietly pulls the mind away, often when focus is too tight.</a:t>
            </a:r>
          </a:p>
          <a:p>
            <a:r>
              <a:rPr lang="en-US" dirty="0"/>
              <a:t>These forms of excitement, like the two types of laxity, are key examples of inner distractions that we must learn to recognize and overcome.</a:t>
            </a:r>
          </a:p>
        </p:txBody>
      </p:sp>
      <p:pic>
        <p:nvPicPr>
          <p:cNvPr id="10" name="Tijdelijke aanduiding voor inhoud 9">
            <a:extLst>
              <a:ext uri="{FF2B5EF4-FFF2-40B4-BE49-F238E27FC236}">
                <a16:creationId xmlns:a16="http://schemas.microsoft.com/office/drawing/2014/main" id="{728D6E19-2E8E-C5EA-8C68-52D1CB71B3A1}"/>
              </a:ext>
            </a:extLst>
          </p:cNvPr>
          <p:cNvPicPr>
            <a:picLocks noGrp="1" noChangeAspect="1"/>
          </p:cNvPicPr>
          <p:nvPr>
            <p:ph idx="1"/>
          </p:nvPr>
        </p:nvPicPr>
        <p:blipFill>
          <a:blip r:embed="rId2"/>
          <a:stretch>
            <a:fillRect/>
          </a:stretch>
        </p:blipFill>
        <p:spPr>
          <a:xfrm>
            <a:off x="7089826" y="446088"/>
            <a:ext cx="3647974" cy="5414962"/>
          </a:xfrm>
          <a:effectLst>
            <a:outerShdw blurRad="63500" sx="102000" sy="102000" algn="ctr" rotWithShape="0">
              <a:prstClr val="black">
                <a:alpha val="40000"/>
              </a:prstClr>
            </a:outerShdw>
          </a:effectLst>
        </p:spPr>
      </p:pic>
      <p:sp>
        <p:nvSpPr>
          <p:cNvPr id="6" name="Titel 1">
            <a:extLst>
              <a:ext uri="{FF2B5EF4-FFF2-40B4-BE49-F238E27FC236}">
                <a16:creationId xmlns:a16="http://schemas.microsoft.com/office/drawing/2014/main" id="{F29CDF47-9D10-DB14-5C11-53FCD8C73891}"/>
              </a:ext>
            </a:extLst>
          </p:cNvPr>
          <p:cNvSpPr>
            <a:spLocks noGrp="1"/>
          </p:cNvSpPr>
          <p:nvPr>
            <p:ph type="title"/>
          </p:nvPr>
        </p:nvSpPr>
        <p:spPr>
          <a:xfrm>
            <a:off x="2589212" y="446088"/>
            <a:ext cx="3505199" cy="976312"/>
          </a:xfrm>
        </p:spPr>
        <p:txBody>
          <a:bodyPr>
            <a:normAutofit fontScale="90000"/>
          </a:bodyPr>
          <a:lstStyle/>
          <a:p>
            <a:pPr algn="ctr"/>
            <a:r>
              <a:rPr lang="en-US" b="1" dirty="0"/>
              <a:t>32 SHINÉ NAVIGATION POINTS</a:t>
            </a:r>
            <a:br>
              <a:rPr lang="en-US" b="1" dirty="0"/>
            </a:br>
            <a:r>
              <a:rPr lang="en-US" b="1" dirty="0"/>
              <a:t> – the five faults</a:t>
            </a:r>
            <a:endParaRPr lang="nl-NL" dirty="0"/>
          </a:p>
        </p:txBody>
      </p:sp>
    </p:spTree>
    <p:extLst>
      <p:ext uri="{BB962C8B-B14F-4D97-AF65-F5344CB8AC3E}">
        <p14:creationId xmlns:p14="http://schemas.microsoft.com/office/powerpoint/2010/main" val="26870447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E7AAE9-FA0B-13D7-7E33-14860D43671D}"/>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18FE00C-E73A-620A-6CCE-64830452F2DB}"/>
              </a:ext>
            </a:extLst>
          </p:cNvPr>
          <p:cNvSpPr>
            <a:spLocks noGrp="1"/>
          </p:cNvSpPr>
          <p:nvPr>
            <p:ph type="title"/>
          </p:nvPr>
        </p:nvSpPr>
        <p:spPr/>
        <p:txBody>
          <a:bodyPr>
            <a:normAutofit fontScale="90000"/>
          </a:bodyPr>
          <a:lstStyle/>
          <a:p>
            <a:pPr algn="ctr"/>
            <a:r>
              <a:rPr lang="en-US" b="1" dirty="0"/>
              <a:t>32 SHINÉ NAVIGATION POINTS </a:t>
            </a:r>
            <a:br>
              <a:rPr lang="en-US" dirty="0"/>
            </a:br>
            <a:endParaRPr lang="nl-NL" dirty="0"/>
          </a:p>
        </p:txBody>
      </p:sp>
      <p:sp>
        <p:nvSpPr>
          <p:cNvPr id="4" name="Tijdelijke aanduiding voor tekst 3">
            <a:extLst>
              <a:ext uri="{FF2B5EF4-FFF2-40B4-BE49-F238E27FC236}">
                <a16:creationId xmlns:a16="http://schemas.microsoft.com/office/drawing/2014/main" id="{9F91BDDF-8971-A249-4281-64778DAC6509}"/>
              </a:ext>
            </a:extLst>
          </p:cNvPr>
          <p:cNvSpPr>
            <a:spLocks noGrp="1"/>
          </p:cNvSpPr>
          <p:nvPr>
            <p:ph type="body" sz="half" idx="2"/>
          </p:nvPr>
        </p:nvSpPr>
        <p:spPr/>
        <p:txBody>
          <a:bodyPr>
            <a:normAutofit lnSpcReduction="10000"/>
          </a:bodyPr>
          <a:lstStyle/>
          <a:p>
            <a:r>
              <a:rPr lang="en-US" dirty="0"/>
              <a:t>The </a:t>
            </a:r>
            <a:r>
              <a:rPr lang="en-US" b="1" dirty="0"/>
              <a:t>monkey</a:t>
            </a:r>
            <a:r>
              <a:rPr lang="en-US" dirty="0"/>
              <a:t> stands for mental distractions.</a:t>
            </a:r>
          </a:p>
          <a:p>
            <a:r>
              <a:rPr lang="en-US" dirty="0"/>
              <a:t>The </a:t>
            </a:r>
            <a:r>
              <a:rPr lang="en-US" b="1" dirty="0"/>
              <a:t>five sense objects</a:t>
            </a:r>
            <a:r>
              <a:rPr lang="en-US" dirty="0"/>
              <a:t> signify distractions related to sensory pleasures.</a:t>
            </a:r>
          </a:p>
          <a:p>
            <a:r>
              <a:rPr lang="en-US" dirty="0"/>
              <a:t>The five sensory objects symbolize </a:t>
            </a:r>
            <a:r>
              <a:rPr lang="en-US" b="1" dirty="0"/>
              <a:t>sources of distraction</a:t>
            </a:r>
            <a:r>
              <a:rPr lang="en-US" dirty="0"/>
              <a:t>.</a:t>
            </a:r>
          </a:p>
          <a:p>
            <a:br>
              <a:rPr lang="en-US" dirty="0"/>
            </a:br>
            <a:r>
              <a:rPr lang="en-US" dirty="0"/>
              <a:t>1. The </a:t>
            </a:r>
            <a:r>
              <a:rPr lang="en-US" b="1" dirty="0"/>
              <a:t>scarf (kata)</a:t>
            </a:r>
            <a:r>
              <a:rPr lang="en-US" dirty="0"/>
              <a:t> stands for the sense of </a:t>
            </a:r>
            <a:r>
              <a:rPr lang="en-US" b="1" dirty="0"/>
              <a:t>touch</a:t>
            </a:r>
            <a:r>
              <a:rPr lang="en-US" dirty="0"/>
              <a:t>.</a:t>
            </a:r>
          </a:p>
          <a:p>
            <a:r>
              <a:rPr lang="en-US" dirty="0"/>
              <a:t>2. The </a:t>
            </a:r>
            <a:r>
              <a:rPr lang="en-US" b="1" dirty="0"/>
              <a:t>fruit</a:t>
            </a:r>
            <a:r>
              <a:rPr lang="en-US" dirty="0"/>
              <a:t> symbolizes the sense of </a:t>
            </a:r>
            <a:r>
              <a:rPr lang="en-US" b="1" dirty="0"/>
              <a:t>taste</a:t>
            </a:r>
            <a:r>
              <a:rPr lang="en-US" dirty="0"/>
              <a:t>.</a:t>
            </a:r>
          </a:p>
          <a:p>
            <a:r>
              <a:rPr lang="en-US" dirty="0"/>
              <a:t>3. The </a:t>
            </a:r>
            <a:r>
              <a:rPr lang="en-US" b="1" dirty="0"/>
              <a:t>conch filled with perfume</a:t>
            </a:r>
            <a:r>
              <a:rPr lang="en-US" dirty="0"/>
              <a:t> represents the sense of </a:t>
            </a:r>
            <a:r>
              <a:rPr lang="en-US" b="1" dirty="0"/>
              <a:t>smell</a:t>
            </a:r>
            <a:r>
              <a:rPr lang="en-US" dirty="0"/>
              <a:t>.</a:t>
            </a:r>
          </a:p>
          <a:p>
            <a:r>
              <a:rPr lang="en-US" dirty="0"/>
              <a:t>4. The </a:t>
            </a:r>
            <a:r>
              <a:rPr lang="en-US" b="1" dirty="0"/>
              <a:t>cymbals</a:t>
            </a:r>
            <a:r>
              <a:rPr lang="en-US" dirty="0"/>
              <a:t> correspond to </a:t>
            </a:r>
            <a:r>
              <a:rPr lang="en-US" b="1" dirty="0"/>
              <a:t>hearing</a:t>
            </a:r>
            <a:r>
              <a:rPr lang="en-US" dirty="0"/>
              <a:t>.</a:t>
            </a:r>
          </a:p>
          <a:p>
            <a:r>
              <a:rPr lang="en-US" dirty="0"/>
              <a:t>5. The </a:t>
            </a:r>
            <a:r>
              <a:rPr lang="en-US" b="1" dirty="0"/>
              <a:t>mirror</a:t>
            </a:r>
            <a:r>
              <a:rPr lang="en-US" dirty="0"/>
              <a:t> signifies the sense of </a:t>
            </a:r>
            <a:r>
              <a:rPr lang="en-US" b="1" dirty="0"/>
              <a:t>vision</a:t>
            </a:r>
            <a:r>
              <a:rPr lang="en-US" dirty="0"/>
              <a:t>.</a:t>
            </a:r>
            <a:endParaRPr lang="nl-NL" dirty="0"/>
          </a:p>
        </p:txBody>
      </p:sp>
      <p:pic>
        <p:nvPicPr>
          <p:cNvPr id="10" name="Tijdelijke aanduiding voor inhoud 9">
            <a:extLst>
              <a:ext uri="{FF2B5EF4-FFF2-40B4-BE49-F238E27FC236}">
                <a16:creationId xmlns:a16="http://schemas.microsoft.com/office/drawing/2014/main" id="{C6CF818A-E72B-8287-70EA-5BF974528D2D}"/>
              </a:ext>
            </a:extLst>
          </p:cNvPr>
          <p:cNvPicPr>
            <a:picLocks noGrp="1" noChangeAspect="1"/>
          </p:cNvPicPr>
          <p:nvPr>
            <p:ph idx="1"/>
          </p:nvPr>
        </p:nvPicPr>
        <p:blipFill>
          <a:blip r:embed="rId2"/>
          <a:stretch>
            <a:fillRect/>
          </a:stretch>
        </p:blipFill>
        <p:spPr>
          <a:xfrm>
            <a:off x="7089826" y="446088"/>
            <a:ext cx="3647974" cy="5414962"/>
          </a:xfrm>
          <a:effectLst>
            <a:outerShdw blurRad="63500" sx="102000" sy="102000" algn="ctr" rotWithShape="0">
              <a:prstClr val="black">
                <a:alpha val="40000"/>
              </a:prstClr>
            </a:outerShdw>
          </a:effectLst>
        </p:spPr>
      </p:pic>
      <p:sp>
        <p:nvSpPr>
          <p:cNvPr id="3" name="Pijl: rechts 2">
            <a:extLst>
              <a:ext uri="{FF2B5EF4-FFF2-40B4-BE49-F238E27FC236}">
                <a16:creationId xmlns:a16="http://schemas.microsoft.com/office/drawing/2014/main" id="{EEE27D0C-BA78-319E-2D71-5BD291EF17F2}"/>
              </a:ext>
            </a:extLst>
          </p:cNvPr>
          <p:cNvSpPr/>
          <p:nvPr/>
        </p:nvSpPr>
        <p:spPr>
          <a:xfrm rot="6996462">
            <a:off x="9435179" y="3614501"/>
            <a:ext cx="335220" cy="230659"/>
          </a:xfrm>
          <a:prstGeom prst="rightArrow">
            <a:avLst/>
          </a:prstGeom>
          <a:solidFill>
            <a:srgbClr val="DBCE6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5" name="Pijl: rechts 4">
            <a:extLst>
              <a:ext uri="{FF2B5EF4-FFF2-40B4-BE49-F238E27FC236}">
                <a16:creationId xmlns:a16="http://schemas.microsoft.com/office/drawing/2014/main" id="{980604AF-0FA9-2A99-F920-6127EE86A042}"/>
              </a:ext>
            </a:extLst>
          </p:cNvPr>
          <p:cNvSpPr/>
          <p:nvPr/>
        </p:nvSpPr>
        <p:spPr>
          <a:xfrm rot="6996462">
            <a:off x="9078811" y="2961891"/>
            <a:ext cx="335220" cy="230659"/>
          </a:xfrm>
          <a:prstGeom prst="rightArrow">
            <a:avLst/>
          </a:prstGeom>
          <a:solidFill>
            <a:srgbClr val="DBCE6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Pijl: rechts 5">
            <a:extLst>
              <a:ext uri="{FF2B5EF4-FFF2-40B4-BE49-F238E27FC236}">
                <a16:creationId xmlns:a16="http://schemas.microsoft.com/office/drawing/2014/main" id="{46EE5C7D-4E05-011E-41CC-774882029462}"/>
              </a:ext>
            </a:extLst>
          </p:cNvPr>
          <p:cNvSpPr/>
          <p:nvPr/>
        </p:nvSpPr>
        <p:spPr>
          <a:xfrm rot="6996462">
            <a:off x="9256996" y="2232561"/>
            <a:ext cx="335220" cy="230659"/>
          </a:xfrm>
          <a:prstGeom prst="rightArrow">
            <a:avLst/>
          </a:prstGeom>
          <a:solidFill>
            <a:srgbClr val="DBCE6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7" name="Pijl: rechts 6">
            <a:extLst>
              <a:ext uri="{FF2B5EF4-FFF2-40B4-BE49-F238E27FC236}">
                <a16:creationId xmlns:a16="http://schemas.microsoft.com/office/drawing/2014/main" id="{80A5EB57-1C79-EA89-28DE-FF1F4162A0D9}"/>
              </a:ext>
            </a:extLst>
          </p:cNvPr>
          <p:cNvSpPr/>
          <p:nvPr/>
        </p:nvSpPr>
        <p:spPr>
          <a:xfrm rot="8096984">
            <a:off x="9435178" y="4253049"/>
            <a:ext cx="335220" cy="230659"/>
          </a:xfrm>
          <a:prstGeom prst="rightArrow">
            <a:avLst/>
          </a:prstGeom>
          <a:solidFill>
            <a:srgbClr val="DBCE6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8" name="Pijl: rechts 7">
            <a:extLst>
              <a:ext uri="{FF2B5EF4-FFF2-40B4-BE49-F238E27FC236}">
                <a16:creationId xmlns:a16="http://schemas.microsoft.com/office/drawing/2014/main" id="{6F1C13C8-844F-D186-3B7F-D0D272C9B04E}"/>
              </a:ext>
            </a:extLst>
          </p:cNvPr>
          <p:cNvSpPr/>
          <p:nvPr/>
        </p:nvSpPr>
        <p:spPr>
          <a:xfrm rot="6996462">
            <a:off x="8300168" y="3515183"/>
            <a:ext cx="335220" cy="230659"/>
          </a:xfrm>
          <a:prstGeom prst="rightArrow">
            <a:avLst/>
          </a:prstGeom>
          <a:solidFill>
            <a:srgbClr val="DBCE6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9" name="Pijl: rechts 8">
            <a:extLst>
              <a:ext uri="{FF2B5EF4-FFF2-40B4-BE49-F238E27FC236}">
                <a16:creationId xmlns:a16="http://schemas.microsoft.com/office/drawing/2014/main" id="{9F84A035-AADB-C233-01A5-91F92694AB42}"/>
              </a:ext>
            </a:extLst>
          </p:cNvPr>
          <p:cNvSpPr/>
          <p:nvPr/>
        </p:nvSpPr>
        <p:spPr>
          <a:xfrm>
            <a:off x="4652195" y="3163403"/>
            <a:ext cx="335220" cy="230659"/>
          </a:xfrm>
          <a:prstGeom prst="rightArrow">
            <a:avLst/>
          </a:prstGeom>
          <a:solidFill>
            <a:srgbClr val="DBCE6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1" name="Pijl: rechts 10">
            <a:extLst>
              <a:ext uri="{FF2B5EF4-FFF2-40B4-BE49-F238E27FC236}">
                <a16:creationId xmlns:a16="http://schemas.microsoft.com/office/drawing/2014/main" id="{7C2DDBD2-4C3B-440E-EA43-E9032C71B268}"/>
              </a:ext>
            </a:extLst>
          </p:cNvPr>
          <p:cNvSpPr/>
          <p:nvPr/>
        </p:nvSpPr>
        <p:spPr>
          <a:xfrm>
            <a:off x="3873719" y="1841230"/>
            <a:ext cx="335220" cy="230659"/>
          </a:xfrm>
          <a:prstGeom prst="rightArrow">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2" name="Pijl: rechts 11">
            <a:extLst>
              <a:ext uri="{FF2B5EF4-FFF2-40B4-BE49-F238E27FC236}">
                <a16:creationId xmlns:a16="http://schemas.microsoft.com/office/drawing/2014/main" id="{E28483F0-B1E1-359C-0735-8B57CE120520}"/>
              </a:ext>
            </a:extLst>
          </p:cNvPr>
          <p:cNvSpPr/>
          <p:nvPr/>
        </p:nvSpPr>
        <p:spPr>
          <a:xfrm>
            <a:off x="7584865" y="4568480"/>
            <a:ext cx="335220" cy="230659"/>
          </a:xfrm>
          <a:prstGeom prst="rightArrow">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28620327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D4E5D6-1CBD-94D8-9587-FFEFEFF6345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E7D85A8-F104-EC03-DE7C-B3A2606186DE}"/>
              </a:ext>
            </a:extLst>
          </p:cNvPr>
          <p:cNvSpPr>
            <a:spLocks noGrp="1"/>
          </p:cNvSpPr>
          <p:nvPr>
            <p:ph type="title"/>
          </p:nvPr>
        </p:nvSpPr>
        <p:spPr/>
        <p:txBody>
          <a:bodyPr>
            <a:normAutofit fontScale="90000"/>
          </a:bodyPr>
          <a:lstStyle/>
          <a:p>
            <a:pPr algn="ctr"/>
            <a:r>
              <a:rPr lang="en-US" b="1" dirty="0"/>
              <a:t>32 SHINÉ NAVIGATION POINTS </a:t>
            </a:r>
            <a:br>
              <a:rPr lang="en-US" dirty="0"/>
            </a:br>
            <a:endParaRPr lang="nl-NL" dirty="0"/>
          </a:p>
        </p:txBody>
      </p:sp>
      <p:sp>
        <p:nvSpPr>
          <p:cNvPr id="4" name="Tijdelijke aanduiding voor tekst 3">
            <a:extLst>
              <a:ext uri="{FF2B5EF4-FFF2-40B4-BE49-F238E27FC236}">
                <a16:creationId xmlns:a16="http://schemas.microsoft.com/office/drawing/2014/main" id="{AA1D22A1-A097-3069-568E-927160FF6329}"/>
              </a:ext>
            </a:extLst>
          </p:cNvPr>
          <p:cNvSpPr>
            <a:spLocks noGrp="1"/>
          </p:cNvSpPr>
          <p:nvPr>
            <p:ph type="body" sz="half" idx="2"/>
          </p:nvPr>
        </p:nvSpPr>
        <p:spPr/>
        <p:txBody>
          <a:bodyPr>
            <a:noAutofit/>
          </a:bodyPr>
          <a:lstStyle/>
          <a:p>
            <a:r>
              <a:rPr lang="en-US" sz="1600" dirty="0"/>
              <a:t>The </a:t>
            </a:r>
            <a:r>
              <a:rPr lang="en-US" sz="1600" b="1" dirty="0"/>
              <a:t>rabbit</a:t>
            </a:r>
            <a:r>
              <a:rPr lang="en-US" sz="1600" dirty="0"/>
              <a:t> depicts subtle mental dullness or laxity. </a:t>
            </a:r>
          </a:p>
          <a:p>
            <a:r>
              <a:rPr lang="en-US" sz="1600" dirty="0"/>
              <a:t>The </a:t>
            </a:r>
            <a:r>
              <a:rPr lang="en-US" sz="1600" b="1" dirty="0"/>
              <a:t>monkey picking fruit</a:t>
            </a:r>
            <a:r>
              <a:rPr lang="en-US" sz="1600" dirty="0"/>
              <a:t> along the path shows how even virtuous thoughts can become distractions during calm-abiding meditation and must be set aside—though such thoughts are generally positive outside of meditation.</a:t>
            </a:r>
          </a:p>
          <a:p>
            <a:r>
              <a:rPr lang="en-US" sz="1600" dirty="0"/>
              <a:t>The </a:t>
            </a:r>
            <a:r>
              <a:rPr lang="en-US" sz="1600" b="1" dirty="0"/>
              <a:t>fire</a:t>
            </a:r>
            <a:r>
              <a:rPr lang="en-US" sz="1600" dirty="0"/>
              <a:t> illustrates the effort applied—its size changes to reflect how the level of effort needed shifts at different stages of the practice.</a:t>
            </a:r>
          </a:p>
        </p:txBody>
      </p:sp>
      <p:pic>
        <p:nvPicPr>
          <p:cNvPr id="10" name="Tijdelijke aanduiding voor inhoud 9">
            <a:extLst>
              <a:ext uri="{FF2B5EF4-FFF2-40B4-BE49-F238E27FC236}">
                <a16:creationId xmlns:a16="http://schemas.microsoft.com/office/drawing/2014/main" id="{2BD0CBF3-A8AC-D5D2-1FAD-4005242DEAC8}"/>
              </a:ext>
            </a:extLst>
          </p:cNvPr>
          <p:cNvPicPr>
            <a:picLocks noGrp="1" noChangeAspect="1"/>
          </p:cNvPicPr>
          <p:nvPr>
            <p:ph idx="1"/>
          </p:nvPr>
        </p:nvPicPr>
        <p:blipFill>
          <a:blip r:embed="rId2"/>
          <a:stretch>
            <a:fillRect/>
          </a:stretch>
        </p:blipFill>
        <p:spPr>
          <a:xfrm>
            <a:off x="7089826" y="446088"/>
            <a:ext cx="3647974" cy="5414962"/>
          </a:xfrm>
          <a:effectLst>
            <a:outerShdw blurRad="63500" sx="102000" sy="102000" algn="ctr" rotWithShape="0">
              <a:prstClr val="black">
                <a:alpha val="40000"/>
              </a:prstClr>
            </a:outerShdw>
          </a:effectLst>
        </p:spPr>
      </p:pic>
      <p:sp>
        <p:nvSpPr>
          <p:cNvPr id="3" name="Pijl: rechts 2">
            <a:extLst>
              <a:ext uri="{FF2B5EF4-FFF2-40B4-BE49-F238E27FC236}">
                <a16:creationId xmlns:a16="http://schemas.microsoft.com/office/drawing/2014/main" id="{557CA416-86D7-5EE3-994E-1231745A25D3}"/>
              </a:ext>
            </a:extLst>
          </p:cNvPr>
          <p:cNvSpPr/>
          <p:nvPr/>
        </p:nvSpPr>
        <p:spPr>
          <a:xfrm rot="6996462">
            <a:off x="7675777" y="2310993"/>
            <a:ext cx="335220" cy="230659"/>
          </a:xfrm>
          <a:prstGeom prst="rightArrow">
            <a:avLst/>
          </a:prstGeom>
          <a:solidFill>
            <a:srgbClr val="DBCE6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5" name="Pijl: rechts 4">
            <a:extLst>
              <a:ext uri="{FF2B5EF4-FFF2-40B4-BE49-F238E27FC236}">
                <a16:creationId xmlns:a16="http://schemas.microsoft.com/office/drawing/2014/main" id="{13CE1F2C-60C8-AD38-AC58-7C81DF1FC3C6}"/>
              </a:ext>
            </a:extLst>
          </p:cNvPr>
          <p:cNvSpPr/>
          <p:nvPr/>
        </p:nvSpPr>
        <p:spPr>
          <a:xfrm rot="3985523">
            <a:off x="7212316" y="4255124"/>
            <a:ext cx="335220" cy="230659"/>
          </a:xfrm>
          <a:prstGeom prst="rightArrow">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Pijl: rechts 5">
            <a:extLst>
              <a:ext uri="{FF2B5EF4-FFF2-40B4-BE49-F238E27FC236}">
                <a16:creationId xmlns:a16="http://schemas.microsoft.com/office/drawing/2014/main" id="{1FDAE541-B0E4-DD2F-F53B-4D2B4291007F}"/>
              </a:ext>
            </a:extLst>
          </p:cNvPr>
          <p:cNvSpPr/>
          <p:nvPr/>
        </p:nvSpPr>
        <p:spPr>
          <a:xfrm rot="6996462">
            <a:off x="9702284" y="3021763"/>
            <a:ext cx="335220" cy="230659"/>
          </a:xfrm>
          <a:prstGeom prst="rightArrow">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7" name="Pijl: rechts 6">
            <a:extLst>
              <a:ext uri="{FF2B5EF4-FFF2-40B4-BE49-F238E27FC236}">
                <a16:creationId xmlns:a16="http://schemas.microsoft.com/office/drawing/2014/main" id="{AE7D287A-D88E-2AA3-FECC-ADBDD3F2FE1F}"/>
              </a:ext>
            </a:extLst>
          </p:cNvPr>
          <p:cNvSpPr/>
          <p:nvPr/>
        </p:nvSpPr>
        <p:spPr>
          <a:xfrm>
            <a:off x="4341811" y="1931846"/>
            <a:ext cx="335220" cy="230659"/>
          </a:xfrm>
          <a:prstGeom prst="rightArrow">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8" name="Pijl: rechts 7">
            <a:extLst>
              <a:ext uri="{FF2B5EF4-FFF2-40B4-BE49-F238E27FC236}">
                <a16:creationId xmlns:a16="http://schemas.microsoft.com/office/drawing/2014/main" id="{6EF9E720-30EC-ED3D-E081-1916C945D82A}"/>
              </a:ext>
            </a:extLst>
          </p:cNvPr>
          <p:cNvSpPr/>
          <p:nvPr/>
        </p:nvSpPr>
        <p:spPr>
          <a:xfrm>
            <a:off x="3904691" y="3952477"/>
            <a:ext cx="335220" cy="230659"/>
          </a:xfrm>
          <a:prstGeom prst="rightArrow">
            <a:avLst/>
          </a:prstGeom>
          <a:solidFill>
            <a:srgbClr val="DBCE6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9" name="Pijl: rechts 8">
            <a:extLst>
              <a:ext uri="{FF2B5EF4-FFF2-40B4-BE49-F238E27FC236}">
                <a16:creationId xmlns:a16="http://schemas.microsoft.com/office/drawing/2014/main" id="{71842BC4-791A-E5CA-C217-FE27A2D18584}"/>
              </a:ext>
            </a:extLst>
          </p:cNvPr>
          <p:cNvSpPr/>
          <p:nvPr/>
        </p:nvSpPr>
        <p:spPr>
          <a:xfrm>
            <a:off x="4331512" y="5371144"/>
            <a:ext cx="335220" cy="230659"/>
          </a:xfrm>
          <a:prstGeom prst="rightArrow">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32039457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97EC5D-D80F-8C4A-F0D0-A1B1D7F8E4B3}"/>
            </a:ext>
          </a:extLst>
        </p:cNvPr>
        <p:cNvGrpSpPr/>
        <p:nvPr/>
      </p:nvGrpSpPr>
      <p:grpSpPr>
        <a:xfrm>
          <a:off x="0" y="0"/>
          <a:ext cx="0" cy="0"/>
          <a:chOff x="0" y="0"/>
          <a:chExt cx="0" cy="0"/>
        </a:xfrm>
      </p:grpSpPr>
      <p:sp>
        <p:nvSpPr>
          <p:cNvPr id="4" name="Tijdelijke aanduiding voor tekst 3">
            <a:extLst>
              <a:ext uri="{FF2B5EF4-FFF2-40B4-BE49-F238E27FC236}">
                <a16:creationId xmlns:a16="http://schemas.microsoft.com/office/drawing/2014/main" id="{09CB4650-7767-E935-5A8A-F8725756E59C}"/>
              </a:ext>
            </a:extLst>
          </p:cNvPr>
          <p:cNvSpPr>
            <a:spLocks noGrp="1"/>
          </p:cNvSpPr>
          <p:nvPr>
            <p:ph type="body" sz="half" idx="2"/>
          </p:nvPr>
        </p:nvSpPr>
        <p:spPr>
          <a:xfrm>
            <a:off x="2589212" y="1598612"/>
            <a:ext cx="3505199" cy="4596241"/>
          </a:xfrm>
        </p:spPr>
        <p:txBody>
          <a:bodyPr>
            <a:normAutofit fontScale="47500" lnSpcReduction="20000"/>
          </a:bodyPr>
          <a:lstStyle/>
          <a:p>
            <a:r>
              <a:rPr lang="en-US" sz="3600" b="1" dirty="0"/>
              <a:t>Fault 4: Non-Application of Antidotes</a:t>
            </a:r>
            <a:br>
              <a:rPr lang="en-US" sz="3600" dirty="0"/>
            </a:br>
            <a:r>
              <a:rPr lang="en-US" sz="3600" dirty="0"/>
              <a:t>This is when we fail to apply the needed remedy, even though we notice laxity or excitement. Without addressing these faults, meditation won’t progress.</a:t>
            </a:r>
          </a:p>
          <a:p>
            <a:r>
              <a:rPr lang="en-US" sz="3600" b="1" dirty="0"/>
              <a:t>Fault 5: Over-Application of Antidotes</a:t>
            </a:r>
            <a:br>
              <a:rPr lang="en-US" sz="3600" dirty="0"/>
            </a:br>
            <a:r>
              <a:rPr lang="en-US" sz="3600" dirty="0"/>
              <a:t>This happens when we use antidotes unnecessarily—when laxity or excitement isn’t present or has already passed. Overuse disturbs the mind, like correcting a child who’s done nothing wrong.</a:t>
            </a:r>
          </a:p>
          <a:p>
            <a:r>
              <a:rPr lang="en-US" sz="3600" dirty="0"/>
              <a:t>To deepen meditation, we must recognize these five faults and apply the eight antidotes appropriately.</a:t>
            </a:r>
          </a:p>
        </p:txBody>
      </p:sp>
      <p:pic>
        <p:nvPicPr>
          <p:cNvPr id="10" name="Tijdelijke aanduiding voor inhoud 9">
            <a:extLst>
              <a:ext uri="{FF2B5EF4-FFF2-40B4-BE49-F238E27FC236}">
                <a16:creationId xmlns:a16="http://schemas.microsoft.com/office/drawing/2014/main" id="{8512D46A-86A5-6CC4-33C9-8D6C8BC0FB64}"/>
              </a:ext>
            </a:extLst>
          </p:cNvPr>
          <p:cNvPicPr>
            <a:picLocks noGrp="1" noChangeAspect="1"/>
          </p:cNvPicPr>
          <p:nvPr>
            <p:ph idx="1"/>
          </p:nvPr>
        </p:nvPicPr>
        <p:blipFill>
          <a:blip r:embed="rId2"/>
          <a:stretch>
            <a:fillRect/>
          </a:stretch>
        </p:blipFill>
        <p:spPr>
          <a:xfrm>
            <a:off x="7089826" y="446088"/>
            <a:ext cx="3647974" cy="5414962"/>
          </a:xfrm>
          <a:effectLst>
            <a:outerShdw blurRad="63500" sx="102000" sy="102000" algn="ctr" rotWithShape="0">
              <a:prstClr val="black">
                <a:alpha val="40000"/>
              </a:prstClr>
            </a:outerShdw>
          </a:effectLst>
        </p:spPr>
      </p:pic>
      <p:sp>
        <p:nvSpPr>
          <p:cNvPr id="6" name="Titel 1">
            <a:extLst>
              <a:ext uri="{FF2B5EF4-FFF2-40B4-BE49-F238E27FC236}">
                <a16:creationId xmlns:a16="http://schemas.microsoft.com/office/drawing/2014/main" id="{53C081F8-F155-0D22-90FE-2628A2B2D142}"/>
              </a:ext>
            </a:extLst>
          </p:cNvPr>
          <p:cNvSpPr>
            <a:spLocks noGrp="1"/>
          </p:cNvSpPr>
          <p:nvPr>
            <p:ph type="title"/>
          </p:nvPr>
        </p:nvSpPr>
        <p:spPr>
          <a:xfrm>
            <a:off x="2589212" y="446088"/>
            <a:ext cx="3505199" cy="976312"/>
          </a:xfrm>
        </p:spPr>
        <p:txBody>
          <a:bodyPr>
            <a:normAutofit fontScale="90000"/>
          </a:bodyPr>
          <a:lstStyle/>
          <a:p>
            <a:pPr algn="ctr"/>
            <a:r>
              <a:rPr lang="en-US" b="1" dirty="0"/>
              <a:t>32 SHINÉ NAVIGATION POINTS</a:t>
            </a:r>
            <a:br>
              <a:rPr lang="en-US" b="1" dirty="0"/>
            </a:br>
            <a:r>
              <a:rPr lang="en-US" b="1" dirty="0"/>
              <a:t> – the five faults</a:t>
            </a:r>
            <a:endParaRPr lang="nl-NL" dirty="0"/>
          </a:p>
        </p:txBody>
      </p:sp>
    </p:spTree>
    <p:extLst>
      <p:ext uri="{BB962C8B-B14F-4D97-AF65-F5344CB8AC3E}">
        <p14:creationId xmlns:p14="http://schemas.microsoft.com/office/powerpoint/2010/main" val="28912787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8A2EB1-FEEF-9D39-E626-BD090903329C}"/>
            </a:ext>
          </a:extLst>
        </p:cNvPr>
        <p:cNvGrpSpPr/>
        <p:nvPr/>
      </p:nvGrpSpPr>
      <p:grpSpPr>
        <a:xfrm>
          <a:off x="0" y="0"/>
          <a:ext cx="0" cy="0"/>
          <a:chOff x="0" y="0"/>
          <a:chExt cx="0" cy="0"/>
        </a:xfrm>
      </p:grpSpPr>
      <p:sp>
        <p:nvSpPr>
          <p:cNvPr id="8" name="Rechthoek 7">
            <a:extLst>
              <a:ext uri="{FF2B5EF4-FFF2-40B4-BE49-F238E27FC236}">
                <a16:creationId xmlns:a16="http://schemas.microsoft.com/office/drawing/2014/main" id="{5D27181C-5A0F-E980-A53D-FE4F4C4C6FCE}"/>
              </a:ext>
            </a:extLst>
          </p:cNvPr>
          <p:cNvSpPr/>
          <p:nvPr/>
        </p:nvSpPr>
        <p:spPr>
          <a:xfrm>
            <a:off x="512659" y="2949145"/>
            <a:ext cx="6487266" cy="2298357"/>
          </a:xfrm>
          <a:prstGeom prst="rect">
            <a:avLst/>
          </a:prstGeom>
          <a:solidFill>
            <a:srgbClr val="E5DB93"/>
          </a:solidFill>
          <a:scene3d>
            <a:camera prst="orthographicFront"/>
            <a:lightRig rig="threePt" dir="t"/>
          </a:scene3d>
          <a:sp3d>
            <a:bevelT w="114300" prst="hardEdge"/>
          </a:sp3d>
        </p:spPr>
        <p:style>
          <a:lnRef idx="1">
            <a:schemeClr val="accent5"/>
          </a:lnRef>
          <a:fillRef idx="2">
            <a:schemeClr val="accent5"/>
          </a:fillRef>
          <a:effectRef idx="1">
            <a:schemeClr val="accent5"/>
          </a:effectRef>
          <a:fontRef idx="minor">
            <a:schemeClr val="dk1"/>
          </a:fontRef>
        </p:style>
        <p:txBody>
          <a:bodyPr rtlCol="0" anchor="ctr"/>
          <a:lstStyle/>
          <a:p>
            <a:pPr algn="ctr"/>
            <a:endParaRPr lang="nl-NL"/>
          </a:p>
        </p:txBody>
      </p:sp>
      <p:pic>
        <p:nvPicPr>
          <p:cNvPr id="10" name="Tijdelijke aanduiding voor inhoud 9">
            <a:extLst>
              <a:ext uri="{FF2B5EF4-FFF2-40B4-BE49-F238E27FC236}">
                <a16:creationId xmlns:a16="http://schemas.microsoft.com/office/drawing/2014/main" id="{8B113D51-FB14-AA1A-2825-156A597E5FF9}"/>
              </a:ext>
            </a:extLst>
          </p:cNvPr>
          <p:cNvPicPr>
            <a:picLocks noGrp="1" noChangeAspect="1"/>
          </p:cNvPicPr>
          <p:nvPr>
            <p:ph idx="1"/>
          </p:nvPr>
        </p:nvPicPr>
        <p:blipFill>
          <a:blip r:embed="rId2"/>
          <a:stretch>
            <a:fillRect/>
          </a:stretch>
        </p:blipFill>
        <p:spPr>
          <a:xfrm>
            <a:off x="7089826" y="446088"/>
            <a:ext cx="3647974" cy="5414962"/>
          </a:xfrm>
          <a:effectLst>
            <a:outerShdw blurRad="63500" sx="102000" sy="102000" algn="ctr" rotWithShape="0">
              <a:prstClr val="black">
                <a:alpha val="40000"/>
              </a:prstClr>
            </a:outerShdw>
          </a:effectLst>
        </p:spPr>
      </p:pic>
      <p:sp>
        <p:nvSpPr>
          <p:cNvPr id="6" name="Titel 1">
            <a:extLst>
              <a:ext uri="{FF2B5EF4-FFF2-40B4-BE49-F238E27FC236}">
                <a16:creationId xmlns:a16="http://schemas.microsoft.com/office/drawing/2014/main" id="{7251DEA9-4A6B-5519-0C12-10731405494B}"/>
              </a:ext>
            </a:extLst>
          </p:cNvPr>
          <p:cNvSpPr>
            <a:spLocks noGrp="1"/>
          </p:cNvSpPr>
          <p:nvPr>
            <p:ph type="title"/>
          </p:nvPr>
        </p:nvSpPr>
        <p:spPr>
          <a:xfrm>
            <a:off x="2589212" y="446088"/>
            <a:ext cx="3505199" cy="976312"/>
          </a:xfrm>
        </p:spPr>
        <p:txBody>
          <a:bodyPr>
            <a:normAutofit fontScale="90000"/>
          </a:bodyPr>
          <a:lstStyle/>
          <a:p>
            <a:pPr algn="ctr"/>
            <a:r>
              <a:rPr lang="en-US" b="1" dirty="0"/>
              <a:t>32 SHINÉ NAVIGATION POINTS</a:t>
            </a:r>
            <a:br>
              <a:rPr lang="en-US" b="1" dirty="0"/>
            </a:br>
            <a:r>
              <a:rPr lang="en-US" b="1" dirty="0"/>
              <a:t> – the eight antidotes</a:t>
            </a:r>
            <a:endParaRPr lang="nl-NL" dirty="0"/>
          </a:p>
        </p:txBody>
      </p:sp>
      <p:graphicFrame>
        <p:nvGraphicFramePr>
          <p:cNvPr id="9" name="Object 8">
            <a:extLst>
              <a:ext uri="{FF2B5EF4-FFF2-40B4-BE49-F238E27FC236}">
                <a16:creationId xmlns:a16="http://schemas.microsoft.com/office/drawing/2014/main" id="{609FDC2E-3E83-553D-8ECB-6D444E2007E5}"/>
              </a:ext>
            </a:extLst>
          </p:cNvPr>
          <p:cNvGraphicFramePr>
            <a:graphicFrameLocks noChangeAspect="1"/>
          </p:cNvGraphicFramePr>
          <p:nvPr>
            <p:extLst>
              <p:ext uri="{D42A27DB-BD31-4B8C-83A1-F6EECF244321}">
                <p14:modId xmlns:p14="http://schemas.microsoft.com/office/powerpoint/2010/main" val="2261560304"/>
              </p:ext>
            </p:extLst>
          </p:nvPr>
        </p:nvGraphicFramePr>
        <p:xfrm>
          <a:off x="631140" y="3234469"/>
          <a:ext cx="6140363" cy="1771304"/>
        </p:xfrm>
        <a:graphic>
          <a:graphicData uri="http://schemas.openxmlformats.org/presentationml/2006/ole">
            <mc:AlternateContent xmlns:mc="http://schemas.openxmlformats.org/markup-compatibility/2006">
              <mc:Choice xmlns:v="urn:schemas-microsoft-com:vml" Requires="v">
                <p:oleObj name="Worksheet" r:id="rId3" imgW="4198585" imgH="1211686" progId="Excel.Sheet.12">
                  <p:embed/>
                </p:oleObj>
              </mc:Choice>
              <mc:Fallback>
                <p:oleObj name="Worksheet" r:id="rId3" imgW="4198585" imgH="1211686" progId="Excel.Sheet.12">
                  <p:embed/>
                  <p:pic>
                    <p:nvPicPr>
                      <p:cNvPr id="0" name=""/>
                      <p:cNvPicPr/>
                      <p:nvPr/>
                    </p:nvPicPr>
                    <p:blipFill>
                      <a:blip r:embed="rId4"/>
                      <a:stretch>
                        <a:fillRect/>
                      </a:stretch>
                    </p:blipFill>
                    <p:spPr>
                      <a:xfrm>
                        <a:off x="631140" y="3234469"/>
                        <a:ext cx="6140363" cy="1771304"/>
                      </a:xfrm>
                      <a:prstGeom prst="rect">
                        <a:avLst/>
                      </a:prstGeom>
                    </p:spPr>
                  </p:pic>
                </p:oleObj>
              </mc:Fallback>
            </mc:AlternateContent>
          </a:graphicData>
        </a:graphic>
      </p:graphicFrame>
    </p:spTree>
    <p:extLst>
      <p:ext uri="{BB962C8B-B14F-4D97-AF65-F5344CB8AC3E}">
        <p14:creationId xmlns:p14="http://schemas.microsoft.com/office/powerpoint/2010/main" val="32192510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BAE499-DC9E-751F-722F-428ABD29747C}"/>
            </a:ext>
          </a:extLst>
        </p:cNvPr>
        <p:cNvGrpSpPr/>
        <p:nvPr/>
      </p:nvGrpSpPr>
      <p:grpSpPr>
        <a:xfrm>
          <a:off x="0" y="0"/>
          <a:ext cx="0" cy="0"/>
          <a:chOff x="0" y="0"/>
          <a:chExt cx="0" cy="0"/>
        </a:xfrm>
      </p:grpSpPr>
      <p:sp>
        <p:nvSpPr>
          <p:cNvPr id="9" name="Rechthoek 8">
            <a:extLst>
              <a:ext uri="{FF2B5EF4-FFF2-40B4-BE49-F238E27FC236}">
                <a16:creationId xmlns:a16="http://schemas.microsoft.com/office/drawing/2014/main" id="{F684275A-0E36-7075-8198-F7A66736F4E3}"/>
              </a:ext>
            </a:extLst>
          </p:cNvPr>
          <p:cNvSpPr/>
          <p:nvPr/>
        </p:nvSpPr>
        <p:spPr>
          <a:xfrm>
            <a:off x="0" y="0"/>
            <a:ext cx="12192000" cy="695273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graphicFrame>
        <p:nvGraphicFramePr>
          <p:cNvPr id="3" name="Object 2">
            <a:extLst>
              <a:ext uri="{FF2B5EF4-FFF2-40B4-BE49-F238E27FC236}">
                <a16:creationId xmlns:a16="http://schemas.microsoft.com/office/drawing/2014/main" id="{D18AE629-AD86-96FC-CCCF-A38B8754C861}"/>
              </a:ext>
            </a:extLst>
          </p:cNvPr>
          <p:cNvGraphicFramePr>
            <a:graphicFrameLocks noChangeAspect="1"/>
          </p:cNvGraphicFramePr>
          <p:nvPr>
            <p:extLst>
              <p:ext uri="{D42A27DB-BD31-4B8C-83A1-F6EECF244321}">
                <p14:modId xmlns:p14="http://schemas.microsoft.com/office/powerpoint/2010/main" val="637549267"/>
              </p:ext>
            </p:extLst>
          </p:nvPr>
        </p:nvGraphicFramePr>
        <p:xfrm>
          <a:off x="245461" y="200154"/>
          <a:ext cx="11765305" cy="6530160"/>
        </p:xfrm>
        <a:graphic>
          <a:graphicData uri="http://schemas.openxmlformats.org/presentationml/2006/ole">
            <mc:AlternateContent xmlns:mc="http://schemas.openxmlformats.org/markup-compatibility/2006">
              <mc:Choice xmlns:v="urn:schemas-microsoft-com:vml" Requires="v">
                <p:oleObj name="Worksheet" r:id="rId3" imgW="11589914" imgH="11270086" progId="Excel.Sheet.12">
                  <p:embed/>
                </p:oleObj>
              </mc:Choice>
              <mc:Fallback>
                <p:oleObj name="Worksheet" r:id="rId3" imgW="11589914" imgH="11270086" progId="Excel.Sheet.12">
                  <p:embed/>
                  <p:pic>
                    <p:nvPicPr>
                      <p:cNvPr id="0" name=""/>
                      <p:cNvPicPr/>
                      <p:nvPr/>
                    </p:nvPicPr>
                    <p:blipFill>
                      <a:blip r:embed="rId4"/>
                      <a:stretch>
                        <a:fillRect/>
                      </a:stretch>
                    </p:blipFill>
                    <p:spPr>
                      <a:xfrm>
                        <a:off x="245461" y="200154"/>
                        <a:ext cx="11765305" cy="6530160"/>
                      </a:xfrm>
                      <a:prstGeom prst="rect">
                        <a:avLst/>
                      </a:prstGeom>
                    </p:spPr>
                  </p:pic>
                </p:oleObj>
              </mc:Fallback>
            </mc:AlternateContent>
          </a:graphicData>
        </a:graphic>
      </p:graphicFrame>
    </p:spTree>
    <p:extLst>
      <p:ext uri="{BB962C8B-B14F-4D97-AF65-F5344CB8AC3E}">
        <p14:creationId xmlns:p14="http://schemas.microsoft.com/office/powerpoint/2010/main" val="19729420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8D0DD1-E5B1-4C81-E478-AC5CEAD1D05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0A69221-86B1-4E27-D912-4C055D088D1D}"/>
              </a:ext>
            </a:extLst>
          </p:cNvPr>
          <p:cNvSpPr>
            <a:spLocks noGrp="1"/>
          </p:cNvSpPr>
          <p:nvPr>
            <p:ph type="title"/>
          </p:nvPr>
        </p:nvSpPr>
        <p:spPr/>
        <p:txBody>
          <a:bodyPr/>
          <a:lstStyle/>
          <a:p>
            <a:r>
              <a:rPr lang="en-US" dirty="0" err="1"/>
              <a:t>Shiné</a:t>
            </a:r>
            <a:r>
              <a:rPr lang="en-US" dirty="0"/>
              <a:t> Meditation</a:t>
            </a:r>
            <a:endParaRPr lang="nl-NL" dirty="0"/>
          </a:p>
        </p:txBody>
      </p:sp>
      <p:sp>
        <p:nvSpPr>
          <p:cNvPr id="3" name="Tijdelijke aanduiding voor inhoud 2">
            <a:extLst>
              <a:ext uri="{FF2B5EF4-FFF2-40B4-BE49-F238E27FC236}">
                <a16:creationId xmlns:a16="http://schemas.microsoft.com/office/drawing/2014/main" id="{8B5BD53C-7036-0D91-1ED8-52795D72F49C}"/>
              </a:ext>
            </a:extLst>
          </p:cNvPr>
          <p:cNvSpPr>
            <a:spLocks noGrp="1"/>
          </p:cNvSpPr>
          <p:nvPr>
            <p:ph idx="1"/>
          </p:nvPr>
        </p:nvSpPr>
        <p:spPr/>
        <p:txBody>
          <a:bodyPr>
            <a:normAutofit/>
          </a:bodyPr>
          <a:lstStyle/>
          <a:p>
            <a:r>
              <a:rPr lang="en-US" sz="2000" dirty="0"/>
              <a:t>Upon reaching the ninth stage, it's important to keep meditating until a state of both mental and physical bliss is attained—this is known as </a:t>
            </a:r>
            <a:r>
              <a:rPr lang="en-US" sz="2000" b="1" dirty="0"/>
              <a:t>genuine </a:t>
            </a:r>
            <a:r>
              <a:rPr lang="en-US" sz="2000" b="1" dirty="0" err="1"/>
              <a:t>Shiné</a:t>
            </a:r>
            <a:r>
              <a:rPr lang="en-US" sz="2000" dirty="0"/>
              <a:t>.</a:t>
            </a:r>
            <a:endParaRPr lang="nl-NL" sz="2000" dirty="0"/>
          </a:p>
        </p:txBody>
      </p:sp>
    </p:spTree>
    <p:extLst>
      <p:ext uri="{BB962C8B-B14F-4D97-AF65-F5344CB8AC3E}">
        <p14:creationId xmlns:p14="http://schemas.microsoft.com/office/powerpoint/2010/main" val="11788414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D52343-A038-B7BE-20E8-84E870C29D5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E2D27C0-379A-02BD-410D-388CCF83C0FA}"/>
              </a:ext>
            </a:extLst>
          </p:cNvPr>
          <p:cNvSpPr>
            <a:spLocks noGrp="1"/>
          </p:cNvSpPr>
          <p:nvPr>
            <p:ph type="title"/>
          </p:nvPr>
        </p:nvSpPr>
        <p:spPr/>
        <p:txBody>
          <a:bodyPr>
            <a:normAutofit fontScale="90000"/>
          </a:bodyPr>
          <a:lstStyle/>
          <a:p>
            <a:pPr algn="ctr"/>
            <a:r>
              <a:rPr lang="en-US" b="1" dirty="0"/>
              <a:t>32 SHINÉ NAVIGATION POINTS </a:t>
            </a:r>
            <a:br>
              <a:rPr lang="en-US" dirty="0"/>
            </a:br>
            <a:endParaRPr lang="nl-NL" dirty="0"/>
          </a:p>
        </p:txBody>
      </p:sp>
      <p:sp>
        <p:nvSpPr>
          <p:cNvPr id="4" name="Tijdelijke aanduiding voor tekst 3">
            <a:extLst>
              <a:ext uri="{FF2B5EF4-FFF2-40B4-BE49-F238E27FC236}">
                <a16:creationId xmlns:a16="http://schemas.microsoft.com/office/drawing/2014/main" id="{F32D6215-4B99-EAA3-E050-80EED9DC768F}"/>
              </a:ext>
            </a:extLst>
          </p:cNvPr>
          <p:cNvSpPr>
            <a:spLocks noGrp="1"/>
          </p:cNvSpPr>
          <p:nvPr>
            <p:ph type="body" sz="half" idx="2"/>
          </p:nvPr>
        </p:nvSpPr>
        <p:spPr/>
        <p:txBody>
          <a:bodyPr>
            <a:normAutofit fontScale="85000" lnSpcReduction="20000"/>
          </a:bodyPr>
          <a:lstStyle/>
          <a:p>
            <a:r>
              <a:rPr lang="en-US" sz="2400" dirty="0"/>
              <a:t>The </a:t>
            </a:r>
            <a:r>
              <a:rPr lang="en-US" sz="2400" b="1" dirty="0"/>
              <a:t>flying monk</a:t>
            </a:r>
            <a:r>
              <a:rPr lang="en-US" sz="2400" dirty="0"/>
              <a:t> indicates a state of bodily bliss.</a:t>
            </a:r>
          </a:p>
          <a:p>
            <a:r>
              <a:rPr lang="en-US" sz="2400" dirty="0"/>
              <a:t>The </a:t>
            </a:r>
            <a:r>
              <a:rPr lang="en-US" sz="2400" b="1" dirty="0"/>
              <a:t>white elephant</a:t>
            </a:r>
            <a:r>
              <a:rPr lang="en-US" sz="2400" dirty="0"/>
              <a:t> represents mental bliss, and the monk seated on it in meditation posture symbolizes the realization of true </a:t>
            </a:r>
            <a:r>
              <a:rPr lang="en-US" sz="2400" dirty="0" err="1"/>
              <a:t>Shiné</a:t>
            </a:r>
            <a:r>
              <a:rPr lang="en-US" sz="2400" dirty="0"/>
              <a:t>.</a:t>
            </a:r>
          </a:p>
          <a:p>
            <a:r>
              <a:rPr lang="en-US" sz="2400" dirty="0"/>
              <a:t>The </a:t>
            </a:r>
            <a:r>
              <a:rPr lang="en-US" sz="2400" b="1" dirty="0"/>
              <a:t>elephant with the monk holding a sword</a:t>
            </a:r>
            <a:r>
              <a:rPr lang="en-US" sz="2400" dirty="0"/>
              <a:t> shows the highest level of insight meditation (</a:t>
            </a:r>
            <a:r>
              <a:rPr lang="en-US" sz="2400" dirty="0" err="1"/>
              <a:t>Lhaktong</a:t>
            </a:r>
            <a:r>
              <a:rPr lang="en-US" sz="2400" dirty="0"/>
              <a:t>), where emptiness is used as the object of meditation.</a:t>
            </a:r>
          </a:p>
          <a:p>
            <a:endParaRPr lang="nl-NL" dirty="0"/>
          </a:p>
        </p:txBody>
      </p:sp>
      <p:pic>
        <p:nvPicPr>
          <p:cNvPr id="10" name="Tijdelijke aanduiding voor inhoud 9">
            <a:extLst>
              <a:ext uri="{FF2B5EF4-FFF2-40B4-BE49-F238E27FC236}">
                <a16:creationId xmlns:a16="http://schemas.microsoft.com/office/drawing/2014/main" id="{B49A6B80-40A2-A8D6-7650-773FFF14B385}"/>
              </a:ext>
            </a:extLst>
          </p:cNvPr>
          <p:cNvPicPr>
            <a:picLocks noGrp="1" noChangeAspect="1"/>
          </p:cNvPicPr>
          <p:nvPr>
            <p:ph idx="1"/>
          </p:nvPr>
        </p:nvPicPr>
        <p:blipFill>
          <a:blip r:embed="rId2"/>
          <a:stretch>
            <a:fillRect/>
          </a:stretch>
        </p:blipFill>
        <p:spPr>
          <a:xfrm>
            <a:off x="7089826" y="446088"/>
            <a:ext cx="3647974" cy="5414962"/>
          </a:xfr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1514174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45FA9B-08D4-80E9-3BF8-D247E49BD78D}"/>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4F51C4C-4549-E5E3-8FAD-BD4131A2C63D}"/>
              </a:ext>
            </a:extLst>
          </p:cNvPr>
          <p:cNvSpPr>
            <a:spLocks noGrp="1"/>
          </p:cNvSpPr>
          <p:nvPr>
            <p:ph type="title"/>
          </p:nvPr>
        </p:nvSpPr>
        <p:spPr/>
        <p:txBody>
          <a:bodyPr/>
          <a:lstStyle/>
          <a:p>
            <a:r>
              <a:rPr lang="en-US" dirty="0" err="1"/>
              <a:t>Shiné</a:t>
            </a:r>
            <a:r>
              <a:rPr lang="en-US" dirty="0"/>
              <a:t> Meditation –Personal reflection</a:t>
            </a:r>
            <a:endParaRPr lang="nl-NL" dirty="0"/>
          </a:p>
        </p:txBody>
      </p:sp>
      <p:sp>
        <p:nvSpPr>
          <p:cNvPr id="3" name="Tijdelijke aanduiding voor inhoud 2">
            <a:extLst>
              <a:ext uri="{FF2B5EF4-FFF2-40B4-BE49-F238E27FC236}">
                <a16:creationId xmlns:a16="http://schemas.microsoft.com/office/drawing/2014/main" id="{CEA5D2A6-4967-2D01-FEB6-12F12DCAC250}"/>
              </a:ext>
            </a:extLst>
          </p:cNvPr>
          <p:cNvSpPr>
            <a:spLocks noGrp="1"/>
          </p:cNvSpPr>
          <p:nvPr>
            <p:ph idx="1"/>
          </p:nvPr>
        </p:nvSpPr>
        <p:spPr/>
        <p:txBody>
          <a:bodyPr>
            <a:normAutofit fontScale="92500" lnSpcReduction="20000"/>
          </a:bodyPr>
          <a:lstStyle/>
          <a:p>
            <a:r>
              <a:rPr lang="en-US" sz="2000" dirty="0"/>
              <a:t>The method begins not with trying to eliminate thoughts, as is quite common in the West, but simply with learning to stay—again and again—with one object. It’s deceptively simple, yet profoundly challenging. </a:t>
            </a:r>
          </a:p>
          <a:p>
            <a:r>
              <a:rPr lang="en-US" sz="2000" dirty="0"/>
              <a:t>The structure of the practice feels diagnostic—you can observe which stage your mind is in and adjust your approach accordingly. That makes it both practical and precise.</a:t>
            </a:r>
          </a:p>
          <a:p>
            <a:r>
              <a:rPr lang="en-US" sz="2000" dirty="0"/>
              <a:t>The progression of the nine stages makes it clear that meditation is not a single-point achievement, but a gradual training of the mind—much like strengthening a muscle.</a:t>
            </a:r>
          </a:p>
          <a:p>
            <a:r>
              <a:rPr lang="en-US" sz="2000" dirty="0"/>
              <a:t>It surprised me that something as ancient as this method aligns so well with contemporary cognitive science on attention and the brainwave training of the Awakened Mind Method.</a:t>
            </a:r>
          </a:p>
          <a:p>
            <a:endParaRPr lang="nl-NL" sz="2000" dirty="0"/>
          </a:p>
        </p:txBody>
      </p:sp>
    </p:spTree>
    <p:extLst>
      <p:ext uri="{BB962C8B-B14F-4D97-AF65-F5344CB8AC3E}">
        <p14:creationId xmlns:p14="http://schemas.microsoft.com/office/powerpoint/2010/main" val="3989831088"/>
      </p:ext>
    </p:extLst>
  </p:cSld>
  <p:clrMapOvr>
    <a:masterClrMapping/>
  </p:clrMapOvr>
</p:sld>
</file>

<file path=ppt/theme/theme1.xml><?xml version="1.0" encoding="utf-8"?>
<a:theme xmlns:a="http://schemas.openxmlformats.org/drawingml/2006/main" name="Sliert">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423</TotalTime>
  <Words>1988</Words>
  <Application>Microsoft Office PowerPoint</Application>
  <PresentationFormat>Breedbeeld</PresentationFormat>
  <Paragraphs>151</Paragraphs>
  <Slides>27</Slides>
  <Notes>1</Notes>
  <HiddenSlides>0</HiddenSlides>
  <MMClips>0</MMClips>
  <ScaleCrop>false</ScaleCrop>
  <HeadingPairs>
    <vt:vector size="8" baseType="variant">
      <vt:variant>
        <vt:lpstr>Gebruikte lettertypen</vt:lpstr>
      </vt:variant>
      <vt:variant>
        <vt:i4>4</vt:i4>
      </vt:variant>
      <vt:variant>
        <vt:lpstr>Thema</vt:lpstr>
      </vt:variant>
      <vt:variant>
        <vt:i4>1</vt:i4>
      </vt:variant>
      <vt:variant>
        <vt:lpstr>Ingesloten OLE-bronprogramma's</vt:lpstr>
      </vt:variant>
      <vt:variant>
        <vt:i4>1</vt:i4>
      </vt:variant>
      <vt:variant>
        <vt:lpstr>Diatitels</vt:lpstr>
      </vt:variant>
      <vt:variant>
        <vt:i4>27</vt:i4>
      </vt:variant>
    </vt:vector>
  </HeadingPairs>
  <TitlesOfParts>
    <vt:vector size="33" baseType="lpstr">
      <vt:lpstr>Arial</vt:lpstr>
      <vt:lpstr>Calibri</vt:lpstr>
      <vt:lpstr>Century Gothic</vt:lpstr>
      <vt:lpstr>Wingdings 3</vt:lpstr>
      <vt:lpstr>Sliert</vt:lpstr>
      <vt:lpstr>Worksheet</vt:lpstr>
      <vt:lpstr>Shiné – Traditional Tibetan  Śamatha Meditation</vt:lpstr>
      <vt:lpstr>Shiné Meditation (śamatha or calm-abiding)</vt:lpstr>
      <vt:lpstr>Shiné Meditation </vt:lpstr>
      <vt:lpstr>Shiné Meditation</vt:lpstr>
      <vt:lpstr>SHINÉ MEDITATION</vt:lpstr>
      <vt:lpstr>32 SHINÉ NAVIGATION POINTS  </vt:lpstr>
      <vt:lpstr>32 SHINÉ NAVIGATION POINTS – the nine stages of mental setting </vt:lpstr>
      <vt:lpstr>32 SHINÉ NAVIGATION POINTS – the nine stages of mental setting </vt:lpstr>
      <vt:lpstr>32 SHINÉ NAVIGATION POINTS – the nine stages of mental setting </vt:lpstr>
      <vt:lpstr>32 SHINÉ NAVIGATION POINTS  – the six powers</vt:lpstr>
      <vt:lpstr>32 SHINÉ NAVIGATION POINTS  – the six powers</vt:lpstr>
      <vt:lpstr>32 SHINÉ NAVIGATION POINTS  – the six powers</vt:lpstr>
      <vt:lpstr>32 SHINÉ NAVIGATION POINTS  – the four levels of mental engagement</vt:lpstr>
      <vt:lpstr>32 SHINÉ NAVIGATION POINTS  – the five faults</vt:lpstr>
      <vt:lpstr>32 SHINÉ NAVIGATION POINTS  – the five faults</vt:lpstr>
      <vt:lpstr>32 SHINÉ NAVIGATION POINTS  – the five faults</vt:lpstr>
      <vt:lpstr>32 SHINÉ NAVIGATION POINTS  – the five faults</vt:lpstr>
      <vt:lpstr>32 SHINÉ NAVIGATION POINTS  – the five faults</vt:lpstr>
      <vt:lpstr>32 SHINÉ NAVIGATION POINTS  – the five faults</vt:lpstr>
      <vt:lpstr>32 SHINÉ NAVIGATION POINTS  </vt:lpstr>
      <vt:lpstr>32 SHINÉ NAVIGATION POINTS  </vt:lpstr>
      <vt:lpstr>32 SHINÉ NAVIGATION POINTS  – the five faults</vt:lpstr>
      <vt:lpstr>32 SHINÉ NAVIGATION POINTS  – the eight antidotes</vt:lpstr>
      <vt:lpstr>PowerPoint-presentatie</vt:lpstr>
      <vt:lpstr>Shiné Meditation</vt:lpstr>
      <vt:lpstr>32 SHINÉ NAVIGATION POINTS  </vt:lpstr>
      <vt:lpstr>Shiné Meditation –Personal reflection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Ikke wel</dc:creator>
  <cp:lastModifiedBy>Ikke wel</cp:lastModifiedBy>
  <cp:revision>127</cp:revision>
  <dcterms:created xsi:type="dcterms:W3CDTF">2025-06-13T14:36:27Z</dcterms:created>
  <dcterms:modified xsi:type="dcterms:W3CDTF">2025-07-11T10:19:13Z</dcterms:modified>
</cp:coreProperties>
</file>