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06D"/>
    <a:srgbClr val="ED6DE7"/>
    <a:srgbClr val="F47066"/>
    <a:srgbClr val="F3F07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708D4C-15DA-4B3B-B3ED-A1296DB0DB53}" v="3" dt="2026-05-08T06:19:11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934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richards" userId="6ce50dae2183bd31" providerId="LiveId" clId="{47665420-1595-426C-984E-D29D3D72A3CD}"/>
    <pc:docChg chg="undo custSel modSld">
      <pc:chgData name="lucy richards" userId="6ce50dae2183bd31" providerId="LiveId" clId="{47665420-1595-426C-984E-D29D3D72A3CD}" dt="2026-05-08T06:22:51.722" v="43" actId="207"/>
      <pc:docMkLst>
        <pc:docMk/>
      </pc:docMkLst>
      <pc:sldChg chg="modSp mod">
        <pc:chgData name="lucy richards" userId="6ce50dae2183bd31" providerId="LiveId" clId="{47665420-1595-426C-984E-D29D3D72A3CD}" dt="2026-05-08T06:20:26.283" v="39" actId="20577"/>
        <pc:sldMkLst>
          <pc:docMk/>
          <pc:sldMk cId="2960915319" sldId="259"/>
        </pc:sldMkLst>
        <pc:graphicFrameChg chg="modGraphic">
          <ac:chgData name="lucy richards" userId="6ce50dae2183bd31" providerId="LiveId" clId="{47665420-1595-426C-984E-D29D3D72A3CD}" dt="2026-05-08T06:20:26.283" v="39" actId="20577"/>
          <ac:graphicFrameMkLst>
            <pc:docMk/>
            <pc:sldMk cId="2960915319" sldId="259"/>
            <ac:graphicFrameMk id="18" creationId="{153889EA-0A26-D8A7-54E0-E6D940A1E91A}"/>
          </ac:graphicFrameMkLst>
        </pc:graphicFrameChg>
      </pc:sldChg>
      <pc:sldChg chg="modSp mod">
        <pc:chgData name="lucy richards" userId="6ce50dae2183bd31" providerId="LiveId" clId="{47665420-1595-426C-984E-D29D3D72A3CD}" dt="2026-05-08T06:22:51.722" v="43" actId="207"/>
        <pc:sldMkLst>
          <pc:docMk/>
          <pc:sldMk cId="76164418" sldId="260"/>
        </pc:sldMkLst>
        <pc:spChg chg="mod">
          <ac:chgData name="lucy richards" userId="6ce50dae2183bd31" providerId="LiveId" clId="{47665420-1595-426C-984E-D29D3D72A3CD}" dt="2026-05-08T06:21:02.867" v="40" actId="207"/>
          <ac:spMkLst>
            <pc:docMk/>
            <pc:sldMk cId="76164418" sldId="260"/>
            <ac:spMk id="13" creationId="{CD104FA8-25F6-C3E3-D475-B9E605241EE1}"/>
          </ac:spMkLst>
        </pc:spChg>
        <pc:spChg chg="mod">
          <ac:chgData name="lucy richards" userId="6ce50dae2183bd31" providerId="LiveId" clId="{47665420-1595-426C-984E-D29D3D72A3CD}" dt="2026-05-08T06:22:24.062" v="41" actId="207"/>
          <ac:spMkLst>
            <pc:docMk/>
            <pc:sldMk cId="76164418" sldId="260"/>
            <ac:spMk id="18" creationId="{5703F02C-BA6B-B80B-F5F0-12A4478950B0}"/>
          </ac:spMkLst>
        </pc:spChg>
        <pc:spChg chg="mod">
          <ac:chgData name="lucy richards" userId="6ce50dae2183bd31" providerId="LiveId" clId="{47665420-1595-426C-984E-D29D3D72A3CD}" dt="2026-05-08T06:22:51.722" v="43" actId="207"/>
          <ac:spMkLst>
            <pc:docMk/>
            <pc:sldMk cId="76164418" sldId="260"/>
            <ac:spMk id="19" creationId="{308F82D1-7FA8-3388-F200-F51F98CD618C}"/>
          </ac:spMkLst>
        </pc:spChg>
      </pc:sldChg>
      <pc:sldChg chg="modSp mod">
        <pc:chgData name="lucy richards" userId="6ce50dae2183bd31" providerId="LiveId" clId="{47665420-1595-426C-984E-D29D3D72A3CD}" dt="2026-05-08T06:19:48.800" v="16" actId="1076"/>
        <pc:sldMkLst>
          <pc:docMk/>
          <pc:sldMk cId="1882778374" sldId="263"/>
        </pc:sldMkLst>
        <pc:spChg chg="mod">
          <ac:chgData name="lucy richards" userId="6ce50dae2183bd31" providerId="LiveId" clId="{47665420-1595-426C-984E-D29D3D72A3CD}" dt="2026-05-08T06:19:48.800" v="16" actId="1076"/>
          <ac:spMkLst>
            <pc:docMk/>
            <pc:sldMk cId="1882778374" sldId="263"/>
            <ac:spMk id="3" creationId="{FE3B70F2-73E3-205F-0054-E9CFF8CB3BA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0E0C11-33D8-406B-8E30-B62E7AD4D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C90C2A3-5D56-4AFC-923B-4DB5210ACC8C}">
      <dgm:prSet/>
      <dgm:spPr/>
      <dgm:t>
        <a:bodyPr/>
        <a:lstStyle/>
        <a:p>
          <a:pPr algn="ctr"/>
          <a:r>
            <a:rPr lang="en-GB" b="1"/>
            <a:t>25 participants, 12 coaches, 13 PE teachers.</a:t>
          </a:r>
          <a:endParaRPr lang="en-US"/>
        </a:p>
      </dgm:t>
    </dgm:pt>
    <dgm:pt modelId="{AABE96AB-7AF6-4ECF-AB6C-F77E729A8CB2}" type="parTrans" cxnId="{A7CFD209-78D4-4A27-8D57-73F7760DBD76}">
      <dgm:prSet/>
      <dgm:spPr/>
      <dgm:t>
        <a:bodyPr/>
        <a:lstStyle/>
        <a:p>
          <a:pPr algn="ctr"/>
          <a:endParaRPr lang="en-US"/>
        </a:p>
      </dgm:t>
    </dgm:pt>
    <dgm:pt modelId="{DF435837-E37F-4052-A86F-337D580D9A6E}" type="sibTrans" cxnId="{A7CFD209-78D4-4A27-8D57-73F7760DBD76}">
      <dgm:prSet/>
      <dgm:spPr/>
      <dgm:t>
        <a:bodyPr/>
        <a:lstStyle/>
        <a:p>
          <a:pPr algn="ctr"/>
          <a:endParaRPr lang="en-US"/>
        </a:p>
      </dgm:t>
    </dgm:pt>
    <dgm:pt modelId="{696E2107-E690-4E94-99B6-3C3FDC9C41AC}">
      <dgm:prSet/>
      <dgm:spPr/>
      <dgm:t>
        <a:bodyPr/>
        <a:lstStyle/>
        <a:p>
          <a:pPr algn="ctr"/>
          <a:r>
            <a:rPr lang="en-GB" b="1"/>
            <a:t>Each undertook a questionnaire, based on a questionnaire first devised by (Pai., </a:t>
          </a:r>
          <a:r>
            <a:rPr lang="en-GB" b="1" i="1"/>
            <a:t>et al </a:t>
          </a:r>
          <a:r>
            <a:rPr lang="en-GB" b="1"/>
            <a:t>2022) containing 28 different questions which helped to determine their knowledge of RED-S.</a:t>
          </a:r>
          <a:endParaRPr lang="en-US"/>
        </a:p>
      </dgm:t>
    </dgm:pt>
    <dgm:pt modelId="{01422AEC-ED89-4554-A9EE-FC00CD941CFC}" type="parTrans" cxnId="{ADD1410F-35C9-4A70-99AC-F043C27CD776}">
      <dgm:prSet/>
      <dgm:spPr/>
      <dgm:t>
        <a:bodyPr/>
        <a:lstStyle/>
        <a:p>
          <a:pPr algn="ctr"/>
          <a:endParaRPr lang="en-US"/>
        </a:p>
      </dgm:t>
    </dgm:pt>
    <dgm:pt modelId="{B9F92997-36C3-48EF-834C-1799B93A176E}" type="sibTrans" cxnId="{ADD1410F-35C9-4A70-99AC-F043C27CD776}">
      <dgm:prSet/>
      <dgm:spPr/>
      <dgm:t>
        <a:bodyPr/>
        <a:lstStyle/>
        <a:p>
          <a:pPr algn="ctr"/>
          <a:endParaRPr lang="en-US"/>
        </a:p>
      </dgm:t>
    </dgm:pt>
    <dgm:pt modelId="{21EB84F1-E58F-42BF-8079-F908673EA49E}">
      <dgm:prSet/>
      <dgm:spPr/>
      <dgm:t>
        <a:bodyPr/>
        <a:lstStyle/>
        <a:p>
          <a:pPr algn="ctr"/>
          <a:r>
            <a:rPr lang="en-GB" b="1"/>
            <a:t>Participants were acquired using convenience sampling and snowball sampling.</a:t>
          </a:r>
          <a:endParaRPr lang="en-US"/>
        </a:p>
      </dgm:t>
    </dgm:pt>
    <dgm:pt modelId="{79B59644-A693-4A33-97C9-D24D77834B53}" type="parTrans" cxnId="{CD365B79-9C3C-4BA6-9817-5BAA0FFD3235}">
      <dgm:prSet/>
      <dgm:spPr/>
      <dgm:t>
        <a:bodyPr/>
        <a:lstStyle/>
        <a:p>
          <a:pPr algn="ctr"/>
          <a:endParaRPr lang="en-US"/>
        </a:p>
      </dgm:t>
    </dgm:pt>
    <dgm:pt modelId="{C1326F7F-E7A5-4E40-AEB3-AEC6DCEBDF09}" type="sibTrans" cxnId="{CD365B79-9C3C-4BA6-9817-5BAA0FFD3235}">
      <dgm:prSet/>
      <dgm:spPr/>
      <dgm:t>
        <a:bodyPr/>
        <a:lstStyle/>
        <a:p>
          <a:pPr algn="ctr"/>
          <a:endParaRPr lang="en-US"/>
        </a:p>
      </dgm:t>
    </dgm:pt>
    <dgm:pt modelId="{71D8603E-B2E3-4178-916C-58A3F366FC18}">
      <dgm:prSet/>
      <dgm:spPr/>
      <dgm:t>
        <a:bodyPr/>
        <a:lstStyle/>
        <a:p>
          <a:pPr algn="ctr"/>
          <a:r>
            <a:rPr lang="en-GB" b="1"/>
            <a:t>To be eligible for the study, participants were REQUIRED, to be a coach/ teacher in Sports or PE. </a:t>
          </a:r>
          <a:endParaRPr lang="en-US"/>
        </a:p>
      </dgm:t>
    </dgm:pt>
    <dgm:pt modelId="{2CB90DED-ABDC-41BE-9359-9E1E62DC9B3F}" type="parTrans" cxnId="{F8DA1AA7-2836-4629-B49A-C0B766AB2353}">
      <dgm:prSet/>
      <dgm:spPr/>
      <dgm:t>
        <a:bodyPr/>
        <a:lstStyle/>
        <a:p>
          <a:pPr algn="ctr"/>
          <a:endParaRPr lang="en-US"/>
        </a:p>
      </dgm:t>
    </dgm:pt>
    <dgm:pt modelId="{A68DB96C-FA83-489C-8000-FBDB5D2E5AF9}" type="sibTrans" cxnId="{F8DA1AA7-2836-4629-B49A-C0B766AB2353}">
      <dgm:prSet/>
      <dgm:spPr/>
      <dgm:t>
        <a:bodyPr/>
        <a:lstStyle/>
        <a:p>
          <a:pPr algn="ctr"/>
          <a:endParaRPr lang="en-US"/>
        </a:p>
      </dgm:t>
    </dgm:pt>
    <dgm:pt modelId="{E7DCA2E6-8224-4480-A5E0-94169AA1F577}">
      <dgm:prSet/>
      <dgm:spPr/>
      <dgm:t>
        <a:bodyPr/>
        <a:lstStyle/>
        <a:p>
          <a:pPr algn="ctr"/>
          <a:r>
            <a:rPr lang="en-GB" b="1" dirty="0"/>
            <a:t>Results were analysed using an independent T-test, and (Clarke and Braun 2017 ) ‘thematic analysis’. </a:t>
          </a:r>
          <a:endParaRPr lang="en-US" dirty="0"/>
        </a:p>
      </dgm:t>
    </dgm:pt>
    <dgm:pt modelId="{9D3D1F37-C224-4BD9-BD93-8BDB3DB75D98}" type="parTrans" cxnId="{A86C18BF-58F0-44B3-BDF3-D9EEE17CED15}">
      <dgm:prSet/>
      <dgm:spPr/>
      <dgm:t>
        <a:bodyPr/>
        <a:lstStyle/>
        <a:p>
          <a:pPr algn="ctr"/>
          <a:endParaRPr lang="en-US"/>
        </a:p>
      </dgm:t>
    </dgm:pt>
    <dgm:pt modelId="{FBE7C287-45FA-44B4-8CE4-61507F175F5B}" type="sibTrans" cxnId="{A86C18BF-58F0-44B3-BDF3-D9EEE17CED15}">
      <dgm:prSet/>
      <dgm:spPr/>
      <dgm:t>
        <a:bodyPr/>
        <a:lstStyle/>
        <a:p>
          <a:pPr algn="ctr"/>
          <a:endParaRPr lang="en-US"/>
        </a:p>
      </dgm:t>
    </dgm:pt>
    <dgm:pt modelId="{B8175542-674F-48BB-B7F4-1DD4EDB1B73F}" type="pres">
      <dgm:prSet presAssocID="{8B0E0C11-33D8-406B-8E30-B62E7AD4D54C}" presName="linear" presStyleCnt="0">
        <dgm:presLayoutVars>
          <dgm:animLvl val="lvl"/>
          <dgm:resizeHandles val="exact"/>
        </dgm:presLayoutVars>
      </dgm:prSet>
      <dgm:spPr/>
    </dgm:pt>
    <dgm:pt modelId="{62C6B653-CD67-4098-BD43-8337444D98E9}" type="pres">
      <dgm:prSet presAssocID="{0C90C2A3-5D56-4AFC-923B-4DB5210ACC8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68590C-623B-43B8-BEAA-E7DFCE14A9BB}" type="pres">
      <dgm:prSet presAssocID="{DF435837-E37F-4052-A86F-337D580D9A6E}" presName="spacer" presStyleCnt="0"/>
      <dgm:spPr/>
    </dgm:pt>
    <dgm:pt modelId="{99DC70A2-9064-4E44-8784-F63CC93B5CE7}" type="pres">
      <dgm:prSet presAssocID="{696E2107-E690-4E94-99B6-3C3FDC9C41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CD71C0-D802-4B71-B178-DC2851C5D5E1}" type="pres">
      <dgm:prSet presAssocID="{B9F92997-36C3-48EF-834C-1799B93A176E}" presName="spacer" presStyleCnt="0"/>
      <dgm:spPr/>
    </dgm:pt>
    <dgm:pt modelId="{801E25E5-7940-4C08-A09C-0A83AC0789A3}" type="pres">
      <dgm:prSet presAssocID="{21EB84F1-E58F-42BF-8079-F908673EA49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36EC241-047A-426F-8C00-123046082E20}" type="pres">
      <dgm:prSet presAssocID="{C1326F7F-E7A5-4E40-AEB3-AEC6DCEBDF09}" presName="spacer" presStyleCnt="0"/>
      <dgm:spPr/>
    </dgm:pt>
    <dgm:pt modelId="{5680F903-D28C-4609-B1E4-872B8033BCC0}" type="pres">
      <dgm:prSet presAssocID="{71D8603E-B2E3-4178-916C-58A3F366FC1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3512582-FD7C-488E-95A5-7CAB4E542309}" type="pres">
      <dgm:prSet presAssocID="{A68DB96C-FA83-489C-8000-FBDB5D2E5AF9}" presName="spacer" presStyleCnt="0"/>
      <dgm:spPr/>
    </dgm:pt>
    <dgm:pt modelId="{F24C1678-C315-4842-A532-73DC5EA111AB}" type="pres">
      <dgm:prSet presAssocID="{E7DCA2E6-8224-4480-A5E0-94169AA1F57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7CFD209-78D4-4A27-8D57-73F7760DBD76}" srcId="{8B0E0C11-33D8-406B-8E30-B62E7AD4D54C}" destId="{0C90C2A3-5D56-4AFC-923B-4DB5210ACC8C}" srcOrd="0" destOrd="0" parTransId="{AABE96AB-7AF6-4ECF-AB6C-F77E729A8CB2}" sibTransId="{DF435837-E37F-4052-A86F-337D580D9A6E}"/>
    <dgm:cxn modelId="{ADD1410F-35C9-4A70-99AC-F043C27CD776}" srcId="{8B0E0C11-33D8-406B-8E30-B62E7AD4D54C}" destId="{696E2107-E690-4E94-99B6-3C3FDC9C41AC}" srcOrd="1" destOrd="0" parTransId="{01422AEC-ED89-4554-A9EE-FC00CD941CFC}" sibTransId="{B9F92997-36C3-48EF-834C-1799B93A176E}"/>
    <dgm:cxn modelId="{7B9E501D-C33C-4409-B1FB-0ADE57819C20}" type="presOf" srcId="{696E2107-E690-4E94-99B6-3C3FDC9C41AC}" destId="{99DC70A2-9064-4E44-8784-F63CC93B5CE7}" srcOrd="0" destOrd="0" presId="urn:microsoft.com/office/officeart/2005/8/layout/vList2"/>
    <dgm:cxn modelId="{748FED3F-B9A0-4176-B7E6-C5D79539613B}" type="presOf" srcId="{71D8603E-B2E3-4178-916C-58A3F366FC18}" destId="{5680F903-D28C-4609-B1E4-872B8033BCC0}" srcOrd="0" destOrd="0" presId="urn:microsoft.com/office/officeart/2005/8/layout/vList2"/>
    <dgm:cxn modelId="{C1584B52-71A8-4248-A9A0-334CC89C08C0}" type="presOf" srcId="{E7DCA2E6-8224-4480-A5E0-94169AA1F577}" destId="{F24C1678-C315-4842-A532-73DC5EA111AB}" srcOrd="0" destOrd="0" presId="urn:microsoft.com/office/officeart/2005/8/layout/vList2"/>
    <dgm:cxn modelId="{CD365B79-9C3C-4BA6-9817-5BAA0FFD3235}" srcId="{8B0E0C11-33D8-406B-8E30-B62E7AD4D54C}" destId="{21EB84F1-E58F-42BF-8079-F908673EA49E}" srcOrd="2" destOrd="0" parTransId="{79B59644-A693-4A33-97C9-D24D77834B53}" sibTransId="{C1326F7F-E7A5-4E40-AEB3-AEC6DCEBDF09}"/>
    <dgm:cxn modelId="{EEFE4885-0435-4D8B-A265-8AACDEC3C0E5}" type="presOf" srcId="{21EB84F1-E58F-42BF-8079-F908673EA49E}" destId="{801E25E5-7940-4C08-A09C-0A83AC0789A3}" srcOrd="0" destOrd="0" presId="urn:microsoft.com/office/officeart/2005/8/layout/vList2"/>
    <dgm:cxn modelId="{F8DA1AA7-2836-4629-B49A-C0B766AB2353}" srcId="{8B0E0C11-33D8-406B-8E30-B62E7AD4D54C}" destId="{71D8603E-B2E3-4178-916C-58A3F366FC18}" srcOrd="3" destOrd="0" parTransId="{2CB90DED-ABDC-41BE-9359-9E1E62DC9B3F}" sibTransId="{A68DB96C-FA83-489C-8000-FBDB5D2E5AF9}"/>
    <dgm:cxn modelId="{A86C18BF-58F0-44B3-BDF3-D9EEE17CED15}" srcId="{8B0E0C11-33D8-406B-8E30-B62E7AD4D54C}" destId="{E7DCA2E6-8224-4480-A5E0-94169AA1F577}" srcOrd="4" destOrd="0" parTransId="{9D3D1F37-C224-4BD9-BD93-8BDB3DB75D98}" sibTransId="{FBE7C287-45FA-44B4-8CE4-61507F175F5B}"/>
    <dgm:cxn modelId="{FD5986DB-0D65-4B8D-91AA-6A771C1BC802}" type="presOf" srcId="{0C90C2A3-5D56-4AFC-923B-4DB5210ACC8C}" destId="{62C6B653-CD67-4098-BD43-8337444D98E9}" srcOrd="0" destOrd="0" presId="urn:microsoft.com/office/officeart/2005/8/layout/vList2"/>
    <dgm:cxn modelId="{5C21DDF0-6F22-42F6-BBCA-D479451436FE}" type="presOf" srcId="{8B0E0C11-33D8-406B-8E30-B62E7AD4D54C}" destId="{B8175542-674F-48BB-B7F4-1DD4EDB1B73F}" srcOrd="0" destOrd="0" presId="urn:microsoft.com/office/officeart/2005/8/layout/vList2"/>
    <dgm:cxn modelId="{36E82D97-EBBB-43E7-A897-66E226CB42EB}" type="presParOf" srcId="{B8175542-674F-48BB-B7F4-1DD4EDB1B73F}" destId="{62C6B653-CD67-4098-BD43-8337444D98E9}" srcOrd="0" destOrd="0" presId="urn:microsoft.com/office/officeart/2005/8/layout/vList2"/>
    <dgm:cxn modelId="{579435EA-979E-4939-AF85-B9D6F3C3DB00}" type="presParOf" srcId="{B8175542-674F-48BB-B7F4-1DD4EDB1B73F}" destId="{9868590C-623B-43B8-BEAA-E7DFCE14A9BB}" srcOrd="1" destOrd="0" presId="urn:microsoft.com/office/officeart/2005/8/layout/vList2"/>
    <dgm:cxn modelId="{34025EF0-FCB3-4800-8504-90CB7E580B07}" type="presParOf" srcId="{B8175542-674F-48BB-B7F4-1DD4EDB1B73F}" destId="{99DC70A2-9064-4E44-8784-F63CC93B5CE7}" srcOrd="2" destOrd="0" presId="urn:microsoft.com/office/officeart/2005/8/layout/vList2"/>
    <dgm:cxn modelId="{E60B2903-BBC3-407C-BC13-240B305E63AB}" type="presParOf" srcId="{B8175542-674F-48BB-B7F4-1DD4EDB1B73F}" destId="{1FCD71C0-D802-4B71-B178-DC2851C5D5E1}" srcOrd="3" destOrd="0" presId="urn:microsoft.com/office/officeart/2005/8/layout/vList2"/>
    <dgm:cxn modelId="{BD175D3C-3F39-435F-A324-9AF6627D2586}" type="presParOf" srcId="{B8175542-674F-48BB-B7F4-1DD4EDB1B73F}" destId="{801E25E5-7940-4C08-A09C-0A83AC0789A3}" srcOrd="4" destOrd="0" presId="urn:microsoft.com/office/officeart/2005/8/layout/vList2"/>
    <dgm:cxn modelId="{95FDF3DC-DCE7-479D-8A20-611E5D10A1E0}" type="presParOf" srcId="{B8175542-674F-48BB-B7F4-1DD4EDB1B73F}" destId="{136EC241-047A-426F-8C00-123046082E20}" srcOrd="5" destOrd="0" presId="urn:microsoft.com/office/officeart/2005/8/layout/vList2"/>
    <dgm:cxn modelId="{2B1DCFA9-8DF1-47AE-AAE1-F8CCD47A5988}" type="presParOf" srcId="{B8175542-674F-48BB-B7F4-1DD4EDB1B73F}" destId="{5680F903-D28C-4609-B1E4-872B8033BCC0}" srcOrd="6" destOrd="0" presId="urn:microsoft.com/office/officeart/2005/8/layout/vList2"/>
    <dgm:cxn modelId="{0C8B43BD-2753-444B-9D24-62D7F1971E59}" type="presParOf" srcId="{B8175542-674F-48BB-B7F4-1DD4EDB1B73F}" destId="{E3512582-FD7C-488E-95A5-7CAB4E542309}" srcOrd="7" destOrd="0" presId="urn:microsoft.com/office/officeart/2005/8/layout/vList2"/>
    <dgm:cxn modelId="{E81056F0-517D-43DA-9D1B-07B67381CACB}" type="presParOf" srcId="{B8175542-674F-48BB-B7F4-1DD4EDB1B73F}" destId="{F24C1678-C315-4842-A532-73DC5EA111A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6B653-CD67-4098-BD43-8337444D98E9}">
      <dsp:nvSpPr>
        <dsp:cNvPr id="0" name=""/>
        <dsp:cNvSpPr/>
      </dsp:nvSpPr>
      <dsp:spPr>
        <a:xfrm>
          <a:off x="0" y="92812"/>
          <a:ext cx="7225311" cy="9950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25 participants, 12 coaches, 13 PE teachers.</a:t>
          </a:r>
          <a:endParaRPr lang="en-US" sz="1800" kern="1200"/>
        </a:p>
      </dsp:txBody>
      <dsp:txXfrm>
        <a:off x="48576" y="141388"/>
        <a:ext cx="7128159" cy="897933"/>
      </dsp:txXfrm>
    </dsp:sp>
    <dsp:sp modelId="{99DC70A2-9064-4E44-8784-F63CC93B5CE7}">
      <dsp:nvSpPr>
        <dsp:cNvPr id="0" name=""/>
        <dsp:cNvSpPr/>
      </dsp:nvSpPr>
      <dsp:spPr>
        <a:xfrm>
          <a:off x="0" y="1139737"/>
          <a:ext cx="7225311" cy="9950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Each undertook a questionnaire, based on a questionnaire first devised by (Pai., </a:t>
          </a:r>
          <a:r>
            <a:rPr lang="en-GB" sz="1800" b="1" i="1" kern="1200"/>
            <a:t>et al </a:t>
          </a:r>
          <a:r>
            <a:rPr lang="en-GB" sz="1800" b="1" kern="1200"/>
            <a:t>2022) containing 28 different questions which helped to determine their knowledge of RED-S.</a:t>
          </a:r>
          <a:endParaRPr lang="en-US" sz="1800" kern="1200"/>
        </a:p>
      </dsp:txBody>
      <dsp:txXfrm>
        <a:off x="48576" y="1188313"/>
        <a:ext cx="7128159" cy="897933"/>
      </dsp:txXfrm>
    </dsp:sp>
    <dsp:sp modelId="{801E25E5-7940-4C08-A09C-0A83AC0789A3}">
      <dsp:nvSpPr>
        <dsp:cNvPr id="0" name=""/>
        <dsp:cNvSpPr/>
      </dsp:nvSpPr>
      <dsp:spPr>
        <a:xfrm>
          <a:off x="0" y="2186662"/>
          <a:ext cx="7225311" cy="9950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Participants were acquired using convenience sampling and snowball sampling.</a:t>
          </a:r>
          <a:endParaRPr lang="en-US" sz="1800" kern="1200"/>
        </a:p>
      </dsp:txBody>
      <dsp:txXfrm>
        <a:off x="48576" y="2235238"/>
        <a:ext cx="7128159" cy="897933"/>
      </dsp:txXfrm>
    </dsp:sp>
    <dsp:sp modelId="{5680F903-D28C-4609-B1E4-872B8033BCC0}">
      <dsp:nvSpPr>
        <dsp:cNvPr id="0" name=""/>
        <dsp:cNvSpPr/>
      </dsp:nvSpPr>
      <dsp:spPr>
        <a:xfrm>
          <a:off x="0" y="3233587"/>
          <a:ext cx="7225311" cy="9950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To be eligible for the study, participants were REQUIRED, to be a coach/ teacher in Sports or PE. </a:t>
          </a:r>
          <a:endParaRPr lang="en-US" sz="1800" kern="1200"/>
        </a:p>
      </dsp:txBody>
      <dsp:txXfrm>
        <a:off x="48576" y="3282163"/>
        <a:ext cx="7128159" cy="897933"/>
      </dsp:txXfrm>
    </dsp:sp>
    <dsp:sp modelId="{F24C1678-C315-4842-A532-73DC5EA111AB}">
      <dsp:nvSpPr>
        <dsp:cNvPr id="0" name=""/>
        <dsp:cNvSpPr/>
      </dsp:nvSpPr>
      <dsp:spPr>
        <a:xfrm>
          <a:off x="0" y="4280513"/>
          <a:ext cx="7225311" cy="99508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Results were analysed using an independent T-test, and (Clarke and Braun 2017 ) ‘thematic analysis’. </a:t>
          </a:r>
          <a:endParaRPr lang="en-US" sz="1800" kern="1200" dirty="0"/>
        </a:p>
      </dsp:txBody>
      <dsp:txXfrm>
        <a:off x="48576" y="4329089"/>
        <a:ext cx="7128159" cy="897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1B7AD-F37C-357D-A368-FFC1D493B8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0EBE3-095B-464C-EEFD-530F5D349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B50BB8-84B1-D398-4759-77A61AF28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92795C-98F4-EB51-8BAA-A5D6203E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607CD-6EB3-1196-CD2E-F6677ED08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0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E6F36-87DC-F67A-E8A8-0ED443C2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119EC-29A5-2262-489F-BD01260B7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3AE3F-83B9-795C-EEBA-5F4204D5C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9E515-F96F-3A5F-9AF1-ACBE8B304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DEBB2-4C17-196E-2C10-05479E7EC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75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13EB-CBAA-DF97-239D-4112C4C71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41F44-2284-2FCF-AD3C-0F85538AA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8E586-F0D8-F694-16DC-12D761763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B8721-74AC-CAD1-1BA3-19F586DE6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62AA4-C9DE-2FE3-5455-108F8AB9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437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145B5-AFE2-2325-C414-F99C00655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E66FC-6130-E876-D903-E483A5F584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2CBB7C-F522-E950-DD58-AC884B701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99B7F-D29E-ADBD-3A26-D920F95D8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EBA44-B212-CE98-6ED2-57A1EA3F8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9B43-E0DB-719F-5182-F07A38F1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558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37646-B4EC-4DD7-6444-7D0AE4068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AEAC01-20A0-91D3-3C67-BA30D8859D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534A66-10F4-5F36-1D5D-EF3D2B72B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982BC-607A-AE8D-C82C-F32274065B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3EA32-79F3-E962-E5E9-67155F6CFE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73E260-9D60-7003-186C-773544AFD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23C4C7-326E-CF10-20BE-B10962DC4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96184F-A7FA-A066-D562-AFC75F8DC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89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1C884-9C4D-6D6E-B1FC-EA5163DE4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8CC63E-0860-EA93-C465-45D35B495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453D9-A106-3313-5FA6-D1DA81CB0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A0381A-824C-1A5D-95A5-92B4996AB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5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1E31B0-5E95-B9F7-6DD8-F03BD5698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EAF03A-B448-3BCF-ECB0-C1E744383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B5870F-5ADD-C923-D3F4-37265CD0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0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1064F-883E-7286-4B41-9670608AC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92C36-63EB-A160-30B0-AD769D156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1022CD-14FB-4968-08FB-E5431A82EF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33A3D4-4123-AD09-8E3A-37CD997C3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1F09A8-4CA5-A184-EAA0-BA07A47DC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8B6AA-EBBA-4D97-03D2-2A14EB282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B73B7-12E6-F94F-FEBD-AA036B50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BB20AC-4511-6DDD-B022-E2005C2F98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ED9C9E-DE62-C036-096E-8881C41DEA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1CE5F-BFEE-5EEF-0F85-89048AE78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58061-54C1-EAC1-A15B-CF1893D9D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5F44C-C8D8-B183-50EF-D8B87EF61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50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1A053-C328-D205-C749-D01BE2807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511690-3F36-38D2-0C93-FBBB510D1B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84572-66C7-B48D-61A0-DA271E7D5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49E9D-B048-2810-A828-556961788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92FD7-10AA-0CD9-E4AF-F66B09043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918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A47417-2CDD-BA04-5D3C-395936D2A0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741D8C-0DA5-8963-C75F-37A0D7FA9A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94FB6-2A02-28B1-B5B4-076D2ED3B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9EAB9-91B6-BFB1-87E0-669453CB4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890C4-09E3-D575-A901-D71CF0939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888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DB0800-0A4C-4393-48BC-AA28151E2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E17CB9-9A71-B311-55A0-E3D44D2D6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E58B9-F28D-F040-B830-DDD547AE9F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6F1757-DF52-406C-8106-F824454B212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A615F-9448-EAB3-90E7-850DD91CE7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7F23F-DF41-AE73-88AA-E1173C79E1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CB9ED4-6820-4535-BAD7-3704A5DF2B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1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4" name="Rectangle 106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32BBA4E-7AAF-2A4D-8DAE-617082AA15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627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66" name="Rectangle 1065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2DD56-5F8E-3382-8B8C-B1CEAAF391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Examining Sports coaches and PE teachers’ knowledge of RED-S, to inform the development of an educational resource to increase this knowledge and understanding</a:t>
            </a:r>
            <a:endParaRPr lang="en-GB" sz="2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04334F-7686-8D56-E42E-A5C62369A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Lucy Richards- 2318074</a:t>
            </a:r>
          </a:p>
        </p:txBody>
      </p:sp>
      <p:sp>
        <p:nvSpPr>
          <p:cNvPr id="1068" name="Rectangle 106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112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0" name="Picture 19" descr="Premium Photo | Colorful reflections of pool water abstract pattern ...">
            <a:extLst>
              <a:ext uri="{FF2B5EF4-FFF2-40B4-BE49-F238E27FC236}">
                <a16:creationId xmlns:a16="http://schemas.microsoft.com/office/drawing/2014/main" id="{017CB197-15F6-7D70-89FC-43E57ABCB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70866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9D786C-E3A7-6FB0-E6A1-0C59A5CF09B9}"/>
              </a:ext>
            </a:extLst>
          </p:cNvPr>
          <p:cNvSpPr/>
          <p:nvPr/>
        </p:nvSpPr>
        <p:spPr>
          <a:xfrm>
            <a:off x="313499" y="1047133"/>
            <a:ext cx="4124209" cy="1587911"/>
          </a:xfrm>
          <a:prstGeom prst="rect">
            <a:avLst/>
          </a:prstGeom>
          <a:solidFill>
            <a:srgbClr val="F3F06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The researcher realized through personal encounters, many teachers and coaches seemed to lack knowledge surrounding RED-S.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5CA6AD-2288-606D-7C0A-5F2909E97865}"/>
              </a:ext>
            </a:extLst>
          </p:cNvPr>
          <p:cNvSpPr/>
          <p:nvPr/>
        </p:nvSpPr>
        <p:spPr>
          <a:xfrm>
            <a:off x="371864" y="2915648"/>
            <a:ext cx="3746513" cy="1723589"/>
          </a:xfrm>
          <a:prstGeom prst="rect">
            <a:avLst/>
          </a:prstGeom>
          <a:solidFill>
            <a:srgbClr val="ED6DE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When explored deeper, research stated that most coaches had a significant lack of knowledge of RED-S (Hamer., </a:t>
            </a:r>
            <a:r>
              <a:rPr lang="en-US" b="1" i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et al </a:t>
            </a: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2022).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3435DB-40E5-AD28-FCD7-2E427369ECBB}"/>
              </a:ext>
            </a:extLst>
          </p:cNvPr>
          <p:cNvSpPr/>
          <p:nvPr/>
        </p:nvSpPr>
        <p:spPr>
          <a:xfrm>
            <a:off x="557653" y="4852346"/>
            <a:ext cx="4412009" cy="179254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Additionally, it was found that secondary school teachers had no knowledge of the screening or referral practices required if RED-S is detected (Gummowitz., 2024)</a:t>
            </a:r>
          </a:p>
        </p:txBody>
      </p:sp>
      <p:pic>
        <p:nvPicPr>
          <p:cNvPr id="16" name="Picture 15" descr="Blue Question Mark Symbol Cartoon Vector Stock Vector (Royalty Free)  197383655 | Shutterstock">
            <a:extLst>
              <a:ext uri="{FF2B5EF4-FFF2-40B4-BE49-F238E27FC236}">
                <a16:creationId xmlns:a16="http://schemas.microsoft.com/office/drawing/2014/main" id="{30F80CAE-B074-7A55-E93E-2F5D81E00E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944"/>
          <a:stretch>
            <a:fillRect/>
          </a:stretch>
        </p:blipFill>
        <p:spPr>
          <a:xfrm>
            <a:off x="5239619" y="2227248"/>
            <a:ext cx="1606014" cy="263210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818CC4-357B-D4A7-3BB4-C7C95F6B20B6}"/>
              </a:ext>
            </a:extLst>
          </p:cNvPr>
          <p:cNvSpPr/>
          <p:nvPr/>
        </p:nvSpPr>
        <p:spPr>
          <a:xfrm>
            <a:off x="7644584" y="1062150"/>
            <a:ext cx="4285040" cy="122828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There was also a lack of research conducted on coaches/ teachers in the UK and Wales.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005795-D6E0-6F2A-9417-085A8B4023B4}"/>
              </a:ext>
            </a:extLst>
          </p:cNvPr>
          <p:cNvSpPr/>
          <p:nvPr/>
        </p:nvSpPr>
        <p:spPr>
          <a:xfrm>
            <a:off x="7394272" y="4540787"/>
            <a:ext cx="4595245" cy="2104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Further studies suggest that there are often false beliefs held by coaches, regarding nutrition, female menstruation, and body weight/shape (Mukherjee., </a:t>
            </a:r>
            <a:r>
              <a:rPr lang="en-US" b="1" i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et al </a:t>
            </a: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2016;</a:t>
            </a:r>
            <a:r>
              <a:rPr lang="en-US" b="1" u="sng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Pantano., 2017).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6F4E4C-A402-B5A9-585C-D3D132893A50}"/>
              </a:ext>
            </a:extLst>
          </p:cNvPr>
          <p:cNvSpPr/>
          <p:nvPr/>
        </p:nvSpPr>
        <p:spPr>
          <a:xfrm>
            <a:off x="7394272" y="2635044"/>
            <a:ext cx="4595245" cy="158791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1">
                    <a:alpha val="5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Yet, research currently failed to determine whether coaches and teachers are taught about RED-S during their training, and their beliefs about RED-S and Low energy availability.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A107D-1EFC-9D97-08E3-A405B775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326" y="213109"/>
            <a:ext cx="10151347" cy="564382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Why was this research project conducted? 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AB2ED03-635B-A634-BC58-8177D27BDF8A}"/>
              </a:ext>
            </a:extLst>
          </p:cNvPr>
          <p:cNvCxnSpPr>
            <a:cxnSpLocks/>
          </p:cNvCxnSpPr>
          <p:nvPr/>
        </p:nvCxnSpPr>
        <p:spPr>
          <a:xfrm flipH="1" flipV="1">
            <a:off x="4680421" y="1942602"/>
            <a:ext cx="645888" cy="569292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360B29C-B84C-FA04-FEC3-01F5267631FF}"/>
              </a:ext>
            </a:extLst>
          </p:cNvPr>
          <p:cNvCxnSpPr>
            <a:cxnSpLocks/>
          </p:cNvCxnSpPr>
          <p:nvPr/>
        </p:nvCxnSpPr>
        <p:spPr>
          <a:xfrm flipH="1">
            <a:off x="4262078" y="4010395"/>
            <a:ext cx="934873" cy="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DCE26B3-9D94-6B0A-4126-F0AB8697749A}"/>
              </a:ext>
            </a:extLst>
          </p:cNvPr>
          <p:cNvCxnSpPr>
            <a:cxnSpLocks/>
          </p:cNvCxnSpPr>
          <p:nvPr/>
        </p:nvCxnSpPr>
        <p:spPr>
          <a:xfrm flipH="1">
            <a:off x="4716842" y="4604556"/>
            <a:ext cx="706545" cy="79288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59DED94-FACB-13FD-6786-0896C9070C0B}"/>
              </a:ext>
            </a:extLst>
          </p:cNvPr>
          <p:cNvCxnSpPr>
            <a:cxnSpLocks/>
          </p:cNvCxnSpPr>
          <p:nvPr/>
        </p:nvCxnSpPr>
        <p:spPr>
          <a:xfrm flipV="1">
            <a:off x="6609069" y="1565171"/>
            <a:ext cx="881988" cy="866953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CE224B2-D24F-12E1-9B9A-A3379A1C2A44}"/>
              </a:ext>
            </a:extLst>
          </p:cNvPr>
          <p:cNvCxnSpPr>
            <a:cxnSpLocks/>
          </p:cNvCxnSpPr>
          <p:nvPr/>
        </p:nvCxnSpPr>
        <p:spPr>
          <a:xfrm>
            <a:off x="6707513" y="3472512"/>
            <a:ext cx="783544" cy="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06E3D24-4A28-762A-CA5B-8ABC301C9632}"/>
              </a:ext>
            </a:extLst>
          </p:cNvPr>
          <p:cNvCxnSpPr>
            <a:cxnSpLocks/>
          </p:cNvCxnSpPr>
          <p:nvPr/>
        </p:nvCxnSpPr>
        <p:spPr>
          <a:xfrm>
            <a:off x="6597342" y="4608765"/>
            <a:ext cx="796929" cy="788671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967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6123A-63F9-1BA2-6D20-A5CB61DBE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247333"/>
            <a:ext cx="5444382" cy="936568"/>
          </a:xfrm>
          <a:solidFill>
            <a:schemeClr val="accent5">
              <a:lumMod val="20000"/>
              <a:lumOff val="80000"/>
            </a:schemeClr>
          </a:solidFill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Aims of the project </a:t>
            </a:r>
          </a:p>
        </p:txBody>
      </p:sp>
      <p:pic>
        <p:nvPicPr>
          <p:cNvPr id="4" name="Picture 3" descr="Relative Energy Deficiency in Sport (RED-S) - The Active Womens Clinic">
            <a:extLst>
              <a:ext uri="{FF2B5EF4-FFF2-40B4-BE49-F238E27FC236}">
                <a16:creationId xmlns:a16="http://schemas.microsoft.com/office/drawing/2014/main" id="{6E3B11F3-F2F6-4206-46E6-9A83848832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64" r="31098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11CF929B-9D8B-F0EC-4ECB-0A41EE9114E0}"/>
              </a:ext>
            </a:extLst>
          </p:cNvPr>
          <p:cNvSpPr/>
          <p:nvPr/>
        </p:nvSpPr>
        <p:spPr>
          <a:xfrm>
            <a:off x="5631238" y="1286815"/>
            <a:ext cx="5919019" cy="83574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tabLst>
                <a:tab pos="457200" algn="l"/>
              </a:tabLst>
            </a:pP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 study aimed to discover the current knowledge held by sports coaches and PE teachers about the condition ‘Relative Energy Deficiency in Sport’ (RED-S). </a:t>
            </a:r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  <a:latin typeface="Abadi" panose="020B0604020104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C14D55A-FF32-D5F0-BB16-A64387DC3347}"/>
              </a:ext>
            </a:extLst>
          </p:cNvPr>
          <p:cNvSpPr/>
          <p:nvPr/>
        </p:nvSpPr>
        <p:spPr>
          <a:xfrm>
            <a:off x="5497840" y="2280436"/>
            <a:ext cx="6185813" cy="1042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 research was carried out on recreational athletes’ coaches and PE teachers, from a multitude of different sports, to close these gaps.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61AF9C-CCEC-0899-EB68-F22C242CB09B}"/>
              </a:ext>
            </a:extLst>
          </p:cNvPr>
          <p:cNvSpPr/>
          <p:nvPr/>
        </p:nvSpPr>
        <p:spPr>
          <a:xfrm>
            <a:off x="5358580" y="3514707"/>
            <a:ext cx="6466032" cy="159774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 research also aimed to address if coaches/PE teachers had existing knowledge of RED-S and low energy availability and where this knowledge had come from, to help form a better understanding of what is currently covered in teachers and coaches' education programmes.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44D5FD-F52B-A8C2-74C0-99E637E88442}"/>
              </a:ext>
            </a:extLst>
          </p:cNvPr>
          <p:cNvSpPr/>
          <p:nvPr/>
        </p:nvSpPr>
        <p:spPr>
          <a:xfrm>
            <a:off x="5277275" y="5270328"/>
            <a:ext cx="6626942" cy="1433052"/>
          </a:xfrm>
          <a:prstGeom prst="rect">
            <a:avLst/>
          </a:prstGeom>
          <a:solidFill>
            <a:srgbClr val="F3F07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 concluding aim of the research was to create an educational resource to provide knowledge to coaches/PE teachers about RED-S and how to identify the condition in their athletes. Ultimately to protect more athletes from developing the condition.</a:t>
            </a:r>
          </a:p>
        </p:txBody>
      </p:sp>
    </p:spTree>
    <p:extLst>
      <p:ext uri="{BB962C8B-B14F-4D97-AF65-F5344CB8AC3E}">
        <p14:creationId xmlns:p14="http://schemas.microsoft.com/office/powerpoint/2010/main" val="290593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C3660-2C7B-4028-229E-CADF9EBCF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7117" y="445223"/>
            <a:ext cx="6798541" cy="582246"/>
          </a:xfrm>
          <a:solidFill>
            <a:schemeClr val="bg2">
              <a:lumMod val="90000"/>
            </a:schemeClr>
          </a:solidFill>
        </p:spPr>
        <p:txBody>
          <a:bodyPr anchor="b">
            <a:normAutofit fontScale="90000"/>
          </a:bodyPr>
          <a:lstStyle/>
          <a:p>
            <a:pPr algn="ctr"/>
            <a:r>
              <a:rPr lang="en-GB" sz="4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Methodology</a:t>
            </a:r>
            <a:r>
              <a:rPr lang="en-GB" sz="4000" dirty="0"/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5F5CFFB-14F1-FE6E-E477-2C87F5EB9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225" r="14929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53889EA-0A26-D8A7-54E0-E6D940A1E9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385553"/>
              </p:ext>
            </p:extLst>
          </p:nvPr>
        </p:nvGraphicFramePr>
        <p:xfrm>
          <a:off x="4553733" y="1258529"/>
          <a:ext cx="7225311" cy="5368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0915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77096-CC3D-F15F-C8E7-6FCE5836B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963" y="132722"/>
            <a:ext cx="4084073" cy="725156"/>
          </a:xfrm>
          <a:solidFill>
            <a:schemeClr val="bg2">
              <a:lumMod val="90000"/>
            </a:schemeClr>
          </a:solidFill>
        </p:spPr>
        <p:txBody>
          <a:bodyPr anchor="t"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RESULTS 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77EE1D6E-E47C-B8D7-1E0E-604CEFA308DB}"/>
              </a:ext>
            </a:extLst>
          </p:cNvPr>
          <p:cNvSpPr/>
          <p:nvPr/>
        </p:nvSpPr>
        <p:spPr>
          <a:xfrm>
            <a:off x="56227" y="389609"/>
            <a:ext cx="4007069" cy="1810352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68% of participants had little to no awareness of RED-S</a:t>
            </a: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DA0572E1-66F9-AE69-D122-E4A28F16E70B}"/>
              </a:ext>
            </a:extLst>
          </p:cNvPr>
          <p:cNvSpPr/>
          <p:nvPr/>
        </p:nvSpPr>
        <p:spPr>
          <a:xfrm>
            <a:off x="8385995" y="92177"/>
            <a:ext cx="3583858" cy="240521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There was no significant difference in knowledge scores between teachers and coaches.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CD66E236-F34E-20AA-AC65-1011B844471D}"/>
              </a:ext>
            </a:extLst>
          </p:cNvPr>
          <p:cNvSpPr/>
          <p:nvPr/>
        </p:nvSpPr>
        <p:spPr>
          <a:xfrm>
            <a:off x="4195454" y="855968"/>
            <a:ext cx="4066562" cy="2130522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96% of participants expressed the need for an educational resource surrounding ‘RED-S’. 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CD104FA8-25F6-C3E3-D475-B9E605241EE1}"/>
              </a:ext>
            </a:extLst>
          </p:cNvPr>
          <p:cNvSpPr/>
          <p:nvPr/>
        </p:nvSpPr>
        <p:spPr>
          <a:xfrm>
            <a:off x="185786" y="2309945"/>
            <a:ext cx="4139592" cy="2352964"/>
          </a:xfrm>
          <a:prstGeom prst="cloud">
            <a:avLst/>
          </a:prstGeom>
          <a:solidFill>
            <a:srgbClr val="F3F06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88% of participants understood that insufficient energy intake can lead to increased risk of colds and flu.</a:t>
            </a: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4F44E30C-5DC1-B4AB-F0A5-2F11A02B9324}"/>
              </a:ext>
            </a:extLst>
          </p:cNvPr>
          <p:cNvSpPr/>
          <p:nvPr/>
        </p:nvSpPr>
        <p:spPr>
          <a:xfrm>
            <a:off x="8370248" y="2497393"/>
            <a:ext cx="3883742" cy="2405216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84% of participants understood that insufficient energy intake affects concentration.</a:t>
            </a:r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62C7D685-1A60-5995-20E8-EB5608E2BE40}"/>
              </a:ext>
            </a:extLst>
          </p:cNvPr>
          <p:cNvSpPr/>
          <p:nvPr/>
        </p:nvSpPr>
        <p:spPr>
          <a:xfrm>
            <a:off x="185785" y="4677024"/>
            <a:ext cx="4066562" cy="2144713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76% of participants were unaware of the definition ‘low energy availability’.</a:t>
            </a:r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5703F02C-BA6B-B80B-F5F0-12A4478950B0}"/>
              </a:ext>
            </a:extLst>
          </p:cNvPr>
          <p:cNvSpPr/>
          <p:nvPr/>
        </p:nvSpPr>
        <p:spPr>
          <a:xfrm>
            <a:off x="4122424" y="3096474"/>
            <a:ext cx="4041424" cy="2352964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Athletic coaches and teachers had a greater awareness of RED-S, than most other sports. </a:t>
            </a: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308F82D1-7FA8-3388-F200-F51F98CD618C}"/>
              </a:ext>
            </a:extLst>
          </p:cNvPr>
          <p:cNvSpPr/>
          <p:nvPr/>
        </p:nvSpPr>
        <p:spPr>
          <a:xfrm>
            <a:off x="7066261" y="4994786"/>
            <a:ext cx="4066563" cy="182689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80% of participants had little to no awareness of the female athlete triad. </a:t>
            </a:r>
          </a:p>
        </p:txBody>
      </p:sp>
    </p:spTree>
    <p:extLst>
      <p:ext uri="{BB962C8B-B14F-4D97-AF65-F5344CB8AC3E}">
        <p14:creationId xmlns:p14="http://schemas.microsoft.com/office/powerpoint/2010/main" val="7616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Blue Science Background Vector Art, Icons, and Graphics for Free Download">
            <a:extLst>
              <a:ext uri="{FF2B5EF4-FFF2-40B4-BE49-F238E27FC236}">
                <a16:creationId xmlns:a16="http://schemas.microsoft.com/office/drawing/2014/main" id="{F733CB15-3886-9352-8E9D-C75CF9CAB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4784" y="0"/>
            <a:ext cx="12406784" cy="6858000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2B1B709-AD26-E556-4196-475C313FDBEA}"/>
              </a:ext>
            </a:extLst>
          </p:cNvPr>
          <p:cNvSpPr/>
          <p:nvPr/>
        </p:nvSpPr>
        <p:spPr>
          <a:xfrm>
            <a:off x="30351" y="1525452"/>
            <a:ext cx="5638796" cy="1627462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55000"/>
                  </a:schemeClr>
                </a:solidFill>
              </a:rPr>
              <a:t>The findings correlated with previous studies which suggested a lack of knowledge held by both coaches and teachers. 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D16B72-7AC4-22A7-279D-B4F0B75568F0}"/>
              </a:ext>
            </a:extLst>
          </p:cNvPr>
          <p:cNvSpPr/>
          <p:nvPr/>
        </p:nvSpPr>
        <p:spPr>
          <a:xfrm>
            <a:off x="30351" y="3963973"/>
            <a:ext cx="5639287" cy="201907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Small sample size limits the studies reliability and generalisability.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E961F-B41E-652F-A533-A473B6DCA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6801" y="365433"/>
            <a:ext cx="9538398" cy="618948"/>
          </a:xfr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b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Discussion and Strengths &amp; Weaknesses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5C15E57-662B-91EB-7F13-8007394C474B}"/>
              </a:ext>
            </a:extLst>
          </p:cNvPr>
          <p:cNvSpPr/>
          <p:nvPr/>
        </p:nvSpPr>
        <p:spPr>
          <a:xfrm>
            <a:off x="6032216" y="1525452"/>
            <a:ext cx="5894074" cy="162746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The study allowed for practical implication of creating a resource, which aimed to better educate teachers and coaches on the topic</a:t>
            </a:r>
            <a:r>
              <a:rPr lang="en-GB" dirty="0"/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921D738-E595-BAA4-A208-BD70E57F2863}"/>
              </a:ext>
            </a:extLst>
          </p:cNvPr>
          <p:cNvSpPr/>
          <p:nvPr/>
        </p:nvSpPr>
        <p:spPr>
          <a:xfrm>
            <a:off x="5988608" y="3995918"/>
            <a:ext cx="5766507" cy="201907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23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Filled a gap in research, whereby coaches and teachers of recreational athletes were surveyed, previous research has targeted more elite athlete coaches.</a:t>
            </a:r>
          </a:p>
        </p:txBody>
      </p:sp>
    </p:spTree>
    <p:extLst>
      <p:ext uri="{BB962C8B-B14F-4D97-AF65-F5344CB8AC3E}">
        <p14:creationId xmlns:p14="http://schemas.microsoft.com/office/powerpoint/2010/main" val="1409182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Water Reflection Wallpapers - Wallpaper Cave">
            <a:extLst>
              <a:ext uri="{FF2B5EF4-FFF2-40B4-BE49-F238E27FC236}">
                <a16:creationId xmlns:a16="http://schemas.microsoft.com/office/drawing/2014/main" id="{00C96C48-E153-028C-CC4D-753299F12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7999"/>
          </a:xfrm>
          <a:prstGeom prst="rect">
            <a:avLst/>
          </a:prstGeom>
        </p:spPr>
      </p:pic>
      <p:sp>
        <p:nvSpPr>
          <p:cNvPr id="9" name="Star: 6 Points 8">
            <a:extLst>
              <a:ext uri="{FF2B5EF4-FFF2-40B4-BE49-F238E27FC236}">
                <a16:creationId xmlns:a16="http://schemas.microsoft.com/office/drawing/2014/main" id="{E74B85F4-1DD5-FEBF-39B8-4003CB5AE4EF}"/>
              </a:ext>
            </a:extLst>
          </p:cNvPr>
          <p:cNvSpPr/>
          <p:nvPr/>
        </p:nvSpPr>
        <p:spPr>
          <a:xfrm>
            <a:off x="865239" y="3508891"/>
            <a:ext cx="2644878" cy="2711244"/>
          </a:xfrm>
          <a:prstGeom prst="star6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Top tip 1</a:t>
            </a:r>
          </a:p>
          <a:p>
            <a:pPr algn="ctr"/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Get your topic chosen early!</a:t>
            </a:r>
          </a:p>
        </p:txBody>
      </p:sp>
      <p:sp>
        <p:nvSpPr>
          <p:cNvPr id="13" name="Star: 6 Points 12">
            <a:extLst>
              <a:ext uri="{FF2B5EF4-FFF2-40B4-BE49-F238E27FC236}">
                <a16:creationId xmlns:a16="http://schemas.microsoft.com/office/drawing/2014/main" id="{5647A827-BA80-DFA1-05EB-B7CAAC757C30}"/>
              </a:ext>
            </a:extLst>
          </p:cNvPr>
          <p:cNvSpPr/>
          <p:nvPr/>
        </p:nvSpPr>
        <p:spPr>
          <a:xfrm>
            <a:off x="4583062" y="3613355"/>
            <a:ext cx="2840294" cy="2749344"/>
          </a:xfrm>
          <a:prstGeom prst="star6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2"/>
                </a:solidFill>
                <a:latin typeface="Abadi" panose="020B0604020104020204" pitchFamily="34" charset="0"/>
              </a:rPr>
              <a:t>Top tip 2</a:t>
            </a:r>
          </a:p>
          <a:p>
            <a:pPr algn="ctr"/>
            <a:r>
              <a:rPr lang="en-GB" sz="2000" b="1" dirty="0">
                <a:solidFill>
                  <a:schemeClr val="bg2"/>
                </a:solidFill>
                <a:latin typeface="Abadi" panose="020B0604020104020204" pitchFamily="34" charset="0"/>
              </a:rPr>
              <a:t>Set yourself mini deadlines!</a:t>
            </a:r>
          </a:p>
        </p:txBody>
      </p:sp>
      <p:sp>
        <p:nvSpPr>
          <p:cNvPr id="15" name="Star: 6 Points 14">
            <a:extLst>
              <a:ext uri="{FF2B5EF4-FFF2-40B4-BE49-F238E27FC236}">
                <a16:creationId xmlns:a16="http://schemas.microsoft.com/office/drawing/2014/main" id="{0AC6D6CE-B66E-F75D-9A82-87F5A7299C47}"/>
              </a:ext>
            </a:extLst>
          </p:cNvPr>
          <p:cNvSpPr/>
          <p:nvPr/>
        </p:nvSpPr>
        <p:spPr>
          <a:xfrm>
            <a:off x="8496301" y="3540227"/>
            <a:ext cx="3003755" cy="2895600"/>
          </a:xfrm>
          <a:prstGeom prst="star6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2"/>
                </a:solidFill>
                <a:latin typeface="Abadi" panose="020B0604020104020204" pitchFamily="34" charset="0"/>
              </a:rPr>
              <a:t>Top tip 3 </a:t>
            </a:r>
          </a:p>
          <a:p>
            <a:pPr algn="ctr"/>
            <a:r>
              <a:rPr lang="en-GB" sz="2000" b="1" dirty="0">
                <a:solidFill>
                  <a:schemeClr val="bg2"/>
                </a:solidFill>
                <a:latin typeface="Abadi" panose="020B0604020104020204" pitchFamily="34" charset="0"/>
              </a:rPr>
              <a:t>Make sure you are passionate about your topic!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FBAB5-77FB-C083-0540-1491D1550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700" y="187988"/>
            <a:ext cx="4038600" cy="614624"/>
          </a:xfrm>
          <a:solidFill>
            <a:schemeClr val="bg2">
              <a:lumMod val="90000"/>
            </a:schemeClr>
          </a:solidFill>
        </p:spPr>
        <p:txBody>
          <a:bodyPr anchor="t">
            <a:noAutofit/>
          </a:bodyPr>
          <a:lstStyle/>
          <a:p>
            <a:pPr algn="ctr"/>
            <a:r>
              <a:rPr lang="en-GB" sz="3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REFLECTION</a:t>
            </a:r>
            <a:r>
              <a:rPr lang="en-GB" sz="3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106B81-43AB-CA52-444A-AF735DBFB931}"/>
              </a:ext>
            </a:extLst>
          </p:cNvPr>
          <p:cNvSpPr/>
          <p:nvPr/>
        </p:nvSpPr>
        <p:spPr>
          <a:xfrm>
            <a:off x="182512" y="790321"/>
            <a:ext cx="11641393" cy="100289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badi" panose="020B0604020104020204" pitchFamily="34" charset="0"/>
              </a:rPr>
              <a:t>Future research in this field could be more of an ‘intervention-based study’, whereby the effectiveness of the educational resource is tested for its efficiency.  </a:t>
            </a:r>
          </a:p>
        </p:txBody>
      </p:sp>
    </p:spTree>
    <p:extLst>
      <p:ext uri="{BB962C8B-B14F-4D97-AF65-F5344CB8AC3E}">
        <p14:creationId xmlns:p14="http://schemas.microsoft.com/office/powerpoint/2010/main" val="695505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B70F2-73E3-205F-0054-E9CFF8CB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798" y="981553"/>
            <a:ext cx="7771467" cy="5546047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r>
              <a:rPr lang="en-US" sz="1700" dirty="0"/>
              <a:t>Clarke, V. and Braun, V., 2017. Thematic analysis. </a:t>
            </a:r>
            <a:r>
              <a:rPr lang="en-US" sz="1700" i="1" dirty="0"/>
              <a:t>The journal of positive psychology</a:t>
            </a:r>
            <a:r>
              <a:rPr lang="en-US" sz="1700" dirty="0"/>
              <a:t>, </a:t>
            </a:r>
            <a:r>
              <a:rPr lang="en-US" sz="1700" i="1" dirty="0"/>
              <a:t>12</a:t>
            </a:r>
            <a:r>
              <a:rPr lang="en-US" sz="1700" dirty="0"/>
              <a:t>(3), pp.297-298.</a:t>
            </a:r>
            <a:endParaRPr lang="en-GB" sz="1700" dirty="0"/>
          </a:p>
          <a:p>
            <a:r>
              <a:rPr lang="en-GB" sz="1700" dirty="0" err="1"/>
              <a:t>Gumowitz</a:t>
            </a:r>
            <a:r>
              <a:rPr lang="en-GB" sz="1700" dirty="0"/>
              <a:t>, E.N. (2024) </a:t>
            </a:r>
            <a:r>
              <a:rPr lang="en-GB" sz="1700" i="1" dirty="0"/>
              <a:t>Secondary school athletic trainers’ knowledge of relative energy deficiency in sport (RED-S)</a:t>
            </a:r>
            <a:r>
              <a:rPr lang="en-GB" sz="1700" dirty="0"/>
              <a:t>. Master’s thesis. Barry University.</a:t>
            </a:r>
            <a:endParaRPr lang="en-US" sz="1700" dirty="0"/>
          </a:p>
          <a:p>
            <a:r>
              <a:rPr lang="en-US" sz="1700" dirty="0"/>
              <a:t>Hamer, J., </a:t>
            </a:r>
            <a:r>
              <a:rPr lang="en-US" sz="1700" dirty="0" err="1"/>
              <a:t>Desbrow</a:t>
            </a:r>
            <a:r>
              <a:rPr lang="en-US" sz="1700" dirty="0"/>
              <a:t>, B. and Irwin, C., 2021. Are coaches of female athletes informed of relative energy deficiency in sport? A scoping review. </a:t>
            </a:r>
            <a:r>
              <a:rPr lang="en-US" sz="1700" i="1" dirty="0"/>
              <a:t>Women in Sport and Physical Activity Journal</a:t>
            </a:r>
            <a:r>
              <a:rPr lang="en-US" sz="1700" dirty="0"/>
              <a:t>, </a:t>
            </a:r>
            <a:r>
              <a:rPr lang="en-US" sz="1700" i="1" dirty="0"/>
              <a:t>29</a:t>
            </a:r>
            <a:r>
              <a:rPr lang="en-US" sz="1700" dirty="0"/>
              <a:t>(1), pp.38-46.</a:t>
            </a:r>
          </a:p>
          <a:p>
            <a:r>
              <a:rPr lang="en-GB" sz="1700" dirty="0"/>
              <a:t>Mukherjee, S., Chand, V., Wong, X.X., Choong, P.P., Lau, V.S., Wang, S.C., Tou, N.X. and Ng, K.W. (2016) ‘Knowledge of the female athlete triad amongst coaches’, </a:t>
            </a:r>
            <a:r>
              <a:rPr lang="en-GB" sz="1700" i="1" dirty="0"/>
              <a:t>International Journal of Sports Science &amp; Coaching</a:t>
            </a:r>
            <a:r>
              <a:rPr lang="en-GB" sz="1700" dirty="0"/>
              <a:t>, 11(4), pp. 545–551.</a:t>
            </a:r>
          </a:p>
          <a:p>
            <a:r>
              <a:rPr lang="en-GB" sz="1700" dirty="0"/>
              <a:t>Pantano, K.J. (2017) ‘Knowledge of high school coaches’, </a:t>
            </a:r>
            <a:r>
              <a:rPr lang="en-GB" sz="1700" i="1" dirty="0"/>
              <a:t>Journal of </a:t>
            </a:r>
            <a:r>
              <a:rPr lang="en-GB" sz="1700" i="1" dirty="0" err="1"/>
              <a:t>Pediatric</a:t>
            </a:r>
            <a:r>
              <a:rPr lang="en-GB" sz="1700" i="1" dirty="0"/>
              <a:t> and Adolescent </a:t>
            </a:r>
            <a:r>
              <a:rPr lang="en-GB" sz="1700" i="1" dirty="0" err="1"/>
              <a:t>Gynecology</a:t>
            </a:r>
            <a:r>
              <a:rPr lang="en-GB" sz="1700" dirty="0"/>
              <a:t>, 30(5), pp. 540–545.</a:t>
            </a:r>
          </a:p>
          <a:p>
            <a:r>
              <a:rPr lang="en-US" sz="1700" dirty="0"/>
              <a:t>Pai, N.N., Brown, R.C. and Black, K.E., 2022. The development and validation of a questionnaire to assess relative energy deficiency in sport (RED-S) knowledge. </a:t>
            </a:r>
            <a:r>
              <a:rPr lang="en-US" sz="1700" i="1" dirty="0"/>
              <a:t>Journal of science and medicine in sport</a:t>
            </a:r>
            <a:r>
              <a:rPr lang="en-US" sz="1700" dirty="0"/>
              <a:t>, </a:t>
            </a:r>
            <a:r>
              <a:rPr lang="en-US" sz="1700" i="1" dirty="0"/>
              <a:t>25</a:t>
            </a:r>
            <a:r>
              <a:rPr lang="en-US" sz="1700" dirty="0"/>
              <a:t>(10), pp.794-799.</a:t>
            </a:r>
            <a:endParaRPr lang="en-GB" sz="1700" dirty="0"/>
          </a:p>
          <a:p>
            <a:endParaRPr lang="en-GB" sz="17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882E2-593F-E398-E14B-A1DB8D17F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76" y="307272"/>
            <a:ext cx="3201366" cy="66413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18827783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2813</TotalTime>
  <Words>943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Abadi</vt:lpstr>
      <vt:lpstr>ADLaM Display</vt:lpstr>
      <vt:lpstr>Aptos</vt:lpstr>
      <vt:lpstr>Aptos Display</vt:lpstr>
      <vt:lpstr>Arial</vt:lpstr>
      <vt:lpstr>Calibri</vt:lpstr>
      <vt:lpstr>Office Theme</vt:lpstr>
      <vt:lpstr>Examining Sports coaches and PE teachers’ knowledge of RED-S, to inform the development of an educational resource to increase this knowledge and understanding</vt:lpstr>
      <vt:lpstr>Why was this research project conducted? </vt:lpstr>
      <vt:lpstr>Aims of the project </vt:lpstr>
      <vt:lpstr>Methodology </vt:lpstr>
      <vt:lpstr>RESULTS </vt:lpstr>
      <vt:lpstr>Discussion and Strengths &amp; Weaknesses </vt:lpstr>
      <vt:lpstr>REFLECTION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richards</dc:creator>
  <cp:lastModifiedBy>lucy richards</cp:lastModifiedBy>
  <cp:revision>3</cp:revision>
  <dcterms:created xsi:type="dcterms:W3CDTF">2026-05-05T07:52:36Z</dcterms:created>
  <dcterms:modified xsi:type="dcterms:W3CDTF">2026-05-08T06:22:55Z</dcterms:modified>
</cp:coreProperties>
</file>