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8"/>
  </p:notesMasterIdLst>
  <p:sldIdLst>
    <p:sldId id="256" r:id="rId2"/>
    <p:sldId id="257" r:id="rId3"/>
    <p:sldId id="258" r:id="rId4"/>
    <p:sldId id="259" r:id="rId5"/>
    <p:sldId id="262"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6" autoAdjust="0"/>
    <p:restoredTop sz="93970" autoAdjust="0"/>
  </p:normalViewPr>
  <p:slideViewPr>
    <p:cSldViewPr snapToGrid="0">
      <p:cViewPr varScale="1">
        <p:scale>
          <a:sx n="80" d="100"/>
          <a:sy n="80" d="100"/>
        </p:scale>
        <p:origin x="739"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7560E6-FE04-4FAB-ACB5-00D18064B390}" type="datetimeFigureOut">
              <a:rPr lang="en-GB" smtClean="0"/>
              <a:t>08/03/2022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80B9C6-300E-4BF8-88D3-835A6886E2BD}" type="slidenum">
              <a:rPr lang="en-GB" smtClean="0"/>
              <a:t>‹#›</a:t>
            </a:fld>
            <a:endParaRPr lang="en-GB"/>
          </a:p>
        </p:txBody>
      </p:sp>
    </p:spTree>
    <p:extLst>
      <p:ext uri="{BB962C8B-B14F-4D97-AF65-F5344CB8AC3E}">
        <p14:creationId xmlns:p14="http://schemas.microsoft.com/office/powerpoint/2010/main" val="844193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80B9C6-300E-4BF8-88D3-835A6886E2BD}" type="slidenum">
              <a:rPr lang="en-GB" smtClean="0"/>
              <a:t>1</a:t>
            </a:fld>
            <a:endParaRPr lang="en-GB"/>
          </a:p>
        </p:txBody>
      </p:sp>
    </p:spTree>
    <p:extLst>
      <p:ext uri="{BB962C8B-B14F-4D97-AF65-F5344CB8AC3E}">
        <p14:creationId xmlns:p14="http://schemas.microsoft.com/office/powerpoint/2010/main" val="1147756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80B9C6-300E-4BF8-88D3-835A6886E2BD}" type="slidenum">
              <a:rPr lang="en-GB" smtClean="0"/>
              <a:t>4</a:t>
            </a:fld>
            <a:endParaRPr lang="en-GB"/>
          </a:p>
        </p:txBody>
      </p:sp>
    </p:spTree>
    <p:extLst>
      <p:ext uri="{BB962C8B-B14F-4D97-AF65-F5344CB8AC3E}">
        <p14:creationId xmlns:p14="http://schemas.microsoft.com/office/powerpoint/2010/main" val="31455054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46AA0B-5EC6-4BBD-85F2-58226035B5A9}"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5200BB-82DA-4988-916F-6D4562666DDD}" type="slidenum">
              <a:rPr lang="en-GB" smtClean="0"/>
              <a:t>‹#›</a:t>
            </a:fld>
            <a:endParaRPr lang="en-GB"/>
          </a:p>
        </p:txBody>
      </p:sp>
    </p:spTree>
    <p:extLst>
      <p:ext uri="{BB962C8B-B14F-4D97-AF65-F5344CB8AC3E}">
        <p14:creationId xmlns:p14="http://schemas.microsoft.com/office/powerpoint/2010/main" val="2795506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46AA0B-5EC6-4BBD-85F2-58226035B5A9}"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5200BB-82DA-4988-916F-6D4562666DDD}" type="slidenum">
              <a:rPr lang="en-GB" smtClean="0"/>
              <a:t>‹#›</a:t>
            </a:fld>
            <a:endParaRPr lang="en-GB"/>
          </a:p>
        </p:txBody>
      </p:sp>
    </p:spTree>
    <p:extLst>
      <p:ext uri="{BB962C8B-B14F-4D97-AF65-F5344CB8AC3E}">
        <p14:creationId xmlns:p14="http://schemas.microsoft.com/office/powerpoint/2010/main" val="443646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46AA0B-5EC6-4BBD-85F2-58226035B5A9}"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5200BB-82DA-4988-916F-6D4562666DDD}" type="slidenum">
              <a:rPr lang="en-GB" smtClean="0"/>
              <a:t>‹#›</a:t>
            </a:fld>
            <a:endParaRPr lang="en-GB"/>
          </a:p>
        </p:txBody>
      </p:sp>
    </p:spTree>
    <p:extLst>
      <p:ext uri="{BB962C8B-B14F-4D97-AF65-F5344CB8AC3E}">
        <p14:creationId xmlns:p14="http://schemas.microsoft.com/office/powerpoint/2010/main" val="425668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46AA0B-5EC6-4BBD-85F2-58226035B5A9}" type="datetimeFigureOut">
              <a:rPr lang="en-GB" smtClean="0"/>
              <a:t>08/03/2022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5200BB-82DA-4988-916F-6D4562666DDD}" type="slidenum">
              <a:rPr lang="en-GB" smtClean="0"/>
              <a:t>‹#›</a:t>
            </a:fld>
            <a:endParaRPr lang="en-GB"/>
          </a:p>
        </p:txBody>
      </p:sp>
    </p:spTree>
    <p:extLst>
      <p:ext uri="{BB962C8B-B14F-4D97-AF65-F5344CB8AC3E}">
        <p14:creationId xmlns:p14="http://schemas.microsoft.com/office/powerpoint/2010/main" val="1949250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46AA0B-5EC6-4BBD-85F2-58226035B5A9}" type="datetimeFigureOut">
              <a:rPr lang="en-GB" smtClean="0"/>
              <a:t>08/03/2022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5200BB-82DA-4988-916F-6D4562666DDD}" type="slidenum">
              <a:rPr lang="en-GB" smtClean="0"/>
              <a:t>‹#›</a:t>
            </a:fld>
            <a:endParaRPr lang="en-GB"/>
          </a:p>
        </p:txBody>
      </p:sp>
    </p:spTree>
    <p:extLst>
      <p:ext uri="{BB962C8B-B14F-4D97-AF65-F5344CB8AC3E}">
        <p14:creationId xmlns:p14="http://schemas.microsoft.com/office/powerpoint/2010/main" val="3052093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46AA0B-5EC6-4BBD-85F2-58226035B5A9}" type="datetimeFigureOut">
              <a:rPr lang="en-GB" smtClean="0"/>
              <a:t>08/03/2022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5200BB-82DA-4988-916F-6D4562666DDD}" type="slidenum">
              <a:rPr lang="en-GB" smtClean="0"/>
              <a:t>‹#›</a:t>
            </a:fld>
            <a:endParaRPr lang="en-GB"/>
          </a:p>
        </p:txBody>
      </p:sp>
    </p:spTree>
    <p:extLst>
      <p:ext uri="{BB962C8B-B14F-4D97-AF65-F5344CB8AC3E}">
        <p14:creationId xmlns:p14="http://schemas.microsoft.com/office/powerpoint/2010/main" val="393881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46AA0B-5EC6-4BBD-85F2-58226035B5A9}" type="datetimeFigureOut">
              <a:rPr lang="en-GB" smtClean="0"/>
              <a:t>08/03/2022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5200BB-82DA-4988-916F-6D4562666DDD}" type="slidenum">
              <a:rPr lang="en-GB" smtClean="0"/>
              <a:t>‹#›</a:t>
            </a:fld>
            <a:endParaRPr lang="en-GB"/>
          </a:p>
        </p:txBody>
      </p:sp>
    </p:spTree>
    <p:extLst>
      <p:ext uri="{BB962C8B-B14F-4D97-AF65-F5344CB8AC3E}">
        <p14:creationId xmlns:p14="http://schemas.microsoft.com/office/powerpoint/2010/main" val="1365913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46AA0B-5EC6-4BBD-85F2-58226035B5A9}" type="datetimeFigureOut">
              <a:rPr lang="en-GB" smtClean="0"/>
              <a:t>08/03/2022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5200BB-82DA-4988-916F-6D4562666DDD}" type="slidenum">
              <a:rPr lang="en-GB" smtClean="0"/>
              <a:t>‹#›</a:t>
            </a:fld>
            <a:endParaRPr lang="en-GB"/>
          </a:p>
        </p:txBody>
      </p:sp>
    </p:spTree>
    <p:extLst>
      <p:ext uri="{BB962C8B-B14F-4D97-AF65-F5344CB8AC3E}">
        <p14:creationId xmlns:p14="http://schemas.microsoft.com/office/powerpoint/2010/main" val="3555585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46AA0B-5EC6-4BBD-85F2-58226035B5A9}" type="datetimeFigureOut">
              <a:rPr lang="en-GB" smtClean="0"/>
              <a:t>08/03/2022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5200BB-82DA-4988-916F-6D4562666DDD}" type="slidenum">
              <a:rPr lang="en-GB" smtClean="0"/>
              <a:t>‹#›</a:t>
            </a:fld>
            <a:endParaRPr lang="en-GB"/>
          </a:p>
        </p:txBody>
      </p:sp>
    </p:spTree>
    <p:extLst>
      <p:ext uri="{BB962C8B-B14F-4D97-AF65-F5344CB8AC3E}">
        <p14:creationId xmlns:p14="http://schemas.microsoft.com/office/powerpoint/2010/main" val="1335689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46AA0B-5EC6-4BBD-85F2-58226035B5A9}"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5200BB-82DA-4988-916F-6D4562666DDD}" type="slidenum">
              <a:rPr lang="en-GB" smtClean="0"/>
              <a:t>‹#›</a:t>
            </a:fld>
            <a:endParaRPr lang="en-GB"/>
          </a:p>
        </p:txBody>
      </p:sp>
    </p:spTree>
    <p:extLst>
      <p:ext uri="{BB962C8B-B14F-4D97-AF65-F5344CB8AC3E}">
        <p14:creationId xmlns:p14="http://schemas.microsoft.com/office/powerpoint/2010/main" val="3211532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46AA0B-5EC6-4BBD-85F2-58226035B5A9}"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5200BB-82DA-4988-916F-6D4562666DDD}" type="slidenum">
              <a:rPr lang="en-GB" smtClean="0"/>
              <a:t>‹#›</a:t>
            </a:fld>
            <a:endParaRPr lang="en-GB"/>
          </a:p>
        </p:txBody>
      </p:sp>
    </p:spTree>
    <p:extLst>
      <p:ext uri="{BB962C8B-B14F-4D97-AF65-F5344CB8AC3E}">
        <p14:creationId xmlns:p14="http://schemas.microsoft.com/office/powerpoint/2010/main" val="1320884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46AA0B-5EC6-4BBD-85F2-58226035B5A9}" type="datetimeFigureOut">
              <a:rPr lang="en-GB" smtClean="0"/>
              <a:t>08/03/2022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5200BB-82DA-4988-916F-6D4562666DDD}" type="slidenum">
              <a:rPr lang="en-GB" smtClean="0"/>
              <a:t>‹#›</a:t>
            </a:fld>
            <a:endParaRPr lang="en-GB"/>
          </a:p>
        </p:txBody>
      </p:sp>
    </p:spTree>
    <p:extLst>
      <p:ext uri="{BB962C8B-B14F-4D97-AF65-F5344CB8AC3E}">
        <p14:creationId xmlns:p14="http://schemas.microsoft.com/office/powerpoint/2010/main" val="2249564647"/>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redbubble.com/shop/ap/55431837?asc=u" TargetMode="External"/><Relationship Id="rId7" Type="http://schemas.openxmlformats.org/officeDocument/2006/relationships/hyperlink" Target="https://classics.richmond.edu/gallery/research-papers/MarineStyle.pdf" TargetMode="External"/><Relationship Id="rId2" Type="http://schemas.openxmlformats.org/officeDocument/2006/relationships/hyperlink" Target="https://smarthistory.org/octopus-vase/" TargetMode="External"/><Relationship Id="rId1" Type="http://schemas.openxmlformats.org/officeDocument/2006/relationships/slideLayout" Target="../slideLayouts/slideLayout2.xml"/><Relationship Id="rId6" Type="http://schemas.openxmlformats.org/officeDocument/2006/relationships/hyperlink" Target="https://commons.wikimedia.org/wiki/File:LM_IB_marine_style_-_painter_of_the_pilgrim_flask_-_pilgrim_flask_from_Palaikastro_-_Herakleion_AM_C_3383.jpg" TargetMode="External"/><Relationship Id="rId5" Type="http://schemas.openxmlformats.org/officeDocument/2006/relationships/hyperlink" Target="https://www.semanticscholar.org/paper/Geoarchaeological-tsunami-deposits-at-Palaikastro-Bruins-Macgillivray/37b7865be783cc617d0a66aedf8ed46144d79824" TargetMode="External"/><Relationship Id="rId4" Type="http://schemas.openxmlformats.org/officeDocument/2006/relationships/hyperlink" Target="https://www.khanacademy.org/humanities/ancient-art-civilizations/aegean-art1/minoan/a/octopus-va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0" name="Rectangle 70">
            <a:extLst>
              <a:ext uri="{FF2B5EF4-FFF2-40B4-BE49-F238E27FC236}">
                <a16:creationId xmlns:a16="http://schemas.microsoft.com/office/drawing/2014/main" id="{42AC59C3-83C3-4034-BB94-10236DACC0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7" y="476777"/>
            <a:ext cx="3864383" cy="3480257"/>
          </a:xfrm>
          <a:prstGeom prst="rect">
            <a:avLst/>
          </a:prstGeom>
          <a:solidFill>
            <a:srgbClr val="7F7F7F">
              <a:alpha val="24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31" name="Rectangle 72">
            <a:extLst>
              <a:ext uri="{FF2B5EF4-FFF2-40B4-BE49-F238E27FC236}">
                <a16:creationId xmlns:a16="http://schemas.microsoft.com/office/drawing/2014/main" id="{CBD3CA6B-6DC5-4402-A8F7-AC4EC7F44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7" y="4118658"/>
            <a:ext cx="3864383" cy="2278771"/>
          </a:xfrm>
          <a:prstGeom prst="rect">
            <a:avLst/>
          </a:prstGeom>
          <a:solidFill>
            <a:srgbClr val="7F7F7F">
              <a:alpha val="24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5A92BC41-5AE1-432E-87C7-12BF9E03D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1415" y="476778"/>
            <a:ext cx="7212450" cy="5920653"/>
          </a:xfrm>
          <a:prstGeom prst="rect">
            <a:avLst/>
          </a:prstGeom>
          <a:solidFill>
            <a:srgbClr val="455334">
              <a:alpha val="9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A70552-593B-4024-9775-295C26FCED1C}"/>
              </a:ext>
            </a:extLst>
          </p:cNvPr>
          <p:cNvSpPr>
            <a:spLocks noGrp="1"/>
          </p:cNvSpPr>
          <p:nvPr>
            <p:ph type="ctrTitle"/>
          </p:nvPr>
        </p:nvSpPr>
        <p:spPr>
          <a:xfrm>
            <a:off x="5141495" y="760505"/>
            <a:ext cx="5956353" cy="3129827"/>
          </a:xfrm>
        </p:spPr>
        <p:txBody>
          <a:bodyPr>
            <a:normAutofit/>
          </a:bodyPr>
          <a:lstStyle/>
          <a:p>
            <a:pPr algn="l"/>
            <a:r>
              <a:rPr lang="en-GB" sz="4800" dirty="0">
                <a:solidFill>
                  <a:srgbClr val="FFFFFF"/>
                </a:solidFill>
              </a:rPr>
              <a:t>Object Analysis – </a:t>
            </a:r>
            <a:r>
              <a:rPr lang="en-GB" sz="4800" dirty="0">
                <a:solidFill>
                  <a:schemeClr val="accent2"/>
                </a:solidFill>
              </a:rPr>
              <a:t>Minoan Octopus Vase</a:t>
            </a:r>
          </a:p>
        </p:txBody>
      </p:sp>
      <p:sp>
        <p:nvSpPr>
          <p:cNvPr id="3" name="Subtitle 2">
            <a:extLst>
              <a:ext uri="{FF2B5EF4-FFF2-40B4-BE49-F238E27FC236}">
                <a16:creationId xmlns:a16="http://schemas.microsoft.com/office/drawing/2014/main" id="{9CB802A4-4E3B-4953-94D1-FDA613A92768}"/>
              </a:ext>
            </a:extLst>
          </p:cNvPr>
          <p:cNvSpPr>
            <a:spLocks noGrp="1"/>
          </p:cNvSpPr>
          <p:nvPr>
            <p:ph type="subTitle" idx="1"/>
          </p:nvPr>
        </p:nvSpPr>
        <p:spPr>
          <a:xfrm>
            <a:off x="5141495" y="4173604"/>
            <a:ext cx="5956353" cy="1923891"/>
          </a:xfrm>
        </p:spPr>
        <p:txBody>
          <a:bodyPr>
            <a:normAutofit/>
          </a:bodyPr>
          <a:lstStyle/>
          <a:p>
            <a:pPr algn="l"/>
            <a:r>
              <a:rPr lang="en-GB" dirty="0">
                <a:solidFill>
                  <a:srgbClr val="FFFFFF"/>
                </a:solidFill>
              </a:rPr>
              <a:t>Matthew Morris - 1908777</a:t>
            </a:r>
          </a:p>
        </p:txBody>
      </p:sp>
      <p:pic>
        <p:nvPicPr>
          <p:cNvPr id="1026" name="Picture 2" descr="Octopus Minoan Clay Vase 1500 BC Rolled Canvas Art - Science Source (24 x  36) - Walmart.com in 2021 | Ancient greek art, Minoan art, Minoan">
            <a:extLst>
              <a:ext uri="{FF2B5EF4-FFF2-40B4-BE49-F238E27FC236}">
                <a16:creationId xmlns:a16="http://schemas.microsoft.com/office/drawing/2014/main" id="{3BB8093D-8E30-439E-99D3-CF9B9AAC8AF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2398" y="122305"/>
            <a:ext cx="4187472" cy="3768028"/>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DC0E1208-0B30-4396-AE7C-AEBFFAEE6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478" y="4020397"/>
            <a:ext cx="365760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5" name="Picture 4" descr="Background pattern&#10;&#10;Description automatically generated">
            <a:extLst>
              <a:ext uri="{FF2B5EF4-FFF2-40B4-BE49-F238E27FC236}">
                <a16:creationId xmlns:a16="http://schemas.microsoft.com/office/drawing/2014/main" id="{5BB6E258-A529-4FE9-8A41-F186259535E2}"/>
              </a:ext>
            </a:extLst>
          </p:cNvPr>
          <p:cNvPicPr>
            <a:picLocks noChangeAspect="1"/>
          </p:cNvPicPr>
          <p:nvPr/>
        </p:nvPicPr>
        <p:blipFill>
          <a:blip r:embed="rId4"/>
          <a:stretch>
            <a:fillRect/>
          </a:stretch>
        </p:blipFill>
        <p:spPr>
          <a:xfrm>
            <a:off x="152397" y="4020397"/>
            <a:ext cx="4187473" cy="2715299"/>
          </a:xfrm>
          <a:prstGeom prst="rect">
            <a:avLst/>
          </a:prstGeom>
        </p:spPr>
      </p:pic>
      <p:sp>
        <p:nvSpPr>
          <p:cNvPr id="104" name="TextBox 103">
            <a:extLst>
              <a:ext uri="{FF2B5EF4-FFF2-40B4-BE49-F238E27FC236}">
                <a16:creationId xmlns:a16="http://schemas.microsoft.com/office/drawing/2014/main" id="{61AE7B26-48A6-41AE-80E5-4BC2DD3242D5}"/>
              </a:ext>
            </a:extLst>
          </p:cNvPr>
          <p:cNvSpPr txBox="1"/>
          <p:nvPr/>
        </p:nvSpPr>
        <p:spPr>
          <a:xfrm>
            <a:off x="4501415" y="204109"/>
            <a:ext cx="3573270" cy="261610"/>
          </a:xfrm>
          <a:prstGeom prst="rect">
            <a:avLst/>
          </a:prstGeom>
          <a:noFill/>
        </p:spPr>
        <p:txBody>
          <a:bodyPr wrap="square" rtlCol="0">
            <a:spAutoFit/>
          </a:bodyPr>
          <a:lstStyle/>
          <a:p>
            <a:r>
              <a:rPr lang="en-GB" sz="1100" dirty="0"/>
              <a:t>Fig 1. (Left) – (German, 2018)</a:t>
            </a:r>
          </a:p>
        </p:txBody>
      </p:sp>
      <p:sp>
        <p:nvSpPr>
          <p:cNvPr id="105" name="TextBox 104">
            <a:extLst>
              <a:ext uri="{FF2B5EF4-FFF2-40B4-BE49-F238E27FC236}">
                <a16:creationId xmlns:a16="http://schemas.microsoft.com/office/drawing/2014/main" id="{C4D281AB-86E6-4804-97B8-CD55F5D3F55E}"/>
              </a:ext>
            </a:extLst>
          </p:cNvPr>
          <p:cNvSpPr txBox="1"/>
          <p:nvPr/>
        </p:nvSpPr>
        <p:spPr>
          <a:xfrm>
            <a:off x="4425156" y="6499926"/>
            <a:ext cx="3573270" cy="261610"/>
          </a:xfrm>
          <a:prstGeom prst="rect">
            <a:avLst/>
          </a:prstGeom>
          <a:noFill/>
        </p:spPr>
        <p:txBody>
          <a:bodyPr wrap="square" rtlCol="0">
            <a:spAutoFit/>
          </a:bodyPr>
          <a:lstStyle/>
          <a:p>
            <a:r>
              <a:rPr lang="en-GB" sz="1100" dirty="0"/>
              <a:t>Fig 2. (Left) – (</a:t>
            </a:r>
            <a:r>
              <a:rPr lang="en-GB" sz="1100" dirty="0" err="1"/>
              <a:t>artistfuly</a:t>
            </a:r>
            <a:r>
              <a:rPr lang="en-GB" sz="1100" dirty="0"/>
              <a:t>, 2021)</a:t>
            </a:r>
          </a:p>
        </p:txBody>
      </p:sp>
    </p:spTree>
    <p:extLst>
      <p:ext uri="{BB962C8B-B14F-4D97-AF65-F5344CB8AC3E}">
        <p14:creationId xmlns:p14="http://schemas.microsoft.com/office/powerpoint/2010/main" val="560985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extBox 4">
            <a:extLst>
              <a:ext uri="{FF2B5EF4-FFF2-40B4-BE49-F238E27FC236}">
                <a16:creationId xmlns:a16="http://schemas.microsoft.com/office/drawing/2014/main" id="{3F974B8A-1EF8-466C-AE7C-F5D314E2D27A}"/>
              </a:ext>
            </a:extLst>
          </p:cNvPr>
          <p:cNvSpPr txBox="1"/>
          <p:nvPr/>
        </p:nvSpPr>
        <p:spPr>
          <a:xfrm>
            <a:off x="79924" y="4078503"/>
            <a:ext cx="4167267" cy="261610"/>
          </a:xfrm>
          <a:prstGeom prst="rect">
            <a:avLst/>
          </a:prstGeom>
          <a:noFill/>
        </p:spPr>
        <p:txBody>
          <a:bodyPr wrap="square" rtlCol="0">
            <a:spAutoFit/>
          </a:bodyPr>
          <a:lstStyle/>
          <a:p>
            <a:r>
              <a:rPr lang="en-GB" sz="1100" dirty="0"/>
              <a:t>Fig 3. (Above) </a:t>
            </a:r>
            <a:r>
              <a:rPr lang="en-GB" sz="1100" dirty="0">
                <a:solidFill>
                  <a:schemeClr val="bg1"/>
                </a:solidFill>
              </a:rPr>
              <a:t>-  (Wolfgang, 2009</a:t>
            </a:r>
            <a:r>
              <a:rPr lang="en-GB" sz="1100" dirty="0"/>
              <a:t>) The Octopus vase.</a:t>
            </a:r>
          </a:p>
        </p:txBody>
      </p:sp>
      <p:sp>
        <p:nvSpPr>
          <p:cNvPr id="6" name="Rectangle 5">
            <a:extLst>
              <a:ext uri="{FF2B5EF4-FFF2-40B4-BE49-F238E27FC236}">
                <a16:creationId xmlns:a16="http://schemas.microsoft.com/office/drawing/2014/main" id="{7CFDFA2C-CC60-4DEE-A9C4-A70F3EB4CD35}"/>
              </a:ext>
            </a:extLst>
          </p:cNvPr>
          <p:cNvSpPr/>
          <p:nvPr/>
        </p:nvSpPr>
        <p:spPr>
          <a:xfrm>
            <a:off x="335530" y="361602"/>
            <a:ext cx="3595457" cy="375605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3474BFFC-254F-4F2C-B15B-999EB6D75875}"/>
              </a:ext>
            </a:extLst>
          </p:cNvPr>
          <p:cNvSpPr>
            <a:spLocks noGrp="1"/>
          </p:cNvSpPr>
          <p:nvPr>
            <p:ph type="title"/>
          </p:nvPr>
        </p:nvSpPr>
        <p:spPr>
          <a:xfrm>
            <a:off x="1099707" y="-114138"/>
            <a:ext cx="3200400" cy="547235"/>
          </a:xfrm>
        </p:spPr>
        <p:txBody>
          <a:bodyPr>
            <a:normAutofit/>
          </a:bodyPr>
          <a:lstStyle/>
          <a:p>
            <a:r>
              <a:rPr lang="en-GB" sz="2800" b="1" u="sng" dirty="0">
                <a:solidFill>
                  <a:schemeClr val="bg1"/>
                </a:solidFill>
              </a:rPr>
              <a:t>Introduction</a:t>
            </a:r>
            <a:r>
              <a:rPr lang="en-GB" sz="2800" u="sng" dirty="0">
                <a:solidFill>
                  <a:srgbClr val="FFFFFF"/>
                </a:solidFill>
              </a:rPr>
              <a:t> </a:t>
            </a:r>
          </a:p>
        </p:txBody>
      </p:sp>
      <p:pic>
        <p:nvPicPr>
          <p:cNvPr id="4" name="Picture 3">
            <a:extLst>
              <a:ext uri="{FF2B5EF4-FFF2-40B4-BE49-F238E27FC236}">
                <a16:creationId xmlns:a16="http://schemas.microsoft.com/office/drawing/2014/main" id="{FB41B81C-1734-46D3-BB15-0EF6EB1BDCA3}"/>
              </a:ext>
            </a:extLst>
          </p:cNvPr>
          <p:cNvPicPr>
            <a:picLocks noChangeAspect="1"/>
          </p:cNvPicPr>
          <p:nvPr/>
        </p:nvPicPr>
        <p:blipFill>
          <a:blip r:embed="rId2"/>
          <a:stretch>
            <a:fillRect/>
          </a:stretch>
        </p:blipFill>
        <p:spPr>
          <a:xfrm>
            <a:off x="428745" y="441102"/>
            <a:ext cx="3409025" cy="3569873"/>
          </a:xfrm>
          <a:prstGeom prst="rect">
            <a:avLst/>
          </a:prstGeom>
        </p:spPr>
      </p:pic>
      <p:sp>
        <p:nvSpPr>
          <p:cNvPr id="18" name="Rectangle 17">
            <a:extLst>
              <a:ext uri="{FF2B5EF4-FFF2-40B4-BE49-F238E27FC236}">
                <a16:creationId xmlns:a16="http://schemas.microsoft.com/office/drawing/2014/main" id="{5E393C7D-EE04-486E-B7DE-BAD2257DC9C9}"/>
              </a:ext>
            </a:extLst>
          </p:cNvPr>
          <p:cNvSpPr/>
          <p:nvPr/>
        </p:nvSpPr>
        <p:spPr>
          <a:xfrm>
            <a:off x="132991" y="4407641"/>
            <a:ext cx="3955301" cy="227732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p>
        </p:txBody>
      </p:sp>
      <p:pic>
        <p:nvPicPr>
          <p:cNvPr id="2050" name="Picture 2" descr="Fig. 1. Location map of the Aegean region, showing the main sites mentioned in the text.">
            <a:extLst>
              <a:ext uri="{FF2B5EF4-FFF2-40B4-BE49-F238E27FC236}">
                <a16:creationId xmlns:a16="http://schemas.microsoft.com/office/drawing/2014/main" id="{DDF68983-FCC2-441E-BCDD-3923520EE03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6648" y="4506750"/>
            <a:ext cx="3764451" cy="20725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819BC01-F0E1-4F38-B2F3-B41EFAB46959}"/>
              </a:ext>
            </a:extLst>
          </p:cNvPr>
          <p:cNvSpPr txBox="1"/>
          <p:nvPr/>
        </p:nvSpPr>
        <p:spPr>
          <a:xfrm>
            <a:off x="4152237" y="23970"/>
            <a:ext cx="8054795" cy="7355860"/>
          </a:xfrm>
          <a:prstGeom prst="rect">
            <a:avLst/>
          </a:prstGeom>
          <a:noFill/>
        </p:spPr>
        <p:txBody>
          <a:bodyPr wrap="square" rtlCol="0">
            <a:spAutoFit/>
          </a:bodyPr>
          <a:lstStyle/>
          <a:p>
            <a:r>
              <a:rPr lang="en-GB" u="sng" dirty="0">
                <a:solidFill>
                  <a:schemeClr val="accent2"/>
                </a:solidFill>
              </a:rPr>
              <a:t>Contextual Information:</a:t>
            </a:r>
            <a:endParaRPr lang="en-GB" u="sng" dirty="0"/>
          </a:p>
          <a:p>
            <a:r>
              <a:rPr lang="en-GB" sz="1600" dirty="0"/>
              <a:t>The Octopus vase is an example of Marine style materiality of the Minoan New-Palatial Period of pottery. It originates from </a:t>
            </a:r>
            <a:r>
              <a:rPr lang="en-GB" sz="1600" dirty="0" err="1"/>
              <a:t>Palaikastro</a:t>
            </a:r>
            <a:r>
              <a:rPr lang="en-GB" sz="1600" dirty="0"/>
              <a:t> (Crete) around 1500 BCE, and was excavated in </a:t>
            </a:r>
            <a:r>
              <a:rPr lang="en-GB" sz="1600" dirty="0">
                <a:effectLst/>
                <a:latin typeface="Calibri" panose="020F0502020204030204" pitchFamily="34" charset="0"/>
                <a:ea typeface="Calibri" panose="020F0502020204030204" pitchFamily="34" charset="0"/>
                <a:cs typeface="Times New Roman" panose="02020603050405020304" pitchFamily="18" charset="0"/>
              </a:rPr>
              <a:t>1900 by Sir Arthur Evans. </a:t>
            </a:r>
            <a:endParaRPr lang="en-GB" sz="1600" dirty="0"/>
          </a:p>
          <a:p>
            <a:endParaRPr lang="en-GB" sz="1600" dirty="0"/>
          </a:p>
          <a:p>
            <a:r>
              <a:rPr lang="en-GB" sz="1600" dirty="0" err="1"/>
              <a:t>Palaikastro</a:t>
            </a:r>
            <a:r>
              <a:rPr lang="en-GB" sz="1600" dirty="0"/>
              <a:t> was a major Minoan settlement inhabited between 3000-1050BCE. </a:t>
            </a:r>
            <a:r>
              <a:rPr lang="en-GB" sz="1600" dirty="0" err="1"/>
              <a:t>Palaikastro</a:t>
            </a:r>
            <a:r>
              <a:rPr lang="en-GB" sz="1600" dirty="0"/>
              <a:t> was a agriculturally rich and materially wealthy harbour town situated on the far North-eastern coast of Crete, which has strong geographical and cultural bonds </a:t>
            </a:r>
            <a:r>
              <a:rPr lang="en-GB" sz="1600" dirty="0">
                <a:solidFill>
                  <a:schemeClr val="accent2"/>
                </a:solidFill>
              </a:rPr>
              <a:t>(Helm, 1998, pp. 3)</a:t>
            </a:r>
            <a:r>
              <a:rPr lang="en-GB" sz="1600" dirty="0"/>
              <a:t> to both the wider Mediterranean but also to the near east.</a:t>
            </a:r>
          </a:p>
          <a:p>
            <a:endParaRPr lang="en-GB" sz="1600" dirty="0"/>
          </a:p>
          <a:p>
            <a:r>
              <a:rPr lang="en-GB" sz="1600" dirty="0" err="1"/>
              <a:t>Palaikastro</a:t>
            </a:r>
            <a:r>
              <a:rPr lang="en-GB" sz="1600" dirty="0"/>
              <a:t> became a focal point of cultural entanglement, </a:t>
            </a:r>
            <a:r>
              <a:rPr lang="en-GB" sz="1600" dirty="0">
                <a:solidFill>
                  <a:schemeClr val="accent2"/>
                </a:solidFill>
              </a:rPr>
              <a:t>(Maran &amp; </a:t>
            </a:r>
            <a:r>
              <a:rPr lang="en-GB" sz="1600" dirty="0" err="1">
                <a:solidFill>
                  <a:schemeClr val="accent2"/>
                </a:solidFill>
              </a:rPr>
              <a:t>Stockhammer</a:t>
            </a:r>
            <a:r>
              <a:rPr lang="en-GB" sz="1600" dirty="0">
                <a:solidFill>
                  <a:schemeClr val="accent2"/>
                </a:solidFill>
              </a:rPr>
              <a:t>, 2012, pp. 3) </a:t>
            </a:r>
            <a:r>
              <a:rPr lang="en-GB" sz="1600" dirty="0"/>
              <a:t> with such towns supporting a developed trading infrastructure with a trans-generation flux of products and people. Minoan trade networks spanned from the Mediterranean, Cyprus, Crete, The Levant and even mainland Greece and Egyptian ports. </a:t>
            </a:r>
          </a:p>
          <a:p>
            <a:r>
              <a:rPr lang="en-GB" u="sng" dirty="0">
                <a:solidFill>
                  <a:schemeClr val="accent2"/>
                </a:solidFill>
              </a:rPr>
              <a:t>Vase Description: </a:t>
            </a:r>
          </a:p>
          <a:p>
            <a:r>
              <a:rPr lang="en-GB" sz="1600" dirty="0"/>
              <a:t>Standing at 27cm high with a rounded surface, featuring stirrup handles, with wheel sculpted ceramic finish, and hand painted marine murals it was suggested to hold valuable liquids. </a:t>
            </a:r>
          </a:p>
          <a:p>
            <a:endParaRPr lang="en-GB" sz="1600" dirty="0"/>
          </a:p>
          <a:p>
            <a:r>
              <a:rPr lang="en-GB" sz="1600" dirty="0"/>
              <a:t>Features an </a:t>
            </a:r>
            <a:r>
              <a:rPr lang="en-GB" sz="1600" dirty="0">
                <a:effectLst/>
                <a:latin typeface="Calibri" panose="020F0502020204030204" pitchFamily="34" charset="0"/>
                <a:ea typeface="Calibri" panose="020F0502020204030204" pitchFamily="34" charset="0"/>
                <a:cs typeface="Times New Roman" panose="02020603050405020304" pitchFamily="18" charset="0"/>
              </a:rPr>
              <a:t>alluring caricature of an octopus as it extends it’s tentacles across the rounded surface of the jar, while its large eye’s follow the observer as they glance over the jar the octopus is encapsulated by sea urchins, coral and triton shells.</a:t>
            </a:r>
            <a:endParaRPr lang="en-GB" sz="1600" dirty="0"/>
          </a:p>
          <a:p>
            <a:endParaRPr lang="en-GB" sz="1600" dirty="0"/>
          </a:p>
          <a:p>
            <a:r>
              <a:rPr lang="en-GB" sz="1600" dirty="0"/>
              <a:t>The Octopus vase displays the elite craftsmen’s attention to detail, and further extends this detail into material extension of their culture, and its reaching influence on trade, people and ideas across the maritime routes </a:t>
            </a:r>
            <a:r>
              <a:rPr lang="en-GB" sz="1600" dirty="0">
                <a:solidFill>
                  <a:schemeClr val="accent2"/>
                </a:solidFill>
              </a:rPr>
              <a:t>(</a:t>
            </a:r>
            <a:r>
              <a:rPr lang="en-GB" sz="1600" dirty="0" err="1">
                <a:solidFill>
                  <a:schemeClr val="accent2"/>
                </a:solidFill>
              </a:rPr>
              <a:t>Broodbank</a:t>
            </a:r>
            <a:r>
              <a:rPr lang="en-GB" sz="1600" dirty="0">
                <a:solidFill>
                  <a:schemeClr val="accent2"/>
                </a:solidFill>
              </a:rPr>
              <a:t>, 2010, pp. 316</a:t>
            </a:r>
            <a:r>
              <a:rPr lang="en-GB" sz="1600" dirty="0"/>
              <a:t>). So highly valued were such ceramic designs, that replicas were found amongst Mycenaeans, and the islands of Melos and Aegina </a:t>
            </a:r>
            <a:r>
              <a:rPr lang="de-DE" sz="1600" dirty="0">
                <a:solidFill>
                  <a:schemeClr val="accent2"/>
                </a:solidFill>
              </a:rPr>
              <a:t>(von Ruden, 2015, pp. 525</a:t>
            </a:r>
            <a:r>
              <a:rPr lang="de-DE" sz="1600" dirty="0"/>
              <a:t>).</a:t>
            </a:r>
            <a:endParaRPr lang="en-GB" sz="1600" dirty="0">
              <a:solidFill>
                <a:schemeClr val="accent2"/>
              </a:solidFill>
            </a:endParaRPr>
          </a:p>
          <a:p>
            <a:endParaRPr lang="en-GB" dirty="0"/>
          </a:p>
        </p:txBody>
      </p:sp>
      <p:sp>
        <p:nvSpPr>
          <p:cNvPr id="22" name="TextBox 21">
            <a:extLst>
              <a:ext uri="{FF2B5EF4-FFF2-40B4-BE49-F238E27FC236}">
                <a16:creationId xmlns:a16="http://schemas.microsoft.com/office/drawing/2014/main" id="{F90F535F-913F-4393-B6D1-F74CC7954048}"/>
              </a:ext>
            </a:extLst>
          </p:cNvPr>
          <p:cNvSpPr txBox="1"/>
          <p:nvPr/>
        </p:nvSpPr>
        <p:spPr>
          <a:xfrm>
            <a:off x="49626" y="6633025"/>
            <a:ext cx="4167267" cy="261610"/>
          </a:xfrm>
          <a:prstGeom prst="rect">
            <a:avLst/>
          </a:prstGeom>
          <a:noFill/>
        </p:spPr>
        <p:txBody>
          <a:bodyPr wrap="square" rtlCol="0">
            <a:spAutoFit/>
          </a:bodyPr>
          <a:lstStyle/>
          <a:p>
            <a:r>
              <a:rPr lang="en-GB" sz="1100" dirty="0"/>
              <a:t>Fig 4. (Above)  - </a:t>
            </a:r>
            <a:r>
              <a:rPr lang="en-GB" sz="1100" dirty="0">
                <a:solidFill>
                  <a:schemeClr val="bg1"/>
                </a:solidFill>
              </a:rPr>
              <a:t>(Bruins et al, 2008) </a:t>
            </a:r>
            <a:r>
              <a:rPr lang="en-GB" sz="1100" dirty="0"/>
              <a:t>Map of the </a:t>
            </a:r>
            <a:r>
              <a:rPr lang="en-GB" sz="1100" dirty="0" err="1"/>
              <a:t>cyclades</a:t>
            </a:r>
            <a:endParaRPr lang="en-GB" sz="1100" dirty="0">
              <a:solidFill>
                <a:schemeClr val="bg1"/>
              </a:solidFill>
            </a:endParaRPr>
          </a:p>
        </p:txBody>
      </p:sp>
    </p:spTree>
    <p:extLst>
      <p:ext uri="{BB962C8B-B14F-4D97-AF65-F5344CB8AC3E}">
        <p14:creationId xmlns:p14="http://schemas.microsoft.com/office/powerpoint/2010/main" val="3484180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F437B-5208-43F2-AB44-33633EA95F3E}"/>
              </a:ext>
            </a:extLst>
          </p:cNvPr>
          <p:cNvSpPr>
            <a:spLocks noGrp="1"/>
          </p:cNvSpPr>
          <p:nvPr>
            <p:ph type="title"/>
          </p:nvPr>
        </p:nvSpPr>
        <p:spPr>
          <a:xfrm>
            <a:off x="96021" y="-1957080"/>
            <a:ext cx="4641599" cy="4461163"/>
          </a:xfrm>
        </p:spPr>
        <p:txBody>
          <a:bodyPr>
            <a:normAutofit/>
          </a:bodyPr>
          <a:lstStyle/>
          <a:p>
            <a:r>
              <a:rPr lang="en-GB" sz="2800" b="1" u="sng" dirty="0">
                <a:solidFill>
                  <a:schemeClr val="bg1"/>
                </a:solidFill>
              </a:rPr>
              <a:t>Scholarly Debate</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FD1E388-068C-4072-B23E-498C26CE404B}"/>
              </a:ext>
            </a:extLst>
          </p:cNvPr>
          <p:cNvSpPr>
            <a:spLocks noGrp="1"/>
          </p:cNvSpPr>
          <p:nvPr>
            <p:ph idx="1"/>
          </p:nvPr>
        </p:nvSpPr>
        <p:spPr>
          <a:xfrm>
            <a:off x="5030551" y="1067376"/>
            <a:ext cx="6735374" cy="3409433"/>
          </a:xfrm>
        </p:spPr>
        <p:txBody>
          <a:bodyPr anchor="ctr">
            <a:normAutofit lnSpcReduction="10000"/>
          </a:bodyPr>
          <a:lstStyle/>
          <a:p>
            <a:pPr marL="0" indent="0">
              <a:buNone/>
            </a:pPr>
            <a:r>
              <a:rPr lang="en-GB" sz="1600" dirty="0"/>
              <a:t>Many past scholars have found analysis of the Octopus vase to be difficult, in part due to the multi-dimensional themes and extensive framework required to expand contextual and cultural information. However, what has been developed is a theoretical framework to understand the entangled nature of the ‘Marine Style’ which</a:t>
            </a:r>
            <a:r>
              <a:rPr lang="en-GB" sz="1600" dirty="0">
                <a:solidFill>
                  <a:schemeClr val="accent2"/>
                </a:solidFill>
              </a:rPr>
              <a:t> </a:t>
            </a:r>
            <a:r>
              <a:rPr lang="en-GB" sz="1600" dirty="0" err="1">
                <a:solidFill>
                  <a:schemeClr val="accent2"/>
                </a:solidFill>
              </a:rPr>
              <a:t>Orefice</a:t>
            </a:r>
            <a:r>
              <a:rPr lang="en-GB" sz="1600" dirty="0">
                <a:solidFill>
                  <a:schemeClr val="accent2"/>
                </a:solidFill>
              </a:rPr>
              <a:t> &amp; Starry (2011, pp.1-2) </a:t>
            </a:r>
            <a:r>
              <a:rPr lang="en-GB" sz="1600" dirty="0"/>
              <a:t>define as a </a:t>
            </a:r>
            <a:r>
              <a:rPr lang="en-GB" sz="1600" dirty="0">
                <a:solidFill>
                  <a:schemeClr val="accent2"/>
                </a:solidFill>
              </a:rPr>
              <a:t>‘celebrated naturalism, depicting sea creatures with a free flowing, curvilinear motif’.  </a:t>
            </a:r>
          </a:p>
          <a:p>
            <a:pPr marL="0" indent="0">
              <a:buNone/>
            </a:pPr>
            <a:r>
              <a:rPr lang="en-GB" sz="1600" dirty="0">
                <a:solidFill>
                  <a:schemeClr val="accent2"/>
                </a:solidFill>
              </a:rPr>
              <a:t>Mary Helms’ (1988) </a:t>
            </a:r>
            <a:r>
              <a:rPr lang="en-GB" sz="1600" dirty="0"/>
              <a:t>ethnographic interpretation  in which the material ideology  can be observed to act as a cultural bridge between ‘</a:t>
            </a:r>
            <a:r>
              <a:rPr lang="en-GB" sz="1600" dirty="0">
                <a:solidFill>
                  <a:schemeClr val="accent2"/>
                </a:solidFill>
              </a:rPr>
              <a:t>geographical space and geographical distance’ </a:t>
            </a:r>
            <a:r>
              <a:rPr lang="en-GB" sz="1600" dirty="0">
                <a:effectLst/>
                <a:latin typeface="Calibri" panose="020F0502020204030204" pitchFamily="34" charset="0"/>
                <a:ea typeface="Calibri" panose="020F0502020204030204" pitchFamily="34" charset="0"/>
                <a:cs typeface="Times New Roman" panose="02020603050405020304" pitchFamily="18" charset="0"/>
              </a:rPr>
              <a:t>(</a:t>
            </a:r>
            <a:r>
              <a:rPr lang="en-GB" sz="16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Helm, 1998, pp. 3).  </a:t>
            </a:r>
            <a:r>
              <a:rPr lang="en-GB" sz="1600" dirty="0" err="1">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Broodbank</a:t>
            </a:r>
            <a:r>
              <a:rPr lang="en-GB" sz="16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 (2010 pp. 315) </a:t>
            </a:r>
            <a:r>
              <a:rPr lang="en-GB" sz="1600" dirty="0">
                <a:effectLst/>
                <a:latin typeface="Calibri" panose="020F0502020204030204" pitchFamily="34" charset="0"/>
                <a:ea typeface="Calibri" panose="020F0502020204030204" pitchFamily="34" charset="0"/>
                <a:cs typeface="Times New Roman" panose="02020603050405020304" pitchFamily="18" charset="0"/>
              </a:rPr>
              <a:t>further develops the transformative abilities of materials as being able to communicate symbolic, social and even esoteric qualities as they are traded, observed and replicated.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Broodbank</a:t>
            </a:r>
            <a:r>
              <a:rPr lang="en-GB" sz="1600" dirty="0">
                <a:effectLst/>
                <a:latin typeface="Calibri" panose="020F0502020204030204" pitchFamily="34" charset="0"/>
                <a:ea typeface="Calibri" panose="020F0502020204030204" pitchFamily="34" charset="0"/>
                <a:cs typeface="Times New Roman" panose="02020603050405020304" pitchFamily="18" charset="0"/>
              </a:rPr>
              <a:t> suggests possession of elite-detailed objects like the Octopus Vase reflected qualities upon the owner  </a:t>
            </a:r>
            <a:r>
              <a:rPr lang="en-GB" sz="16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of ‘knowledge,  power and command of the world of political ends’</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a:t>
            </a:r>
            <a:r>
              <a:rPr lang="en-GB" sz="1600" dirty="0" err="1">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Broodbank</a:t>
            </a:r>
            <a:r>
              <a:rPr lang="en-GB" sz="16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 2010, pp. 316)</a:t>
            </a:r>
          </a:p>
          <a:p>
            <a:pPr marL="0" indent="0">
              <a:buNone/>
            </a:pPr>
            <a:endParaRPr lang="en-GB" sz="1600" dirty="0">
              <a:solidFill>
                <a:schemeClr val="accent2"/>
              </a:solidFill>
            </a:endParaRPr>
          </a:p>
          <a:p>
            <a:pPr marL="0" indent="0">
              <a:buNone/>
            </a:pPr>
            <a:endParaRPr lang="en-GB" sz="1600" dirty="0">
              <a:solidFill>
                <a:schemeClr val="accent2"/>
              </a:solidFill>
            </a:endParaRPr>
          </a:p>
          <a:p>
            <a:pPr marL="0" indent="0">
              <a:buNone/>
            </a:pPr>
            <a:endParaRPr lang="en-GB" sz="1600" dirty="0"/>
          </a:p>
        </p:txBody>
      </p:sp>
      <p:sp>
        <p:nvSpPr>
          <p:cNvPr id="6" name="TextBox 5">
            <a:extLst>
              <a:ext uri="{FF2B5EF4-FFF2-40B4-BE49-F238E27FC236}">
                <a16:creationId xmlns:a16="http://schemas.microsoft.com/office/drawing/2014/main" id="{2DE054B3-3E10-4792-9076-A0B23BE18A41}"/>
              </a:ext>
            </a:extLst>
          </p:cNvPr>
          <p:cNvSpPr txBox="1"/>
          <p:nvPr/>
        </p:nvSpPr>
        <p:spPr>
          <a:xfrm>
            <a:off x="0" y="4082442"/>
            <a:ext cx="2977376" cy="2631490"/>
          </a:xfrm>
          <a:prstGeom prst="rect">
            <a:avLst/>
          </a:prstGeom>
          <a:noFill/>
        </p:spPr>
        <p:txBody>
          <a:bodyPr wrap="square" rtlCol="0">
            <a:spAutoFit/>
          </a:bodyPr>
          <a:lstStyle/>
          <a:p>
            <a:r>
              <a:rPr lang="en-GB" sz="1500" dirty="0"/>
              <a:t>Fig. 5 – (Above) – </a:t>
            </a:r>
            <a:r>
              <a:rPr lang="en-GB" sz="1500" dirty="0">
                <a:solidFill>
                  <a:schemeClr val="bg1"/>
                </a:solidFill>
              </a:rPr>
              <a:t>(</a:t>
            </a:r>
            <a:r>
              <a:rPr lang="en-GB" sz="1500" dirty="0" err="1">
                <a:solidFill>
                  <a:schemeClr val="bg1"/>
                </a:solidFill>
              </a:rPr>
              <a:t>Knappett</a:t>
            </a:r>
            <a:r>
              <a:rPr lang="en-GB" sz="1500" dirty="0">
                <a:solidFill>
                  <a:schemeClr val="bg1"/>
                </a:solidFill>
              </a:rPr>
              <a:t>, 2018, pp. 13</a:t>
            </a:r>
            <a:r>
              <a:rPr lang="en-GB" sz="1500" dirty="0"/>
              <a:t>) A theorized ANT network for the interconnectivity of maritime trade amongst the Aegean during the proto-palatial period.  </a:t>
            </a:r>
            <a:r>
              <a:rPr lang="en-GB" sz="1500" dirty="0" err="1">
                <a:solidFill>
                  <a:schemeClr val="bg1"/>
                </a:solidFill>
              </a:rPr>
              <a:t>Knappett</a:t>
            </a:r>
            <a:r>
              <a:rPr lang="en-GB" sz="1500" dirty="0"/>
              <a:t> identifies the Cyclades as areas of  </a:t>
            </a:r>
            <a:r>
              <a:rPr lang="en-GB" sz="1500" dirty="0">
                <a:solidFill>
                  <a:schemeClr val="bg1"/>
                </a:solidFill>
              </a:rPr>
              <a:t>‘human mobility and exchange’ </a:t>
            </a:r>
            <a:r>
              <a:rPr lang="en-GB" sz="1500" dirty="0"/>
              <a:t>but also as a transformable and transmutable loci open to cultural hybridisation as seen through replication and </a:t>
            </a:r>
            <a:r>
              <a:rPr lang="en-GB" sz="1500" dirty="0" err="1"/>
              <a:t>Minoanization</a:t>
            </a:r>
            <a:r>
              <a:rPr lang="en-GB" sz="1500" dirty="0"/>
              <a:t>. </a:t>
            </a:r>
          </a:p>
        </p:txBody>
      </p:sp>
      <p:sp>
        <p:nvSpPr>
          <p:cNvPr id="14" name="Title 1">
            <a:extLst>
              <a:ext uri="{FF2B5EF4-FFF2-40B4-BE49-F238E27FC236}">
                <a16:creationId xmlns:a16="http://schemas.microsoft.com/office/drawing/2014/main" id="{5061C36D-1AF9-476A-A416-61FBA53D965C}"/>
              </a:ext>
            </a:extLst>
          </p:cNvPr>
          <p:cNvSpPr txBox="1">
            <a:spLocks/>
          </p:cNvSpPr>
          <p:nvPr/>
        </p:nvSpPr>
        <p:spPr>
          <a:xfrm>
            <a:off x="4128304" y="3858215"/>
            <a:ext cx="3935394" cy="98480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u="sng" dirty="0">
                <a:solidFill>
                  <a:schemeClr val="tx2"/>
                </a:solidFill>
              </a:rPr>
              <a:t>Application of Theory</a:t>
            </a:r>
          </a:p>
        </p:txBody>
      </p:sp>
      <p:sp>
        <p:nvSpPr>
          <p:cNvPr id="16" name="TextBox 15">
            <a:extLst>
              <a:ext uri="{FF2B5EF4-FFF2-40B4-BE49-F238E27FC236}">
                <a16:creationId xmlns:a16="http://schemas.microsoft.com/office/drawing/2014/main" id="{EDD1EFCF-3034-4BCC-B0D2-0F313559E0BC}"/>
              </a:ext>
            </a:extLst>
          </p:cNvPr>
          <p:cNvSpPr txBox="1"/>
          <p:nvPr/>
        </p:nvSpPr>
        <p:spPr>
          <a:xfrm>
            <a:off x="4117827" y="4601495"/>
            <a:ext cx="6153933" cy="1815882"/>
          </a:xfrm>
          <a:prstGeom prst="rect">
            <a:avLst/>
          </a:prstGeom>
          <a:noFill/>
        </p:spPr>
        <p:txBody>
          <a:bodyPr wrap="square" rtlCol="0">
            <a:spAutoFit/>
          </a:bodyPr>
          <a:lstStyle/>
          <a:p>
            <a:r>
              <a:rPr lang="en-GB" sz="1600" dirty="0"/>
              <a:t>The expansive works of </a:t>
            </a:r>
            <a:r>
              <a:rPr lang="en-GB" sz="1600" dirty="0" err="1">
                <a:solidFill>
                  <a:schemeClr val="accent2"/>
                </a:solidFill>
              </a:rPr>
              <a:t>Knappett</a:t>
            </a:r>
            <a:r>
              <a:rPr lang="en-GB" sz="1600" dirty="0">
                <a:solidFill>
                  <a:schemeClr val="accent2"/>
                </a:solidFill>
              </a:rPr>
              <a:t> (2018), </a:t>
            </a:r>
            <a:r>
              <a:rPr lang="en-GB" sz="1600" dirty="0" err="1">
                <a:solidFill>
                  <a:schemeClr val="accent2"/>
                </a:solidFill>
              </a:rPr>
              <a:t>Broodbank</a:t>
            </a:r>
            <a:r>
              <a:rPr lang="en-GB" sz="1600" dirty="0">
                <a:solidFill>
                  <a:schemeClr val="accent2"/>
                </a:solidFill>
              </a:rPr>
              <a:t> (2010)</a:t>
            </a:r>
            <a:r>
              <a:rPr lang="en-GB" sz="1600" dirty="0"/>
              <a:t> </a:t>
            </a:r>
            <a:r>
              <a:rPr lang="en-GB" sz="1600" dirty="0">
                <a:solidFill>
                  <a:schemeClr val="accent2"/>
                </a:solidFill>
              </a:rPr>
              <a:t>and Helm (1988</a:t>
            </a:r>
            <a:r>
              <a:rPr lang="en-GB" sz="1600" dirty="0"/>
              <a:t>) develop the material framework for interpretating multi-faceted and elite objects.  Materiality represents an extended social entanglement and address the creation, proliferation and iconographic value of marine materiality which the Octopus Vase represents, which could be said to have </a:t>
            </a:r>
            <a:r>
              <a:rPr lang="en-GB" sz="1600" dirty="0">
                <a:solidFill>
                  <a:schemeClr val="accent2"/>
                </a:solidFill>
              </a:rPr>
              <a:t>‘iconic qualities facilitating their recognition and reproduction across time and space’(</a:t>
            </a:r>
            <a:r>
              <a:rPr lang="en-GB" sz="1600" dirty="0" err="1">
                <a:solidFill>
                  <a:schemeClr val="accent2"/>
                </a:solidFill>
              </a:rPr>
              <a:t>Knappett</a:t>
            </a:r>
            <a:r>
              <a:rPr lang="en-GB" sz="1600" dirty="0">
                <a:solidFill>
                  <a:schemeClr val="accent2"/>
                </a:solidFill>
              </a:rPr>
              <a:t>, 2018, pp. 17).</a:t>
            </a:r>
          </a:p>
        </p:txBody>
      </p:sp>
      <p:sp>
        <p:nvSpPr>
          <p:cNvPr id="18" name="Rectangle 17">
            <a:extLst>
              <a:ext uri="{FF2B5EF4-FFF2-40B4-BE49-F238E27FC236}">
                <a16:creationId xmlns:a16="http://schemas.microsoft.com/office/drawing/2014/main" id="{E8A4416D-15C8-4423-B1F8-1C4FC279F96E}"/>
              </a:ext>
            </a:extLst>
          </p:cNvPr>
          <p:cNvSpPr/>
          <p:nvPr/>
        </p:nvSpPr>
        <p:spPr>
          <a:xfrm>
            <a:off x="-11150" y="463142"/>
            <a:ext cx="5055410" cy="367505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40E3826E-9420-41BE-AD4D-AB38D4904733}"/>
              </a:ext>
            </a:extLst>
          </p:cNvPr>
          <p:cNvPicPr>
            <a:picLocks noChangeAspect="1"/>
          </p:cNvPicPr>
          <p:nvPr/>
        </p:nvPicPr>
        <p:blipFill>
          <a:blip r:embed="rId2"/>
          <a:stretch>
            <a:fillRect/>
          </a:stretch>
        </p:blipFill>
        <p:spPr>
          <a:xfrm>
            <a:off x="96021" y="558153"/>
            <a:ext cx="4841557" cy="3476823"/>
          </a:xfrm>
          <a:prstGeom prst="rect">
            <a:avLst/>
          </a:prstGeom>
        </p:spPr>
      </p:pic>
    </p:spTree>
    <p:extLst>
      <p:ext uri="{BB962C8B-B14F-4D97-AF65-F5344CB8AC3E}">
        <p14:creationId xmlns:p14="http://schemas.microsoft.com/office/powerpoint/2010/main" val="2140529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1CDFC41-837D-4684-8F0D-0AD617D817AF}"/>
              </a:ext>
            </a:extLst>
          </p:cNvPr>
          <p:cNvSpPr>
            <a:spLocks noGrp="1"/>
          </p:cNvSpPr>
          <p:nvPr>
            <p:ph type="title"/>
          </p:nvPr>
        </p:nvSpPr>
        <p:spPr>
          <a:xfrm>
            <a:off x="-73315" y="-76804"/>
            <a:ext cx="5913120" cy="594360"/>
          </a:xfrm>
        </p:spPr>
        <p:txBody>
          <a:bodyPr anchor="t">
            <a:normAutofit/>
          </a:bodyPr>
          <a:lstStyle/>
          <a:p>
            <a:r>
              <a:rPr lang="en-GB" sz="2800" b="1" u="sng" dirty="0">
                <a:solidFill>
                  <a:schemeClr val="bg1"/>
                </a:solidFill>
              </a:rPr>
              <a:t> Theory Interpretation - Octopus Vase</a:t>
            </a:r>
          </a:p>
        </p:txBody>
      </p:sp>
      <p:sp>
        <p:nvSpPr>
          <p:cNvPr id="3" name="Content Placeholder 2">
            <a:extLst>
              <a:ext uri="{FF2B5EF4-FFF2-40B4-BE49-F238E27FC236}">
                <a16:creationId xmlns:a16="http://schemas.microsoft.com/office/drawing/2014/main" id="{E058F486-5296-4402-B29B-35C583B645D9}"/>
              </a:ext>
            </a:extLst>
          </p:cNvPr>
          <p:cNvSpPr>
            <a:spLocks noGrp="1"/>
          </p:cNvSpPr>
          <p:nvPr>
            <p:ph idx="1"/>
          </p:nvPr>
        </p:nvSpPr>
        <p:spPr>
          <a:xfrm>
            <a:off x="-20608" y="312204"/>
            <a:ext cx="5339740" cy="2651955"/>
          </a:xfrm>
        </p:spPr>
        <p:txBody>
          <a:bodyPr>
            <a:noAutofit/>
          </a:bodyPr>
          <a:lstStyle/>
          <a:p>
            <a:pPr marL="0" indent="0">
              <a:buNone/>
            </a:pPr>
            <a:r>
              <a:rPr lang="en-GB" sz="1500" dirty="0" err="1">
                <a:solidFill>
                  <a:schemeClr val="bg1"/>
                </a:solidFill>
              </a:rPr>
              <a:t>Knappett</a:t>
            </a:r>
            <a:r>
              <a:rPr lang="en-GB" sz="1500" dirty="0">
                <a:solidFill>
                  <a:schemeClr val="bg1"/>
                </a:solidFill>
              </a:rPr>
              <a:t>, </a:t>
            </a:r>
            <a:r>
              <a:rPr lang="en-GB" sz="1500" dirty="0" err="1">
                <a:solidFill>
                  <a:schemeClr val="bg1"/>
                </a:solidFill>
              </a:rPr>
              <a:t>Broodbank</a:t>
            </a:r>
            <a:r>
              <a:rPr lang="en-GB" sz="1500" dirty="0">
                <a:solidFill>
                  <a:schemeClr val="bg1"/>
                </a:solidFill>
              </a:rPr>
              <a:t>,</a:t>
            </a:r>
            <a:r>
              <a:rPr lang="en-GB" sz="1500" dirty="0"/>
              <a:t> and </a:t>
            </a:r>
            <a:r>
              <a:rPr lang="en-GB" sz="1500" dirty="0">
                <a:solidFill>
                  <a:schemeClr val="bg1"/>
                </a:solidFill>
              </a:rPr>
              <a:t>Helms</a:t>
            </a:r>
            <a:r>
              <a:rPr lang="en-GB" sz="1500" dirty="0"/>
              <a:t> research offer a unified and  multidisciplinary  interpretation into a extended materiality, which denotes the transformative and translation of the material world of objects into those of symbolic, metaphysical and geo-spatial associations.</a:t>
            </a:r>
          </a:p>
          <a:p>
            <a:pPr marL="0" indent="0">
              <a:buNone/>
            </a:pPr>
            <a:r>
              <a:rPr lang="en-GB" sz="1500" dirty="0"/>
              <a:t>The material representations of the Octopus Vase, expand beyond the Minoan horizon and become entangled in a symbiosis of themes, land and sea, distant and close, esotericism and defined knowledge. Entangled objects are desired for their material qualities, but also due to there social entanglements. These entangled interactions can lead to the process of imitation and hybridization, reflecting an international connection across the Aegean and Near east.  </a:t>
            </a:r>
          </a:p>
        </p:txBody>
      </p:sp>
      <p:sp>
        <p:nvSpPr>
          <p:cNvPr id="6" name="TextBox 5">
            <a:extLst>
              <a:ext uri="{FF2B5EF4-FFF2-40B4-BE49-F238E27FC236}">
                <a16:creationId xmlns:a16="http://schemas.microsoft.com/office/drawing/2014/main" id="{C1456BB4-FDDF-43FE-9520-E29C4E902F79}"/>
              </a:ext>
            </a:extLst>
          </p:cNvPr>
          <p:cNvSpPr txBox="1"/>
          <p:nvPr/>
        </p:nvSpPr>
        <p:spPr>
          <a:xfrm>
            <a:off x="-25417" y="4263383"/>
            <a:ext cx="2884220" cy="2631490"/>
          </a:xfrm>
          <a:prstGeom prst="rect">
            <a:avLst/>
          </a:prstGeom>
          <a:noFill/>
        </p:spPr>
        <p:txBody>
          <a:bodyPr wrap="square" rtlCol="0">
            <a:spAutoFit/>
          </a:bodyPr>
          <a:lstStyle/>
          <a:p>
            <a:r>
              <a:rPr lang="en-GB" sz="1500" dirty="0"/>
              <a:t>Fig. 6 – (Right) (German, 2018) Mycenaean imitation of Minoan marine style, from 15</a:t>
            </a:r>
            <a:r>
              <a:rPr lang="en-GB" sz="1500" baseline="30000" dirty="0"/>
              <a:t>th</a:t>
            </a:r>
            <a:r>
              <a:rPr lang="en-GB" sz="1500" dirty="0"/>
              <a:t> century B.C.E. It does not possess the same level of fluidity in the limbs of the octopus nor the stylistic confidence of the original.  But still acted to mirror qualities of the original inferring  ‘</a:t>
            </a:r>
            <a:r>
              <a:rPr lang="en-GB" sz="15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superregional communication’</a:t>
            </a:r>
            <a:r>
              <a:rPr lang="de-DE" sz="15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 von Ruden, 2015, pp. 526</a:t>
            </a:r>
            <a:endParaRPr lang="en-GB" sz="1500" dirty="0">
              <a:solidFill>
                <a:schemeClr val="accent2"/>
              </a:solidFill>
            </a:endParaRPr>
          </a:p>
        </p:txBody>
      </p:sp>
      <p:sp>
        <p:nvSpPr>
          <p:cNvPr id="11" name="Rectangle 10">
            <a:extLst>
              <a:ext uri="{FF2B5EF4-FFF2-40B4-BE49-F238E27FC236}">
                <a16:creationId xmlns:a16="http://schemas.microsoft.com/office/drawing/2014/main" id="{CDDC7545-4FD1-4172-848B-0455D8B470D3}"/>
              </a:ext>
            </a:extLst>
          </p:cNvPr>
          <p:cNvSpPr/>
          <p:nvPr/>
        </p:nvSpPr>
        <p:spPr>
          <a:xfrm>
            <a:off x="2869107" y="2941857"/>
            <a:ext cx="3102741" cy="380780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p>
        </p:txBody>
      </p:sp>
      <p:pic>
        <p:nvPicPr>
          <p:cNvPr id="3074" name="Picture 2" descr="Mycenaean imitation of Minoan Marine ware, 15th century B.C.E. Tomb 2, Argive Prosymna">
            <a:extLst>
              <a:ext uri="{FF2B5EF4-FFF2-40B4-BE49-F238E27FC236}">
                <a16:creationId xmlns:a16="http://schemas.microsoft.com/office/drawing/2014/main" id="{829FBC28-DDC3-4B0D-A0EE-CBE58D0006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9108" y="3037905"/>
            <a:ext cx="2964318" cy="3820096"/>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
            <a:extLst>
              <a:ext uri="{FF2B5EF4-FFF2-40B4-BE49-F238E27FC236}">
                <a16:creationId xmlns:a16="http://schemas.microsoft.com/office/drawing/2014/main" id="{76B87151-7344-4F85-A17B-8666EAE97B9C}"/>
              </a:ext>
            </a:extLst>
          </p:cNvPr>
          <p:cNvSpPr txBox="1">
            <a:spLocks/>
          </p:cNvSpPr>
          <p:nvPr/>
        </p:nvSpPr>
        <p:spPr>
          <a:xfrm>
            <a:off x="7419101" y="-42096"/>
            <a:ext cx="5913120" cy="59436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u="sng" dirty="0">
                <a:solidFill>
                  <a:schemeClr val="bg1"/>
                </a:solidFill>
              </a:rPr>
              <a:t> </a:t>
            </a:r>
            <a:r>
              <a:rPr lang="en-GB" sz="2800" b="1" u="sng" dirty="0"/>
              <a:t>Examining the Vase</a:t>
            </a:r>
          </a:p>
        </p:txBody>
      </p:sp>
      <p:sp>
        <p:nvSpPr>
          <p:cNvPr id="13" name="Content Placeholder 2">
            <a:extLst>
              <a:ext uri="{FF2B5EF4-FFF2-40B4-BE49-F238E27FC236}">
                <a16:creationId xmlns:a16="http://schemas.microsoft.com/office/drawing/2014/main" id="{23F5F2D4-0B12-4B2D-994C-41A4AC1ACE70}"/>
              </a:ext>
            </a:extLst>
          </p:cNvPr>
          <p:cNvSpPr txBox="1">
            <a:spLocks/>
          </p:cNvSpPr>
          <p:nvPr/>
        </p:nvSpPr>
        <p:spPr>
          <a:xfrm>
            <a:off x="5962466" y="401167"/>
            <a:ext cx="6180188" cy="265195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500" dirty="0"/>
          </a:p>
        </p:txBody>
      </p:sp>
      <p:sp>
        <p:nvSpPr>
          <p:cNvPr id="14" name="Content Placeholder 2">
            <a:extLst>
              <a:ext uri="{FF2B5EF4-FFF2-40B4-BE49-F238E27FC236}">
                <a16:creationId xmlns:a16="http://schemas.microsoft.com/office/drawing/2014/main" id="{432B5F3F-5DED-4526-9079-60A560A8C947}"/>
              </a:ext>
            </a:extLst>
          </p:cNvPr>
          <p:cNvSpPr txBox="1">
            <a:spLocks/>
          </p:cNvSpPr>
          <p:nvPr/>
        </p:nvSpPr>
        <p:spPr>
          <a:xfrm>
            <a:off x="5962466" y="401167"/>
            <a:ext cx="6355526" cy="265195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500" dirty="0"/>
              <a:t>The Vase and its marine style encapsulate an interconnected world via artistic motifs; the smooth fluidity of painted octopus display a fluid and cohesive motion of water, demonstrating the craftsmen had certain qualities and networks:</a:t>
            </a:r>
          </a:p>
          <a:p>
            <a:pPr marL="0" indent="0">
              <a:buFont typeface="Arial" panose="020B0604020202020204" pitchFamily="34" charset="0"/>
              <a:buNone/>
            </a:pPr>
            <a:r>
              <a:rPr lang="en-GB" sz="1500" dirty="0"/>
              <a:t>(1) Very well crafted with extensive crafting  skills, </a:t>
            </a:r>
            <a:r>
              <a:rPr lang="en-GB" sz="1500" dirty="0">
                <a:solidFill>
                  <a:schemeClr val="accent2"/>
                </a:solidFill>
              </a:rPr>
              <a:t>(Cline, 1995, pp. 93 -5)</a:t>
            </a:r>
            <a:r>
              <a:rPr lang="en-GB" sz="1500" dirty="0"/>
              <a:t>,</a:t>
            </a:r>
            <a:r>
              <a:rPr lang="en-GB" sz="1500" dirty="0">
                <a:solidFill>
                  <a:schemeClr val="accent2"/>
                </a:solidFill>
              </a:rPr>
              <a:t> </a:t>
            </a:r>
            <a:r>
              <a:rPr lang="en-GB" sz="1500" dirty="0"/>
              <a:t>(2) Great familiarity with the ocean, tides, flora and fauna</a:t>
            </a:r>
            <a:r>
              <a:rPr lang="en-GB" sz="1500" dirty="0">
                <a:solidFill>
                  <a:schemeClr val="accent2"/>
                </a:solidFill>
              </a:rPr>
              <a:t> </a:t>
            </a:r>
            <a:r>
              <a:rPr lang="en-GB" sz="16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(von </a:t>
            </a:r>
            <a:r>
              <a:rPr lang="en-GB" sz="1600" dirty="0" err="1">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Ruden</a:t>
            </a:r>
            <a:r>
              <a:rPr lang="en-GB" sz="16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 2015, pp. 523</a:t>
            </a:r>
            <a:r>
              <a:rPr lang="en-GB" sz="18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a:t>
            </a:r>
            <a:r>
              <a:rPr lang="en-GB" sz="1500" dirty="0"/>
              <a:t>, (3) Understood transmutable power of symbolism, iconography and perpetuation of  the Minoan ‘</a:t>
            </a:r>
            <a:r>
              <a:rPr lang="en-GB" sz="1500" dirty="0">
                <a:solidFill>
                  <a:schemeClr val="accent2"/>
                </a:solidFill>
              </a:rPr>
              <a:t>Brand’ (</a:t>
            </a:r>
            <a:r>
              <a:rPr lang="en-GB" sz="1500" dirty="0" err="1">
                <a:solidFill>
                  <a:schemeClr val="accent2"/>
                </a:solidFill>
              </a:rPr>
              <a:t>Wengrrow</a:t>
            </a:r>
            <a:r>
              <a:rPr lang="en-GB" sz="1500" dirty="0">
                <a:solidFill>
                  <a:schemeClr val="accent2"/>
                </a:solidFill>
              </a:rPr>
              <a:t>, 2008, p. 24) </a:t>
            </a:r>
            <a:r>
              <a:rPr lang="en-GB" sz="1500" dirty="0"/>
              <a:t>(4) Foreign craftsmen semi-successfully adopting techniques </a:t>
            </a:r>
            <a:r>
              <a:rPr lang="en-GB" sz="1500" dirty="0">
                <a:solidFill>
                  <a:schemeClr val="accent2"/>
                </a:solidFill>
              </a:rPr>
              <a:t>‘would surely have required considerable technical and social support, of the kind that would surely only have been available through the extension of communities of practice beyond Crete’ (</a:t>
            </a:r>
            <a:r>
              <a:rPr lang="en-GB" sz="1500" dirty="0" err="1">
                <a:solidFill>
                  <a:schemeClr val="accent2"/>
                </a:solidFill>
              </a:rPr>
              <a:t>Knappet</a:t>
            </a:r>
            <a:r>
              <a:rPr lang="en-GB" sz="1500" dirty="0">
                <a:solidFill>
                  <a:schemeClr val="accent2"/>
                </a:solidFill>
              </a:rPr>
              <a:t>, 2018, pp.15).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buFontTx/>
              <a:buChar char="-"/>
            </a:pPr>
            <a:endParaRPr lang="en-GB" sz="1500" dirty="0"/>
          </a:p>
        </p:txBody>
      </p:sp>
      <p:sp>
        <p:nvSpPr>
          <p:cNvPr id="9" name="TextBox 8">
            <a:extLst>
              <a:ext uri="{FF2B5EF4-FFF2-40B4-BE49-F238E27FC236}">
                <a16:creationId xmlns:a16="http://schemas.microsoft.com/office/drawing/2014/main" id="{F2808C70-F89E-4400-860C-E6384BBF2D54}"/>
              </a:ext>
            </a:extLst>
          </p:cNvPr>
          <p:cNvSpPr txBox="1"/>
          <p:nvPr/>
        </p:nvSpPr>
        <p:spPr>
          <a:xfrm>
            <a:off x="12503520" y="214551"/>
            <a:ext cx="4324980" cy="6586418"/>
          </a:xfrm>
          <a:prstGeom prst="rect">
            <a:avLst/>
          </a:prstGeom>
          <a:noFill/>
        </p:spPr>
        <p:txBody>
          <a:bodyPr wrap="square" rtlCol="0">
            <a:spAutoFit/>
          </a:bodyPr>
          <a:lstStyle/>
          <a:p>
            <a:pPr>
              <a:buFontTx/>
              <a:buChar char="-"/>
            </a:pPr>
            <a:r>
              <a:rPr lang="en-GB" sz="1800" dirty="0"/>
              <a:t>Very well crafted, captures the movement of the octopus as if in motion, moreover it captures a fluid and cohesive movement, displaying as one would expect great </a:t>
            </a:r>
            <a:r>
              <a:rPr lang="en-GB" sz="1800" dirty="0" err="1"/>
              <a:t>fimilarity</a:t>
            </a:r>
            <a:r>
              <a:rPr lang="en-GB" sz="1800" dirty="0"/>
              <a:t> with the ocean and its flora and fauna, the skill of the </a:t>
            </a:r>
            <a:r>
              <a:rPr lang="en-GB" sz="1800" dirty="0" err="1"/>
              <a:t>craftman</a:t>
            </a:r>
            <a:r>
              <a:rPr lang="en-GB" sz="1800" dirty="0"/>
              <a:t> is clearly demonstrated and must have been a prestigious item to own and use, so understandable as to why it was desired it could have represented  a esoteric knowledge of crafting to a distance island, in which magics or which the Minoans control access to sea magics in their ability to replicate such movement, or even the matter of great distance and unfamiliarity with such goods may have created a mythical quality as one who ‘overcomes, controls or conquers distance may evidence superior ability, power, wisdom and worth’ </a:t>
            </a:r>
          </a:p>
          <a:p>
            <a:pPr>
              <a:buFontTx/>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The stairwell as liminal space, in-between the designations of identity, becomes the process of symbolic interaction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Stockhammer</a:t>
            </a:r>
            <a:r>
              <a:rPr lang="en-GB" sz="2000" dirty="0">
                <a:effectLst/>
                <a:latin typeface="Calibri" panose="020F0502020204030204" pitchFamily="34" charset="0"/>
                <a:ea typeface="Calibri" panose="020F0502020204030204" pitchFamily="34" charset="0"/>
                <a:cs typeface="Times New Roman" panose="02020603050405020304" pitchFamily="18" charset="0"/>
              </a:rPr>
              <a:t>, 2011, pp. 44</a:t>
            </a:r>
            <a:endParaRPr lang="en-GB" dirty="0"/>
          </a:p>
        </p:txBody>
      </p:sp>
      <p:sp>
        <p:nvSpPr>
          <p:cNvPr id="16" name="Content Placeholder 2">
            <a:extLst>
              <a:ext uri="{FF2B5EF4-FFF2-40B4-BE49-F238E27FC236}">
                <a16:creationId xmlns:a16="http://schemas.microsoft.com/office/drawing/2014/main" id="{F16F4A3E-46D6-41D4-A5C0-604A25108C97}"/>
              </a:ext>
            </a:extLst>
          </p:cNvPr>
          <p:cNvSpPr txBox="1">
            <a:spLocks/>
          </p:cNvSpPr>
          <p:nvPr/>
        </p:nvSpPr>
        <p:spPr>
          <a:xfrm>
            <a:off x="5839805" y="3275368"/>
            <a:ext cx="6180188" cy="337075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500" dirty="0"/>
          </a:p>
        </p:txBody>
      </p:sp>
      <p:sp>
        <p:nvSpPr>
          <p:cNvPr id="17" name="Content Placeholder 2">
            <a:extLst>
              <a:ext uri="{FF2B5EF4-FFF2-40B4-BE49-F238E27FC236}">
                <a16:creationId xmlns:a16="http://schemas.microsoft.com/office/drawing/2014/main" id="{7BAE8020-9F2E-4A8F-9C5F-BF5918877AC9}"/>
              </a:ext>
            </a:extLst>
          </p:cNvPr>
          <p:cNvSpPr txBox="1">
            <a:spLocks/>
          </p:cNvSpPr>
          <p:nvPr/>
        </p:nvSpPr>
        <p:spPr>
          <a:xfrm>
            <a:off x="5897946" y="3505944"/>
            <a:ext cx="6355526" cy="28992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500" dirty="0"/>
              <a:t>Replicated  marine style vases and materials confirm the notion of entangled cross cultural relations as </a:t>
            </a:r>
            <a:r>
              <a:rPr lang="en-GB" sz="1500" dirty="0">
                <a:solidFill>
                  <a:schemeClr val="accent2"/>
                </a:solidFill>
              </a:rPr>
              <a:t>Steel (2012, pp. 6)</a:t>
            </a:r>
            <a:r>
              <a:rPr lang="en-GB" sz="1500" dirty="0"/>
              <a:t> ascribes </a:t>
            </a:r>
            <a:r>
              <a:rPr lang="en-GB" sz="1500" dirty="0">
                <a:solidFill>
                  <a:schemeClr val="accent2"/>
                </a:solidFill>
              </a:rPr>
              <a:t>‘the new and unknown might be eagerly adopted’.</a:t>
            </a:r>
          </a:p>
          <a:p>
            <a:pPr marL="0" indent="0">
              <a:buFont typeface="Arial" panose="020B0604020202020204" pitchFamily="34" charset="0"/>
              <a:buNone/>
            </a:pPr>
            <a:r>
              <a:rPr lang="en-GB" sz="1500" dirty="0">
                <a:solidFill>
                  <a:schemeClr val="accent2"/>
                </a:solidFill>
              </a:rPr>
              <a:t> </a:t>
            </a:r>
            <a:r>
              <a:rPr lang="en-GB" sz="1500" dirty="0"/>
              <a:t>Esoteric knowledge as Helm develops is the ‘</a:t>
            </a:r>
            <a:r>
              <a:rPr lang="en-GB" sz="1500" dirty="0">
                <a:solidFill>
                  <a:schemeClr val="accent2"/>
                </a:solidFill>
              </a:rPr>
              <a:t>knowledge of something that lies beyond the everyday world, including foreign elements from geographically distant places or foreign peoples’ (Helm, 1998, pp. 3). </a:t>
            </a:r>
            <a:r>
              <a:rPr lang="en-GB" sz="1500" dirty="0"/>
              <a:t>Using Helm and Steele’s  interpretation allows for a symbolic perception of the Vase and those who copied or imported similar as an  esoteric entanglement, imbuing them with a magical status should they succeed.</a:t>
            </a:r>
          </a:p>
          <a:p>
            <a:pPr marL="0" indent="0">
              <a:buFont typeface="Arial" panose="020B0604020202020204" pitchFamily="34" charset="0"/>
              <a:buNone/>
            </a:pPr>
            <a:r>
              <a:rPr lang="en-GB" sz="1500" dirty="0"/>
              <a:t>Symbolism  denotes power networks, and power affirms legitimacy, so perhaps by representing esoteric foreign associations, those who conquer distance by owning or replicating such vases gain </a:t>
            </a:r>
            <a:r>
              <a:rPr lang="en-GB" sz="1500" dirty="0">
                <a:solidFill>
                  <a:schemeClr val="accent2"/>
                </a:solidFill>
              </a:rPr>
              <a:t>‘superior ability, power, wisdom and worth’ (Helm, 1998, pp. 59). </a:t>
            </a:r>
            <a:r>
              <a:rPr lang="en-GB" sz="1500" dirty="0"/>
              <a:t>However, </a:t>
            </a:r>
            <a:r>
              <a:rPr lang="en-GB" sz="1500" dirty="0" err="1"/>
              <a:t>Broodbank</a:t>
            </a:r>
            <a:r>
              <a:rPr lang="en-GB" sz="1500" dirty="0"/>
              <a:t> suggests the true source of power lies in representation and mastery of </a:t>
            </a:r>
            <a:r>
              <a:rPr lang="en-GB" sz="1500" dirty="0">
                <a:solidFill>
                  <a:schemeClr val="accent2"/>
                </a:solidFill>
              </a:rPr>
              <a:t>‘maritime movement itself’ </a:t>
            </a:r>
          </a:p>
        </p:txBody>
      </p:sp>
    </p:spTree>
    <p:extLst>
      <p:ext uri="{BB962C8B-B14F-4D97-AF65-F5344CB8AC3E}">
        <p14:creationId xmlns:p14="http://schemas.microsoft.com/office/powerpoint/2010/main" val="1660984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A0480F5-1DA7-4342-B84F-7D383B4234C3}"/>
              </a:ext>
            </a:extLst>
          </p:cNvPr>
          <p:cNvSpPr txBox="1">
            <a:spLocks/>
          </p:cNvSpPr>
          <p:nvPr/>
        </p:nvSpPr>
        <p:spPr>
          <a:xfrm>
            <a:off x="276457" y="719715"/>
            <a:ext cx="7049893" cy="577420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dirty="0"/>
              <a:t>The combined theoretical discourse of </a:t>
            </a:r>
            <a:r>
              <a:rPr lang="en-GB" sz="1600" dirty="0" err="1">
                <a:solidFill>
                  <a:schemeClr val="accent2"/>
                </a:solidFill>
              </a:rPr>
              <a:t>Broodbank</a:t>
            </a:r>
            <a:r>
              <a:rPr lang="en-GB" sz="1600" dirty="0">
                <a:solidFill>
                  <a:schemeClr val="accent2"/>
                </a:solidFill>
              </a:rPr>
              <a:t>, Helms and </a:t>
            </a:r>
            <a:r>
              <a:rPr lang="en-GB" sz="1600" dirty="0" err="1">
                <a:solidFill>
                  <a:schemeClr val="accent2"/>
                </a:solidFill>
              </a:rPr>
              <a:t>Knappett</a:t>
            </a:r>
            <a:r>
              <a:rPr lang="en-GB" sz="1600" dirty="0">
                <a:solidFill>
                  <a:schemeClr val="accent2"/>
                </a:solidFill>
              </a:rPr>
              <a:t> </a:t>
            </a:r>
            <a:r>
              <a:rPr lang="en-GB" sz="1600" dirty="0"/>
              <a:t>developed a entangled network of material symbolism, spatial associations and extended cultural boarders, in which craftsmen of marine vases had a form of mastery or perceived esoteric knowledge. </a:t>
            </a:r>
          </a:p>
          <a:p>
            <a:pPr marL="0" indent="0">
              <a:buNone/>
            </a:pPr>
            <a:endParaRPr lang="en-GB" sz="1600" dirty="0"/>
          </a:p>
          <a:p>
            <a:pPr marL="0" indent="0">
              <a:buNone/>
            </a:pPr>
            <a:r>
              <a:rPr lang="en-GB" sz="1600" dirty="0"/>
              <a:t>This esoteric knowledge could be perceived to offer power over both the creation of vases as seen through replicas but, also as being able to claim socio-cultural entanglement to Minoan Crete, which had a huge range of interconnected routes across the Mediterranean and the Far East. This may have acted to legitimize power of elites, but also to display the reaching influence of cross-cultural interactions had to define an identity, through their associations and iconographic materiality.</a:t>
            </a:r>
          </a:p>
          <a:p>
            <a:pPr marL="0" indent="0">
              <a:buNone/>
            </a:pPr>
            <a:endParaRPr lang="en-GB" sz="1600" dirty="0"/>
          </a:p>
          <a:p>
            <a:pPr marL="0" indent="0">
              <a:buNone/>
            </a:pPr>
            <a:r>
              <a:rPr lang="en-GB" sz="1600" dirty="0"/>
              <a:t>The representation of a detailed octopus in fluid motion mirrors itself the natural eb and flow of ocean currents, which as </a:t>
            </a:r>
            <a:r>
              <a:rPr lang="en-GB" sz="1600" dirty="0" err="1"/>
              <a:t>Knappett</a:t>
            </a:r>
            <a:r>
              <a:rPr lang="en-GB" sz="1600" dirty="0"/>
              <a:t> identified allowed cyclical networks of interactions around the Aegean. Perhaps mastery of this fluid form also symbolised knowledge and mastery of the sea, which would have been a network of networks, facilitating great diversity of physical goods, and motivations for transport and traveling while acting as a spatial focal point for cultural entanglements. </a:t>
            </a:r>
          </a:p>
          <a:p>
            <a:pPr marL="0" indent="0">
              <a:buNone/>
            </a:pPr>
            <a:r>
              <a:rPr lang="en-GB" sz="1600" dirty="0"/>
              <a:t>Interestingly, despite being made over 3000 years ago, after its discovery- many contemporary copies, replications and inspired pieces have been made, showing even now the lasting power it’s transformative materiality has throughout time and space. </a:t>
            </a:r>
          </a:p>
        </p:txBody>
      </p:sp>
      <p:pic>
        <p:nvPicPr>
          <p:cNvPr id="4098" name="Picture 2">
            <a:extLst>
              <a:ext uri="{FF2B5EF4-FFF2-40B4-BE49-F238E27FC236}">
                <a16:creationId xmlns:a16="http://schemas.microsoft.com/office/drawing/2014/main" id="{E5506FEA-1D74-4CB8-AC30-D8DDBB820D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03865" y="1784195"/>
            <a:ext cx="4311678" cy="485469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B833220-F9B1-4834-8C92-B2E9271E15EA}"/>
              </a:ext>
            </a:extLst>
          </p:cNvPr>
          <p:cNvSpPr/>
          <p:nvPr/>
        </p:nvSpPr>
        <p:spPr>
          <a:xfrm>
            <a:off x="0" y="1"/>
            <a:ext cx="12192000" cy="54641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9B19C8A-0838-4706-B78C-9EABA6A59583}"/>
              </a:ext>
            </a:extLst>
          </p:cNvPr>
          <p:cNvSpPr>
            <a:spLocks noGrp="1"/>
          </p:cNvSpPr>
          <p:nvPr>
            <p:ph type="title"/>
          </p:nvPr>
        </p:nvSpPr>
        <p:spPr>
          <a:xfrm>
            <a:off x="0" y="-91337"/>
            <a:ext cx="10515600" cy="729085"/>
          </a:xfrm>
        </p:spPr>
        <p:txBody>
          <a:bodyPr>
            <a:normAutofit/>
          </a:bodyPr>
          <a:lstStyle/>
          <a:p>
            <a:r>
              <a:rPr lang="en-GB" sz="2800" b="1" u="sng" dirty="0">
                <a:solidFill>
                  <a:schemeClr val="bg1"/>
                </a:solidFill>
              </a:rPr>
              <a:t>Conclusion</a:t>
            </a:r>
          </a:p>
        </p:txBody>
      </p:sp>
      <p:sp>
        <p:nvSpPr>
          <p:cNvPr id="7" name="TextBox 6">
            <a:extLst>
              <a:ext uri="{FF2B5EF4-FFF2-40B4-BE49-F238E27FC236}">
                <a16:creationId xmlns:a16="http://schemas.microsoft.com/office/drawing/2014/main" id="{8241D22C-B334-4C52-A042-56BF26EFF290}"/>
              </a:ext>
            </a:extLst>
          </p:cNvPr>
          <p:cNvSpPr txBox="1"/>
          <p:nvPr/>
        </p:nvSpPr>
        <p:spPr>
          <a:xfrm>
            <a:off x="7603865" y="753144"/>
            <a:ext cx="4410773" cy="1031051"/>
          </a:xfrm>
          <a:prstGeom prst="rect">
            <a:avLst/>
          </a:prstGeom>
          <a:noFill/>
        </p:spPr>
        <p:txBody>
          <a:bodyPr wrap="square" rtlCol="0">
            <a:spAutoFit/>
          </a:bodyPr>
          <a:lstStyle/>
          <a:p>
            <a:r>
              <a:rPr lang="en-GB" sz="1600" dirty="0"/>
              <a:t>Fig. 7</a:t>
            </a:r>
            <a:r>
              <a:rPr lang="en-GB" sz="1500" dirty="0"/>
              <a:t>. (Below) – </a:t>
            </a:r>
            <a:r>
              <a:rPr lang="en-GB" sz="1500" dirty="0">
                <a:solidFill>
                  <a:schemeClr val="accent2"/>
                </a:solidFill>
              </a:rPr>
              <a:t>(</a:t>
            </a:r>
            <a:r>
              <a:rPr lang="en-GB" sz="1500" dirty="0" err="1">
                <a:solidFill>
                  <a:schemeClr val="accent2"/>
                </a:solidFill>
              </a:rPr>
              <a:t>ArchaiOptix</a:t>
            </a:r>
            <a:r>
              <a:rPr lang="en-GB" sz="1500" dirty="0">
                <a:solidFill>
                  <a:schemeClr val="accent2"/>
                </a:solidFill>
              </a:rPr>
              <a:t>, 2019). </a:t>
            </a:r>
            <a:r>
              <a:rPr lang="en-GB" sz="1500" dirty="0"/>
              <a:t>Displays an alternative view of the vase, the fluidity and perception of depth and elite craftsmanship are displayed clearly.</a:t>
            </a:r>
          </a:p>
        </p:txBody>
      </p:sp>
    </p:spTree>
    <p:extLst>
      <p:ext uri="{BB962C8B-B14F-4D97-AF65-F5344CB8AC3E}">
        <p14:creationId xmlns:p14="http://schemas.microsoft.com/office/powerpoint/2010/main" val="2848055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45C4C-5AEF-4A89-B802-9018AE268F75}"/>
              </a:ext>
            </a:extLst>
          </p:cNvPr>
          <p:cNvSpPr>
            <a:spLocks noGrp="1"/>
          </p:cNvSpPr>
          <p:nvPr>
            <p:ph type="title"/>
          </p:nvPr>
        </p:nvSpPr>
        <p:spPr>
          <a:xfrm>
            <a:off x="7642302" y="-495802"/>
            <a:ext cx="4549698" cy="1325563"/>
          </a:xfrm>
        </p:spPr>
        <p:txBody>
          <a:bodyPr>
            <a:normAutofit/>
          </a:bodyPr>
          <a:lstStyle/>
          <a:p>
            <a:r>
              <a:rPr lang="en-GB" sz="2800" dirty="0"/>
              <a:t>References: </a:t>
            </a:r>
          </a:p>
        </p:txBody>
      </p:sp>
      <p:sp>
        <p:nvSpPr>
          <p:cNvPr id="3" name="Content Placeholder 2">
            <a:extLst>
              <a:ext uri="{FF2B5EF4-FFF2-40B4-BE49-F238E27FC236}">
                <a16:creationId xmlns:a16="http://schemas.microsoft.com/office/drawing/2014/main" id="{ED995A0B-06E6-45D0-9862-E1F0E70F45AD}"/>
              </a:ext>
            </a:extLst>
          </p:cNvPr>
          <p:cNvSpPr>
            <a:spLocks noGrp="1"/>
          </p:cNvSpPr>
          <p:nvPr>
            <p:ph idx="1"/>
          </p:nvPr>
        </p:nvSpPr>
        <p:spPr>
          <a:xfrm>
            <a:off x="0" y="515696"/>
            <a:ext cx="5938959" cy="5826608"/>
          </a:xfrm>
        </p:spPr>
        <p:txBody>
          <a:bodyPr>
            <a:normAutofit/>
          </a:bodyPr>
          <a:lstStyle/>
          <a:p>
            <a:r>
              <a:rPr lang="en-GB" sz="1100" dirty="0"/>
              <a:t>Fig 1. – German, S. (2018), Octopus vase, </a:t>
            </a:r>
            <a:r>
              <a:rPr lang="en-GB" sz="1100" dirty="0" err="1"/>
              <a:t>Smarthistory</a:t>
            </a:r>
            <a:r>
              <a:rPr lang="en-GB" sz="1100" dirty="0"/>
              <a:t>, Published by: </a:t>
            </a:r>
            <a:r>
              <a:rPr lang="en-GB" sz="1100" dirty="0" err="1"/>
              <a:t>Smarthistory</a:t>
            </a:r>
            <a:r>
              <a:rPr lang="en-GB" sz="1100" dirty="0"/>
              <a:t>, Url: </a:t>
            </a:r>
            <a:r>
              <a:rPr lang="en-GB" sz="1100" dirty="0">
                <a:hlinkClick r:id="rId2"/>
              </a:rPr>
              <a:t>https://smarthistory.org/octopus-vase/</a:t>
            </a:r>
            <a:r>
              <a:rPr lang="en-GB" sz="1100" dirty="0"/>
              <a:t>, Accessed online: 06/03/22 </a:t>
            </a:r>
          </a:p>
          <a:p>
            <a:r>
              <a:rPr lang="en-GB" sz="1100" dirty="0"/>
              <a:t>Fig 2. – </a:t>
            </a:r>
            <a:r>
              <a:rPr lang="en-GB" sz="1100" dirty="0" err="1"/>
              <a:t>Artistfully</a:t>
            </a:r>
            <a:r>
              <a:rPr lang="en-GB" sz="1100" dirty="0"/>
              <a:t>, (2022), Minoan Octopus - Illustration of the Minoan Octopus vase from </a:t>
            </a:r>
            <a:r>
              <a:rPr lang="en-GB" sz="1100" dirty="0" err="1"/>
              <a:t>Palaikastro</a:t>
            </a:r>
            <a:r>
              <a:rPr lang="en-GB" sz="1100" dirty="0"/>
              <a:t>, c. 1500 B.C.E., Published by: </a:t>
            </a:r>
            <a:r>
              <a:rPr lang="en-GB" sz="1100" dirty="0" err="1"/>
              <a:t>RedBubble</a:t>
            </a:r>
            <a:r>
              <a:rPr lang="en-GB" sz="1100" dirty="0"/>
              <a:t>, Url: </a:t>
            </a:r>
            <a:r>
              <a:rPr lang="en-GB" sz="1100" dirty="0">
                <a:hlinkClick r:id="rId3"/>
              </a:rPr>
              <a:t>https://www.redbubble.com/shop/ap/55431837?asc=u</a:t>
            </a:r>
            <a:r>
              <a:rPr lang="en-GB" sz="1100" dirty="0"/>
              <a:t>, Accessed online: 06/03/22</a:t>
            </a:r>
          </a:p>
          <a:p>
            <a:r>
              <a:rPr lang="en-GB" sz="1100" dirty="0"/>
              <a:t>Fig 3. – Sauber, W. (2009), Archaeological Museum in </a:t>
            </a:r>
            <a:r>
              <a:rPr lang="en-GB" sz="1100" dirty="0" err="1"/>
              <a:t>Herakleion</a:t>
            </a:r>
            <a:r>
              <a:rPr lang="en-GB" sz="1100" dirty="0"/>
              <a:t>. Minoan clay bottle showing an Octopus ( 1500 B.C., Published by: Wolfgang Sauber, Published, Url: </a:t>
            </a:r>
            <a:r>
              <a:rPr lang="en-GB" sz="1100" dirty="0">
                <a:hlinkClick r:id="rId4"/>
              </a:rPr>
              <a:t>https://www.khanacademy.org/humanities/ancient-art-civilizations/aegean-art1/minoan/a/octopus-vase</a:t>
            </a:r>
            <a:r>
              <a:rPr lang="en-GB" sz="1100" dirty="0"/>
              <a:t>, Accessed online: 06/03/22</a:t>
            </a:r>
          </a:p>
          <a:p>
            <a:r>
              <a:rPr lang="en-GB" sz="1100" dirty="0"/>
              <a:t>Fig 4. -Bruins H.J. (2008), Geoarchaeological tsunami deposits at </a:t>
            </a:r>
            <a:r>
              <a:rPr lang="en-GB" sz="1100" dirty="0" err="1"/>
              <a:t>Palaikastro</a:t>
            </a:r>
            <a:r>
              <a:rPr lang="en-GB" sz="1100" dirty="0"/>
              <a:t> (Crete) and the Late Minoan IA eruption of Santorini,  Journal of Archaeological science. Vol. 35, pp. 191-212, Published by: Semantic Scholar, Url: </a:t>
            </a:r>
            <a:r>
              <a:rPr lang="en-GB" sz="1100" dirty="0">
                <a:hlinkClick r:id="rId5"/>
              </a:rPr>
              <a:t>https://www.semanticscholar.org/paper/Geoarchaeological-tsunami-deposits-at-Palaikastro-Bruins-Macgillivray/37b7865be783cc617d0a66aedf8ed46144d79824</a:t>
            </a:r>
            <a:r>
              <a:rPr lang="en-GB" sz="1100" dirty="0"/>
              <a:t>, Accessed online: 07/03/22</a:t>
            </a:r>
          </a:p>
          <a:p>
            <a:r>
              <a:rPr lang="en-GB" sz="1100" dirty="0"/>
              <a:t>Fig 5. </a:t>
            </a:r>
            <a:r>
              <a:rPr lang="en-GB" sz="1100" dirty="0" err="1"/>
              <a:t>Knappett</a:t>
            </a:r>
            <a:r>
              <a:rPr lang="en-GB" sz="1100" dirty="0"/>
              <a:t>, C. (2018), From Network Connectivity to Human Mobility: Models for </a:t>
            </a:r>
            <a:r>
              <a:rPr lang="en-GB" sz="1100" dirty="0" err="1"/>
              <a:t>Minoanization</a:t>
            </a:r>
            <a:r>
              <a:rPr lang="en-GB" sz="1100" dirty="0"/>
              <a:t>, Journal of Archaeological Method and Theory, Vol. 25, No. 1, pp. 1-22, Published by: SpringerLink, Url: https://booksc.org/book/72406888/dedaee, Accessed online: 17/02/22</a:t>
            </a:r>
          </a:p>
          <a:p>
            <a:r>
              <a:rPr lang="en-GB" sz="1100" dirty="0"/>
              <a:t>Fig 6. German, S. (2018), Octopus vase, </a:t>
            </a:r>
            <a:r>
              <a:rPr lang="en-GB" sz="1100" dirty="0" err="1"/>
              <a:t>Smarthistory</a:t>
            </a:r>
            <a:r>
              <a:rPr lang="en-GB" sz="1100" dirty="0"/>
              <a:t>, Published by: </a:t>
            </a:r>
            <a:r>
              <a:rPr lang="en-GB" sz="1100" dirty="0" err="1"/>
              <a:t>Smarthistory</a:t>
            </a:r>
            <a:r>
              <a:rPr lang="en-GB" sz="1100" dirty="0"/>
              <a:t>, Url: </a:t>
            </a:r>
            <a:r>
              <a:rPr lang="en-GB" sz="1100" dirty="0">
                <a:hlinkClick r:id="rId2"/>
              </a:rPr>
              <a:t>https://smarthistory.org/octopus-vase/</a:t>
            </a:r>
            <a:r>
              <a:rPr lang="en-GB" sz="1100" dirty="0"/>
              <a:t>, Accessed online: 06/03/22 </a:t>
            </a:r>
          </a:p>
          <a:p>
            <a:r>
              <a:rPr lang="en-GB" sz="1100" dirty="0"/>
              <a:t>Fig 7. </a:t>
            </a:r>
            <a:r>
              <a:rPr lang="en-GB" sz="1100" dirty="0">
                <a:solidFill>
                  <a:schemeClr val="accent2"/>
                </a:solidFill>
              </a:rPr>
              <a:t>(</a:t>
            </a:r>
            <a:r>
              <a:rPr lang="en-GB" sz="1100" dirty="0" err="1"/>
              <a:t>ArchaiOptix</a:t>
            </a:r>
            <a:r>
              <a:rPr lang="en-GB" sz="1100" dirty="0"/>
              <a:t>, 2019).  </a:t>
            </a:r>
            <a:r>
              <a:rPr lang="en-GB" sz="1100" dirty="0" err="1"/>
              <a:t>ArchaiOptix</a:t>
            </a:r>
            <a:r>
              <a:rPr lang="en-GB" sz="1100" dirty="0"/>
              <a:t>, 2019, LM IB marine style - painter of the pilgrim flask - pilgrim flask from </a:t>
            </a:r>
            <a:r>
              <a:rPr lang="en-GB" sz="1100" dirty="0" err="1"/>
              <a:t>Palaikastro</a:t>
            </a:r>
            <a:r>
              <a:rPr lang="en-GB" sz="1100" dirty="0"/>
              <a:t> - </a:t>
            </a:r>
            <a:r>
              <a:rPr lang="en-GB" sz="1100" dirty="0" err="1"/>
              <a:t>Herakleion</a:t>
            </a:r>
            <a:r>
              <a:rPr lang="en-GB" sz="1100" dirty="0"/>
              <a:t> AM C 3383, Published by: </a:t>
            </a:r>
            <a:r>
              <a:rPr lang="en-GB" sz="1100" dirty="0" err="1"/>
              <a:t>ArchaiOptix</a:t>
            </a:r>
            <a:r>
              <a:rPr lang="en-GB" sz="1100" dirty="0"/>
              <a:t>, Url: </a:t>
            </a:r>
            <a:r>
              <a:rPr lang="en-GB" sz="1100" dirty="0">
                <a:hlinkClick r:id="rId6">
                  <a:extLst>
                    <a:ext uri="{A12FA001-AC4F-418D-AE19-62706E023703}">
                      <ahyp:hlinkClr xmlns:ahyp="http://schemas.microsoft.com/office/drawing/2018/hyperlinkcolor" val="tx"/>
                    </a:ext>
                  </a:extLst>
                </a:hlinkClick>
              </a:rPr>
              <a:t>https://commons.wikimedia.org/wiki/File:LM_IB_marine_style_-_painter_of_the_pilgrim_flask_-_pilgrim_flask_from_Palaikastro_-_Herakleion_AM_C_3383.jpg</a:t>
            </a:r>
            <a:r>
              <a:rPr lang="en-GB" sz="1100" dirty="0"/>
              <a:t>, Accessed online: 05/03/22</a:t>
            </a:r>
          </a:p>
        </p:txBody>
      </p:sp>
      <p:sp>
        <p:nvSpPr>
          <p:cNvPr id="4" name="Title 1">
            <a:extLst>
              <a:ext uri="{FF2B5EF4-FFF2-40B4-BE49-F238E27FC236}">
                <a16:creationId xmlns:a16="http://schemas.microsoft.com/office/drawing/2014/main" id="{048BED54-6E91-4ED5-9597-6A31FBC52EE6}"/>
              </a:ext>
            </a:extLst>
          </p:cNvPr>
          <p:cNvSpPr txBox="1">
            <a:spLocks/>
          </p:cNvSpPr>
          <p:nvPr/>
        </p:nvSpPr>
        <p:spPr>
          <a:xfrm>
            <a:off x="1025912" y="-390066"/>
            <a:ext cx="454969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Image References</a:t>
            </a:r>
            <a:r>
              <a:rPr lang="en-GB" dirty="0"/>
              <a:t>: </a:t>
            </a:r>
          </a:p>
        </p:txBody>
      </p:sp>
      <p:sp>
        <p:nvSpPr>
          <p:cNvPr id="5" name="Content Placeholder 2">
            <a:extLst>
              <a:ext uri="{FF2B5EF4-FFF2-40B4-BE49-F238E27FC236}">
                <a16:creationId xmlns:a16="http://schemas.microsoft.com/office/drawing/2014/main" id="{5A38D314-2AEC-493B-AC33-5C0D57FBBC5E}"/>
              </a:ext>
            </a:extLst>
          </p:cNvPr>
          <p:cNvSpPr txBox="1">
            <a:spLocks/>
          </p:cNvSpPr>
          <p:nvPr/>
        </p:nvSpPr>
        <p:spPr>
          <a:xfrm>
            <a:off x="5761463" y="272716"/>
            <a:ext cx="6348761" cy="6312567"/>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Broodbank</a:t>
            </a:r>
            <a:r>
              <a:rPr lang="en-GB" sz="1800" dirty="0">
                <a:effectLst/>
                <a:latin typeface="Calibri" panose="020F0502020204030204" pitchFamily="34" charset="0"/>
                <a:ea typeface="Calibri" panose="020F0502020204030204" pitchFamily="34" charset="0"/>
                <a:cs typeface="Times New Roman" panose="02020603050405020304" pitchFamily="18" charset="0"/>
              </a:rPr>
              <a:t>, C. (2010), Ulysses without sails: Trade, distance, knowledge and power in the early Cyclades, World Archaeology, Vol. 24, No.3, pp. 315-331, Published by: Taylor &amp; Francis, Url: https://www.tandfonline.com/doi/abs/10.1080/00438243.1993.9980211, Accessed online: 15/02/22</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Bruins H.J. (2008), Geoarchaeological tsunami deposits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Palaikastro</a:t>
            </a:r>
            <a:r>
              <a:rPr lang="en-GB" sz="1800" dirty="0">
                <a:effectLst/>
                <a:latin typeface="Calibri" panose="020F0502020204030204" pitchFamily="34" charset="0"/>
                <a:ea typeface="Calibri" panose="020F0502020204030204" pitchFamily="34" charset="0"/>
                <a:cs typeface="Times New Roman" panose="02020603050405020304" pitchFamily="18" charset="0"/>
              </a:rPr>
              <a:t> (Crete) and the Late Minoan IA eruption of Santorini,  Journal of Archaeological science. Vol. 35, pp. 191-212, Published by: Semantic Scholar, Url: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https://www.semanticscholar.org/paper/Geoarchaeological-tsunami-deposits-at-Palaikastro-Bruins-Macgillivray/37b7865be783cc617d0a66aedf8ed46144d79824</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online: 07/03/22</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Cline, E.H. (1995), EEGYPTIAN AND NEAR EASTERN IMPORTS AT LATE BRONZE AGE MYCENAE, Egypt the Aegean and the Levant, Interconnections in the Second Millennium BC, pp. 91-115, No. 1, Published by: British Museum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Jstor</a:t>
            </a:r>
            <a:r>
              <a:rPr lang="en-GB" sz="1800" dirty="0">
                <a:effectLst/>
                <a:latin typeface="Calibri" panose="020F0502020204030204" pitchFamily="34" charset="0"/>
                <a:ea typeface="Calibri" panose="020F0502020204030204" pitchFamily="34" charset="0"/>
                <a:cs typeface="Times New Roman" panose="02020603050405020304" pitchFamily="18" charset="0"/>
              </a:rPr>
              <a:t>, url: https://canvas.brown.edu/courses/1075915/files/61520032/download?wrap=1, Accessed online: 27/02/22</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Helms, M.W. (1988), Ulysses' Sail:  AN ETHNOGRAPHIC ODYSSEY OF POWER, KNOWLEDGE, AND GEOGRAPHICAL DISTANCE, pp. 1-297, Published by: Princeton University Press, Url: https://booksc.org/book/79838600/a9c3d9, Accessed online: 15/02/22</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Knappett</a:t>
            </a:r>
            <a:r>
              <a:rPr lang="en-GB" sz="1800" dirty="0">
                <a:effectLst/>
                <a:latin typeface="Calibri" panose="020F0502020204030204" pitchFamily="34" charset="0"/>
                <a:ea typeface="Calibri" panose="020F0502020204030204" pitchFamily="34" charset="0"/>
                <a:cs typeface="Times New Roman" panose="02020603050405020304" pitchFamily="18" charset="0"/>
              </a:rPr>
              <a:t>, C. (2018), From Network Connectivity to Human Mobility: Models for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Minoanization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Journal of Archaeological Method and Theory, Vol. 25, No. 1, pp. 1-22, Published by: SpringerLink, Url: https://booksc.org/book/72406888/dedaee, Accessed online: 17/02/22</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Maran, J.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Stockhammer</a:t>
            </a:r>
            <a:r>
              <a:rPr lang="en-GB" sz="1800" dirty="0">
                <a:effectLst/>
                <a:latin typeface="Calibri" panose="020F0502020204030204" pitchFamily="34" charset="0"/>
                <a:ea typeface="Calibri" panose="020F0502020204030204" pitchFamily="34" charset="0"/>
                <a:cs typeface="Times New Roman" panose="02020603050405020304" pitchFamily="18" charset="0"/>
              </a:rPr>
              <a:t>, P.W. (2012), Materiality and Social Practice: Transformative Capacities of Intercultural Encounters, Vol. 1, pp. 224,  Published by: Oxbow Books Oxford &amp; Oakville, Url: https://www.jstor.org/stable/j.ctvh1dhvj, Accessed online: 12/02/22</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Orefice</a:t>
            </a:r>
            <a:r>
              <a:rPr lang="en-GB" sz="1800" dirty="0">
                <a:effectLst/>
                <a:latin typeface="Calibri" panose="020F0502020204030204" pitchFamily="34" charset="0"/>
                <a:ea typeface="Calibri" panose="020F0502020204030204" pitchFamily="34" charset="0"/>
                <a:cs typeface="Times New Roman" panose="02020603050405020304" pitchFamily="18" charset="0"/>
              </a:rPr>
              <a:t>, Z. Starry, R. (2009), Marine Style, pp. 1-2, No.1, Published by: Classics Richmond,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Url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https://classics.richmond.edu/gallery/research-papers/MarineStyle.pdf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online: 07/03/22</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Steel, L. (2012), Materiality and Consumption in the Bronze Age Mediterranean, Vol. 1, pp. 1-282, Published by: Routledge, Url: https://www.routledge.com/Materiality-and-Consumption-in-the-Bronze-Age-Mediterranean/Steel/p/book/9781138107915, Accessed online: 12/02/22</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Stockhammer</a:t>
            </a:r>
            <a:r>
              <a:rPr lang="en-GB" sz="1800" dirty="0">
                <a:effectLst/>
                <a:latin typeface="Calibri" panose="020F0502020204030204" pitchFamily="34" charset="0"/>
                <a:ea typeface="Calibri" panose="020F0502020204030204" pitchFamily="34" charset="0"/>
                <a:cs typeface="Times New Roman" panose="02020603050405020304" pitchFamily="18" charset="0"/>
              </a:rPr>
              <a:t>, P.W. (2011), Conceptualizing cultural hybridization in archaeology, Transcultural Research – Heidelberg Studies on Asia and Europe in a Global Context, Vol. 1, pp. 43-58, Published by: Springer Berlin &amp; Heidelberg, Url: https://link.springer.com/book/10.1007/978-3-642-21846-0#about, Accessed online: 24/02/22</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von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Ruden</a:t>
            </a:r>
            <a:r>
              <a:rPr lang="en-GB" sz="1800" dirty="0">
                <a:effectLst/>
                <a:latin typeface="Calibri" panose="020F0502020204030204" pitchFamily="34" charset="0"/>
                <a:ea typeface="Calibri" panose="020F0502020204030204" pitchFamily="34" charset="0"/>
                <a:cs typeface="Times New Roman" panose="02020603050405020304" pitchFamily="18" charset="0"/>
              </a:rPr>
              <a:t>, C. (2015), A touch of luxury from the western fringe western fringe of the ancient world: the Aegean impact on 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Qatna</a:t>
            </a:r>
            <a:r>
              <a:rPr lang="en-GB" sz="1800" dirty="0">
                <a:effectLst/>
                <a:latin typeface="Calibri" panose="020F0502020204030204" pitchFamily="34" charset="0"/>
                <a:ea typeface="Calibri" panose="020F0502020204030204" pitchFamily="34" charset="0"/>
                <a:cs typeface="Times New Roman" panose="02020603050405020304" pitchFamily="18" charset="0"/>
              </a:rPr>
              <a:t> wall paintings, in: Peter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Pfälzner</a:t>
            </a:r>
            <a:r>
              <a:rPr lang="en-GB" sz="1800" dirty="0">
                <a:effectLst/>
                <a:latin typeface="Calibri" panose="020F0502020204030204" pitchFamily="34" charset="0"/>
                <a:ea typeface="Calibri" panose="020F0502020204030204" pitchFamily="34" charset="0"/>
                <a:cs typeface="Times New Roman" panose="02020603050405020304" pitchFamily="18" charset="0"/>
              </a:rPr>
              <a:t>, Michel Al-</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Maqdissi</a:t>
            </a:r>
            <a:r>
              <a:rPr lang="en-GB" sz="1800" dirty="0">
                <a:effectLst/>
                <a:latin typeface="Calibri" panose="020F0502020204030204" pitchFamily="34" charset="0"/>
                <a:ea typeface="Calibri" panose="020F0502020204030204" pitchFamily="34" charset="0"/>
                <a:cs typeface="Times New Roman" panose="02020603050405020304" pitchFamily="18" charset="0"/>
              </a:rPr>
              <a:t> (eds),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Qatna</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the Networks of Bronze Age Globalism, pp. 249-61, [Proceedings], Published by: Wiesbaden: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Harrassowitz</a:t>
            </a:r>
            <a:r>
              <a:rPr lang="en-GB" sz="1800" dirty="0">
                <a:effectLst/>
                <a:latin typeface="Calibri" panose="020F0502020204030204" pitchFamily="34" charset="0"/>
                <a:ea typeface="Calibri" panose="020F0502020204030204" pitchFamily="34" charset="0"/>
                <a:cs typeface="Times New Roman" panose="02020603050405020304" pitchFamily="18" charset="0"/>
              </a:rPr>
              <a:t> Verlag &amp; Research Gate, url: https://www.researchgate.net/publication/335327283_A_Touch_of_Luxury_from_the_Western_Fringe_of_the_Ancient_World_The_Aegean_Impact_on_the_Qatna_Wall_Paintings_in_Peter_Pfalzner_Michel_Al-Maqdissi_eds_Qatna_and_the_Networks_of_Bronze_Age_Globalism_Wie</a:t>
            </a:r>
          </a:p>
        </p:txBody>
      </p:sp>
    </p:spTree>
    <p:extLst>
      <p:ext uri="{BB962C8B-B14F-4D97-AF65-F5344CB8AC3E}">
        <p14:creationId xmlns:p14="http://schemas.microsoft.com/office/powerpoint/2010/main" val="21146907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3082</TotalTime>
  <Words>2831</Words>
  <Application>Microsoft Office PowerPoint</Application>
  <PresentationFormat>Widescreen</PresentationFormat>
  <Paragraphs>67</Paragraphs>
  <Slides>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Object Analysis – Minoan Octopus Vase</vt:lpstr>
      <vt:lpstr>Introduction </vt:lpstr>
      <vt:lpstr>Scholarly Debate</vt:lpstr>
      <vt:lpstr> Theory Interpretation - Octopus Vase</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Object Analysis – Minoan Octopus Vase</dc:title>
  <dc:creator>Matthew Morris</dc:creator>
  <cp:lastModifiedBy>Matthew Morris</cp:lastModifiedBy>
  <cp:revision>105</cp:revision>
  <dcterms:created xsi:type="dcterms:W3CDTF">2022-03-05T12:16:32Z</dcterms:created>
  <dcterms:modified xsi:type="dcterms:W3CDTF">2022-03-08T09:42:24Z</dcterms:modified>
</cp:coreProperties>
</file>