
<file path=[Content_Types].xml><?xml version="1.0" encoding="utf-8"?>
<Types xmlns="http://schemas.openxmlformats.org/package/2006/content-types">
  <Default Extension="png" ContentType="image/png"/>
  <Default Extension="bin" ContentType="application/vnd.ms-office.activeX"/>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jpg" ContentType="image/jpeg"/>
  <Default Extension="mp4" ContentType="video/mp4"/>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activeX/activeX1.xml" ContentType="application/vnd.ms-office.activeX+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handoutMasterIdLst>
    <p:handoutMasterId r:id="rId40"/>
  </p:handoutMasterIdLst>
  <p:sldIdLst>
    <p:sldId id="257" r:id="rId2"/>
    <p:sldId id="258" r:id="rId3"/>
    <p:sldId id="259" r:id="rId4"/>
    <p:sldId id="261" r:id="rId5"/>
    <p:sldId id="263" r:id="rId6"/>
    <p:sldId id="264" r:id="rId7"/>
    <p:sldId id="265" r:id="rId8"/>
    <p:sldId id="262" r:id="rId9"/>
    <p:sldId id="260" r:id="rId10"/>
    <p:sldId id="268" r:id="rId11"/>
    <p:sldId id="269" r:id="rId12"/>
    <p:sldId id="266" r:id="rId13"/>
    <p:sldId id="271" r:id="rId14"/>
    <p:sldId id="270" r:id="rId15"/>
    <p:sldId id="274" r:id="rId16"/>
    <p:sldId id="273" r:id="rId17"/>
    <p:sldId id="272" r:id="rId18"/>
    <p:sldId id="275" r:id="rId19"/>
    <p:sldId id="277" r:id="rId20"/>
    <p:sldId id="278" r:id="rId21"/>
    <p:sldId id="279" r:id="rId22"/>
    <p:sldId id="280" r:id="rId23"/>
    <p:sldId id="282" r:id="rId24"/>
    <p:sldId id="281" r:id="rId25"/>
    <p:sldId id="283" r:id="rId26"/>
    <p:sldId id="284" r:id="rId27"/>
    <p:sldId id="276" r:id="rId28"/>
    <p:sldId id="286" r:id="rId29"/>
    <p:sldId id="285" r:id="rId30"/>
    <p:sldId id="288" r:id="rId31"/>
    <p:sldId id="287" r:id="rId32"/>
    <p:sldId id="290" r:id="rId33"/>
    <p:sldId id="289" r:id="rId34"/>
    <p:sldId id="292" r:id="rId35"/>
    <p:sldId id="291" r:id="rId36"/>
    <p:sldId id="267" r:id="rId37"/>
    <p:sldId id="293"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pNfAMNehaVPgS40nk2UDTw==" hashData="kC7brmxQvcZ/FxOotWaFZGTnv01ZyEm3s6dJXZQcFpXKB25RgqYfZfglGKwrmhafFOb0x0AcXVpuaL24AgIvP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47907" autoAdjust="0"/>
  </p:normalViewPr>
  <p:slideViewPr>
    <p:cSldViewPr snapToGrid="0">
      <p:cViewPr varScale="1">
        <p:scale>
          <a:sx n="55" d="100"/>
          <a:sy n="55" d="100"/>
        </p:scale>
        <p:origin x="27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activeX/_rels/activeX1.xml.rels><?xml version="1.0" encoding="UTF-8" standalone="yes"?>
<Relationships xmlns="http://schemas.openxmlformats.org/package/2006/relationships"><Relationship Id="rId1" Type="http://schemas.microsoft.com/office/2006/relationships/activeXControlBinary" Target="activeX1.bin"/></Relationships>
</file>

<file path=ppt/activeX/activeX1.xml><?xml version="1.0" encoding="utf-8"?>
<ax:ocx xmlns:ax="http://schemas.microsoft.com/office/2006/activeX" xmlns:r="http://schemas.openxmlformats.org/officeDocument/2006/relationships" ax:classid="{D27CDB6E-AE6D-11CF-96B8-444553540000}" ax:persistence="persistStorage" r:id="rId1"/>
</file>

<file path=ppt/drawings/_rels/vmlDrawing1.vml.rels><?xml version="1.0" encoding="UTF-8" standalone="yes"?>
<Relationships xmlns="http://schemas.openxmlformats.org/package/2006/relationships"><Relationship Id="rId1" Type="http://schemas.openxmlformats.org/officeDocument/2006/relationships/image" Target="../media/image12.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B935471-9607-426F-8956-9090241BC141}" type="datetimeFigureOut">
              <a:rPr lang="en-GB" smtClean="0"/>
              <a:t>05/03/2019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5519B45-700E-4EA5-91E7-B622173A230A}" type="slidenum">
              <a:rPr lang="en-GB" smtClean="0"/>
              <a:t>‹#›</a:t>
            </a:fld>
            <a:endParaRPr lang="en-GB"/>
          </a:p>
        </p:txBody>
      </p:sp>
    </p:spTree>
    <p:extLst>
      <p:ext uri="{BB962C8B-B14F-4D97-AF65-F5344CB8AC3E}">
        <p14:creationId xmlns:p14="http://schemas.microsoft.com/office/powerpoint/2010/main" val="19699878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D52B1A-BA9E-4751-9BF8-74E4F231F47C}" type="datetimeFigureOut">
              <a:rPr lang="en-GB" smtClean="0"/>
              <a:t>05/03/2019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D8C5C4-82DB-4F0A-968D-8D7C7BDDC86A}" type="slidenum">
              <a:rPr lang="en-GB" smtClean="0"/>
              <a:t>‹#›</a:t>
            </a:fld>
            <a:endParaRPr lang="en-GB"/>
          </a:p>
        </p:txBody>
      </p:sp>
    </p:spTree>
    <p:extLst>
      <p:ext uri="{BB962C8B-B14F-4D97-AF65-F5344CB8AC3E}">
        <p14:creationId xmlns:p14="http://schemas.microsoft.com/office/powerpoint/2010/main" val="22325096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medicalnewstoday.com/articles/165339.php"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medicalnewstoday.com/articles/163484.php"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a:t>
            </a:fld>
            <a:endParaRPr lang="en-GB"/>
          </a:p>
        </p:txBody>
      </p:sp>
    </p:spTree>
    <p:extLst>
      <p:ext uri="{BB962C8B-B14F-4D97-AF65-F5344CB8AC3E}">
        <p14:creationId xmlns:p14="http://schemas.microsoft.com/office/powerpoint/2010/main" val="39456600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Feeling happy is a part of mental wellbeing. But it’s far from the whole. Sense of wellbeing = we feel good and function well. Feelings of contentment, enjoyment, confidence and engagement with the world and self-esteem are all a part of mental wellbeing.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Functioning well i.e. experiencing positive relationships, having some control over your life and a sense of purpose. Your physical wellbeing is also important – self care is not selfish – taking the time to get a good nights sleep, eat well, and exercise are all important aspects of your wellbeing.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Useful to think about "being well" as something you do, rather than something you are. The more you put in, the more you’ll get out.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Good mental wellbeing does not mean that you never experience feelings or situations that you find difficult. But it does mean that you feel you have the resilience to cope when times are tougher than usual.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Psychological resilience is defined as an individual's ability to successfully cope with adversity and to bounce back from a negative experience with “competent functioning” . </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a:t>
            </a:fld>
            <a:endParaRPr lang="en-GB"/>
          </a:p>
        </p:txBody>
      </p:sp>
    </p:spTree>
    <p:extLst>
      <p:ext uri="{BB962C8B-B14F-4D97-AF65-F5344CB8AC3E}">
        <p14:creationId xmlns:p14="http://schemas.microsoft.com/office/powerpoint/2010/main" val="30345247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Can you think of things, that as individuals and as police officers, may put a strain on your wellbeing? (list on board)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Adversity or stress can come in the shape of family or relationship problems, health problems, or workplace or financial worries.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Pressures of the job – especially during times of austerity where cuts are being made and demand and pressure increases.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 organisational culture is defined as the deeper level of assumptions and beliefs that are shared by members of an organisation, that operates and projects unconsciously an organisation's view of itself and environment. </a:t>
            </a:r>
            <a:endPar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rPr>
              <a:t>Shift work can disrupt a wellbeing routine.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rPr>
              <a:t>Whilst PTSD can occur from a one-off traumatic event,  Police Complex Spiral Trauma describes the cumulative effect that can occur from ‘putting it in a box’. These unprocessed traumas take their toll, until one incident – perhaps like many dealt with before can be the straw that broke the camel’s back.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3</a:t>
            </a:fld>
            <a:endParaRPr lang="en-GB"/>
          </a:p>
        </p:txBody>
      </p:sp>
    </p:spTree>
    <p:extLst>
      <p:ext uri="{BB962C8B-B14F-4D97-AF65-F5344CB8AC3E}">
        <p14:creationId xmlns:p14="http://schemas.microsoft.com/office/powerpoint/2010/main" val="3071025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There </a:t>
            </a:r>
            <a:r>
              <a:rPr kumimoji="0" lang="en-US"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isn't one main cause </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of </a:t>
            </a:r>
            <a:r>
              <a:rPr kumimoji="0" lang="en-US"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work related stress </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it can occur due to a </a:t>
            </a:r>
            <a:r>
              <a:rPr kumimoji="0" lang="en-US"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number of different factors </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which vary from person to person.</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These factors are often called </a:t>
            </a:r>
            <a:r>
              <a:rPr kumimoji="0" lang="en-US"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stressors</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and work related stress often occurs due to a </a:t>
            </a:r>
            <a:r>
              <a:rPr kumimoji="0" lang="en-US"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combination of more than one stressor</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a:t>
            </a:r>
          </a:p>
          <a:p>
            <a:pPr marL="228600" marR="0" lvl="0" indent="-22860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In order to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help employers and employees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to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tackle work related stress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and identify it at the source, the Health &amp; Safety Executive has produced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Stress Management Standards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a:t>
            </a: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These standards focus on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six key areas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of work that, if not properly managed, can lead to work related stress. Each standard contains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simple statements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about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good management practice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in each of the key areas, which can then be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applied in the workplace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a:t>
            </a:r>
            <a:endParaRPr kumimoji="0" lang="en-US" altLang="en-US" sz="1100" b="0" i="1" u="none" strike="noStrike" kern="1200" cap="none" spc="0" normalizeH="0" baseline="0" noProof="0" dirty="0" smtClean="0">
              <a:ln>
                <a:noFill/>
              </a:ln>
              <a:solidFill>
                <a:srgbClr val="800000"/>
              </a:solidFill>
              <a:effectLst/>
              <a:uLnTx/>
              <a:uFillTx/>
              <a:latin typeface="Arial" panose="020B0604020202020204" pitchFamily="34" charset="0"/>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Demand</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 This includes issues like </a:t>
            </a:r>
            <a:r>
              <a:rPr kumimoji="0" lang="en-US"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workload</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a:t>
            </a:r>
            <a:r>
              <a:rPr kumimoji="0" lang="en-US"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work patterns</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and the </a:t>
            </a:r>
            <a:r>
              <a:rPr kumimoji="0" lang="en-US"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work environment</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a:t>
            </a:r>
          </a:p>
          <a:p>
            <a:pPr marL="228600" marR="0" lvl="0" indent="-22860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Control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This deals with how much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influence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the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person</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feels they have on the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way they do their work</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a:t>
            </a: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Support -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This includes the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encouragement</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sponsorship</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and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resources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provided by the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organisation</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line management</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and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colleagues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a:t>
            </a:r>
            <a:endParaRPr kumimoji="0" lang="en-US"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Relationships -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This includes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promoting positive working</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to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avoid conflict</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and dealing with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unacceptable behaviour</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a:t>
            </a:r>
            <a:endParaRPr kumimoji="0" lang="en-US"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Role -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This deals with whether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people understand their role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within the organisation and whether the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organisation</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ensures that the person does not have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conflicting roles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a:t>
            </a:r>
            <a:endParaRPr kumimoji="0" lang="en-US"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Change -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This deals with how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organisational change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(large or small) is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managed</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and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communicated</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within the organisation. </a:t>
            </a: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4</a:t>
            </a:fld>
            <a:endParaRPr lang="en-GB"/>
          </a:p>
        </p:txBody>
      </p:sp>
    </p:spTree>
    <p:extLst>
      <p:ext uri="{BB962C8B-B14F-4D97-AF65-F5344CB8AC3E}">
        <p14:creationId xmlns:p14="http://schemas.microsoft.com/office/powerpoint/2010/main" val="10219301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Stress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can have many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different causes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and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signs of stress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can take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different forms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If you can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recognise the signs of stress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in yourself and others, you can start to develop a strategy to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combat it</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a:t>
            </a:r>
            <a:b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b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Stress manifests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itself in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different ways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in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different people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Some people may show a very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dramatic reaction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to stress, while others may display the signs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over a period of time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Everybody has a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different stress threshold</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It is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important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that you are able to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identify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whether you are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displaying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some of the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signs of stress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so that you can identify the problem and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start to solve it</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a:t>
            </a: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1"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Group discussion – what are some signs of stress?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1"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As well as identifying signs of stress in yourself, you should also try and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pay attention</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to the behaviour of your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colleagues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in case they are also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suffering from stress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Many of the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signs of stress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in individuals should be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noticeable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to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managers and colleagues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You should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look out</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a:t>
            </a:r>
            <a:r>
              <a:rPr kumimoji="0" lang="en-GB" altLang="en-US" sz="1100" b="1" i="0" u="none" strike="noStrike" kern="1200" cap="none" spc="0" normalizeH="0" baseline="0" noProof="0" dirty="0" smtClean="0">
                <a:ln>
                  <a:noFill/>
                </a:ln>
                <a:solidFill>
                  <a:srgbClr val="C0504D"/>
                </a:solidFill>
                <a:effectLst/>
                <a:uLnTx/>
                <a:uFillTx/>
                <a:latin typeface="Arial" panose="020B0604020202020204" pitchFamily="34" charset="0"/>
                <a:ea typeface="+mn-ea"/>
                <a:cs typeface="+mn-cs"/>
              </a:rPr>
              <a:t>for</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Declining/inconsistent performance -  failure to meet deadlines or complete projects - Uncharacteristic errors	</a:t>
            </a: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Loss of motivation - loss of commitment						</a:t>
            </a: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Poor concentration - memory lapses - Repeated checking - Evasiveness									</a:t>
            </a: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mn-cs"/>
              </a:rPr>
              <a:t>Presenteeism</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(staying in work longer than usual) -  Failure to take holidays</a:t>
            </a: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Absenteeism - Poor time-keeping</a:t>
            </a: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Accidents at work – research 50% attributable to stress </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5</a:t>
            </a:fld>
            <a:endParaRPr lang="en-GB"/>
          </a:p>
        </p:txBody>
      </p:sp>
    </p:spTree>
    <p:extLst>
      <p:ext uri="{BB962C8B-B14F-4D97-AF65-F5344CB8AC3E}">
        <p14:creationId xmlns:p14="http://schemas.microsoft.com/office/powerpoint/2010/main" val="1324284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Work-life balance </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is one of the major challenges facing people today. It causes stress to the individual concerned, and those around them. Many workers feel guilty even if they take time out for lunch. </a:t>
            </a:r>
            <a:r>
              <a:rPr kumimoji="0" lang="en-US"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Organisational</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culture leads people to resent the fact that their bodies need refueling. Our bodies get physically tired, need exercise &amp; refreshment so as to keep blood &amp; oxygen circulating to maintain health and mental clarity – but how to fit this into workday deadlines? In addition we are social beings, relationships provide support essential for well-being – all of which takes time away from the desk.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Yourself first</a:t>
            </a: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People often put themselves last and think they are being sensible in doing so. Think of “put on your own oxygen mask” – you are no good to anyone if you are exhausted!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Identify – what does it take for you to care for yourselves and to feel your personal best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Make a list of actions – you need to take on a daily basis to look after your well-being e.g. eating a good breakfast, taking a walk at lunchtime, leaving enough time in between meetings so you don’t feel so stressed.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Simplify your life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It’s very easy to get sucked into a busy routine. Many people cram their lives so full that they forget how to stop and relax.</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 What is essential? Challenge if fact or subjective decision.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 What is luxury and life enhancing? Is it actually giving you pleasure – Harley Davidson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 What is hassle?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Identify what is important at work and home. What are the key activities at work – what is the best use of mind, experience and skill? What and who is the most important at home? Focus you time and energy on the things that matter most and seek activities on which you can cut down.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 organised</a:t>
            </a: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Not being able to find crucial information amidst the physical clutter of paperwork, filing, household items, eats up valuable time.</a:t>
            </a: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Plan time to go through their desk home/office so you know where things are and can free your mind for more vital activities. Identify one thing to hep you become more organised both at home and work.</a:t>
            </a:r>
          </a:p>
          <a:p>
            <a:pPr marL="0" marR="0" lvl="0" indent="0" algn="l" defTabSz="914400" rtl="0" eaLnBrk="1" fontAlgn="auto" latinLnBrk="0" hangingPunct="1">
              <a:lnSpc>
                <a:spcPct val="100000"/>
              </a:lnSpc>
              <a:spcBef>
                <a:spcPts val="0"/>
              </a:spcBef>
              <a:spcAft>
                <a:spcPts val="0"/>
              </a:spcAft>
              <a:buClrTx/>
              <a:buSzTx/>
              <a:buFontTx/>
              <a:buChar char="•"/>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Team work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Achieving w/l balance requires teamwork in all areas. Soldiering on not asking for help = sense of isolation, martyrdom and exhaustion.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Build a mind map of your own support system at home and work, identifying the specific talents and strengths each person could bring to help you achieve work-life balance.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Enjoy the moment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When people are stressed and pulled in many directions, they lose the ability to stop and enjoy the moment. They can be with their partner, but be worrying about a deadline in work, they can be on a tropical beach and worrying what will be on their desk when they get home, They can be in work but worrying about a sick relative – or just the pile of housework that needs to be done. All these can cause stress.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Relaxation techniques can help people to stop, breath and live in the moment. Think about specific tasks to help you focus on what matters to you. E.g. take sometime to admire a view, pay attention to what colleagues are trying to say.</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6</a:t>
            </a:fld>
            <a:endParaRPr lang="en-GB"/>
          </a:p>
        </p:txBody>
      </p:sp>
    </p:spTree>
    <p:extLst>
      <p:ext uri="{BB962C8B-B14F-4D97-AF65-F5344CB8AC3E}">
        <p14:creationId xmlns:p14="http://schemas.microsoft.com/office/powerpoint/2010/main" val="645784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We all know that the culture in the police is one of camaraderie and solidarity, which are really protective factors. However, I’m just going to highlight some of the aspects of police culture, which if we’re not mindful of, could potentially be quite damaging to our mental wellbeing.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Too often, perhaps because of the nature of cops, the job, and police culture, officers going through personal crisis may feel they have nowhere to turn because the stigma attached to admitting the need for help would be taken as a sign of weakness or indication they are no longer fit or trustworthy to do the job.</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Sometimes the justification for this fear is entrenched in official policy. Some agencies require officers seeking or receiving mental health treatment, or who take psychotropic drugs, to inform the department and even face duty restrictions while under such care. It is this type of stigma or misunderstanding that perpetuates false information and traps cops in a prison of depression or anxiety.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However, a good chunk of this stigma often lies within officers themselves. Law enforcement is a profession that values and requires emotional and physical toughness. Strength of body and mind is an institutional value and a legitimate source of pride for most officer. However, the job that requires such strength is also capable of chipping away at it.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Counselling – benefits and limitations of confidentiality…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I’m also just going to touch on dark humour. Humour acts as social glue however when it comes to dark humour what makes one person laugh can make someone else recoil. Shared humour requires a degree of shared experience. By normalising a situation though humour, a stressful encounter can be made more manageable – humour allows people to control feelings of fear or vulnerability. It’s a case of “if we don’t laugh, we may cry”, which I totally appreciate. However, it’s important to be mindful of the fact that though it may be cathartic for the person using it, there may be a negative impact on others in the group.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7</a:t>
            </a:fld>
            <a:endParaRPr lang="en-GB"/>
          </a:p>
        </p:txBody>
      </p:sp>
    </p:spTree>
    <p:extLst>
      <p:ext uri="{BB962C8B-B14F-4D97-AF65-F5344CB8AC3E}">
        <p14:creationId xmlns:p14="http://schemas.microsoft.com/office/powerpoint/2010/main" val="96676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Shift work tends to be classified as any work schedule that involves hours that are irregular or unusual in comparison with the traditional daytime work schedule that usually occurs between 6 am and 6 pm.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Most of the processes that occur in the mind and body follow natural rhythms. Those with a cycle length of about 1 day are called circadian rhythms.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Bodily states affected by circadian rhythms include body temperature, wakefulness and certain hormone levels. These are controlled by the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suprachiasmatic</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nuclei (SCN) situated in the middle of the brain, which regulate these bodily states according to various times in the circadian cycle, sometimes referred to as the circadian clock, or "body clock."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For example, body temperature rises toward the end of sleep and falls at around the time that sleeping normally occurs.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Circadian clocks are determined by a number of factors. Light appears to play a significant role by providing a time cue. Circadian clocks can also be influenced by factors such as exercise, hormones and forms of medication.</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However, there are numerous things that can disrupt people's circadian rhythms and cause them problems. The most common example is </a:t>
            </a:r>
            <a:r>
              <a:rPr kumimoji="0" lang="en-GB" sz="1100" b="0" i="0" u="sng"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hlinkClick r:id="rId3" tooltip="Jet Lag: Causes, Treatments and Prevention"/>
              </a:rPr>
              <a:t>jet lag</a:t>
            </a:r>
            <a:r>
              <a:rPr kumimoji="0" lang="en-GB" sz="1100" b="0" i="0" u="sng"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caused by traveling across a number of different time zones as circadian clocks would not match up with the time of the country they ended up in.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People that work shifts can experience similar problems to jet lag. Symptoms of circadian disruption include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hlinkClick r:id="rId4" tooltip="Dyspepsia / Indigestion: Causes, Symptoms and Treatments"/>
              </a:rPr>
              <a:t>indigestion</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irritability and reduced concentration. shift workers are prone to experiencing circadian disruption much more frequently.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1"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8</a:t>
            </a:fld>
            <a:endParaRPr lang="en-GB"/>
          </a:p>
        </p:txBody>
      </p:sp>
    </p:spTree>
    <p:extLst>
      <p:ext uri="{BB962C8B-B14F-4D97-AF65-F5344CB8AC3E}">
        <p14:creationId xmlns:p14="http://schemas.microsoft.com/office/powerpoint/2010/main" val="225052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Maintain a regular sleeping schedule: Keep your sleep schedule consistent to give your circadian rhythm the ability to adjust and stick with your sleeping schedule.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Get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enough sleep: Be careful not to skimp out on sleep hours, giving yourself enough time to rest and refresh.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careful with caffeine: It’s a good idea to drink coffee at the start of your shift to improve alertness, but avoid caffeine later in your shift, as this can interfere with sleeping when you’re ready to head home.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Avoid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long commutes: Give yourself as much rest time as possible by avoiding long commutes. If possible, avoid bright light or stopping for errands on your way home from work, which will only make you more alert and hinder falling asleep.</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Expose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yourself to bright light at the start of your “day”: Bright light tells your brain that it’s daytime and time to be alert. Using bright light can help you train your body to recognize the start of your night-time shift as day.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Take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nap before the night shift: A quick nap before you go in for your night shift can improve alertness and help you catch up on any missed sleep.</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Limit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disturbances during sleep hours: Use blackout curtains or blinds to block out light during the day, turn off your phone, and ask family to limit noise and visitors while you’re sleeping.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Share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your schedule with family members: Be sure that family members are aware of your schedule and understand that it may mean not being involved in daytime activities. Encourage them to plan around your schedule.</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9</a:t>
            </a:fld>
            <a:endParaRPr lang="en-GB"/>
          </a:p>
        </p:txBody>
      </p:sp>
    </p:spTree>
    <p:extLst>
      <p:ext uri="{BB962C8B-B14F-4D97-AF65-F5344CB8AC3E}">
        <p14:creationId xmlns:p14="http://schemas.microsoft.com/office/powerpoint/2010/main" val="305345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As each of you are well aware, having been through a rigorous admission process, joining the police is not something that people enter into lightly. There are incredible positives which come with being a police officer, benefits and pay tend to be good and secure, and there's a great deal of personal gratification involved with the job as well. You are in the hugely privileged position of serving your community. However, it’s important to point out some of the difficulties you may face, especially if entering the police is a change of career for you.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One of the major changes from other roles would likely be a change to irregular working hours, for all the reasons we’ve just touched upon; as a result, this may also change your routine, and your social life. Relationships may also alter as a result or changes in working hours, and more effort may be required to maintain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There are so many stereotypes about police officers out there, and television and movies often do more harm than good unfortunately this can lead to a lot of misperceptions and misunderstanding about police officers which can sometimes be a difficult thing to contend with.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Police officers are scrutinized by the public perhaps more than any other profession, with very few exceptions. Everything an officer does, whether on or off duty, can be fair game for public complaints and even internal investigations. That's a level of scrutiny you won't find in most any other job.</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As officers, there is no denying that you are placing yourselves in more high risk situations than a great deal of jobs, and potentially as a result, may experience increased exposure to trauma.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Knowing that these challenges exist, and knowing that you may need a period of adjustment will be helpful in itself. Also, taking the time to prioritise your self care by way of diet, exercise, and building a support network will all be important factors in maintaining your wellbeing.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10</a:t>
            </a:fld>
            <a:endParaRPr lang="en-GB"/>
          </a:p>
        </p:txBody>
      </p:sp>
    </p:spTree>
    <p:extLst>
      <p:ext uri="{BB962C8B-B14F-4D97-AF65-F5344CB8AC3E}">
        <p14:creationId xmlns:p14="http://schemas.microsoft.com/office/powerpoint/2010/main" val="22248084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sort of things might lead an officer to experience trauma on the job?”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 event or experience that poses serious threat to safety, bodily integrity, sense of self or identify, sense of right / wrong</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Lack of readiness or predictability: When we don’t feel prepared, or feel powerless during a situation, it is more likely to be traumatic</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Lack of control over the situation</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Lack of emotional awareness and desire to avoid emotions, especially vulnerable emotions (fear, guilt, shame, sadness) but also sometimes anger (for some people).</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Suppression of these emotions tends to lead to problems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“putting it in a box is not helpful” - Attempts to avoid, suppress, or block memories and feelings and things (stimuli) related to the experience.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Withdrawing from support and becoming isolated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11</a:t>
            </a:fld>
            <a:endParaRPr lang="en-GB"/>
          </a:p>
        </p:txBody>
      </p:sp>
    </p:spTree>
    <p:extLst>
      <p:ext uri="{BB962C8B-B14F-4D97-AF65-F5344CB8AC3E}">
        <p14:creationId xmlns:p14="http://schemas.microsoft.com/office/powerpoint/2010/main" val="31892793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Group discussion: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What might be the warning signs that would help you identify if the wellbeing of yourself or a colleague was being compromised? (Flip chart)</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12</a:t>
            </a:fld>
            <a:endParaRPr lang="en-GB"/>
          </a:p>
        </p:txBody>
      </p:sp>
    </p:spTree>
    <p:extLst>
      <p:ext uri="{BB962C8B-B14F-4D97-AF65-F5344CB8AC3E}">
        <p14:creationId xmlns:p14="http://schemas.microsoft.com/office/powerpoint/2010/main" val="35858947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Symptoms of mental disorders vary depending on the type and severity of the condition. These are some general symptoms that may suggest a mental health problems.</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13</a:t>
            </a:fld>
            <a:endParaRPr lang="en-GB"/>
          </a:p>
        </p:txBody>
      </p:sp>
    </p:spTree>
    <p:extLst>
      <p:ext uri="{BB962C8B-B14F-4D97-AF65-F5344CB8AC3E}">
        <p14:creationId xmlns:p14="http://schemas.microsoft.com/office/powerpoint/2010/main" val="15936091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020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Following a traumatic incident, many people will experience an immediate psychological reaction. Such as -</a:t>
            </a: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endParaRPr>
          </a:p>
          <a:p>
            <a:pPr marL="227551" marR="0" lvl="0" indent="-227551" algn="l" defTabSz="910206" rtl="0" eaLnBrk="1" fontAlgn="auto" latinLnBrk="0" hangingPunct="1">
              <a:lnSpc>
                <a:spcPct val="100000"/>
              </a:lnSpc>
              <a:spcBef>
                <a:spcPts val="0"/>
              </a:spcBef>
              <a:spcAft>
                <a:spcPts val="0"/>
              </a:spcAft>
              <a:buClrTx/>
              <a:buSzTx/>
              <a:buFontTx/>
              <a:buAutoNum type="arabicParen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Re-experiencing</a:t>
            </a:r>
          </a:p>
          <a:p>
            <a:pPr marL="227551" marR="0" lvl="0" indent="-227551" algn="l" defTabSz="910206" rtl="0" eaLnBrk="1" fontAlgn="auto" latinLnBrk="0" hangingPunct="1">
              <a:lnSpc>
                <a:spcPct val="100000"/>
              </a:lnSpc>
              <a:spcBef>
                <a:spcPts val="0"/>
              </a:spcBef>
              <a:spcAft>
                <a:spcPts val="0"/>
              </a:spcAft>
              <a:buClrTx/>
              <a:buSzTx/>
              <a:buFontTx/>
              <a:buAutoNum type="arabicParen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Avoidance</a:t>
            </a:r>
          </a:p>
          <a:p>
            <a:pPr marL="227551" marR="0" lvl="0" indent="-227551" algn="l" defTabSz="910206" rtl="0" eaLnBrk="1" fontAlgn="auto" latinLnBrk="0" hangingPunct="1">
              <a:lnSpc>
                <a:spcPct val="100000"/>
              </a:lnSpc>
              <a:spcBef>
                <a:spcPts val="0"/>
              </a:spcBef>
              <a:spcAft>
                <a:spcPts val="0"/>
              </a:spcAft>
              <a:buClrTx/>
              <a:buSzTx/>
              <a:buFontTx/>
              <a:buAutoNum type="arabicParen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Feeling worse about yourself or the world</a:t>
            </a:r>
          </a:p>
          <a:p>
            <a:pPr marL="227551" marR="0" lvl="0" indent="-227551" algn="l" defTabSz="910206" rtl="0" eaLnBrk="1" fontAlgn="auto" latinLnBrk="0" hangingPunct="1">
              <a:lnSpc>
                <a:spcPct val="100000"/>
              </a:lnSpc>
              <a:spcBef>
                <a:spcPts val="0"/>
              </a:spcBef>
              <a:spcAft>
                <a:spcPts val="0"/>
              </a:spcAft>
              <a:buClrTx/>
              <a:buSzTx/>
              <a:buFontTx/>
              <a:buAutoNum type="arabicParenR"/>
              <a:tabLst/>
              <a:defRPr/>
            </a:pPr>
            <a:r>
              <a:rPr kumimoji="0" lang="en-GB" sz="1100" b="0" i="0" u="none" strike="noStrike" kern="1200" cap="none" spc="0" normalizeH="0" baseline="0" noProof="0" dirty="0" err="1" smtClean="0">
                <a:ln>
                  <a:noFill/>
                </a:ln>
                <a:solidFill>
                  <a:srgbClr val="002060"/>
                </a:solidFill>
                <a:effectLst/>
                <a:uLnTx/>
                <a:uFillTx/>
                <a:latin typeface="Arial" panose="020B0604020202020204" pitchFamily="34" charset="0"/>
                <a:ea typeface="+mn-ea"/>
                <a:cs typeface="Arial" panose="020B0604020202020204" pitchFamily="34" charset="0"/>
              </a:rPr>
              <a:t>Hyperarousal</a:t>
            </a:r>
            <a:endPar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endParaRP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endParaRPr>
          </a:p>
          <a:p>
            <a:pPr marL="0" marR="0" lvl="0" indent="0" algn="l" defTabSz="91020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This is a natural response to an abnormal situation while your brain is trying to process what happened and file it away as a memory. For the majority of people, these symptoms settle down within a month. However, for some, this process can get stuck and become chronic. In these cases PTSD may be present.</a:t>
            </a: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endParaRPr>
          </a:p>
          <a:p>
            <a:pPr marL="0" marR="0" lvl="0" indent="0" algn="l" defTabSz="91020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I’m going to play a short animation to bring these symptoms to life and help you know what to look for in yourself and others. </a:t>
            </a: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endParaRPr>
          </a:p>
          <a:p>
            <a:pPr marL="0" marR="0" lvl="0" indent="0" algn="l" defTabSz="91020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(Click to start animation)</a:t>
            </a: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0206"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14</a:t>
            </a:fld>
            <a:endParaRPr lang="en-GB"/>
          </a:p>
        </p:txBody>
      </p:sp>
    </p:spTree>
    <p:extLst>
      <p:ext uri="{BB962C8B-B14F-4D97-AF65-F5344CB8AC3E}">
        <p14:creationId xmlns:p14="http://schemas.microsoft.com/office/powerpoint/2010/main" val="14295570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rPr>
              <a:t>   The </a:t>
            </a: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rPr>
              <a:t>good news is that your brain has a fantastic capacity for resilience and regeneration! </a:t>
            </a:r>
          </a:p>
          <a:p>
            <a:pPr marL="285750" marR="0" lvl="0" indent="-285750" algn="l" defTabSz="964418" rtl="0" eaLnBrk="1" fontAlgn="auto" latinLnBrk="0" hangingPunct="1">
              <a:lnSpc>
                <a:spcPct val="100000"/>
              </a:lnSpc>
              <a:spcBef>
                <a:spcPts val="0"/>
              </a:spcBef>
              <a:spcAft>
                <a:spcPts val="844"/>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rPr>
              <a:t>Research has shown that mental imagery and effective coping skills can reduce improve wellbeing and resilience – even to traumatic incidents. </a:t>
            </a:r>
            <a:r>
              <a:rPr kumimoji="0" lang="en-GB" sz="1100" b="0" i="0" u="none" strike="noStrike" kern="1200" cap="none" spc="0" normalizeH="0" baseline="0" noProof="0" dirty="0" err="1" smtClean="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rPr>
              <a:t>ReTraIn</a:t>
            </a: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rPr>
              <a:t>.</a:t>
            </a:r>
            <a:endParaRPr kumimoji="0" lang="en-GB" sz="1100" b="1" i="0" u="none" strike="noStrike" kern="1200" cap="none" spc="0" normalizeH="0" baseline="0" noProof="0" dirty="0" smtClean="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endParaRPr>
          </a:p>
          <a:p>
            <a:pPr marL="285750" marR="0" lvl="0" indent="-285750" algn="l" defTabSz="964418" rtl="0" eaLnBrk="1" fontAlgn="auto" latinLnBrk="0" hangingPunct="1">
              <a:lnSpc>
                <a:spcPct val="100000"/>
              </a:lnSpc>
              <a:spcBef>
                <a:spcPts val="0"/>
              </a:spcBef>
              <a:spcAft>
                <a:spcPts val="844"/>
              </a:spcAft>
              <a:buClrTx/>
              <a:buSzTx/>
              <a:buFont typeface="Arial" panose="020B0604020202020204" pitchFamily="34" charset="0"/>
              <a:buChar char="•"/>
              <a:tabLst/>
              <a:defRPr/>
            </a:pPr>
            <a:r>
              <a:rPr kumimoji="0" lang="en-GB" sz="1100" b="0" i="0" u="none" strike="noStrike" kern="1200" cap="none" spc="0" normalizeH="0" baseline="0" noProof="0" dirty="0" err="1" smtClean="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rPr>
              <a:t>Pretrauma</a:t>
            </a: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rPr>
              <a:t> predictors - continuum of “risk factor malleability.” </a:t>
            </a:r>
          </a:p>
          <a:p>
            <a:pPr marL="285750" marR="0" lvl="0" indent="-285750" algn="l" defTabSz="964418" rtl="0" eaLnBrk="1" fontAlgn="auto" latinLnBrk="0" hangingPunct="1">
              <a:lnSpc>
                <a:spcPct val="100000"/>
              </a:lnSpc>
              <a:spcBef>
                <a:spcPts val="0"/>
              </a:spcBef>
              <a:spcAft>
                <a:spcPts val="844"/>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rPr>
              <a:t>Predisposing factors for PTSD and poor wellbeing include  general negative cognitive bias, rumination and avoidance when coping with difficult circumstances.</a:t>
            </a:r>
          </a:p>
          <a:p>
            <a:pPr marL="285750" marR="0" lvl="0" indent="-285750" algn="l" defTabSz="964418" rtl="0" eaLnBrk="1" fontAlgn="auto" latinLnBrk="0" hangingPunct="1">
              <a:lnSpc>
                <a:spcPct val="100000"/>
              </a:lnSpc>
              <a:spcBef>
                <a:spcPts val="0"/>
              </a:spcBef>
              <a:spcAft>
                <a:spcPts val="844"/>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Essentially, the better you cope with traumatic incidents, the better the flow between regions of the brain – leads to better resilience longer term.</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15</a:t>
            </a:fld>
            <a:endParaRPr lang="en-GB"/>
          </a:p>
        </p:txBody>
      </p:sp>
    </p:spTree>
    <p:extLst>
      <p:ext uri="{BB962C8B-B14F-4D97-AF65-F5344CB8AC3E}">
        <p14:creationId xmlns:p14="http://schemas.microsoft.com/office/powerpoint/2010/main" val="9706335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Introduction of Post-Stressor Coping Strategies: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will begin to examine how officers respond AFTER going through difficult experiences, and teach methods to respond more adaptively to these emotionally stressful experiences.)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“Although the imagery exercises that we have been doing are designed to help you reduce your reactions to stressful situations, it is still emotionally challenging to deal with such situations when they are encountered.  Officers will often still have thoughts, feelings, and memories that might bother them.  Today we’ll explore some better ways to cope with these feelings. ” There are also more in your pack for you to refer to.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“So, what are the various ways that you or other officers deal with the stress of these emotional situations?  What are some things that people think or do to try to deal with their feelings?”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10 minutes: Have group generate a list and write their responses down (on a board if available).  The list should include both maladaptive and adaptive coping strategies (avoidance strategies and approach strategies) (it might helpful to organize their responses into two columns while you record them, and once the list is generated, label the columns: “approach” and “avoidance”).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Eight studies examined various coping and response styles before traumatic exposure. Results revealed that a </a:t>
            </a:r>
            <a:r>
              <a:rPr kumimoji="0" lang="en-GB" sz="1100" b="0" i="0" u="sng"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general negative cognitive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bias when coping with difficult circumstances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Constans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et al., 2012) well as ruminative (Nolen-</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Hoekseman</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&amp; Morrow, 1991), emotion- focused (Gil, 2005), avoidance (Gil &amp;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Caspi</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2006;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Lengua</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Long, &amp;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Meltzoff</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2006), global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Soet</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et al., 2003), low repressor coping (McNally et al., 2011), and cognitive coping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Asarnow</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et al., 1999) were predisposing risk factors for PTSD symptoms. (Di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Gangi</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Gomez, Mendoza, Jason, Keys &amp;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Koenen</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2013)</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How can these six types of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pretrauma</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predictors be used to inform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futurework</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and, ultimately, clinical interventions? Perhaps, these cate-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gories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of predictors are best conceptualized along a continuum of “risk factor malleability.” At one end of this continuum are the categories that represent fixed predictors, which based on previous research are generally stable across the lifespan; Such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predictorswould</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include: per-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sonality</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and cognitive abilities (e.g., Costa &amp;McCrae, 1988). Toward the other end of the continuum are the predictors that previous research suggests are more malleable, including coping styles and life stressors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Ekkers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et al., 2011)</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16</a:t>
            </a:fld>
            <a:endParaRPr lang="en-GB"/>
          </a:p>
        </p:txBody>
      </p:sp>
    </p:spTree>
    <p:extLst>
      <p:ext uri="{BB962C8B-B14F-4D97-AF65-F5344CB8AC3E}">
        <p14:creationId xmlns:p14="http://schemas.microsoft.com/office/powerpoint/2010/main" val="28847178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 psychology, avoidance coping, escape coping, or cope and avoid is a maladaptive coping mechanism characterized by the effort to avoid dealing with a stressor. Coping refers to behaviours that attempt to protect oneself from psychological damage.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PTSD develops because the trauma experience was so distressing that we want to avoid any reminder of it.  Our brains don't process the experience into a memory, so the experience stays as a current problem instead of becoming a memory of a past event.  Each time we are reminded of the event, the 'flashbacks' mean we experience the trauma again, as though it is happening again, right now.  That is very distressing, so we do our utmost to stop the flashback, and avoid any further reminder of the event, so the event remains un-processed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Why are Triggers, Avoidance, and Safety Behaviours Important?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Avoiding things that make us feel anxious or uncomfortable is only natural.  Unfortunately, when dealing with triggers, avoidant behaviour does not work to our advantage in the long run.  Avoidance reduces our ability to effectively manage real life challenges and responsibilities.  Avoidance may reduce emotional distress for a little while, but in the long run avoidance makes PTSD worse.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Why? Because most triggers are not inherently dangerous.  They feel dangerous, but they aren't actually dangerous.  But when you avoid those triggers, you never get to learn that they are actually safe.  The amygdala continues to label them as associated with trauma and they continue to have the power to produce fear.  In fact, the fear can grow over time.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Avoidance of people and activities leads to isolation, which can contribute to depression and relationship problems.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Learning to overcome the urge to escape/avoid and to face your fears directly without relying on safety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behaviors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is what helps make PTSD better.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-Adapted from Atlanta VAMC Trauma Recovery Team (2009)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Avoidance is a common way of managing trauma-related pain.  The most common way is to avoid situations that serve as a reminder of the trauma, such as the place where it occurred.  Often situations that are less directly related to the trauma are also avoided, such as going out in the evening if the trauma occurred at night.  Another way we reduce distress is to try to push away painful thoughts and feelings.  This can lead to a state of numbness which makes it difficult to feel any type of emotion.  The fearful and negative feelings are pushed away, but so are pleasant and loving feelings.  Sometimes the painful thoughts or feelings may be so intense that the mind blocks them out altogether, along with some memories of the trauma itself</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Avoidance, escape, and the use of safety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behaviors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may make you feel better in the moment, but in the long run they prevent PTSD from getting better.  That is because they prevent your brain's alarm system from learning what is really dangerous and what isn't.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In fact, over time, the use of avoidance, escape, and safety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behaviors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can increase fear, irritability, and distress.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On the other hand, repeated exposure to the memories and real-life situations that we fear (while resisting the use of safety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behaviors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makes PTSD better, because it allows the brain's alarm system to recalibrate.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You must repeat the same exposure exercise many times for it to work.  Our brain's alarm system is stubborn!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Therapist tip: A helpful metaphor for explaining the rationale for exposure is standing up to a bully. If one avoids the bully (with PTSD the bully is anxiety), the bully becomes stronger. However, when one faces the bully, the bully loses its power. Another way to illustrate how exposure works is to discuss how someone might get over a fear of dogs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Point out avoidance strategies on the board.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Avoidance strategies are thoughts or actions designed to take your mind off of feelings and memories, or away from them, or to reduce the feelings directly: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(Have the group give examples) – 5 minutes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Examples: Distraction such films, or reading, relaxation, drinking, exercise, working harder, trying to “not think about it,” staying away from reminders of it, not talking about it, getting away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17</a:t>
            </a:fld>
            <a:endParaRPr lang="en-GB"/>
          </a:p>
        </p:txBody>
      </p:sp>
    </p:spTree>
    <p:extLst>
      <p:ext uri="{BB962C8B-B14F-4D97-AF65-F5344CB8AC3E}">
        <p14:creationId xmlns:p14="http://schemas.microsoft.com/office/powerpoint/2010/main" val="32908470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18</a:t>
            </a:fld>
            <a:endParaRPr lang="en-GB"/>
          </a:p>
        </p:txBody>
      </p:sp>
    </p:spTree>
    <p:extLst>
      <p:ext uri="{BB962C8B-B14F-4D97-AF65-F5344CB8AC3E}">
        <p14:creationId xmlns:p14="http://schemas.microsoft.com/office/powerpoint/2010/main" val="17558629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Practicing mindfulness can help you feel more grounded and in control. Essentially, mindfulness is an antidote to the tunnel vision that we can experience when stressed or in a traumatic situation.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It’s about living fully in the present moment by paying attention to what you’re doing, as you do it, without judging or trying to change the experience. This helps keep your mind focused on what’s happening right now, and allowing you to perceive things that you would otherwise miss.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To put mindfulness into perspective, imagine you’re running late for your shift, but you’re really hungry so you grab a sandwich. As you’re eating, all you’re thinking about is how much trouble you’ll be in if you’re late. Your mind has drifted to the future, worrying about events that you can’t control.  Worrying about being late for work doesn’t help you move any faster – it actually means you’re not able to pay attention to other things.  If you’re in a big enough rush and have gone into autopilot, chances are you probably won’t even notice the taste of your sandwich!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Although the taste of a sandwich is not particularly important, you may find yourself in stressful situations where the little details can be. Keeping your mind on what’s happening in the moment, helps you not miss important details, like what a suspect has in their hands.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19</a:t>
            </a:fld>
            <a:endParaRPr lang="en-GB"/>
          </a:p>
        </p:txBody>
      </p:sp>
    </p:spTree>
    <p:extLst>
      <p:ext uri="{BB962C8B-B14F-4D97-AF65-F5344CB8AC3E}">
        <p14:creationId xmlns:p14="http://schemas.microsoft.com/office/powerpoint/2010/main" val="35908481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Mindfulness is not about slowing everything down, it’s about taking everything in. Officers on the trauma resilience course felt a lot calmer and in control when they used mindfulness during trauma scenarios. One participant described mindfulness as ‘coolness of thought’ under pressure – and for me that sums it up perfectly. </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I’d like to play you a clip from the TV series SAS Who Dares Wins. Although it’s an extreme example of when mindfulness can be useful, hopefully it will help put it into context. Just to set the scene, the recruits have been kidnapped as part of a training simulation.  (play clip) </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Hopefully, this demonstrates how mindfulness can be used in challenging situations. A simple exercise that you can use anywhere to  become present and grounded, is to become mindfully aware of three things that you can see, taking in as much detail as you can; Then turn your attention to two things you can feel, these could be internal or external; then one thing that you can hear.  You can use any of your senses, the more you practice the more effective it will be.</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Using mindfulness can be particularly helpful during a traumatic incident as being grounded can protect against feelings of derealisation, which is a risk factor for PTSD. </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Also, being mindfully aware of your heartbeat or the weight of your feet on the ground when you deliver a death message, can lessen the impact of the family’s grief.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20</a:t>
            </a:fld>
            <a:endParaRPr lang="en-GB"/>
          </a:p>
        </p:txBody>
      </p:sp>
    </p:spTree>
    <p:extLst>
      <p:ext uri="{BB962C8B-B14F-4D97-AF65-F5344CB8AC3E}">
        <p14:creationId xmlns:p14="http://schemas.microsoft.com/office/powerpoint/2010/main" val="17097741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Another way to increase your resilience is through balanced thinking. Our thoughts, feelings and behaviours are interrelated and can have a big impact our wellbeing.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Sometimes we can have negative or unhelpful thoughts. When we’ve experienced a traumatic event, or feel stressed or low we can believe a lot of these thoughts. However, these are often based on faulty assumptions, rather than fact.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When we’re worried it’s common to spend a lot of time ruminating. You can end up thinking about the future and predicting what might go wrong. You might blow things out of proportion, or come to expect a catastrophe. Sometimes people can ignore the positive aspects of life and their situation, focusing instead on the negatives. Unfortunately, this style of thinking stops us feeling good about ourselves, can lower confidence and can be a risk factor for PTSD.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21</a:t>
            </a:fld>
            <a:endParaRPr lang="en-GB"/>
          </a:p>
        </p:txBody>
      </p:sp>
    </p:spTree>
    <p:extLst>
      <p:ext uri="{BB962C8B-B14F-4D97-AF65-F5344CB8AC3E}">
        <p14:creationId xmlns:p14="http://schemas.microsoft.com/office/powerpoint/2010/main" val="41016868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Sometimes these unhelpful thoughts are so automatic, we’re not even aware of having them. We’re usually alerted to them through changes in our mood, such as anxiety or feeling low, and changes in our behaviour, such as withdrawing from or snapping at people we’re closest to. In these situations, it’s important to identify the thought and challenge it. You could record your thoughts in the style that I’ve included here.      </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To do this, ask yourself, what’s the worst that could happen and could I handle it? If the answer is no, think about what you might need to change to feel more confident about handling the situation. </a:t>
            </a: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Think about what you would say to a friend who had this thought in a similar situation? Would you be as hard on them as you are on yourself?</a:t>
            </a: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Think about whether your unhelpful thought could stand up in a court of law? Is there any evidence that contradicts this thought? Maybe there’s another way to look at the situation?</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Once you’ve asked yourself these questions, read through your answers and try to come up with a more balanced or rational view. Doing this can help improve your mood and resilience. (can refer to the slide for an example) </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22</a:t>
            </a:fld>
            <a:endParaRPr lang="en-GB"/>
          </a:p>
        </p:txBody>
      </p:sp>
    </p:spTree>
    <p:extLst>
      <p:ext uri="{BB962C8B-B14F-4D97-AF65-F5344CB8AC3E}">
        <p14:creationId xmlns:p14="http://schemas.microsoft.com/office/powerpoint/2010/main" val="34208789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Without taking the time to unwind, it is easy to feel overwhelmed and stressed. That’s why it’s important for your wellbeing to make time for yourself to relax and enjoy activities. Calming your body and mind can help improve your mood and sleep. </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Relaxation can involve doing something that you enjoy, or just being by yourself. Whatever you choose, it should be something for you, that you look forward to and that gives you a break. </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Exercise is particularly effective at helping us to relax. This is really important when you have a lot of adrenaline for instance following a traumatic incident and when you finish a set of shifts. By doing some exercise you can regulate a stepped recovery rather than crashing and feeling unable to do anything or engage with others on your first couple of rest days. </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Doing an activity that you enjoy will also give you less time to spend worrying. When your role is challenging, having a good work-life balance make you feel more  resilient and can help you put things into perspective.  </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Incorporating relaxation techniques into your life can help you feel calmer and more empowered. Drop 3 is a simple exercise that can be used anywhere, without anyone knowing that you’re doing it. You start by breathing deeply and slowly, and then drop your jaw, then your shoulders and then your stomach. If you find that your hands are shaking due to adrenaline caused by stress, you can tense and relax your fists repeatedly to alleviate this.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23</a:t>
            </a:fld>
            <a:endParaRPr lang="en-GB"/>
          </a:p>
        </p:txBody>
      </p:sp>
    </p:spTree>
    <p:extLst>
      <p:ext uri="{BB962C8B-B14F-4D97-AF65-F5344CB8AC3E}">
        <p14:creationId xmlns:p14="http://schemas.microsoft.com/office/powerpoint/2010/main" val="37200258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26196" rtl="0" eaLnBrk="1" fontAlgn="auto" latinLnBrk="0" hangingPunct="1">
              <a:lnSpc>
                <a:spcPct val="100000"/>
              </a:lnSpc>
              <a:spcBef>
                <a:spcPts val="0"/>
              </a:spcBef>
              <a:spcAft>
                <a:spcPts val="0"/>
              </a:spcAft>
              <a:buClrTx/>
              <a:buSzPct val="100000"/>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Having people you can talk to is crucial for your resilience. Many of us struggle because we think we have to keep things in, perhaps only hinting at problems when drinking, or through black humour. However, these can be problematic.	</a:t>
            </a:r>
          </a:p>
          <a:p>
            <a:pPr marL="0" marR="0" lvl="0" indent="0" algn="l" defTabSz="926196" rtl="0" eaLnBrk="1" fontAlgn="auto" latinLnBrk="0" hangingPunct="1">
              <a:lnSpc>
                <a:spcPct val="100000"/>
              </a:lnSpc>
              <a:spcBef>
                <a:spcPts val="0"/>
              </a:spcBef>
              <a:spcAft>
                <a:spcPts val="0"/>
              </a:spcAft>
              <a:buClrTx/>
              <a:buSzPct val="100000"/>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Sometimes fears stop us confiding in others, we may worry about being a burden or what another person may think of us. These unhelpful thoughts are often based on assumption. For instance, how would you feel if someone confided in you? You may feel good that someone trusted you enough to share how they were feeling. Isn’t it possible that a trusted friend, colleague, supervisor or family member might feel the same? It’s interesting that those closest to us tend to know, and worry more if they sense we’re keeping something from them – by sharing what you’re going through you can reduce your concerns, and theirs!</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Pct val="100000"/>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Developing trusting relationships and talking to people about your thoughts and feelings can be a protective factor against PTSD. Following a traumatic incident, you may need time to process these. Be honest with your colleagues and supervisor, they may not know that you need to talk. </a:t>
            </a:r>
          </a:p>
          <a:p>
            <a:pPr marL="0" marR="0" lvl="0" indent="0" algn="l" defTabSz="926196" rtl="0" eaLnBrk="1" fontAlgn="auto" latinLnBrk="0" hangingPunct="1">
              <a:lnSpc>
                <a:spcPct val="100000"/>
              </a:lnSpc>
              <a:spcBef>
                <a:spcPts val="0"/>
              </a:spcBef>
              <a:spcAft>
                <a:spcPts val="0"/>
              </a:spcAft>
              <a:buClrTx/>
              <a:buSzPct val="100000"/>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Pct val="100000"/>
              <a:buFontTx/>
              <a:buNone/>
              <a:tabLst/>
              <a:defRPr/>
            </a:pPr>
            <a:r>
              <a:rPr kumimoji="0" lang="en-GB" sz="1100" b="0" i="0" u="none" strike="noStrike" kern="0" cap="none" spc="0" normalizeH="0" baseline="0" noProof="0" dirty="0" smtClean="0">
                <a:ln>
                  <a:noFill/>
                </a:ln>
                <a:solidFill>
                  <a:srgbClr val="000000"/>
                </a:solidFill>
                <a:effectLst/>
                <a:uLnTx/>
                <a:uFillTx/>
                <a:latin typeface="Arial" pitchFamily="34" charset="0"/>
                <a:ea typeface="ＭＳ Ｐゴシック"/>
                <a:cs typeface="Arial" pitchFamily="34" charset="0"/>
              </a:rPr>
              <a:t>People often feel vulnerable following a traumatic incident which can get in the way of accessing support. Think about at least one person you could confide in, then broach the subject of support with them prior to being affected by an incident. That way you know that you can call on them for help.  </a:t>
            </a:r>
          </a:p>
          <a:p>
            <a:pPr marL="0" marR="0" lvl="0" indent="0" algn="l" defTabSz="926196" rtl="0" eaLnBrk="1" fontAlgn="auto" latinLnBrk="0" hangingPunct="1">
              <a:lnSpc>
                <a:spcPct val="100000"/>
              </a:lnSpc>
              <a:spcBef>
                <a:spcPts val="0"/>
              </a:spcBef>
              <a:spcAft>
                <a:spcPts val="0"/>
              </a:spcAft>
              <a:buClrTx/>
              <a:buSzPct val="100000"/>
              <a:buFontTx/>
              <a:buNone/>
              <a:tabLst/>
              <a:defRPr/>
            </a:pPr>
            <a:endParaRPr kumimoji="0" lang="en-GB" sz="1100" b="0" i="0" u="none" strike="noStrike" kern="0" cap="none" spc="0" normalizeH="0" baseline="0" noProof="0" dirty="0" smtClean="0">
              <a:ln>
                <a:noFill/>
              </a:ln>
              <a:solidFill>
                <a:srgbClr val="000000"/>
              </a:solidFill>
              <a:effectLst/>
              <a:uLnTx/>
              <a:uFillTx/>
              <a:latin typeface="Arial" pitchFamily="34" charset="0"/>
              <a:ea typeface="ＭＳ Ｐゴシック"/>
              <a:cs typeface="Arial" pitchFamily="34" charset="0"/>
            </a:endParaRPr>
          </a:p>
          <a:p>
            <a:pPr marL="0" marR="0" lvl="0" indent="0" algn="l" defTabSz="926196" rtl="0" eaLnBrk="1" fontAlgn="auto" latinLnBrk="0" hangingPunct="1">
              <a:lnSpc>
                <a:spcPct val="100000"/>
              </a:lnSpc>
              <a:spcBef>
                <a:spcPts val="0"/>
              </a:spcBef>
              <a:spcAft>
                <a:spcPts val="0"/>
              </a:spcAft>
              <a:buClrTx/>
              <a:buSzPct val="100000"/>
              <a:buFontTx/>
              <a:buNone/>
              <a:tabLst/>
              <a:defRPr/>
            </a:pPr>
            <a:r>
              <a:rPr kumimoji="0" lang="en-GB" sz="1100" b="1" i="0" u="none" strike="noStrike" kern="0" cap="none" spc="0" normalizeH="0" baseline="0" noProof="0" dirty="0" smtClean="0">
                <a:ln>
                  <a:noFill/>
                </a:ln>
                <a:solidFill>
                  <a:srgbClr val="000000"/>
                </a:solidFill>
                <a:effectLst/>
                <a:uLnTx/>
                <a:uFillTx/>
                <a:latin typeface="Arial" pitchFamily="34" charset="0"/>
                <a:ea typeface="ＭＳ Ｐゴシック"/>
                <a:cs typeface="Arial" pitchFamily="34" charset="0"/>
              </a:rPr>
              <a:t>Allow time for group discussion. </a:t>
            </a:r>
          </a:p>
          <a:p>
            <a:pPr marL="0" marR="0" lvl="0" indent="0" algn="l" defTabSz="926196" rtl="0" eaLnBrk="1" fontAlgn="auto" latinLnBrk="0" hangingPunct="1">
              <a:lnSpc>
                <a:spcPct val="100000"/>
              </a:lnSpc>
              <a:spcBef>
                <a:spcPts val="0"/>
              </a:spcBef>
              <a:spcAft>
                <a:spcPts val="0"/>
              </a:spcAft>
              <a:buClrTx/>
              <a:buSzPct val="100000"/>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24</a:t>
            </a:fld>
            <a:endParaRPr lang="en-GB"/>
          </a:p>
        </p:txBody>
      </p:sp>
    </p:spTree>
    <p:extLst>
      <p:ext uri="{BB962C8B-B14F-4D97-AF65-F5344CB8AC3E}">
        <p14:creationId xmlns:p14="http://schemas.microsoft.com/office/powerpoint/2010/main" val="28859045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020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As well as supporting yourself and getting support, you can increase your wellbeing by supporting others. Following a traumatic incident, it’s important to acknowledge what colleagues have been through with compassion and understanding. I’ve worked with officers who have been seriously assaulted and in some cases thought they were going to die and yet they still helped make an arrest. An acknowledgement of good work from colleagues and supervisors can help them feel valued, and make a huge difference to their recovery.  </a:t>
            </a: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020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After a traumatic incident give yourself and colleagues an opportunity to process your feelings honestly. By recognising it was a tough incident, you can help normalise natural reactions, thereby reducing the stigma. This protects against withdrawing, avoidance and isolation which are risk factors for PTSD. Remember, you and your colleagues are human and will have a range of human emotions. </a:t>
            </a: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020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Be aware if your colleagues start acting differently by noticing any behavioural changes. If you do, talk to them about it. It’s ok to say, I’ve noticed you don’t seem yourself, is everything ok? Do this when you have time to listen. </a:t>
            </a: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020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They may not want to talk then and that’s ok, don’t push it, just let them know you’re there for them and check-in with how their doing every now and then, maybe arranging to meet for coffee. This is particularly important if they’re absent from work. </a:t>
            </a: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25</a:t>
            </a:fld>
            <a:endParaRPr lang="en-GB"/>
          </a:p>
        </p:txBody>
      </p:sp>
    </p:spTree>
    <p:extLst>
      <p:ext uri="{BB962C8B-B14F-4D97-AF65-F5344CB8AC3E}">
        <p14:creationId xmlns:p14="http://schemas.microsoft.com/office/powerpoint/2010/main" val="1886105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One approach strategy that we know is effective in dealing with stress is writing about your experiences.  The goal is to write about the situation AND all of the feelings related to the event.  Even if you never share the things that you write, as long as you’re honest about your feelings when you write them down, it’s a helpful strategy.  So remember, the purpose of this exercise is to APPROACH your feelings, so be honest and don’t hold anything back.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You could write about your experience with a critical incident that included trauma or loss. In one or two paragraphs, please describe this experience briefly. As you re-visit and describe this, please also describe what you experienced in your body, your thoughts, or your feelings as well as what helped you or any problems that you experienced. Include what helped and what did not help. Do not worry about grammar or punctuation. You might also include how the experience of writing journal is influencing you now.</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Whatever you write will be completely private.  You don’t have to discuss what you wrote and you can rip the pages up when you’re done if you’d like.  Just remember, the goal is to be honest about your feelings, even if it’s just being honest with yourself.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26</a:t>
            </a:fld>
            <a:endParaRPr lang="en-GB"/>
          </a:p>
        </p:txBody>
      </p:sp>
    </p:spTree>
    <p:extLst>
      <p:ext uri="{BB962C8B-B14F-4D97-AF65-F5344CB8AC3E}">
        <p14:creationId xmlns:p14="http://schemas.microsoft.com/office/powerpoint/2010/main" val="20797427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You can also provide support, consolation and practical help to your fellow officers.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Try to recognise the abnormality of the trauma experience and the normality of the post-trauma reaction rather than medicalise or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pathologise</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 the reaction, or overwhelm fellow officers with information. The immediate aim is to provide informal support that merges into professional counselling support when required.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Some people will seek formal counselling, but the majority of the support needed should come from the manager and staff members supporting each other who can encourage the exceptionally distressed to seek further help.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The counsellors can then provide consultancy and support surrounding any critical incident. </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27</a:t>
            </a:fld>
            <a:endParaRPr lang="en-GB"/>
          </a:p>
        </p:txBody>
      </p:sp>
    </p:spTree>
    <p:extLst>
      <p:ext uri="{BB962C8B-B14F-4D97-AF65-F5344CB8AC3E}">
        <p14:creationId xmlns:p14="http://schemas.microsoft.com/office/powerpoint/2010/main" val="38888312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Be aware of what are natural responses to trauma and reassure your fellow staff that what they are experiencing is natural. Give colleagues the opportunity to access counselling by providing contact details if they need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If requested, you can make a referral on behalf of a colleague. </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28</a:t>
            </a:fld>
            <a:endParaRPr lang="en-GB"/>
          </a:p>
        </p:txBody>
      </p:sp>
    </p:spTree>
    <p:extLst>
      <p:ext uri="{BB962C8B-B14F-4D97-AF65-F5344CB8AC3E}">
        <p14:creationId xmlns:p14="http://schemas.microsoft.com/office/powerpoint/2010/main" val="22928037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Be alert to colleagues with pre-existing vulnerabilities, such as states of anxiety, depression or trauma from a previous incident, and those who have particularly close involvement with the incident or those involved in it.</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Talk to your close colleagues individually, and ask how they are doing. If needed, provide contact details for the counsellor.</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Even if the offer of counselling is refused, some will note the contact and use it later.</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29</a:t>
            </a:fld>
            <a:endParaRPr lang="en-GB"/>
          </a:p>
        </p:txBody>
      </p:sp>
    </p:spTree>
    <p:extLst>
      <p:ext uri="{BB962C8B-B14F-4D97-AF65-F5344CB8AC3E}">
        <p14:creationId xmlns:p14="http://schemas.microsoft.com/office/powerpoint/2010/main" val="34383666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Be present and around. During work, officers will need to spend time talking to each other. This applies not only to those directly involved in the traumatic incident, but also those who witnessed it, had friends or colleagues involved. Sharing experiences in this everyday way is helpful and can reduce avoidance of emotions and memories. </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30</a:t>
            </a:fld>
            <a:endParaRPr lang="en-GB"/>
          </a:p>
        </p:txBody>
      </p:sp>
    </p:spTree>
    <p:extLst>
      <p:ext uri="{BB962C8B-B14F-4D97-AF65-F5344CB8AC3E}">
        <p14:creationId xmlns:p14="http://schemas.microsoft.com/office/powerpoint/2010/main" val="22876270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In the weeks that follow an incident, individuals may be signed off by the G.P to help “get over it” and occasionally it may be important to do so.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If an officer is away from work, keep in touch by telephone, visiting and/or getting colleagues to visit. This may help officers feel connected with work which could facilitate their return, without pressurising the individual. Even working part-time or restricted hours means being back at work among colleagues. This support is helpful in preventing long-term complications.</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31</a:t>
            </a:fld>
            <a:endParaRPr lang="en-GB"/>
          </a:p>
        </p:txBody>
      </p:sp>
    </p:spTree>
    <p:extLst>
      <p:ext uri="{BB962C8B-B14F-4D97-AF65-F5344CB8AC3E}">
        <p14:creationId xmlns:p14="http://schemas.microsoft.com/office/powerpoint/2010/main" val="137673694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Following an incident, officers may have different attitudes to be aware of different attitudes to death, disaster and trauma based on cultural and religious differences. It is helpful for officers when these differences are recognised and respected by their colleagues, who should encourage the same respect. </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32</a:t>
            </a:fld>
            <a:endParaRPr lang="en-GB"/>
          </a:p>
        </p:txBody>
      </p:sp>
    </p:spTree>
    <p:extLst>
      <p:ext uri="{BB962C8B-B14F-4D97-AF65-F5344CB8AC3E}">
        <p14:creationId xmlns:p14="http://schemas.microsoft.com/office/powerpoint/2010/main" val="27331586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Many people take up to a month to settle down after a major trauma.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During this this, it’s important for you to continue to offer informal support, encourage peer support, communication and remain flexible.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If you identify someone is struggling, you can talk to them about the possibility of counselling and encourage them to contact me. If they prefer you to make a referral, please include the officer’s contact details.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33</a:t>
            </a:fld>
            <a:endParaRPr lang="en-GB"/>
          </a:p>
        </p:txBody>
      </p:sp>
    </p:spTree>
    <p:extLst>
      <p:ext uri="{BB962C8B-B14F-4D97-AF65-F5344CB8AC3E}">
        <p14:creationId xmlns:p14="http://schemas.microsoft.com/office/powerpoint/2010/main" val="41055642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Accept that for a period normal working will be disrupted.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For some officers, workloads may need to be temporarily re-assessed, less complex tasks assigned or they may need to spend sometime at the station, rather than receiving calls.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It is important for officers not to feel isolated, so if they are responding to calls, then it may be appropriate for them to be double crewed with a colleague they can talk to, and it may mean that as a team, you work together to pick up some of the flack, and support each other in times of need.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After a recovery period, it is appropriate to gently re-instate the boundaries of normal working.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34</a:t>
            </a:fld>
            <a:endParaRPr lang="en-GB"/>
          </a:p>
        </p:txBody>
      </p:sp>
    </p:spTree>
    <p:extLst>
      <p:ext uri="{BB962C8B-B14F-4D97-AF65-F5344CB8AC3E}">
        <p14:creationId xmlns:p14="http://schemas.microsoft.com/office/powerpoint/2010/main" val="398550382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Discuss the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TRiM</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process – probably similar between forces. </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35</a:t>
            </a:fld>
            <a:endParaRPr lang="en-GB"/>
          </a:p>
        </p:txBody>
      </p:sp>
    </p:spTree>
    <p:extLst>
      <p:ext uri="{BB962C8B-B14F-4D97-AF65-F5344CB8AC3E}">
        <p14:creationId xmlns:p14="http://schemas.microsoft.com/office/powerpoint/2010/main" val="288186396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srgbClr val="002060"/>
                </a:solidFill>
                <a:effectLst/>
                <a:uLnTx/>
                <a:uFillTx/>
                <a:latin typeface="Arial" pitchFamily="34" charset="0"/>
                <a:ea typeface="+mn-ea"/>
                <a:cs typeface="Arial" pitchFamily="34" charset="0"/>
              </a:rPr>
              <a:t>It can be useful to mental checklist to know when to seek help especially post-incident. Ask yourself,  … (read from slide)</a:t>
            </a:r>
          </a:p>
          <a:p>
            <a:pPr marL="0" marR="0" lvl="0" indent="0" algn="l" defTabSz="926196" rtl="0" eaLnBrk="1" fontAlgn="auto" latinLnBrk="0" hangingPunct="1">
              <a:lnSpc>
                <a:spcPct val="100000"/>
              </a:lnSpc>
              <a:spcBef>
                <a:spcPts val="0"/>
              </a:spcBef>
              <a:spcAft>
                <a:spcPts val="0"/>
              </a:spcAft>
              <a:buClrTx/>
              <a:buSzTx/>
              <a:buFont typeface="Arial"/>
              <a:buChar char="•"/>
              <a:tabLst/>
              <a:defRPr/>
            </a:pPr>
            <a:endParaRPr kumimoji="0" lang="en-GB" sz="1100" b="0" i="0" u="none" strike="noStrike" kern="1200" cap="none" spc="0" normalizeH="0" baseline="0" noProof="0" dirty="0" smtClean="0">
              <a:ln>
                <a:noFill/>
              </a:ln>
              <a:solidFill>
                <a:srgbClr val="002060"/>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srgbClr val="002060"/>
                </a:solidFill>
                <a:effectLst/>
                <a:uLnTx/>
                <a:uFillTx/>
                <a:latin typeface="Arial" pitchFamily="34" charset="0"/>
                <a:ea typeface="+mn-ea"/>
                <a:cs typeface="Arial" pitchFamily="34" charset="0"/>
              </a:rPr>
              <a:t>If you are exceptionally distressed or it’s been a month since exposure and you’ve answered yes to any of the questions, you may find it helpful to seek professional help. </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36</a:t>
            </a:fld>
            <a:endParaRPr lang="en-GB"/>
          </a:p>
        </p:txBody>
      </p:sp>
    </p:spTree>
    <p:extLst>
      <p:ext uri="{BB962C8B-B14F-4D97-AF65-F5344CB8AC3E}">
        <p14:creationId xmlns:p14="http://schemas.microsoft.com/office/powerpoint/2010/main" val="321670267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37</a:t>
            </a:fld>
            <a:endParaRPr lang="en-GB"/>
          </a:p>
        </p:txBody>
      </p:sp>
    </p:spTree>
    <p:extLst>
      <p:ext uri="{BB962C8B-B14F-4D97-AF65-F5344CB8AC3E}">
        <p14:creationId xmlns:p14="http://schemas.microsoft.com/office/powerpoint/2010/main" val="4610590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82571342"/>
      </p:ext>
    </p:extLst>
  </p:cSld>
  <p:clrMapOvr>
    <a:masterClrMapping/>
  </p:clrMapOvr>
  <p:timing>
    <p:tnLst>
      <p:par>
        <p:cTn id="1" dur="indefinite" restart="never" nodeType="tmRoot"/>
      </p:par>
    </p:tnLst>
  </p:timing>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69045871"/>
      </p:ext>
    </p:extLst>
  </p:cSld>
  <p:clrMapOvr>
    <a:masterClrMapping/>
  </p:clrMapOvr>
  <p:timing>
    <p:tnLst>
      <p:par>
        <p:cTn id="1" dur="indefinite" restart="never" nodeType="tmRoot"/>
      </p:par>
    </p:tnLst>
  </p:timing>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54514176"/>
      </p:ext>
    </p:extLst>
  </p:cSld>
  <p:clrMapOvr>
    <a:masterClrMapping/>
  </p:clrMapOvr>
  <p:timing>
    <p:tnLst>
      <p:par>
        <p:cTn id="1" dur="indefinite" restart="never" nodeType="tmRoot"/>
      </p:par>
    </p:tnLst>
  </p:timing>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27571693"/>
      </p:ext>
    </p:extLst>
  </p:cSld>
  <p:clrMapOvr>
    <a:masterClrMapping/>
  </p:clrMapOvr>
  <p:timing>
    <p:tnLst>
      <p:par>
        <p:cTn id="1" dur="indefinite" restart="never" nodeType="tmRoot"/>
      </p:par>
    </p:tnLst>
  </p:timing>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51982356"/>
      </p:ext>
    </p:extLst>
  </p:cSld>
  <p:clrMapOvr>
    <a:masterClrMapping/>
  </p:clrMapOvr>
  <p:timing>
    <p:tnLst>
      <p:par>
        <p:cTn id="1" dur="indefinite" restart="never" nodeType="tmRoot"/>
      </p:par>
    </p:tnLst>
  </p:timing>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22067450"/>
      </p:ext>
    </p:extLst>
  </p:cSld>
  <p:clrMapOvr>
    <a:masterClrMapping/>
  </p:clrMapOvr>
  <p:timing>
    <p:tnLst>
      <p:par>
        <p:cTn id="1" dur="indefinite" restart="never" nodeType="tmRoot"/>
      </p:par>
    </p:tnLst>
  </p:timing>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05/03/2019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0985687"/>
      </p:ext>
    </p:extLst>
  </p:cSld>
  <p:clrMapOvr>
    <a:masterClrMapping/>
  </p:clrMapOvr>
  <p:timing>
    <p:tnLst>
      <p:par>
        <p:cTn id="1" dur="indefinite" restart="never" nodeType="tmRoot"/>
      </p:par>
    </p:tnLst>
  </p:timing>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99537246"/>
      </p:ext>
    </p:extLst>
  </p:cSld>
  <p:clrMapOvr>
    <a:masterClrMapping/>
  </p:clrMapOvr>
  <p:timing>
    <p:tnLst>
      <p:par>
        <p:cTn id="1" dur="indefinite" restart="never" nodeType="tmRoot"/>
      </p:par>
    </p:tnLst>
  </p:timing>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16125329"/>
      </p:ext>
    </p:extLst>
  </p:cSld>
  <p:clrMapOvr>
    <a:masterClrMapping/>
  </p:clrMapOvr>
  <p:timing>
    <p:tnLst>
      <p:par>
        <p:cTn id="1" dur="indefinite" restart="never" nodeType="tmRoot"/>
      </p:par>
    </p:tnLst>
  </p:timing>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7797855"/>
      </p:ext>
    </p:extLst>
  </p:cSld>
  <p:clrMapOvr>
    <a:masterClrMapping/>
  </p:clrMapOvr>
  <p:timing>
    <p:tnLst>
      <p:par>
        <p:cTn id="1" dur="indefinite" restart="never" nodeType="tmRoot"/>
      </p:par>
    </p:tnLst>
  </p:timing>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32160441"/>
      </p:ext>
    </p:extLst>
  </p:cSld>
  <p:clrMapOvr>
    <a:masterClrMapping/>
  </p:clrMapOvr>
  <p:timing>
    <p:tnLst>
      <p:par>
        <p:cTn id="1" dur="indefinite" restart="never" nodeType="tmRoot"/>
      </p:par>
    </p:tnLst>
  </p:timing>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05/03/2019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40422726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8" Type="http://schemas.openxmlformats.org/officeDocument/2006/relationships/hyperlink" Target="http://edna/elearning/shell/004/tutor4/2_keyareas/support.asp?i=1" TargetMode="External"/><Relationship Id="rId13" Type="http://schemas.openxmlformats.org/officeDocument/2006/relationships/image" Target="../media/image10.jpeg"/><Relationship Id="rId3" Type="http://schemas.openxmlformats.org/officeDocument/2006/relationships/image" Target="../media/image3.jpg"/><Relationship Id="rId7" Type="http://schemas.openxmlformats.org/officeDocument/2006/relationships/image" Target="../media/image7.jpeg"/><Relationship Id="rId12" Type="http://schemas.openxmlformats.org/officeDocument/2006/relationships/hyperlink" Target="http://edna/elearning/shell/004/tutor4/2_keyareas/role.asp?i=1"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hyperlink" Target="http://edna/elearning/shell/004/tutor4/2_keyareas/control.asp?i=1" TargetMode="External"/><Relationship Id="rId11" Type="http://schemas.openxmlformats.org/officeDocument/2006/relationships/image" Target="../media/image9.jpeg"/><Relationship Id="rId5" Type="http://schemas.openxmlformats.org/officeDocument/2006/relationships/image" Target="../media/image6.jpeg"/><Relationship Id="rId15" Type="http://schemas.openxmlformats.org/officeDocument/2006/relationships/image" Target="../media/image11.jpeg"/><Relationship Id="rId10" Type="http://schemas.openxmlformats.org/officeDocument/2006/relationships/hyperlink" Target="http://edna/elearning/shell/004/tutor4/2_keyareas/relationships.asp?i=1" TargetMode="External"/><Relationship Id="rId4" Type="http://schemas.openxmlformats.org/officeDocument/2006/relationships/hyperlink" Target="http://edna/elearning/shell/004/tutor4/2_keyareas/demand.asp?i=1" TargetMode="External"/><Relationship Id="rId9" Type="http://schemas.openxmlformats.org/officeDocument/2006/relationships/image" Target="../media/image8.jpeg"/><Relationship Id="rId14" Type="http://schemas.openxmlformats.org/officeDocument/2006/relationships/hyperlink" Target="http://edna/elearning/shell/004/tutor4/2_keyareas/change.asp?i=1"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7.xml"/><Relationship Id="rId7" Type="http://schemas.openxmlformats.org/officeDocument/2006/relationships/image" Target="../media/image14.png"/><Relationship Id="rId2" Type="http://schemas.openxmlformats.org/officeDocument/2006/relationships/control" Target="../activeX/activeX1.xml"/><Relationship Id="rId1" Type="http://schemas.openxmlformats.org/officeDocument/2006/relationships/vmlDrawing" Target="../drawings/vmlDrawing1.vml"/><Relationship Id="rId6" Type="http://schemas.openxmlformats.org/officeDocument/2006/relationships/image" Target="../media/image13.png"/><Relationship Id="rId5" Type="http://schemas.openxmlformats.org/officeDocument/2006/relationships/image" Target="../media/image3.jpg"/><Relationship Id="rId10" Type="http://schemas.openxmlformats.org/officeDocument/2006/relationships/image" Target="../media/image12.wmf"/><Relationship Id="rId4" Type="http://schemas.openxmlformats.org/officeDocument/2006/relationships/notesSlide" Target="../notesSlides/notesSlide5.xml"/><Relationship Id="rId9"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24.png"/><Relationship Id="rId5" Type="http://schemas.openxmlformats.org/officeDocument/2006/relationships/image" Target="../media/image3.jp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7.jp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8.jp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9.jp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wmv"/><Relationship Id="rId1" Type="http://schemas.microsoft.com/office/2007/relationships/media" Target="../media/media2.wmv"/><Relationship Id="rId6" Type="http://schemas.openxmlformats.org/officeDocument/2006/relationships/image" Target="../media/image30.png"/><Relationship Id="rId5" Type="http://schemas.openxmlformats.org/officeDocument/2006/relationships/image" Target="../media/image3.jp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32.jpg"/></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38.jpg"/></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39.jpg"/></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40.jpg"/></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41.jpg"/></Relationships>
</file>

<file path=ppt/slides/_rels/slide3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43.jpg"/></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3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3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4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30393" y="1811307"/>
            <a:ext cx="4551903" cy="16312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Wellbeing &amp; Resilience </a:t>
            </a:r>
            <a:endParaRPr kumimoji="0" lang="en-GB" sz="4000" b="1" i="0" u="none" strike="noStrike" kern="1200" cap="none" spc="0" normalizeH="0" baseline="0" noProof="0" dirty="0" smtClean="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30393" y="82777"/>
            <a:ext cx="792549" cy="957155"/>
          </a:xfrm>
          <a:prstGeom prst="rect">
            <a:avLst/>
          </a:prstGeom>
        </p:spPr>
      </p:pic>
    </p:spTree>
    <p:extLst>
      <p:ext uri="{BB962C8B-B14F-4D97-AF65-F5344CB8AC3E}">
        <p14:creationId xmlns:p14="http://schemas.microsoft.com/office/powerpoint/2010/main" val="240578719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862761" y="1258983"/>
            <a:ext cx="7543800" cy="3971542"/>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rgbClr val="002060"/>
                </a:solidFill>
                <a:effectLst/>
                <a:uLnTx/>
                <a:uFillTx/>
                <a:latin typeface="Calibri" panose="020F0502020204030204"/>
                <a:ea typeface="+mn-ea"/>
                <a:cs typeface="+mn-cs"/>
              </a:rPr>
              <a:t>Mental wellbeing: </a:t>
            </a:r>
            <a:r>
              <a:rPr kumimoji="0" lang="en-GB" sz="2400" b="0" i="0" u="none" strike="noStrike" kern="1200" cap="none" spc="0" normalizeH="0" baseline="0" noProof="0" dirty="0" smtClean="0">
                <a:ln>
                  <a:noFill/>
                </a:ln>
                <a:solidFill>
                  <a:srgbClr val="002060"/>
                </a:solidFill>
                <a:effectLst/>
                <a:uLnTx/>
                <a:uFillTx/>
                <a:latin typeface="Calibri" panose="020F0502020204030204"/>
                <a:ea typeface="+mn-ea"/>
                <a:cs typeface="+mn-cs"/>
              </a:rPr>
              <a:t> </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panose="020F0502020204030204"/>
                <a:ea typeface="+mn-ea"/>
                <a:cs typeface="+mn-cs"/>
              </a:rPr>
              <a:t>Feeling good</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panose="020F0502020204030204"/>
                <a:ea typeface="+mn-ea"/>
                <a:cs typeface="+mn-cs"/>
              </a:rPr>
              <a:t>Functioning well</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panose="020F0502020204030204"/>
                <a:ea typeface="+mn-ea"/>
                <a:cs typeface="+mn-cs"/>
              </a:rPr>
              <a:t>Self-care </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panose="020F0502020204030204"/>
                <a:ea typeface="+mn-ea"/>
                <a:cs typeface="+mn-cs"/>
              </a:rPr>
              <a:t>You get out what you out in!</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endParaRPr kumimoji="0" lang="en-GB" sz="2400" b="0" i="0" u="none" strike="noStrike" kern="1200" cap="none" spc="0" normalizeH="0" baseline="0" noProof="0" dirty="0" smtClean="0">
              <a:ln>
                <a:noFill/>
              </a:ln>
              <a:solidFill>
                <a:srgbClr val="002060"/>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rgbClr val="002060"/>
                </a:solidFill>
                <a:effectLst/>
                <a:uLnTx/>
                <a:uFillTx/>
                <a:latin typeface="Calibri" panose="020F0502020204030204"/>
                <a:ea typeface="+mn-ea"/>
                <a:cs typeface="+mn-cs"/>
              </a:rPr>
              <a:t>Psychological resilience: </a:t>
            </a:r>
            <a:endParaRPr kumimoji="0" lang="en-GB" sz="2400" b="0" i="0" u="none" strike="noStrike" kern="1200" cap="none" spc="0" normalizeH="0" baseline="0" noProof="0" dirty="0" smtClean="0">
              <a:ln>
                <a:noFill/>
              </a:ln>
              <a:solidFill>
                <a:srgbClr val="002060"/>
              </a:solidFill>
              <a:effectLst/>
              <a:uLnTx/>
              <a:uFillTx/>
              <a:latin typeface="Calibri" panose="020F0502020204030204"/>
              <a:ea typeface="+mn-ea"/>
              <a:cs typeface="+mn-cs"/>
            </a:endParaRP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panose="020F0502020204030204"/>
                <a:ea typeface="+mn-ea"/>
                <a:cs typeface="+mn-cs"/>
              </a:rPr>
              <a:t>Cope with adversity “competent functioning”</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panose="020F0502020204030204"/>
                <a:ea typeface="+mn-ea"/>
                <a:cs typeface="+mn-cs"/>
              </a:rPr>
              <a:t>Cope with stress and hardship. </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endParaRPr kumimoji="0" lang="en-GB" sz="1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18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endParaRPr kumimoji="0" lang="en-GB" sz="1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1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endParaRPr kumimoji="0" lang="en-GB" sz="1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p:txBody>
      </p:sp>
      <p:pic>
        <p:nvPicPr>
          <p:cNvPr id="4" name="Picture 3"/>
          <p:cNvPicPr>
            <a:picLocks noChangeAspect="1"/>
          </p:cNvPicPr>
          <p:nvPr/>
        </p:nvPicPr>
        <p:blipFill>
          <a:blip r:embed="rId4"/>
          <a:stretch>
            <a:fillRect/>
          </a:stretch>
        </p:blipFill>
        <p:spPr>
          <a:xfrm>
            <a:off x="8270981" y="1929940"/>
            <a:ext cx="2593566" cy="2677230"/>
          </a:xfrm>
          <a:prstGeom prst="rect">
            <a:avLst/>
          </a:prstGeom>
        </p:spPr>
      </p:pic>
      <p:sp>
        <p:nvSpPr>
          <p:cNvPr id="5" name="TextBox 4"/>
          <p:cNvSpPr txBox="1"/>
          <p:nvPr/>
        </p:nvSpPr>
        <p:spPr>
          <a:xfrm>
            <a:off x="1254124" y="338729"/>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Wellbeing &amp; Resilience </a:t>
            </a:r>
            <a:endParaRPr lang="en-GB" sz="3200" b="1" dirty="0">
              <a:solidFill>
                <a:schemeClr val="bg1"/>
              </a:solidFill>
            </a:endParaRPr>
          </a:p>
        </p:txBody>
      </p:sp>
    </p:spTree>
    <p:extLst>
      <p:ext uri="{BB962C8B-B14F-4D97-AF65-F5344CB8AC3E}">
        <p14:creationId xmlns:p14="http://schemas.microsoft.com/office/powerpoint/2010/main" val="388847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748327" y="1063020"/>
            <a:ext cx="7543800" cy="4651980"/>
          </a:xfrm>
          <a:prstGeom prst="rect">
            <a:avLst/>
          </a:prstGeom>
        </p:spPr>
        <p:txBody>
          <a:bodyPr vert="horz" lIns="0" tIns="45720" rIns="0" bIns="45720" rtlCol="0">
            <a:normAutofit fontScale="8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3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Wingdings" panose="05000000000000000000" pitchFamily="2" charset="2"/>
              <a:buChar char="§"/>
              <a:tabLst/>
              <a:defRPr/>
            </a:pPr>
            <a:r>
              <a:rPr kumimoji="0" lang="en-GB" sz="3000" b="0" i="0" u="none" strike="noStrike" kern="1200" cap="none" spc="0" normalizeH="0" baseline="0" noProof="0" dirty="0" smtClean="0">
                <a:ln>
                  <a:noFill/>
                </a:ln>
                <a:solidFill>
                  <a:srgbClr val="002060"/>
                </a:solidFill>
                <a:effectLst/>
                <a:uLnTx/>
                <a:uFillTx/>
                <a:latin typeface="Calibri" panose="020F0502020204030204"/>
                <a:ea typeface="+mn-ea"/>
                <a:cs typeface="+mn-cs"/>
              </a:rPr>
              <a:t>Life events / stressors</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Wingdings" panose="05000000000000000000" pitchFamily="2" charset="2"/>
              <a:buChar char="§"/>
              <a:tabLst/>
              <a:defRPr/>
            </a:pPr>
            <a:r>
              <a:rPr kumimoji="0" lang="en-GB" sz="3000" b="0" i="0" u="none" strike="noStrike" kern="1200" cap="none" spc="0" normalizeH="0" baseline="0" noProof="0" dirty="0" smtClean="0">
                <a:ln>
                  <a:noFill/>
                </a:ln>
                <a:solidFill>
                  <a:srgbClr val="002060"/>
                </a:solidFill>
                <a:effectLst/>
                <a:uLnTx/>
                <a:uFillTx/>
                <a:latin typeface="Calibri" panose="020F0502020204030204"/>
                <a:ea typeface="+mn-ea"/>
                <a:cs typeface="+mn-cs"/>
              </a:rPr>
              <a:t>Pressures at work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Wingdings" panose="05000000000000000000" pitchFamily="2" charset="2"/>
              <a:buChar char="§"/>
              <a:tabLst/>
              <a:defRPr/>
            </a:pPr>
            <a:r>
              <a:rPr kumimoji="0" lang="en-GB" sz="3000" b="0" i="0" u="none" strike="noStrike" kern="1200" cap="none" spc="0" normalizeH="0" baseline="0" noProof="0" dirty="0" smtClean="0">
                <a:ln>
                  <a:noFill/>
                </a:ln>
                <a:solidFill>
                  <a:srgbClr val="002060"/>
                </a:solidFill>
                <a:effectLst/>
                <a:uLnTx/>
                <a:uFillTx/>
                <a:latin typeface="Calibri" panose="020F0502020204030204"/>
                <a:ea typeface="+mn-ea"/>
                <a:cs typeface="+mn-cs"/>
              </a:rPr>
              <a:t>Organisational culture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Wingdings" panose="05000000000000000000" pitchFamily="2" charset="2"/>
              <a:buChar char="§"/>
              <a:tabLst/>
              <a:defRPr/>
            </a:pPr>
            <a:r>
              <a:rPr kumimoji="0" lang="en-GB" sz="3000" b="0" i="0" u="none" strike="noStrike" kern="1200" cap="none" spc="0" normalizeH="0" baseline="0" noProof="0" dirty="0" smtClean="0">
                <a:ln>
                  <a:noFill/>
                </a:ln>
                <a:solidFill>
                  <a:srgbClr val="002060"/>
                </a:solidFill>
                <a:effectLst/>
                <a:uLnTx/>
                <a:uFillTx/>
                <a:latin typeface="Calibri" panose="020F0502020204030204"/>
                <a:ea typeface="+mn-ea"/>
                <a:cs typeface="+mn-cs"/>
              </a:rPr>
              <a:t>Shift work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Wingdings" panose="05000000000000000000" pitchFamily="2" charset="2"/>
              <a:buChar char="§"/>
              <a:tabLst/>
              <a:defRPr/>
            </a:pPr>
            <a:r>
              <a:rPr kumimoji="0" lang="en-GB" sz="3000" b="0" i="0" u="none" strike="noStrike" kern="1200" cap="none" spc="0" normalizeH="0" baseline="0" noProof="0" dirty="0" smtClean="0">
                <a:ln>
                  <a:noFill/>
                </a:ln>
                <a:solidFill>
                  <a:srgbClr val="002060"/>
                </a:solidFill>
                <a:effectLst/>
                <a:uLnTx/>
                <a:uFillTx/>
                <a:latin typeface="Calibri" panose="020F0502020204030204"/>
                <a:ea typeface="+mn-ea"/>
                <a:cs typeface="+mn-cs"/>
              </a:rPr>
              <a:t>Change in role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Wingdings" panose="05000000000000000000" pitchFamily="2" charset="2"/>
              <a:buChar char="§"/>
              <a:tabLst/>
              <a:defRPr/>
            </a:pPr>
            <a:r>
              <a:rPr kumimoji="0" lang="en-GB" sz="3000" b="0" i="0" u="none" strike="noStrike" kern="1200" cap="none" spc="0" normalizeH="0" baseline="0" noProof="0" dirty="0" smtClean="0">
                <a:ln>
                  <a:noFill/>
                </a:ln>
                <a:solidFill>
                  <a:srgbClr val="002060"/>
                </a:solidFill>
                <a:effectLst/>
                <a:uLnTx/>
                <a:uFillTx/>
                <a:latin typeface="Calibri" panose="020F0502020204030204"/>
                <a:ea typeface="+mn-ea"/>
                <a:cs typeface="+mn-cs"/>
              </a:rPr>
              <a:t>Traumatic Incidents and Events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endParaRPr kumimoji="0" lang="en-GB" sz="15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15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endParaRPr kumimoji="0" lang="en-GB" sz="15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77930" y="1552806"/>
            <a:ext cx="3835061" cy="3672407"/>
          </a:xfrm>
          <a:prstGeom prst="rect">
            <a:avLst/>
          </a:prstGeom>
        </p:spPr>
      </p:pic>
      <p:sp>
        <p:nvSpPr>
          <p:cNvPr id="5" name="TextBox 4"/>
          <p:cNvSpPr txBox="1"/>
          <p:nvPr/>
        </p:nvSpPr>
        <p:spPr>
          <a:xfrm>
            <a:off x="1254124" y="338729"/>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Challenges to Wellbeing &amp; Resilience </a:t>
            </a:r>
            <a:endParaRPr lang="en-GB" sz="3200" b="1" dirty="0">
              <a:solidFill>
                <a:schemeClr val="bg1"/>
              </a:solidFill>
            </a:endParaRPr>
          </a:p>
        </p:txBody>
      </p:sp>
    </p:spTree>
    <p:extLst>
      <p:ext uri="{BB962C8B-B14F-4D97-AF65-F5344CB8AC3E}">
        <p14:creationId xmlns:p14="http://schemas.microsoft.com/office/powerpoint/2010/main" val="2806925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822960" y="2265770"/>
            <a:ext cx="7543800" cy="3603324"/>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endParaRPr kumimoji="0" lang="en-GB" sz="15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endParaRPr kumimoji="0" lang="en-GB" sz="15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15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endParaRPr kumimoji="0" lang="en-GB" sz="15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p:txBody>
      </p:sp>
      <p:grpSp>
        <p:nvGrpSpPr>
          <p:cNvPr id="4" name="Group 3"/>
          <p:cNvGrpSpPr/>
          <p:nvPr/>
        </p:nvGrpSpPr>
        <p:grpSpPr>
          <a:xfrm>
            <a:off x="2801213" y="1688561"/>
            <a:ext cx="6320661" cy="3462697"/>
            <a:chOff x="533400" y="1447800"/>
            <a:chExt cx="7696200" cy="4495800"/>
          </a:xfrm>
        </p:grpSpPr>
        <p:pic>
          <p:nvPicPr>
            <p:cNvPr id="5" name="Picture 1026" descr="1 - Demand">
              <a:hlinkClick r:id="rId4"/>
            </p:cNvPr>
            <p:cNvPicPr>
              <a:picLocks noChangeAspect="1" noChangeArrowheads="1"/>
            </p:cNvPicPr>
            <p:nvPr/>
          </p:nvPicPr>
          <p:blipFill>
            <a:blip r:embed="rId5">
              <a:duotone>
                <a:prstClr val="black"/>
                <a:srgbClr val="E48312">
                  <a:tint val="45000"/>
                  <a:satMod val="400000"/>
                </a:srgbClr>
              </a:duotone>
              <a:extLst>
                <a:ext uri="{28A0092B-C50C-407E-A947-70E740481C1C}">
                  <a14:useLocalDpi xmlns:a14="http://schemas.microsoft.com/office/drawing/2010/main" val="0"/>
                </a:ext>
              </a:extLst>
            </a:blip>
            <a:srcRect/>
            <a:stretch>
              <a:fillRect/>
            </a:stretch>
          </p:blipFill>
          <p:spPr bwMode="auto">
            <a:xfrm>
              <a:off x="533400" y="1447800"/>
              <a:ext cx="35052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1027" descr="2 - Control">
              <a:hlinkClick r:id="rId6"/>
            </p:cNvPr>
            <p:cNvPicPr>
              <a:picLocks noChangeAspect="1" noChangeArrowheads="1"/>
            </p:cNvPicPr>
            <p:nvPr/>
          </p:nvPicPr>
          <p:blipFill>
            <a:blip r:embed="rId7">
              <a:duotone>
                <a:prstClr val="black"/>
                <a:srgbClr val="E48312">
                  <a:tint val="45000"/>
                  <a:satMod val="400000"/>
                </a:srgbClr>
              </a:duotone>
              <a:extLst>
                <a:ext uri="{28A0092B-C50C-407E-A947-70E740481C1C}">
                  <a14:useLocalDpi xmlns:a14="http://schemas.microsoft.com/office/drawing/2010/main" val="0"/>
                </a:ext>
              </a:extLst>
            </a:blip>
            <a:srcRect/>
            <a:stretch>
              <a:fillRect/>
            </a:stretch>
          </p:blipFill>
          <p:spPr bwMode="auto">
            <a:xfrm>
              <a:off x="4495800" y="1447800"/>
              <a:ext cx="36576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028" descr="3 - Support">
              <a:hlinkClick r:id="rId8"/>
            </p:cNvPr>
            <p:cNvPicPr>
              <a:picLocks noChangeAspect="1" noChangeArrowheads="1"/>
            </p:cNvPicPr>
            <p:nvPr/>
          </p:nvPicPr>
          <p:blipFill>
            <a:blip r:embed="rId9">
              <a:duotone>
                <a:prstClr val="black"/>
                <a:srgbClr val="E48312">
                  <a:tint val="45000"/>
                  <a:satMod val="400000"/>
                </a:srgbClr>
              </a:duotone>
              <a:extLst>
                <a:ext uri="{28A0092B-C50C-407E-A947-70E740481C1C}">
                  <a14:useLocalDpi xmlns:a14="http://schemas.microsoft.com/office/drawing/2010/main" val="0"/>
                </a:ext>
              </a:extLst>
            </a:blip>
            <a:srcRect/>
            <a:stretch>
              <a:fillRect/>
            </a:stretch>
          </p:blipFill>
          <p:spPr bwMode="auto">
            <a:xfrm>
              <a:off x="533400" y="2971800"/>
              <a:ext cx="35814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029" descr="4 - Relationships">
              <a:hlinkClick r:id="rId10"/>
            </p:cNvPr>
            <p:cNvPicPr>
              <a:picLocks noChangeAspect="1" noChangeArrowheads="1"/>
            </p:cNvPicPr>
            <p:nvPr/>
          </p:nvPicPr>
          <p:blipFill>
            <a:blip r:embed="rId11">
              <a:duotone>
                <a:prstClr val="black"/>
                <a:srgbClr val="E48312">
                  <a:tint val="45000"/>
                  <a:satMod val="400000"/>
                </a:srgbClr>
              </a:duotone>
              <a:extLst>
                <a:ext uri="{28A0092B-C50C-407E-A947-70E740481C1C}">
                  <a14:useLocalDpi xmlns:a14="http://schemas.microsoft.com/office/drawing/2010/main" val="0"/>
                </a:ext>
              </a:extLst>
            </a:blip>
            <a:srcRect/>
            <a:stretch>
              <a:fillRect/>
            </a:stretch>
          </p:blipFill>
          <p:spPr bwMode="auto">
            <a:xfrm>
              <a:off x="4495800" y="2971800"/>
              <a:ext cx="36576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030" descr="5 - Role">
              <a:hlinkClick r:id="rId12"/>
            </p:cNvPr>
            <p:cNvPicPr>
              <a:picLocks noChangeAspect="1" noChangeArrowheads="1"/>
            </p:cNvPicPr>
            <p:nvPr/>
          </p:nvPicPr>
          <p:blipFill>
            <a:blip r:embed="rId13">
              <a:duotone>
                <a:prstClr val="black"/>
                <a:srgbClr val="E48312">
                  <a:tint val="45000"/>
                  <a:satMod val="400000"/>
                </a:srgbClr>
              </a:duotone>
              <a:extLst>
                <a:ext uri="{28A0092B-C50C-407E-A947-70E740481C1C}">
                  <a14:useLocalDpi xmlns:a14="http://schemas.microsoft.com/office/drawing/2010/main" val="0"/>
                </a:ext>
              </a:extLst>
            </a:blip>
            <a:srcRect/>
            <a:stretch>
              <a:fillRect/>
            </a:stretch>
          </p:blipFill>
          <p:spPr bwMode="auto">
            <a:xfrm>
              <a:off x="609600" y="4495800"/>
              <a:ext cx="3429000"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31" descr="6 - Change">
              <a:hlinkClick r:id="rId14"/>
            </p:cNvPr>
            <p:cNvPicPr>
              <a:picLocks noChangeAspect="1" noChangeArrowheads="1"/>
            </p:cNvPicPr>
            <p:nvPr/>
          </p:nvPicPr>
          <p:blipFill>
            <a:blip r:embed="rId15">
              <a:duotone>
                <a:prstClr val="black"/>
                <a:srgbClr val="E48312">
                  <a:tint val="45000"/>
                  <a:satMod val="400000"/>
                </a:srgbClr>
              </a:duotone>
              <a:extLst>
                <a:ext uri="{28A0092B-C50C-407E-A947-70E740481C1C}">
                  <a14:useLocalDpi xmlns:a14="http://schemas.microsoft.com/office/drawing/2010/main" val="0"/>
                </a:ext>
              </a:extLst>
            </a:blip>
            <a:srcRect/>
            <a:stretch>
              <a:fillRect/>
            </a:stretch>
          </p:blipFill>
          <p:spPr bwMode="auto">
            <a:xfrm>
              <a:off x="4495800" y="4495800"/>
              <a:ext cx="3733800"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1" name="Text Box 1033"/>
          <p:cNvSpPr txBox="1">
            <a:spLocks noChangeArrowheads="1"/>
          </p:cNvSpPr>
          <p:nvPr/>
        </p:nvSpPr>
        <p:spPr bwMode="auto">
          <a:xfrm>
            <a:off x="2732569" y="5302427"/>
            <a:ext cx="6457950" cy="4154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marL="0" marR="0" lvl="0" indent="0" algn="ctr" defTabSz="914400" eaLnBrk="1" fontAlgn="auto" latinLnBrk="0" hangingPunct="1">
              <a:lnSpc>
                <a:spcPct val="100000"/>
              </a:lnSpc>
              <a:spcBef>
                <a:spcPct val="50000"/>
              </a:spcBef>
              <a:spcAft>
                <a:spcPts val="0"/>
              </a:spcAft>
              <a:buClr>
                <a:srgbClr val="8C8C8C"/>
              </a:buClr>
              <a:buSzPct val="75000"/>
              <a:buFont typeface="Monotype Sorts" pitchFamily="2" charset="2"/>
              <a:buNone/>
              <a:tabLst/>
              <a:defRPr/>
            </a:pPr>
            <a:r>
              <a:rPr kumimoji="0" lang="en-GB" altLang="en-US" sz="2100" b="0" i="0" u="none" strike="noStrike" kern="0" cap="none" spc="0" normalizeH="0" baseline="0" noProof="0">
                <a:ln>
                  <a:noFill/>
                </a:ln>
                <a:solidFill>
                  <a:srgbClr val="E48312"/>
                </a:solidFill>
                <a:effectLst>
                  <a:outerShdw blurRad="38100" dist="38100" dir="2700000" algn="tl">
                    <a:srgbClr val="000000"/>
                  </a:outerShdw>
                </a:effectLst>
                <a:uLnTx/>
                <a:uFillTx/>
              </a:rPr>
              <a:t>www.hse.gov.uk/stress</a:t>
            </a:r>
          </a:p>
        </p:txBody>
      </p:sp>
      <p:sp>
        <p:nvSpPr>
          <p:cNvPr id="12" name="TextBox 11"/>
          <p:cNvSpPr txBox="1"/>
          <p:nvPr/>
        </p:nvSpPr>
        <p:spPr>
          <a:xfrm>
            <a:off x="1250203" y="466866"/>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Risk Factors for work related stress </a:t>
            </a:r>
            <a:endParaRPr lang="en-GB" sz="3200" b="1" dirty="0">
              <a:solidFill>
                <a:schemeClr val="bg1"/>
              </a:solidFill>
            </a:endParaRPr>
          </a:p>
        </p:txBody>
      </p:sp>
    </p:spTree>
    <p:extLst>
      <p:ext uri="{BB962C8B-B14F-4D97-AF65-F5344CB8AC3E}">
        <p14:creationId xmlns:p14="http://schemas.microsoft.com/office/powerpoint/2010/main" val="12783415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grpSp>
        <p:nvGrpSpPr>
          <p:cNvPr id="4" name="Group 3"/>
          <p:cNvGrpSpPr/>
          <p:nvPr/>
        </p:nvGrpSpPr>
        <p:grpSpPr>
          <a:xfrm>
            <a:off x="1663612" y="2046103"/>
            <a:ext cx="4857750" cy="2514600"/>
            <a:chOff x="1371600" y="2971800"/>
            <a:chExt cx="6477000" cy="3352800"/>
          </a:xfrm>
        </p:grpSpPr>
        <p:pic>
          <p:nvPicPr>
            <p:cNvPr id="5" name="Picture 5"/>
            <p:cNvPicPr>
              <a:picLocks noChangeAspect="1" noChangeArrowheads="1"/>
            </p:cNvPicPr>
            <p:nvPr/>
          </p:nvPicPr>
          <p:blipFill>
            <a:blip r:embed="rId6">
              <a:duotone>
                <a:prstClr val="black"/>
                <a:srgbClr val="E48312">
                  <a:tint val="45000"/>
                  <a:satMod val="400000"/>
                </a:srgbClr>
              </a:duotone>
              <a:extLst>
                <a:ext uri="{28A0092B-C50C-407E-A947-70E740481C1C}">
                  <a14:useLocalDpi xmlns:a14="http://schemas.microsoft.com/office/drawing/2010/main" val="0"/>
                </a:ext>
              </a:extLst>
            </a:blip>
            <a:srcRect/>
            <a:stretch>
              <a:fillRect/>
            </a:stretch>
          </p:blipFill>
          <p:spPr bwMode="auto">
            <a:xfrm>
              <a:off x="1371600" y="2971800"/>
              <a:ext cx="6477000" cy="685800"/>
            </a:xfrm>
            <a:prstGeom prst="rect">
              <a:avLst/>
            </a:prstGeom>
            <a:noFill/>
            <a:ln>
              <a:noFill/>
            </a:ln>
            <a:effectLst/>
            <a:extLst>
              <a:ext uri="{909E8E84-426E-40DD-AFC4-6F175D3DCCD1}">
                <a14:hiddenFill xmlns:a14="http://schemas.microsoft.com/office/drawing/2010/main">
                  <a:solidFill>
                    <a:srgbClr val="666699"/>
                  </a:solidFill>
                </a14:hiddenFill>
              </a:ext>
              <a:ext uri="{91240B29-F687-4F45-9708-019B960494DF}">
                <a14:hiddenLine xmlns:a14="http://schemas.microsoft.com/office/drawing/2010/main" w="317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6"/>
            <p:cNvPicPr>
              <a:picLocks noChangeAspect="1" noChangeArrowheads="1"/>
            </p:cNvPicPr>
            <p:nvPr/>
          </p:nvPicPr>
          <p:blipFill>
            <a:blip r:embed="rId7">
              <a:duotone>
                <a:prstClr val="black"/>
                <a:srgbClr val="E48312">
                  <a:tint val="45000"/>
                  <a:satMod val="400000"/>
                </a:srgbClr>
              </a:duotone>
              <a:extLst>
                <a:ext uri="{28A0092B-C50C-407E-A947-70E740481C1C}">
                  <a14:useLocalDpi xmlns:a14="http://schemas.microsoft.com/office/drawing/2010/main" val="0"/>
                </a:ext>
              </a:extLst>
            </a:blip>
            <a:srcRect/>
            <a:stretch>
              <a:fillRect/>
            </a:stretch>
          </p:blipFill>
          <p:spPr bwMode="auto">
            <a:xfrm>
              <a:off x="1371600" y="3886200"/>
              <a:ext cx="6477000" cy="609600"/>
            </a:xfrm>
            <a:prstGeom prst="rect">
              <a:avLst/>
            </a:prstGeom>
            <a:noFill/>
            <a:ln>
              <a:noFill/>
            </a:ln>
            <a:effectLst/>
            <a:extLst>
              <a:ext uri="{909E8E84-426E-40DD-AFC4-6F175D3DCCD1}">
                <a14:hiddenFill xmlns:a14="http://schemas.microsoft.com/office/drawing/2010/main">
                  <a:solidFill>
                    <a:srgbClr val="666699"/>
                  </a:solidFill>
                </a14:hiddenFill>
              </a:ext>
              <a:ext uri="{91240B29-F687-4F45-9708-019B960494DF}">
                <a14:hiddenLine xmlns:a14="http://schemas.microsoft.com/office/drawing/2010/main" w="317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7"/>
            <p:cNvPicPr>
              <a:picLocks noChangeAspect="1" noChangeArrowheads="1"/>
            </p:cNvPicPr>
            <p:nvPr/>
          </p:nvPicPr>
          <p:blipFill>
            <a:blip r:embed="rId8">
              <a:duotone>
                <a:prstClr val="black"/>
                <a:srgbClr val="E48312">
                  <a:tint val="45000"/>
                  <a:satMod val="400000"/>
                </a:srgbClr>
              </a:duotone>
              <a:extLst>
                <a:ext uri="{28A0092B-C50C-407E-A947-70E740481C1C}">
                  <a14:useLocalDpi xmlns:a14="http://schemas.microsoft.com/office/drawing/2010/main" val="0"/>
                </a:ext>
              </a:extLst>
            </a:blip>
            <a:srcRect/>
            <a:stretch>
              <a:fillRect/>
            </a:stretch>
          </p:blipFill>
          <p:spPr bwMode="auto">
            <a:xfrm>
              <a:off x="1371600" y="4724400"/>
              <a:ext cx="6400800" cy="685800"/>
            </a:xfrm>
            <a:prstGeom prst="rect">
              <a:avLst/>
            </a:prstGeom>
            <a:noFill/>
            <a:ln>
              <a:noFill/>
            </a:ln>
            <a:effectLst/>
            <a:extLst>
              <a:ext uri="{909E8E84-426E-40DD-AFC4-6F175D3DCCD1}">
                <a14:hiddenFill xmlns:a14="http://schemas.microsoft.com/office/drawing/2010/main">
                  <a:solidFill>
                    <a:srgbClr val="666699"/>
                  </a:solidFill>
                </a14:hiddenFill>
              </a:ext>
              <a:ext uri="{91240B29-F687-4F45-9708-019B960494DF}">
                <a14:hiddenLine xmlns:a14="http://schemas.microsoft.com/office/drawing/2010/main" w="317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8"/>
            <p:cNvPicPr>
              <a:picLocks noChangeAspect="1" noChangeArrowheads="1"/>
            </p:cNvPicPr>
            <p:nvPr/>
          </p:nvPicPr>
          <p:blipFill>
            <a:blip r:embed="rId9">
              <a:duotone>
                <a:prstClr val="black"/>
                <a:srgbClr val="E48312">
                  <a:tint val="45000"/>
                  <a:satMod val="400000"/>
                </a:srgbClr>
              </a:duotone>
              <a:extLst>
                <a:ext uri="{28A0092B-C50C-407E-A947-70E740481C1C}">
                  <a14:useLocalDpi xmlns:a14="http://schemas.microsoft.com/office/drawing/2010/main" val="0"/>
                </a:ext>
              </a:extLst>
            </a:blip>
            <a:srcRect/>
            <a:stretch>
              <a:fillRect/>
            </a:stretch>
          </p:blipFill>
          <p:spPr bwMode="auto">
            <a:xfrm>
              <a:off x="1371600" y="5638800"/>
              <a:ext cx="6400800" cy="685800"/>
            </a:xfrm>
            <a:prstGeom prst="rect">
              <a:avLst/>
            </a:prstGeom>
            <a:noFill/>
            <a:ln>
              <a:noFill/>
            </a:ln>
            <a:effectLst/>
            <a:extLst>
              <a:ext uri="{909E8E84-426E-40DD-AFC4-6F175D3DCCD1}">
                <a14:hiddenFill xmlns:a14="http://schemas.microsoft.com/office/drawing/2010/main">
                  <a:solidFill>
                    <a:srgbClr val="666699"/>
                  </a:solidFill>
                </a14:hiddenFill>
              </a:ext>
              <a:ext uri="{91240B29-F687-4F45-9708-019B960494DF}">
                <a14:hiddenLine xmlns:a14="http://schemas.microsoft.com/office/drawing/2010/main" w="317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0" name="TextBox 9"/>
          <p:cNvSpPr txBox="1"/>
          <p:nvPr/>
        </p:nvSpPr>
        <p:spPr>
          <a:xfrm>
            <a:off x="1254125" y="439265"/>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Signs of Stress </a:t>
            </a:r>
            <a:endParaRPr lang="en-GB" sz="3200" b="1" dirty="0">
              <a:solidFill>
                <a:schemeClr val="bg1"/>
              </a:solidFill>
            </a:endParaRPr>
          </a:p>
        </p:txBody>
      </p:sp>
    </p:spTree>
    <p:controls>
      <mc:AlternateContent xmlns:mc="http://schemas.openxmlformats.org/markup-compatibility/2006">
        <mc:Choice xmlns:v="urn:schemas-microsoft-com:vml" Requires="v">
          <p:control spid="1044" r:id="rId2" imgW="3429000" imgH="3200400"/>
        </mc:Choice>
        <mc:Fallback>
          <p:control r:id="rId2" imgW="3429000" imgH="3200400">
            <p:pic>
              <p:nvPicPr>
                <p:cNvPr id="9" name="ShockwaveFlash1"/>
                <p:cNvPicPr preferRelativeResize="0">
                  <a:picLocks noChangeArrowheads="1" noChangeShapeType="1"/>
                </p:cNvPicPr>
                <p:nvPr/>
              </p:nvPicPr>
              <p:blipFill>
                <a:blip r:embed="rId10"/>
                <a:srcRect/>
                <a:stretch>
                  <a:fillRect/>
                </a:stretch>
              </p:blipFill>
              <p:spPr bwMode="auto">
                <a:xfrm>
                  <a:off x="7277041" y="1588903"/>
                  <a:ext cx="3429000" cy="32004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lgn="ctr">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p:controls>
    <p:extLst>
      <p:ext uri="{BB962C8B-B14F-4D97-AF65-F5344CB8AC3E}">
        <p14:creationId xmlns:p14="http://schemas.microsoft.com/office/powerpoint/2010/main" val="15365059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638386" y="2174225"/>
            <a:ext cx="3632275" cy="2125699"/>
          </a:xfrm>
          <a:prstGeom prst="rect">
            <a:avLst/>
          </a:prstGeom>
        </p:spPr>
      </p:pic>
      <p:sp>
        <p:nvSpPr>
          <p:cNvPr id="4" name="TextBox 3"/>
          <p:cNvSpPr txBox="1"/>
          <p:nvPr/>
        </p:nvSpPr>
        <p:spPr>
          <a:xfrm>
            <a:off x="5943600" y="1506774"/>
            <a:ext cx="5591908" cy="4093428"/>
          </a:xfrm>
          <a:prstGeom prst="rect">
            <a:avLst/>
          </a:prstGeom>
          <a:noFill/>
        </p:spPr>
        <p:txBody>
          <a:bodyPr wrap="square" rtlCol="0">
            <a:spAutoFit/>
          </a:bodyPr>
          <a:lstStyle/>
          <a:p>
            <a:pPr marL="214313" marR="0" lvl="0" indent="-214313"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0" cap="none" spc="0" normalizeH="0" baseline="0" noProof="0" dirty="0">
                <a:ln>
                  <a:noFill/>
                </a:ln>
                <a:solidFill>
                  <a:srgbClr val="000000"/>
                </a:solidFill>
                <a:effectLst/>
                <a:uLnTx/>
                <a:uFillTx/>
              </a:rPr>
              <a:t>Work/life balance – take all annual leave entitlement, leave work at work, maintain outside interests. </a:t>
            </a:r>
          </a:p>
          <a:p>
            <a:pPr marL="214313" marR="0" lvl="0" indent="-214313"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0" cap="none" spc="0" normalizeH="0" baseline="0" noProof="0" dirty="0">
              <a:ln>
                <a:noFill/>
              </a:ln>
              <a:solidFill>
                <a:srgbClr val="000000"/>
              </a:solidFill>
              <a:effectLst/>
              <a:uLnTx/>
              <a:uFillTx/>
            </a:endParaRPr>
          </a:p>
          <a:p>
            <a:pPr marL="214313" marR="0" lvl="0" indent="-214313"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0" cap="none" spc="0" normalizeH="0" baseline="0" noProof="0" dirty="0">
                <a:ln>
                  <a:noFill/>
                </a:ln>
                <a:solidFill>
                  <a:srgbClr val="000000"/>
                </a:solidFill>
                <a:effectLst/>
                <a:uLnTx/>
                <a:uFillTx/>
              </a:rPr>
              <a:t>Put yourself first. </a:t>
            </a:r>
          </a:p>
          <a:p>
            <a:pPr marL="214313" marR="0" lvl="0" indent="-214313"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0" cap="none" spc="0" normalizeH="0" baseline="0" noProof="0" dirty="0">
              <a:ln>
                <a:noFill/>
              </a:ln>
              <a:solidFill>
                <a:srgbClr val="000000"/>
              </a:solidFill>
              <a:effectLst/>
              <a:uLnTx/>
              <a:uFillTx/>
            </a:endParaRPr>
          </a:p>
          <a:p>
            <a:pPr marL="214313" marR="0" lvl="0" indent="-214313"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0" cap="none" spc="0" normalizeH="0" baseline="0" noProof="0" dirty="0">
                <a:ln>
                  <a:noFill/>
                </a:ln>
                <a:solidFill>
                  <a:srgbClr val="000000"/>
                </a:solidFill>
                <a:effectLst/>
                <a:uLnTx/>
                <a:uFillTx/>
              </a:rPr>
              <a:t>Simplify your life. </a:t>
            </a:r>
          </a:p>
          <a:p>
            <a:pPr marL="214313" marR="0" lvl="0" indent="-214313"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0" cap="none" spc="0" normalizeH="0" baseline="0" noProof="0" dirty="0">
              <a:ln>
                <a:noFill/>
              </a:ln>
              <a:solidFill>
                <a:srgbClr val="000000"/>
              </a:solidFill>
              <a:effectLst/>
              <a:uLnTx/>
              <a:uFillTx/>
            </a:endParaRPr>
          </a:p>
          <a:p>
            <a:pPr marL="214313" marR="0" lvl="0" indent="-214313"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0" cap="none" spc="0" normalizeH="0" baseline="0" noProof="0" dirty="0">
                <a:ln>
                  <a:noFill/>
                </a:ln>
                <a:solidFill>
                  <a:srgbClr val="000000"/>
                </a:solidFill>
                <a:effectLst/>
                <a:uLnTx/>
                <a:uFillTx/>
              </a:rPr>
              <a:t>Be organised. </a:t>
            </a:r>
          </a:p>
          <a:p>
            <a:pPr marL="214313" marR="0" lvl="0" indent="-214313"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0" cap="none" spc="0" normalizeH="0" baseline="0" noProof="0" dirty="0">
              <a:ln>
                <a:noFill/>
              </a:ln>
              <a:solidFill>
                <a:srgbClr val="000000"/>
              </a:solidFill>
              <a:effectLst/>
              <a:uLnTx/>
              <a:uFillTx/>
            </a:endParaRPr>
          </a:p>
          <a:p>
            <a:pPr marL="214313" marR="0" lvl="0" indent="-214313"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0" cap="none" spc="0" normalizeH="0" baseline="0" noProof="0" dirty="0">
                <a:ln>
                  <a:noFill/>
                </a:ln>
                <a:solidFill>
                  <a:srgbClr val="000000"/>
                </a:solidFill>
                <a:effectLst/>
                <a:uLnTx/>
                <a:uFillTx/>
              </a:rPr>
              <a:t>Team work. </a:t>
            </a:r>
          </a:p>
          <a:p>
            <a:pPr marL="214313" marR="0" lvl="0" indent="-214313"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0" cap="none" spc="0" normalizeH="0" baseline="0" noProof="0" dirty="0">
              <a:ln>
                <a:noFill/>
              </a:ln>
              <a:solidFill>
                <a:srgbClr val="000000"/>
              </a:solidFill>
              <a:effectLst/>
              <a:uLnTx/>
              <a:uFillTx/>
            </a:endParaRPr>
          </a:p>
          <a:p>
            <a:pPr marL="214313" marR="0" lvl="0" indent="-214313"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0" cap="none" spc="0" normalizeH="0" baseline="0" noProof="0" dirty="0">
                <a:ln>
                  <a:noFill/>
                </a:ln>
                <a:solidFill>
                  <a:srgbClr val="000000"/>
                </a:solidFill>
                <a:effectLst/>
                <a:uLnTx/>
                <a:uFillTx/>
              </a:rPr>
              <a:t>Enjoy the moment. </a:t>
            </a:r>
          </a:p>
        </p:txBody>
      </p:sp>
      <p:sp>
        <p:nvSpPr>
          <p:cNvPr id="5" name="TextBox 4"/>
          <p:cNvSpPr txBox="1"/>
          <p:nvPr/>
        </p:nvSpPr>
        <p:spPr>
          <a:xfrm>
            <a:off x="1166201" y="570307"/>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Managing Stress </a:t>
            </a:r>
            <a:endParaRPr lang="en-GB" sz="3200" b="1" dirty="0">
              <a:solidFill>
                <a:schemeClr val="bg1"/>
              </a:solidFill>
            </a:endParaRPr>
          </a:p>
        </p:txBody>
      </p:sp>
    </p:spTree>
    <p:extLst>
      <p:ext uri="{BB962C8B-B14F-4D97-AF65-F5344CB8AC3E}">
        <p14:creationId xmlns:p14="http://schemas.microsoft.com/office/powerpoint/2010/main" val="3902009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animEffect transition="in" filter="fade">
                                      <p:cBhvr>
                                        <p:cTn id="27" dur="500"/>
                                        <p:tgtEl>
                                          <p:spTgt spid="4">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10" end="10"/>
                                            </p:txEl>
                                          </p:spTgt>
                                        </p:tgtEl>
                                        <p:attrNameLst>
                                          <p:attrName>style.visibility</p:attrName>
                                        </p:attrNameLst>
                                      </p:cBhvr>
                                      <p:to>
                                        <p:strVal val="visible"/>
                                      </p:to>
                                    </p:set>
                                    <p:animEffect transition="in" filter="fade">
                                      <p:cBhvr>
                                        <p:cTn id="32" dur="500"/>
                                        <p:tgtEl>
                                          <p:spTgt spid="4">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2209307" y="1621000"/>
            <a:ext cx="3189170" cy="4709461"/>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32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r>
              <a:rPr kumimoji="0" lang="en-GB" sz="32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Stigma </a:t>
            </a: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endParaRPr kumimoji="0" lang="en-GB" sz="32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r>
              <a:rPr kumimoji="0" lang="en-GB" sz="32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“Be strong”</a:t>
            </a: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endParaRPr kumimoji="0" lang="en-GB" sz="32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r>
              <a:rPr kumimoji="0" lang="en-GB" sz="32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Dark Humour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endParaRPr kumimoji="0" lang="en-GB" sz="15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endParaRPr kumimoji="0" lang="en-GB" sz="15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endParaRPr kumimoji="0" lang="en-GB" sz="15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endParaRPr kumimoji="0" lang="en-GB" sz="15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4" name="Picture 3"/>
          <p:cNvPicPr>
            <a:picLocks noChangeAspect="1"/>
          </p:cNvPicPr>
          <p:nvPr/>
        </p:nvPicPr>
        <p:blipFill>
          <a:blip r:embed="rId4"/>
          <a:stretch>
            <a:fillRect/>
          </a:stretch>
        </p:blipFill>
        <p:spPr>
          <a:xfrm>
            <a:off x="5807565" y="1814360"/>
            <a:ext cx="4639285" cy="3286943"/>
          </a:xfrm>
          <a:prstGeom prst="rect">
            <a:avLst/>
          </a:prstGeom>
        </p:spPr>
      </p:pic>
      <p:sp>
        <p:nvSpPr>
          <p:cNvPr id="5" name="TextBox 4"/>
          <p:cNvSpPr txBox="1"/>
          <p:nvPr/>
        </p:nvSpPr>
        <p:spPr>
          <a:xfrm>
            <a:off x="1175996" y="699913"/>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Police Culture &amp; Personality  </a:t>
            </a:r>
            <a:endParaRPr lang="en-GB" sz="3200" b="1" dirty="0">
              <a:solidFill>
                <a:schemeClr val="bg1"/>
              </a:solidFill>
            </a:endParaRPr>
          </a:p>
        </p:txBody>
      </p:sp>
    </p:spTree>
    <p:extLst>
      <p:ext uri="{BB962C8B-B14F-4D97-AF65-F5344CB8AC3E}">
        <p14:creationId xmlns:p14="http://schemas.microsoft.com/office/powerpoint/2010/main" val="1889741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3"/>
          <p:cNvSpPr txBox="1">
            <a:spLocks/>
          </p:cNvSpPr>
          <p:nvPr/>
        </p:nvSpPr>
        <p:spPr>
          <a:xfrm>
            <a:off x="1488871" y="1502311"/>
            <a:ext cx="5808744" cy="4207221"/>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sng"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Circadian Rhythms </a:t>
            </a:r>
            <a:endPar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Arial" panose="020B0604020202020204" pitchFamily="34" charset="0"/>
              <a:buChar char="•"/>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Regulate bodily states according to the times in the circadian circle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Arial" panose="020B0604020202020204" pitchFamily="34" charset="0"/>
              <a:buChar char="•"/>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Influenced by light, exercise, hormones, medication</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Arial" panose="020B0604020202020204" pitchFamily="34" charset="0"/>
              <a:buChar char="•"/>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Symptoms: fatigue, insomnia, irritability, mood disorders, physical health problems.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Arial" panose="020B0604020202020204" pitchFamily="34" charset="0"/>
              <a:buChar char="•"/>
              <a:tabLst/>
              <a:defRPr/>
            </a:pPr>
            <a:endParaRPr kumimoji="0" lang="en-GB" sz="18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5" name="Content Placeholder 5"/>
          <p:cNvPicPr>
            <a:picLocks noChangeAspect="1"/>
          </p:cNvPicPr>
          <p:nvPr/>
        </p:nvPicPr>
        <p:blipFill>
          <a:blip r:embed="rId4"/>
          <a:stretch>
            <a:fillRect/>
          </a:stretch>
        </p:blipFill>
        <p:spPr>
          <a:xfrm>
            <a:off x="7302872" y="2893409"/>
            <a:ext cx="3473753" cy="2304256"/>
          </a:xfrm>
          <a:prstGeom prst="rect">
            <a:avLst/>
          </a:prstGeom>
        </p:spPr>
      </p:pic>
      <p:sp>
        <p:nvSpPr>
          <p:cNvPr id="6" name="TextBox 5"/>
          <p:cNvSpPr txBox="1"/>
          <p:nvPr/>
        </p:nvSpPr>
        <p:spPr>
          <a:xfrm>
            <a:off x="1166202" y="691201"/>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Shift Work &amp; Fatigue </a:t>
            </a:r>
            <a:endParaRPr lang="en-GB" sz="3200" b="1" dirty="0">
              <a:solidFill>
                <a:schemeClr val="bg1"/>
              </a:solidFill>
            </a:endParaRPr>
          </a:p>
        </p:txBody>
      </p:sp>
    </p:spTree>
    <p:extLst>
      <p:ext uri="{BB962C8B-B14F-4D97-AF65-F5344CB8AC3E}">
        <p14:creationId xmlns:p14="http://schemas.microsoft.com/office/powerpoint/2010/main" val="3665213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3"/>
          <p:cNvSpPr txBox="1">
            <a:spLocks/>
          </p:cNvSpPr>
          <p:nvPr/>
        </p:nvSpPr>
        <p:spPr>
          <a:xfrm>
            <a:off x="1766857" y="1833151"/>
            <a:ext cx="2664466" cy="3955058"/>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Get enough sleep</a:t>
            </a: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endPar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Careful with caffeine</a:t>
            </a: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endPar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Avoid long commutes</a:t>
            </a: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endPar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Share your schedule </a:t>
            </a: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5" name="Picture 4"/>
          <p:cNvPicPr>
            <a:picLocks noChangeAspect="1"/>
          </p:cNvPicPr>
          <p:nvPr/>
        </p:nvPicPr>
        <p:blipFill>
          <a:blip r:embed="rId4"/>
          <a:stretch>
            <a:fillRect/>
          </a:stretch>
        </p:blipFill>
        <p:spPr>
          <a:xfrm>
            <a:off x="4952485" y="3063175"/>
            <a:ext cx="1996177" cy="1495009"/>
          </a:xfrm>
          <a:prstGeom prst="rect">
            <a:avLst/>
          </a:prstGeom>
        </p:spPr>
      </p:pic>
      <p:sp>
        <p:nvSpPr>
          <p:cNvPr id="6" name="TextBox 5"/>
          <p:cNvSpPr txBox="1"/>
          <p:nvPr/>
        </p:nvSpPr>
        <p:spPr>
          <a:xfrm>
            <a:off x="7469825" y="1738655"/>
            <a:ext cx="3681663" cy="3785652"/>
          </a:xfrm>
          <a:prstGeom prst="rect">
            <a:avLst/>
          </a:prstGeom>
          <a:noFill/>
        </p:spPr>
        <p:txBody>
          <a:bodyPr wrap="square" rtlCol="0">
            <a:spAutoFit/>
          </a:bodyPr>
          <a:lstStyle/>
          <a:p>
            <a:pPr algn="ctr"/>
            <a:r>
              <a:rPr lang="en-GB" sz="2400" kern="0" dirty="0">
                <a:solidFill>
                  <a:srgbClr val="000000"/>
                </a:solidFill>
                <a:ea typeface="ＭＳ Ｐゴシック"/>
              </a:rPr>
              <a:t>Expose yourself to bright light at the start of your “day”</a:t>
            </a:r>
          </a:p>
          <a:p>
            <a:pPr algn="ctr"/>
            <a:endParaRPr lang="en-GB" sz="2400" kern="0" dirty="0">
              <a:solidFill>
                <a:srgbClr val="000000"/>
              </a:solidFill>
              <a:ea typeface="ＭＳ Ｐゴシック"/>
            </a:endParaRPr>
          </a:p>
          <a:p>
            <a:pPr algn="ctr"/>
            <a:r>
              <a:rPr lang="en-GB" sz="2400" kern="0" dirty="0">
                <a:solidFill>
                  <a:srgbClr val="000000"/>
                </a:solidFill>
                <a:ea typeface="ＭＳ Ｐゴシック"/>
              </a:rPr>
              <a:t>Nap before the night shift </a:t>
            </a:r>
          </a:p>
          <a:p>
            <a:pPr algn="ctr"/>
            <a:endParaRPr lang="en-GB" sz="2400" kern="0" dirty="0">
              <a:solidFill>
                <a:srgbClr val="000000"/>
              </a:solidFill>
              <a:ea typeface="ＭＳ Ｐゴシック"/>
            </a:endParaRPr>
          </a:p>
          <a:p>
            <a:pPr algn="ctr"/>
            <a:r>
              <a:rPr lang="en-GB" sz="2400" kern="0" dirty="0">
                <a:solidFill>
                  <a:srgbClr val="000000"/>
                </a:solidFill>
                <a:ea typeface="ＭＳ Ｐゴシック"/>
              </a:rPr>
              <a:t>Good sleep hygiene - blackout curtains, cool room, no screens an hour before bed. </a:t>
            </a:r>
          </a:p>
        </p:txBody>
      </p:sp>
      <p:sp>
        <p:nvSpPr>
          <p:cNvPr id="7" name="TextBox 6"/>
          <p:cNvSpPr txBox="1"/>
          <p:nvPr/>
        </p:nvSpPr>
        <p:spPr>
          <a:xfrm>
            <a:off x="1316054" y="595380"/>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Shift Solutions </a:t>
            </a:r>
            <a:endParaRPr lang="en-GB" sz="3200" b="1" dirty="0">
              <a:solidFill>
                <a:schemeClr val="bg1"/>
              </a:solidFill>
            </a:endParaRPr>
          </a:p>
        </p:txBody>
      </p:sp>
    </p:spTree>
    <p:extLst>
      <p:ext uri="{BB962C8B-B14F-4D97-AF65-F5344CB8AC3E}">
        <p14:creationId xmlns:p14="http://schemas.microsoft.com/office/powerpoint/2010/main" val="2614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500"/>
                                        <p:tgtEl>
                                          <p:spTgt spid="6">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809606" y="1193756"/>
            <a:ext cx="4232144" cy="4677979"/>
          </a:xfrm>
          <a:prstGeom prst="rect">
            <a:avLst/>
          </a:prstGeom>
        </p:spPr>
        <p:txBody>
          <a:bodyPr vert="horz" lIns="0" tIns="45720" rIns="0" bIns="45720" rtlCol="0">
            <a:normAutofit fontScale="8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3100" b="1" i="0" u="sng"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Change in Role </a:t>
            </a:r>
          </a:p>
          <a:p>
            <a:pPr marL="0" marR="0" lvl="0" indent="0" algn="ctr" defTabSz="914400" rtl="0" eaLnBrk="1" fontAlgn="auto" latinLnBrk="0" hangingPunct="1">
              <a:lnSpc>
                <a:spcPct val="150000"/>
              </a:lnSpc>
              <a:spcBef>
                <a:spcPts val="1200"/>
              </a:spcBef>
              <a:spcAft>
                <a:spcPts val="200"/>
              </a:spcAft>
              <a:buClr>
                <a:srgbClr val="E48312"/>
              </a:buClr>
              <a:buSzPct val="100000"/>
              <a:buNone/>
              <a:tabLst/>
              <a:defRPr/>
            </a:pPr>
            <a:r>
              <a:rPr kumimoji="0" lang="en-GB" sz="31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Irregular working hours </a:t>
            </a:r>
          </a:p>
          <a:p>
            <a:pPr marL="0" marR="0" lvl="0" indent="0" algn="ctr" defTabSz="914400" rtl="0" eaLnBrk="1" fontAlgn="auto" latinLnBrk="0" hangingPunct="1">
              <a:lnSpc>
                <a:spcPct val="150000"/>
              </a:lnSpc>
              <a:spcBef>
                <a:spcPts val="1200"/>
              </a:spcBef>
              <a:spcAft>
                <a:spcPts val="200"/>
              </a:spcAft>
              <a:buClr>
                <a:srgbClr val="E48312"/>
              </a:buClr>
              <a:buSzPct val="100000"/>
              <a:buNone/>
              <a:tabLst/>
              <a:defRPr/>
            </a:pPr>
            <a:r>
              <a:rPr kumimoji="0" lang="en-GB" sz="31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Changes to social life </a:t>
            </a:r>
          </a:p>
          <a:p>
            <a:pPr marL="0" marR="0" lvl="0" indent="0" algn="ctr" defTabSz="914400" rtl="0" eaLnBrk="1" fontAlgn="auto" latinLnBrk="0" hangingPunct="1">
              <a:lnSpc>
                <a:spcPct val="150000"/>
              </a:lnSpc>
              <a:spcBef>
                <a:spcPts val="1200"/>
              </a:spcBef>
              <a:spcAft>
                <a:spcPts val="200"/>
              </a:spcAft>
              <a:buClr>
                <a:srgbClr val="E48312"/>
              </a:buClr>
              <a:buSzPct val="100000"/>
              <a:buNone/>
              <a:tabLst/>
              <a:defRPr/>
            </a:pPr>
            <a:r>
              <a:rPr kumimoji="0" lang="en-GB" sz="31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Stereotypes and negative perceptions</a:t>
            </a:r>
          </a:p>
          <a:p>
            <a:pPr marL="0" marR="0" lvl="0" indent="0" algn="ctr" defTabSz="914400" rtl="0" eaLnBrk="1" fontAlgn="auto" latinLnBrk="0" hangingPunct="1">
              <a:lnSpc>
                <a:spcPct val="150000"/>
              </a:lnSpc>
              <a:spcBef>
                <a:spcPts val="1200"/>
              </a:spcBef>
              <a:spcAft>
                <a:spcPts val="200"/>
              </a:spcAft>
              <a:buClr>
                <a:srgbClr val="E48312"/>
              </a:buClr>
              <a:buSzPct val="100000"/>
              <a:buNone/>
              <a:tabLst/>
              <a:defRPr/>
            </a:pPr>
            <a:r>
              <a:rPr kumimoji="0" lang="en-GB" sz="31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Scrutiny </a:t>
            </a:r>
          </a:p>
          <a:p>
            <a:pPr marL="0" marR="0" lvl="0" indent="0" algn="ctr" defTabSz="914400" rtl="0" eaLnBrk="1" fontAlgn="auto" latinLnBrk="0" hangingPunct="1">
              <a:lnSpc>
                <a:spcPct val="150000"/>
              </a:lnSpc>
              <a:spcBef>
                <a:spcPts val="1200"/>
              </a:spcBef>
              <a:spcAft>
                <a:spcPts val="200"/>
              </a:spcAft>
              <a:buClr>
                <a:srgbClr val="E48312"/>
              </a:buClr>
              <a:buSzPct val="100000"/>
              <a:buNone/>
              <a:tabLst/>
              <a:defRPr/>
            </a:pPr>
            <a:r>
              <a:rPr kumimoji="0" lang="en-GB" sz="31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Risk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Arial" panose="020B0604020202020204" pitchFamily="34" charset="0"/>
              <a:buChar char="•"/>
              <a:tabLst/>
              <a:defRPr/>
            </a:pPr>
            <a:endParaRPr kumimoji="0" lang="en-GB" sz="15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Arial" panose="020B0604020202020204" pitchFamily="34" charset="0"/>
              <a:buChar char="•"/>
              <a:tabLst/>
              <a:defRPr/>
            </a:pPr>
            <a:endParaRPr kumimoji="0" lang="en-GB" sz="15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4" name="Picture 3"/>
          <p:cNvPicPr>
            <a:picLocks noChangeAspect="1"/>
          </p:cNvPicPr>
          <p:nvPr/>
        </p:nvPicPr>
        <p:blipFill>
          <a:blip r:embed="rId4"/>
          <a:stretch>
            <a:fillRect/>
          </a:stretch>
        </p:blipFill>
        <p:spPr>
          <a:xfrm>
            <a:off x="6898294" y="1843518"/>
            <a:ext cx="2670172" cy="3378457"/>
          </a:xfrm>
          <a:prstGeom prst="rect">
            <a:avLst/>
          </a:prstGeom>
        </p:spPr>
      </p:pic>
      <p:sp>
        <p:nvSpPr>
          <p:cNvPr id="5" name="TextBox 4"/>
          <p:cNvSpPr txBox="1"/>
          <p:nvPr/>
        </p:nvSpPr>
        <p:spPr>
          <a:xfrm>
            <a:off x="1078278" y="450387"/>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A </a:t>
            </a:r>
            <a:r>
              <a:rPr lang="en-GB" sz="3200" b="1" dirty="0">
                <a:solidFill>
                  <a:schemeClr val="bg1"/>
                </a:solidFill>
              </a:rPr>
              <a:t>N</a:t>
            </a:r>
            <a:r>
              <a:rPr lang="en-GB" sz="3200" b="1" dirty="0" smtClean="0">
                <a:solidFill>
                  <a:schemeClr val="bg1"/>
                </a:solidFill>
              </a:rPr>
              <a:t>ovel Role </a:t>
            </a:r>
            <a:endParaRPr lang="en-GB" sz="3200" b="1" dirty="0">
              <a:solidFill>
                <a:schemeClr val="bg1"/>
              </a:solidFill>
            </a:endParaRPr>
          </a:p>
        </p:txBody>
      </p:sp>
    </p:spTree>
    <p:extLst>
      <p:ext uri="{BB962C8B-B14F-4D97-AF65-F5344CB8AC3E}">
        <p14:creationId xmlns:p14="http://schemas.microsoft.com/office/powerpoint/2010/main" val="1727497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5"/>
          <p:cNvSpPr txBox="1">
            <a:spLocks/>
          </p:cNvSpPr>
          <p:nvPr/>
        </p:nvSpPr>
        <p:spPr>
          <a:xfrm>
            <a:off x="860325" y="1521165"/>
            <a:ext cx="7543800" cy="4352096"/>
          </a:xfrm>
          <a:prstGeom prst="rect">
            <a:avLst/>
          </a:prstGeom>
        </p:spPr>
        <p:txBody>
          <a:bodyPr vert="horz" lIns="0" tIns="45720" rIns="0" bIns="45720" rtlCol="0">
            <a:normAutofit fontScale="925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50000"/>
              </a:lnSpc>
              <a:buClr>
                <a:srgbClr val="E48312"/>
              </a:buClr>
              <a:buFont typeface="Arial" panose="020B0604020202020204" pitchFamily="34" charset="0"/>
              <a:buChar char="•"/>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Serious threat to safety, identity or morals</a:t>
            </a:r>
          </a:p>
          <a:p>
            <a:pPr>
              <a:lnSpc>
                <a:spcPct val="150000"/>
              </a:lnSpc>
              <a:buClr>
                <a:srgbClr val="E48312"/>
              </a:buClr>
              <a:buFont typeface="Arial" panose="020B0604020202020204" pitchFamily="34" charset="0"/>
              <a:buChar char="•"/>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Lack of preparation, predictability or control</a:t>
            </a:r>
          </a:p>
          <a:p>
            <a:pPr>
              <a:lnSpc>
                <a:spcPct val="150000"/>
              </a:lnSpc>
              <a:buClr>
                <a:srgbClr val="E48312"/>
              </a:buClr>
              <a:buFont typeface="Arial" panose="020B0604020202020204" pitchFamily="34" charset="0"/>
              <a:buChar char="•"/>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Suppression or avoidance of memories, feelings or event triggers</a:t>
            </a:r>
          </a:p>
          <a:p>
            <a:pPr>
              <a:lnSpc>
                <a:spcPct val="150000"/>
              </a:lnSpc>
              <a:buClr>
                <a:srgbClr val="E48312"/>
              </a:buClr>
              <a:buFont typeface="Arial" panose="020B0604020202020204" pitchFamily="34" charset="0"/>
              <a:buChar char="•"/>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Avoidance of vulnerable and ‘unacceptable’ emotions</a:t>
            </a:r>
          </a:p>
          <a:p>
            <a:pPr>
              <a:lnSpc>
                <a:spcPct val="150000"/>
              </a:lnSpc>
              <a:buClr>
                <a:srgbClr val="E48312"/>
              </a:buClr>
              <a:buFont typeface="Arial" panose="020B0604020202020204" pitchFamily="34" charset="0"/>
              <a:buChar char="•"/>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Withdrawing from support and becoming isolated</a:t>
            </a:r>
          </a:p>
          <a:p>
            <a:pPr marL="0" indent="0">
              <a:lnSpc>
                <a:spcPct val="150000"/>
              </a:lnSpc>
              <a:buClr>
                <a:srgbClr val="E48312"/>
              </a:buClr>
              <a:buNone/>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a:t>
            </a:r>
            <a:r>
              <a:rPr kumimoji="0" lang="en-GB" sz="2400" b="0" i="0" u="none" strike="noStrike" kern="1200" cap="none" spc="0" normalizeH="0" baseline="0" noProof="0" dirty="0" err="1" smtClean="0">
                <a:ln>
                  <a:noFill/>
                </a:ln>
                <a:solidFill>
                  <a:srgbClr val="000000">
                    <a:lumMod val="75000"/>
                    <a:lumOff val="25000"/>
                  </a:srgbClr>
                </a:solidFill>
                <a:effectLst/>
                <a:uLnTx/>
                <a:uFillTx/>
                <a:latin typeface="Calibri" panose="020F0502020204030204"/>
                <a:ea typeface="+mn-ea"/>
                <a:cs typeface="+mn-cs"/>
              </a:rPr>
              <a:t>Arnetz</a:t>
            </a: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et al., 2010</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b="41038"/>
          <a:stretch/>
        </p:blipFill>
        <p:spPr>
          <a:xfrm>
            <a:off x="8896495" y="2101458"/>
            <a:ext cx="2403228" cy="2625752"/>
          </a:xfrm>
          <a:prstGeom prst="rect">
            <a:avLst/>
          </a:prstGeom>
        </p:spPr>
      </p:pic>
      <p:sp>
        <p:nvSpPr>
          <p:cNvPr id="5" name="TextBox 4"/>
          <p:cNvSpPr txBox="1"/>
          <p:nvPr/>
        </p:nvSpPr>
        <p:spPr>
          <a:xfrm>
            <a:off x="1216250" y="485451"/>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Traumatic Events </a:t>
            </a:r>
            <a:endParaRPr lang="en-GB" sz="3200" b="1" dirty="0">
              <a:solidFill>
                <a:schemeClr val="bg1"/>
              </a:solidFill>
            </a:endParaRPr>
          </a:p>
        </p:txBody>
      </p:sp>
    </p:spTree>
    <p:extLst>
      <p:ext uri="{BB962C8B-B14F-4D97-AF65-F5344CB8AC3E}">
        <p14:creationId xmlns:p14="http://schemas.microsoft.com/office/powerpoint/2010/main" val="848088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4"/>
          <p:cNvPicPr>
            <a:picLocks noChangeAspect="1"/>
          </p:cNvPicPr>
          <p:nvPr/>
        </p:nvPicPr>
        <p:blipFill rotWithShape="1">
          <a:blip r:embed="rId4"/>
          <a:stretch/>
        </p:blipFill>
        <p:spPr>
          <a:xfrm>
            <a:off x="4264880" y="2221835"/>
            <a:ext cx="3706689" cy="2786113"/>
          </a:xfrm>
          <a:prstGeom prst="rect">
            <a:avLst/>
          </a:prstGeom>
        </p:spPr>
      </p:pic>
      <p:sp>
        <p:nvSpPr>
          <p:cNvPr id="4" name="TextBox 3"/>
          <p:cNvSpPr txBox="1"/>
          <p:nvPr/>
        </p:nvSpPr>
        <p:spPr>
          <a:xfrm>
            <a:off x="1313012" y="909834"/>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Mental Health Warning Signs </a:t>
            </a:r>
            <a:endParaRPr lang="en-GB" sz="3200" b="1" dirty="0">
              <a:solidFill>
                <a:schemeClr val="bg1"/>
              </a:solidFill>
            </a:endParaRPr>
          </a:p>
        </p:txBody>
      </p:sp>
    </p:spTree>
    <p:extLst>
      <p:ext uri="{BB962C8B-B14F-4D97-AF65-F5344CB8AC3E}">
        <p14:creationId xmlns:p14="http://schemas.microsoft.com/office/powerpoint/2010/main" val="126307803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811215" y="896732"/>
            <a:ext cx="9059466" cy="5035353"/>
          </a:xfrm>
          <a:prstGeom prst="rect">
            <a:avLst/>
          </a:prstGeom>
          <a:noFill/>
        </p:spPr>
        <p:txBody>
          <a:bodyPr wrap="square" rtlCol="0">
            <a:spAutoFit/>
          </a:bodyPr>
          <a:lstStyle/>
          <a:p>
            <a:pPr marL="214313" marR="0" lvl="0" indent="-214313" defTabSz="91440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b="0" i="0" u="none" strike="noStrike" kern="0" cap="none" spc="0" normalizeH="0" baseline="0" noProof="0" dirty="0">
                <a:ln>
                  <a:noFill/>
                </a:ln>
                <a:solidFill>
                  <a:srgbClr val="002060"/>
                </a:solidFill>
                <a:effectLst/>
                <a:uLnTx/>
                <a:uFillTx/>
              </a:rPr>
              <a:t>Long-lasting sadness or irritability</a:t>
            </a:r>
          </a:p>
          <a:p>
            <a:pPr marL="214313" marR="0" lvl="0" indent="-214313" defTabSz="91440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b="0" i="0" u="none" strike="noStrike" kern="0" cap="none" spc="0" normalizeH="0" baseline="0" noProof="0" dirty="0">
                <a:ln>
                  <a:noFill/>
                </a:ln>
                <a:solidFill>
                  <a:srgbClr val="002060"/>
                </a:solidFill>
                <a:effectLst/>
                <a:uLnTx/>
                <a:uFillTx/>
              </a:rPr>
              <a:t>Extremely high and low moods</a:t>
            </a:r>
          </a:p>
          <a:p>
            <a:pPr marL="214313" marR="0" lvl="0" indent="-214313" defTabSz="91440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b="0" i="0" u="none" strike="noStrike" kern="0" cap="none" spc="0" normalizeH="0" baseline="0" noProof="0" dirty="0">
                <a:ln>
                  <a:noFill/>
                </a:ln>
                <a:solidFill>
                  <a:srgbClr val="002060"/>
                </a:solidFill>
                <a:effectLst/>
                <a:uLnTx/>
                <a:uFillTx/>
              </a:rPr>
              <a:t>Excessive fear, worry, or anxiety</a:t>
            </a:r>
          </a:p>
          <a:p>
            <a:pPr marL="214313" marR="0" lvl="0" indent="-214313" defTabSz="91440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b="0" i="0" u="none" strike="noStrike" kern="0" cap="none" spc="0" normalizeH="0" baseline="0" noProof="0" dirty="0">
                <a:ln>
                  <a:noFill/>
                </a:ln>
                <a:solidFill>
                  <a:srgbClr val="002060"/>
                </a:solidFill>
                <a:effectLst/>
                <a:uLnTx/>
                <a:uFillTx/>
              </a:rPr>
              <a:t>Social withdrawal</a:t>
            </a:r>
          </a:p>
          <a:p>
            <a:pPr marL="214313" marR="0" lvl="0" indent="-214313" defTabSz="91440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b="0" i="0" u="none" strike="noStrike" kern="0" cap="none" spc="0" normalizeH="0" baseline="0" noProof="0" dirty="0">
                <a:ln>
                  <a:noFill/>
                </a:ln>
                <a:solidFill>
                  <a:srgbClr val="002060"/>
                </a:solidFill>
                <a:effectLst/>
                <a:uLnTx/>
                <a:uFillTx/>
              </a:rPr>
              <a:t>Dramatic changes in eating or sleeping habits</a:t>
            </a:r>
          </a:p>
          <a:p>
            <a:pPr marL="214313" marR="0" lvl="0" indent="-214313" defTabSz="91440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b="0" i="0" u="none" strike="noStrike" kern="0" cap="none" spc="0" normalizeH="0" baseline="0" noProof="0" dirty="0">
                <a:ln>
                  <a:noFill/>
                </a:ln>
                <a:solidFill>
                  <a:srgbClr val="002060"/>
                </a:solidFill>
                <a:effectLst/>
                <a:uLnTx/>
                <a:uFillTx/>
              </a:rPr>
              <a:t>Strong feelings of anger</a:t>
            </a:r>
          </a:p>
          <a:p>
            <a:pPr marL="214313" marR="0" lvl="0" indent="-214313" defTabSz="91440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b="0" i="0" u="none" strike="noStrike" kern="0" cap="none" spc="0" normalizeH="0" baseline="0" noProof="0" dirty="0">
                <a:ln>
                  <a:noFill/>
                </a:ln>
                <a:solidFill>
                  <a:srgbClr val="002060"/>
                </a:solidFill>
                <a:effectLst/>
                <a:uLnTx/>
                <a:uFillTx/>
              </a:rPr>
              <a:t>Delusions or hallucinations (seeing or hearing things that are not really there)</a:t>
            </a:r>
          </a:p>
          <a:p>
            <a:pPr marL="214313" marR="0" lvl="0" indent="-214313" defTabSz="91440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b="0" i="0" u="none" strike="noStrike" kern="0" cap="none" spc="0" normalizeH="0" baseline="0" noProof="0" dirty="0">
                <a:ln>
                  <a:noFill/>
                </a:ln>
                <a:solidFill>
                  <a:srgbClr val="002060"/>
                </a:solidFill>
                <a:effectLst/>
                <a:uLnTx/>
                <a:uFillTx/>
              </a:rPr>
              <a:t>Increasing inability to cope with daily problems and activities</a:t>
            </a:r>
          </a:p>
          <a:p>
            <a:pPr marL="214313" marR="0" lvl="0" indent="-214313" defTabSz="91440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b="0" i="0" u="none" strike="noStrike" kern="0" cap="none" spc="0" normalizeH="0" baseline="0" noProof="0" dirty="0">
                <a:ln>
                  <a:noFill/>
                </a:ln>
                <a:solidFill>
                  <a:srgbClr val="002060"/>
                </a:solidFill>
                <a:effectLst/>
                <a:uLnTx/>
                <a:uFillTx/>
              </a:rPr>
              <a:t>Thoughts of suicide</a:t>
            </a:r>
          </a:p>
          <a:p>
            <a:pPr marL="214313" marR="0" lvl="0" indent="-214313" defTabSz="91440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b="0" i="0" u="none" strike="noStrike" kern="0" cap="none" spc="0" normalizeH="0" baseline="0" noProof="0" dirty="0">
                <a:ln>
                  <a:noFill/>
                </a:ln>
                <a:solidFill>
                  <a:srgbClr val="002060"/>
                </a:solidFill>
                <a:effectLst/>
                <a:uLnTx/>
                <a:uFillTx/>
              </a:rPr>
              <a:t>Denial of obvious problems</a:t>
            </a:r>
          </a:p>
          <a:p>
            <a:pPr marL="214313" marR="0" lvl="0" indent="-214313" defTabSz="91440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b="0" i="0" u="none" strike="noStrike" kern="0" cap="none" spc="0" normalizeH="0" baseline="0" noProof="0" dirty="0">
                <a:ln>
                  <a:noFill/>
                </a:ln>
                <a:solidFill>
                  <a:srgbClr val="002060"/>
                </a:solidFill>
                <a:effectLst/>
                <a:uLnTx/>
                <a:uFillTx/>
              </a:rPr>
              <a:t>Many unexplained physical problems</a:t>
            </a:r>
          </a:p>
          <a:p>
            <a:pPr marL="214313" marR="0" lvl="0" indent="-214313" defTabSz="91440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b="0" i="0" u="none" strike="noStrike" kern="0" cap="none" spc="0" normalizeH="0" baseline="0" noProof="0" dirty="0">
                <a:ln>
                  <a:noFill/>
                </a:ln>
                <a:solidFill>
                  <a:srgbClr val="002060"/>
                </a:solidFill>
                <a:effectLst/>
                <a:uLnTx/>
                <a:uFillTx/>
              </a:rPr>
              <a:t>Abuse of drugs and/or </a:t>
            </a:r>
            <a:r>
              <a:rPr kumimoji="0" lang="en-GB" b="0" i="0" u="none" strike="noStrike" kern="0" cap="none" spc="0" normalizeH="0" baseline="0" noProof="0" dirty="0" smtClean="0">
                <a:ln>
                  <a:noFill/>
                </a:ln>
                <a:solidFill>
                  <a:srgbClr val="002060"/>
                </a:solidFill>
                <a:effectLst/>
                <a:uLnTx/>
                <a:uFillTx/>
              </a:rPr>
              <a:t>alcohol</a:t>
            </a:r>
            <a:endParaRPr kumimoji="0" lang="en-GB" b="0" i="0" u="none" strike="noStrike" kern="0" cap="none" spc="0" normalizeH="0" baseline="0" noProof="0" dirty="0">
              <a:ln>
                <a:noFill/>
              </a:ln>
              <a:solidFill>
                <a:srgbClr val="002060"/>
              </a:solidFill>
              <a:effectLst/>
              <a:uLnTx/>
              <a:uFillTx/>
            </a:endParaRPr>
          </a:p>
        </p:txBody>
      </p:sp>
      <p:sp>
        <p:nvSpPr>
          <p:cNvPr id="4" name="TextBox 3"/>
          <p:cNvSpPr txBox="1"/>
          <p:nvPr/>
        </p:nvSpPr>
        <p:spPr>
          <a:xfrm>
            <a:off x="1260258" y="311957"/>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Mental Health Warning Signs </a:t>
            </a:r>
            <a:endParaRPr lang="en-GB" sz="3200" b="1" dirty="0">
              <a:solidFill>
                <a:schemeClr val="bg1"/>
              </a:solidFill>
            </a:endParaRPr>
          </a:p>
        </p:txBody>
      </p:sp>
    </p:spTree>
    <p:extLst>
      <p:ext uri="{BB962C8B-B14F-4D97-AF65-F5344CB8AC3E}">
        <p14:creationId xmlns:p14="http://schemas.microsoft.com/office/powerpoint/2010/main" val="1549679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3" name="What is PTSD (Whiteboard Video) (1)">
            <a:hlinkClick r:id="" action="ppaction://media"/>
          </p:cNvPr>
          <p:cNvPicPr>
            <a:picLocks noChangeAspect="1"/>
          </p:cNvPicPr>
          <p:nvPr>
            <a:videoFile r:link="rId1"/>
            <p:extLst>
              <p:ext uri="{DAA4B4D4-6D71-4841-9C94-3DE7FCFB9230}">
                <p14:media xmlns:p14="http://schemas.microsoft.com/office/powerpoint/2010/main" r:embed="rId2">
                  <p14:trim st="112429" end="37161.6666"/>
                </p14:media>
              </p:ext>
            </p:extLst>
          </p:nvPr>
        </p:nvPicPr>
        <p:blipFill>
          <a:blip r:embed="rId6"/>
          <a:stretch>
            <a:fillRect/>
          </a:stretch>
        </p:blipFill>
        <p:spPr>
          <a:xfrm>
            <a:off x="2641928" y="1442659"/>
            <a:ext cx="6885384" cy="3873029"/>
          </a:xfrm>
          <a:prstGeom prst="rect">
            <a:avLst/>
          </a:prstGeom>
        </p:spPr>
      </p:pic>
      <p:sp>
        <p:nvSpPr>
          <p:cNvPr id="4" name="TextBox 3"/>
          <p:cNvSpPr txBox="1"/>
          <p:nvPr/>
        </p:nvSpPr>
        <p:spPr>
          <a:xfrm>
            <a:off x="1279408" y="329542"/>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Symptoms of Post Traumatic Stress Disorder (PSD) </a:t>
            </a:r>
            <a:endParaRPr lang="en-GB" sz="3200" b="1" dirty="0">
              <a:solidFill>
                <a:schemeClr val="bg1"/>
              </a:solidFill>
            </a:endParaRPr>
          </a:p>
        </p:txBody>
      </p:sp>
    </p:spTree>
    <p:extLst>
      <p:ext uri="{BB962C8B-B14F-4D97-AF65-F5344CB8AC3E}">
        <p14:creationId xmlns:p14="http://schemas.microsoft.com/office/powerpoint/2010/main" val="482010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7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fullScrn="1">
              <p:cMediaNode vol="80000">
                <p:cTn id="12" fill="hold" display="0">
                  <p:stCondLst>
                    <p:cond delay="indefinite"/>
                  </p:stCondLst>
                </p:cTn>
                <p:tgtEl>
                  <p:spTgt spid="3"/>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511218" y="1375338"/>
            <a:ext cx="7543800" cy="4867200"/>
          </a:xfrm>
          <a:prstGeom prst="rect">
            <a:avLst/>
          </a:prstGeom>
        </p:spPr>
        <p:txBody>
          <a:bodyPr vert="horz" lIns="0" tIns="45720" rIns="0" bIns="45720" rtlCol="0">
            <a:normAutofit fontScale="77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150000"/>
              </a:lnSpc>
              <a:spcBef>
                <a:spcPts val="1200"/>
              </a:spcBef>
              <a:spcAft>
                <a:spcPts val="200"/>
              </a:spcAft>
              <a:buClr>
                <a:srgbClr val="E48312"/>
              </a:buClr>
              <a:buSzPct val="100000"/>
              <a:buNone/>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Wingdings" panose="05000000000000000000" pitchFamily="2" charset="2"/>
              <a:buChar char="§"/>
              <a:tabLst/>
              <a:defRPr/>
            </a:pPr>
            <a:r>
              <a:rPr lang="en-GB" sz="3300" dirty="0" smtClean="0">
                <a:solidFill>
                  <a:srgbClr val="002060"/>
                </a:solidFill>
                <a:latin typeface="Calibri" panose="020F0502020204030204"/>
              </a:rPr>
              <a:t> R</a:t>
            </a:r>
            <a:r>
              <a:rPr kumimoji="0" lang="en-GB" sz="3300" b="0" i="0" u="none" strike="noStrike" kern="1200" cap="none" spc="0" normalizeH="0" baseline="0" noProof="0" dirty="0" err="1" smtClean="0">
                <a:ln>
                  <a:noFill/>
                </a:ln>
                <a:solidFill>
                  <a:srgbClr val="002060"/>
                </a:solidFill>
                <a:effectLst/>
                <a:uLnTx/>
                <a:uFillTx/>
                <a:latin typeface="Calibri" panose="020F0502020204030204"/>
                <a:ea typeface="+mn-ea"/>
                <a:cs typeface="+mn-cs"/>
              </a:rPr>
              <a:t>esilience</a:t>
            </a:r>
            <a:r>
              <a:rPr kumimoji="0" lang="en-GB" sz="3300" b="0" i="0" u="none" strike="noStrike" kern="1200" cap="none" spc="0" normalizeH="0" baseline="0" noProof="0" dirty="0" smtClean="0">
                <a:ln>
                  <a:noFill/>
                </a:ln>
                <a:solidFill>
                  <a:srgbClr val="002060"/>
                </a:solidFill>
                <a:effectLst/>
                <a:uLnTx/>
                <a:uFillTx/>
                <a:latin typeface="Calibri" panose="020F0502020204030204"/>
                <a:ea typeface="+mn-ea"/>
                <a:cs typeface="+mn-cs"/>
              </a:rPr>
              <a:t> </a:t>
            </a:r>
            <a:r>
              <a:rPr kumimoji="0" lang="en-GB" sz="3300" b="0" i="0" u="none" strike="noStrike" kern="1200" cap="none" spc="0" normalizeH="0" baseline="0" noProof="0" dirty="0" smtClean="0">
                <a:ln>
                  <a:noFill/>
                </a:ln>
                <a:solidFill>
                  <a:srgbClr val="002060"/>
                </a:solidFill>
                <a:effectLst/>
                <a:uLnTx/>
                <a:uFillTx/>
                <a:latin typeface="Calibri" panose="020F0502020204030204"/>
                <a:ea typeface="+mn-ea"/>
                <a:cs typeface="+mn-cs"/>
              </a:rPr>
              <a:t>and regeneration</a:t>
            </a: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Wingdings" panose="05000000000000000000" pitchFamily="2" charset="2"/>
              <a:buChar char="§"/>
              <a:tabLst/>
              <a:defRPr/>
            </a:pPr>
            <a:r>
              <a:rPr kumimoji="0" lang="en-GB" sz="3300" b="0" i="0" u="none" strike="noStrike" kern="1200" cap="none" spc="0" normalizeH="0" baseline="0" noProof="0" dirty="0" smtClean="0">
                <a:ln>
                  <a:noFill/>
                </a:ln>
                <a:solidFill>
                  <a:srgbClr val="002060"/>
                </a:solidFill>
                <a:effectLst/>
                <a:uLnTx/>
                <a:uFillTx/>
                <a:latin typeface="Calibri" panose="020F0502020204030204"/>
                <a:ea typeface="+mn-ea"/>
                <a:cs typeface="+mn-cs"/>
              </a:rPr>
              <a:t> Risk </a:t>
            </a:r>
            <a:r>
              <a:rPr kumimoji="0" lang="en-GB" sz="3300" b="0" i="0" u="none" strike="noStrike" kern="1200" cap="none" spc="0" normalizeH="0" baseline="0" noProof="0" dirty="0" smtClean="0">
                <a:ln>
                  <a:noFill/>
                </a:ln>
                <a:solidFill>
                  <a:srgbClr val="002060"/>
                </a:solidFill>
                <a:effectLst/>
                <a:uLnTx/>
                <a:uFillTx/>
                <a:latin typeface="Calibri" panose="020F0502020204030204"/>
                <a:ea typeface="+mn-ea"/>
                <a:cs typeface="+mn-cs"/>
              </a:rPr>
              <a:t>factor malleability		</a:t>
            </a: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Wingdings" panose="05000000000000000000" pitchFamily="2" charset="2"/>
              <a:buChar char="§"/>
              <a:tabLst/>
              <a:defRPr/>
            </a:pPr>
            <a:r>
              <a:rPr kumimoji="0" lang="en-GB" sz="3300" b="0" i="0" u="none" strike="noStrike" kern="1200" cap="none" spc="0" normalizeH="0" baseline="0" noProof="0" dirty="0" smtClean="0">
                <a:ln>
                  <a:noFill/>
                </a:ln>
                <a:solidFill>
                  <a:srgbClr val="002060"/>
                </a:solidFill>
                <a:effectLst/>
                <a:uLnTx/>
                <a:uFillTx/>
                <a:latin typeface="Calibri" panose="020F0502020204030204"/>
                <a:ea typeface="+mn-ea"/>
                <a:cs typeface="+mn-cs"/>
              </a:rPr>
              <a:t> Predisposing </a:t>
            </a:r>
            <a:r>
              <a:rPr kumimoji="0" lang="en-GB" sz="3300" b="0" i="0" u="none" strike="noStrike" kern="1200" cap="none" spc="0" normalizeH="0" baseline="0" noProof="0" dirty="0" smtClean="0">
                <a:ln>
                  <a:noFill/>
                </a:ln>
                <a:solidFill>
                  <a:srgbClr val="002060"/>
                </a:solidFill>
                <a:effectLst/>
                <a:uLnTx/>
                <a:uFillTx/>
                <a:latin typeface="Calibri" panose="020F0502020204030204"/>
                <a:ea typeface="+mn-ea"/>
                <a:cs typeface="+mn-cs"/>
              </a:rPr>
              <a:t>and protective factors            </a:t>
            </a: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Wingdings" panose="05000000000000000000" pitchFamily="2" charset="2"/>
              <a:buChar char="§"/>
              <a:tabLst/>
              <a:defRPr/>
            </a:pPr>
            <a:r>
              <a:rPr kumimoji="0" lang="en-GB" sz="3300" b="0" i="0" u="none" strike="noStrike" kern="1200" cap="none" spc="0" normalizeH="0" baseline="0" noProof="0" dirty="0" smtClean="0">
                <a:ln>
                  <a:noFill/>
                </a:ln>
                <a:solidFill>
                  <a:srgbClr val="002060"/>
                </a:solidFill>
                <a:effectLst/>
                <a:uLnTx/>
                <a:uFillTx/>
                <a:latin typeface="Calibri" panose="020F0502020204030204"/>
                <a:ea typeface="+mn-ea"/>
                <a:cs typeface="+mn-cs"/>
              </a:rPr>
              <a:t> Better </a:t>
            </a:r>
            <a:r>
              <a:rPr kumimoji="0" lang="en-GB" sz="3300" b="0" i="0" u="none" strike="noStrike" kern="1200" cap="none" spc="0" normalizeH="0" baseline="0" noProof="0" dirty="0" smtClean="0">
                <a:ln>
                  <a:noFill/>
                </a:ln>
                <a:solidFill>
                  <a:srgbClr val="002060"/>
                </a:solidFill>
                <a:effectLst/>
                <a:uLnTx/>
                <a:uFillTx/>
                <a:latin typeface="Calibri" panose="020F0502020204030204"/>
                <a:ea typeface="+mn-ea"/>
                <a:cs typeface="+mn-cs"/>
              </a:rPr>
              <a:t>functioning control regions of the brain = higher resilience</a:t>
            </a:r>
          </a:p>
          <a:p>
            <a:pPr marL="0" marR="0" lvl="0" indent="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a:t>
            </a:r>
          </a:p>
          <a:p>
            <a:pPr marL="0" marR="0" lvl="0" indent="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tab pos="0" algn="l"/>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tab pos="0" algn="l"/>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4" name="Content Placeholder 6"/>
          <p:cNvPicPr>
            <a:picLocks noChangeAspect="1"/>
          </p:cNvPicPr>
          <p:nvPr/>
        </p:nvPicPr>
        <p:blipFill>
          <a:blip r:embed="rId4"/>
          <a:stretch>
            <a:fillRect/>
          </a:stretch>
        </p:blipFill>
        <p:spPr>
          <a:xfrm>
            <a:off x="7814786" y="1562175"/>
            <a:ext cx="3679172" cy="2736304"/>
          </a:xfrm>
          <a:prstGeom prst="rect">
            <a:avLst/>
          </a:prstGeom>
          <a:noFill/>
          <a:ln>
            <a:noFill/>
          </a:ln>
        </p:spPr>
      </p:pic>
      <p:sp>
        <p:nvSpPr>
          <p:cNvPr id="5" name="TextBox 4"/>
          <p:cNvSpPr txBox="1"/>
          <p:nvPr/>
        </p:nvSpPr>
        <p:spPr>
          <a:xfrm>
            <a:off x="1242674" y="547274"/>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Increasing Resilience &amp; Wellbeing </a:t>
            </a:r>
            <a:endParaRPr lang="en-GB" sz="3200" b="1" dirty="0">
              <a:solidFill>
                <a:schemeClr val="bg1"/>
              </a:solidFill>
            </a:endParaRPr>
          </a:p>
        </p:txBody>
      </p:sp>
    </p:spTree>
    <p:extLst>
      <p:ext uri="{BB962C8B-B14F-4D97-AF65-F5344CB8AC3E}">
        <p14:creationId xmlns:p14="http://schemas.microsoft.com/office/powerpoint/2010/main" val="2942628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3"/>
          <p:cNvPicPr>
            <a:picLocks noChangeAspect="1"/>
          </p:cNvPicPr>
          <p:nvPr/>
        </p:nvPicPr>
        <p:blipFill>
          <a:blip r:embed="rId4"/>
          <a:stretch>
            <a:fillRect/>
          </a:stretch>
        </p:blipFill>
        <p:spPr>
          <a:xfrm>
            <a:off x="4213339" y="2888457"/>
            <a:ext cx="3533333" cy="2733333"/>
          </a:xfrm>
          <a:prstGeom prst="rect">
            <a:avLst/>
          </a:prstGeom>
        </p:spPr>
      </p:pic>
      <p:sp>
        <p:nvSpPr>
          <p:cNvPr id="4" name="TextBox 3"/>
          <p:cNvSpPr txBox="1"/>
          <p:nvPr/>
        </p:nvSpPr>
        <p:spPr>
          <a:xfrm>
            <a:off x="1313012" y="756236"/>
            <a:ext cx="9610423" cy="1569660"/>
          </a:xfrm>
          <a:prstGeom prst="rect">
            <a:avLst/>
          </a:prstGeom>
          <a:solidFill>
            <a:srgbClr val="002060"/>
          </a:solidFill>
        </p:spPr>
        <p:txBody>
          <a:bodyPr wrap="square" rtlCol="0">
            <a:spAutoFit/>
          </a:bodyPr>
          <a:lstStyle/>
          <a:p>
            <a:pPr algn="ctr"/>
            <a:r>
              <a:rPr lang="en-GB" sz="3200" b="1" dirty="0" smtClean="0">
                <a:solidFill>
                  <a:schemeClr val="bg1"/>
                </a:solidFill>
              </a:rPr>
              <a:t>Post Traumatic Coping Strategies</a:t>
            </a:r>
          </a:p>
          <a:p>
            <a:pPr algn="ctr"/>
            <a:endParaRPr lang="en-GB" sz="3200" b="1" dirty="0">
              <a:solidFill>
                <a:schemeClr val="bg1"/>
              </a:solidFill>
            </a:endParaRPr>
          </a:p>
          <a:p>
            <a:pPr algn="ctr"/>
            <a:r>
              <a:rPr lang="en-GB" sz="3200" b="1" dirty="0" smtClean="0">
                <a:solidFill>
                  <a:schemeClr val="bg1"/>
                </a:solidFill>
              </a:rPr>
              <a:t>Group Discussion  </a:t>
            </a:r>
            <a:endParaRPr lang="en-GB" sz="3200" b="1" dirty="0">
              <a:solidFill>
                <a:schemeClr val="bg1"/>
              </a:solidFill>
            </a:endParaRPr>
          </a:p>
        </p:txBody>
      </p:sp>
    </p:spTree>
    <p:extLst>
      <p:ext uri="{BB962C8B-B14F-4D97-AF65-F5344CB8AC3E}">
        <p14:creationId xmlns:p14="http://schemas.microsoft.com/office/powerpoint/2010/main" val="344791782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5"/>
          <p:cNvSpPr txBox="1">
            <a:spLocks/>
          </p:cNvSpPr>
          <p:nvPr/>
        </p:nvSpPr>
        <p:spPr>
          <a:xfrm>
            <a:off x="1265411" y="1615424"/>
            <a:ext cx="7543800" cy="4275422"/>
          </a:xfrm>
          <a:prstGeom prst="rect">
            <a:avLst/>
          </a:prstGeom>
        </p:spPr>
        <p:txBody>
          <a:bodyPr vert="horz" lIns="0" tIns="45720" rIns="0" bIns="45720" rtlCol="0">
            <a:normAutofit fontScale="92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r>
              <a:rPr kumimoji="0" lang="en-GB" sz="26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Prevent the brain processing the traumatic event into a memory</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endParaRPr kumimoji="0" lang="en-GB" sz="26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r>
              <a:rPr kumimoji="0" lang="en-GB" sz="26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Maintain the experience as a current problem</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endParaRPr kumimoji="0" lang="en-GB" sz="26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r>
              <a:rPr kumimoji="0" lang="en-GB" sz="26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Prevent learning that feared triggers are actually safe</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endParaRPr kumimoji="0" lang="en-GB" sz="26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r>
              <a:rPr kumimoji="0" lang="en-GB" sz="26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Lead to isolation, depression and relationship problems</a:t>
            </a: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6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r>
              <a:rPr kumimoji="0" lang="en-GB" sz="26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Be a risk factor for PTSD</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67973" y="2268516"/>
            <a:ext cx="2207861" cy="2693087"/>
          </a:xfrm>
          <a:prstGeom prst="rect">
            <a:avLst/>
          </a:prstGeom>
          <a:noFill/>
          <a:ln>
            <a:noFill/>
          </a:ln>
        </p:spPr>
      </p:pic>
      <p:sp>
        <p:nvSpPr>
          <p:cNvPr id="5" name="TextBox 4"/>
          <p:cNvSpPr txBox="1"/>
          <p:nvPr/>
        </p:nvSpPr>
        <p:spPr>
          <a:xfrm>
            <a:off x="1265411" y="597658"/>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Avoidance Strategies can…. </a:t>
            </a:r>
            <a:endParaRPr lang="en-GB" sz="3200" b="1" dirty="0">
              <a:solidFill>
                <a:schemeClr val="bg1"/>
              </a:solidFill>
            </a:endParaRPr>
          </a:p>
        </p:txBody>
      </p:sp>
    </p:spTree>
    <p:extLst>
      <p:ext uri="{BB962C8B-B14F-4D97-AF65-F5344CB8AC3E}">
        <p14:creationId xmlns:p14="http://schemas.microsoft.com/office/powerpoint/2010/main" val="1196045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629535" y="1173451"/>
            <a:ext cx="8230972" cy="4897219"/>
          </a:xfrm>
          <a:prstGeom prst="rect">
            <a:avLst/>
          </a:prstGeom>
        </p:spPr>
        <p:txBody>
          <a:bodyPr vert="horz" lIns="0" tIns="45720" rIns="0" bIns="45720" rtlCol="0">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Wingdings" panose="05000000000000000000" pitchFamily="2" charset="2"/>
              <a:buChar char="§"/>
              <a:tabLst/>
              <a:defRPr/>
            </a:pPr>
            <a:r>
              <a:rPr kumimoji="0" lang="en-GB" sz="26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Identify a traumatic situation</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Wingdings" panose="05000000000000000000" pitchFamily="2" charset="2"/>
              <a:buChar char="§"/>
              <a:tabLst/>
              <a:defRPr/>
            </a:pPr>
            <a:r>
              <a:rPr kumimoji="0" lang="en-GB" sz="26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Bring it to life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Wingdings" panose="05000000000000000000" pitchFamily="2" charset="2"/>
              <a:buChar char="Ø"/>
              <a:tabLst/>
              <a:defRPr/>
            </a:pPr>
            <a:r>
              <a:rPr kumimoji="0" lang="en-GB" sz="26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Thoughts</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Wingdings" panose="05000000000000000000" pitchFamily="2" charset="2"/>
              <a:buChar char="Ø"/>
              <a:tabLst/>
              <a:defRPr/>
            </a:pPr>
            <a:r>
              <a:rPr kumimoji="0" lang="en-GB" sz="26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Feelings</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Wingdings" panose="05000000000000000000" pitchFamily="2" charset="2"/>
              <a:buChar char="Ø"/>
              <a:tabLst/>
              <a:defRPr/>
            </a:pPr>
            <a:r>
              <a:rPr kumimoji="0" lang="en-GB" sz="26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Actions</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Wingdings" panose="05000000000000000000" pitchFamily="2" charset="2"/>
              <a:buChar char="§"/>
              <a:tabLst/>
              <a:defRPr/>
            </a:pPr>
            <a:r>
              <a:rPr kumimoji="0" lang="en-GB" sz="26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Mindfulness and relaxation techniques</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Wingdings" panose="05000000000000000000" pitchFamily="2" charset="2"/>
              <a:buChar char="§"/>
              <a:tabLst/>
              <a:defRPr/>
            </a:pPr>
            <a:r>
              <a:rPr kumimoji="0" lang="en-GB" sz="26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Rehearse repeatedly</a:t>
            </a: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15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51849" y="1724996"/>
            <a:ext cx="3240357" cy="3402378"/>
          </a:xfrm>
          <a:prstGeom prst="rect">
            <a:avLst/>
          </a:prstGeom>
          <a:noFill/>
          <a:ln>
            <a:noFill/>
          </a:ln>
        </p:spPr>
      </p:pic>
      <p:sp>
        <p:nvSpPr>
          <p:cNvPr id="5" name="TextBox 4"/>
          <p:cNvSpPr txBox="1"/>
          <p:nvPr/>
        </p:nvSpPr>
        <p:spPr>
          <a:xfrm>
            <a:off x="1207504" y="499049"/>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Using Mental Imagery </a:t>
            </a:r>
            <a:endParaRPr lang="en-GB" sz="3200" b="1" dirty="0">
              <a:solidFill>
                <a:schemeClr val="bg1"/>
              </a:solidFill>
            </a:endParaRPr>
          </a:p>
        </p:txBody>
      </p:sp>
    </p:spTree>
    <p:extLst>
      <p:ext uri="{BB962C8B-B14F-4D97-AF65-F5344CB8AC3E}">
        <p14:creationId xmlns:p14="http://schemas.microsoft.com/office/powerpoint/2010/main" val="480781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Content Placeholder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34839" y="1798900"/>
            <a:ext cx="2107258" cy="2778125"/>
          </a:xfrm>
          <a:prstGeom prst="rect">
            <a:avLst/>
          </a:prstGeom>
        </p:spPr>
      </p:pic>
      <p:sp>
        <p:nvSpPr>
          <p:cNvPr id="4" name="Content Placeholder 5"/>
          <p:cNvSpPr txBox="1">
            <a:spLocks/>
          </p:cNvSpPr>
          <p:nvPr/>
        </p:nvSpPr>
        <p:spPr>
          <a:xfrm>
            <a:off x="1191039" y="1599639"/>
            <a:ext cx="7543800" cy="5064930"/>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214313" marR="0" lvl="0" indent="-214313" algn="l" defTabSz="914400" rtl="0" eaLnBrk="1" fontAlgn="auto" latinLnBrk="0" hangingPunct="1">
              <a:lnSpc>
                <a:spcPct val="150000"/>
              </a:lnSpc>
              <a:spcBef>
                <a:spcPts val="1200"/>
              </a:spcBef>
              <a:spcAft>
                <a:spcPts val="200"/>
              </a:spcAft>
              <a:buClr>
                <a:srgbClr val="E48312"/>
              </a:buClr>
              <a:buSzPct val="100000"/>
              <a:buFont typeface="Wingdings" panose="05000000000000000000" pitchFamily="2" charset="2"/>
              <a:buChar char="§"/>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Living fully in the present moment</a:t>
            </a:r>
          </a:p>
          <a:p>
            <a:pPr marL="214313" marR="0" lvl="0" indent="-214313" algn="l" defTabSz="914400" rtl="0" eaLnBrk="1" fontAlgn="auto" latinLnBrk="0" hangingPunct="1">
              <a:lnSpc>
                <a:spcPct val="150000"/>
              </a:lnSpc>
              <a:spcBef>
                <a:spcPts val="1200"/>
              </a:spcBef>
              <a:spcAft>
                <a:spcPts val="200"/>
              </a:spcAft>
              <a:buClr>
                <a:srgbClr val="E48312"/>
              </a:buClr>
              <a:buSzPct val="100000"/>
              <a:buFont typeface="Wingdings" panose="05000000000000000000" pitchFamily="2" charset="2"/>
              <a:buChar char="§"/>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Paying deliberate attention to what you are doing</a:t>
            </a:r>
          </a:p>
          <a:p>
            <a:pPr marL="214313" marR="0" lvl="0" indent="-214313" algn="l" defTabSz="914400" rtl="0" eaLnBrk="1" fontAlgn="auto" latinLnBrk="0" hangingPunct="1">
              <a:lnSpc>
                <a:spcPct val="150000"/>
              </a:lnSpc>
              <a:spcBef>
                <a:spcPts val="1200"/>
              </a:spcBef>
              <a:spcAft>
                <a:spcPts val="200"/>
              </a:spcAft>
              <a:buClr>
                <a:srgbClr val="E48312"/>
              </a:buClr>
              <a:buSzPct val="100000"/>
              <a:buFont typeface="Wingdings" panose="05000000000000000000" pitchFamily="2" charset="2"/>
              <a:buChar char="§"/>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Accepting rather than judging or trying to change the experience</a:t>
            </a:r>
          </a:p>
          <a:p>
            <a:pPr marL="214313" marR="0" lvl="0" indent="-214313" algn="l" defTabSz="914400" rtl="0" eaLnBrk="1" fontAlgn="auto" latinLnBrk="0" hangingPunct="1">
              <a:lnSpc>
                <a:spcPct val="150000"/>
              </a:lnSpc>
              <a:spcBef>
                <a:spcPts val="1200"/>
              </a:spcBef>
              <a:spcAft>
                <a:spcPts val="200"/>
              </a:spcAft>
              <a:buClr>
                <a:srgbClr val="E48312"/>
              </a:buClr>
              <a:buSzPct val="100000"/>
              <a:buFont typeface="Wingdings" panose="05000000000000000000" pitchFamily="2" charset="2"/>
              <a:buChar char="§"/>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Being aware of the details which are important for police work</a:t>
            </a:r>
          </a:p>
          <a:p>
            <a:pPr marL="0" marR="0" lvl="0" indent="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a:t>
            </a:r>
          </a:p>
          <a:p>
            <a:pPr marL="214313" marR="0" lvl="0" indent="-214313" algn="l" defTabSz="914400" rtl="0" eaLnBrk="1" fontAlgn="auto" latinLnBrk="0" hangingPunct="1">
              <a:lnSpc>
                <a:spcPct val="150000"/>
              </a:lnSpc>
              <a:spcBef>
                <a:spcPts val="1200"/>
              </a:spcBef>
              <a:spcAft>
                <a:spcPts val="200"/>
              </a:spcAft>
              <a:buClr>
                <a:srgbClr val="E48312"/>
              </a:buClr>
              <a:buSzPct val="100000"/>
              <a:buFont typeface="Wingdings" pitchFamily="2"/>
              <a:buChar char="q"/>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214313" marR="0" lvl="0" indent="-214313" algn="l" defTabSz="914400" rtl="0" eaLnBrk="1" fontAlgn="auto" latinLnBrk="0" hangingPunct="1">
              <a:lnSpc>
                <a:spcPct val="150000"/>
              </a:lnSpc>
              <a:spcBef>
                <a:spcPts val="1200"/>
              </a:spcBef>
              <a:spcAft>
                <a:spcPts val="200"/>
              </a:spcAft>
              <a:buClr>
                <a:srgbClr val="E48312"/>
              </a:buClr>
              <a:buSzPct val="100000"/>
              <a:buFont typeface="Wingdings" pitchFamily="2"/>
              <a:buChar char="q"/>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214313" marR="0" lvl="0" indent="-214313" algn="l" defTabSz="914400" rtl="0" eaLnBrk="1" fontAlgn="auto" latinLnBrk="0" hangingPunct="1">
              <a:lnSpc>
                <a:spcPct val="150000"/>
              </a:lnSpc>
              <a:spcBef>
                <a:spcPts val="1200"/>
              </a:spcBef>
              <a:spcAft>
                <a:spcPts val="200"/>
              </a:spcAft>
              <a:buClr>
                <a:srgbClr val="E48312"/>
              </a:buClr>
              <a:buSzPct val="100000"/>
              <a:buFont typeface="Wingdings" pitchFamily="2"/>
              <a:buChar char="q"/>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214313" marR="0" lvl="0" indent="-214313" algn="l" defTabSz="914400" rtl="0" eaLnBrk="1" fontAlgn="auto" latinLnBrk="0" hangingPunct="1">
              <a:lnSpc>
                <a:spcPct val="150000"/>
              </a:lnSpc>
              <a:spcBef>
                <a:spcPts val="1200"/>
              </a:spcBef>
              <a:spcAft>
                <a:spcPts val="200"/>
              </a:spcAft>
              <a:buClr>
                <a:srgbClr val="E48312"/>
              </a:buClr>
              <a:buSzPct val="100000"/>
              <a:buFont typeface="Wingdings" pitchFamily="2"/>
              <a:buChar char="q"/>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214313" marR="0" lvl="0" indent="-214313" algn="l" defTabSz="914400" rtl="0" eaLnBrk="1" fontAlgn="auto" latinLnBrk="0" hangingPunct="1">
              <a:lnSpc>
                <a:spcPct val="150000"/>
              </a:lnSpc>
              <a:spcBef>
                <a:spcPts val="1200"/>
              </a:spcBef>
              <a:spcAft>
                <a:spcPts val="200"/>
              </a:spcAft>
              <a:buClr>
                <a:srgbClr val="E48312"/>
              </a:buClr>
              <a:buSzPct val="100000"/>
              <a:buFont typeface="Wingdings" pitchFamily="2"/>
              <a:buChar char="q"/>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214313" marR="0" lvl="0" indent="-214313" algn="l" defTabSz="914400" rtl="0" eaLnBrk="1" fontAlgn="auto" latinLnBrk="0" hangingPunct="1">
              <a:lnSpc>
                <a:spcPct val="150000"/>
              </a:lnSpc>
              <a:spcBef>
                <a:spcPts val="1200"/>
              </a:spcBef>
              <a:spcAft>
                <a:spcPts val="200"/>
              </a:spcAft>
              <a:buClr>
                <a:srgbClr val="E48312"/>
              </a:buClr>
              <a:buSzPct val="100000"/>
              <a:buFont typeface="Wingdings" pitchFamily="2"/>
              <a:buChar char="q"/>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214313" marR="0" lvl="0" indent="-214313" algn="l" defTabSz="914400" rtl="0" eaLnBrk="1" fontAlgn="auto" latinLnBrk="0" hangingPunct="1">
              <a:lnSpc>
                <a:spcPct val="150000"/>
              </a:lnSpc>
              <a:spcBef>
                <a:spcPts val="1200"/>
              </a:spcBef>
              <a:spcAft>
                <a:spcPts val="200"/>
              </a:spcAft>
              <a:buClr>
                <a:srgbClr val="E48312"/>
              </a:buClr>
              <a:buSzPct val="100000"/>
              <a:buFont typeface="Wingdings" pitchFamily="2"/>
              <a:buChar char="q"/>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214313" marR="0" lvl="0" indent="-214313" algn="l" defTabSz="914400" rtl="0" eaLnBrk="1" fontAlgn="auto" latinLnBrk="0" hangingPunct="1">
              <a:lnSpc>
                <a:spcPct val="150000"/>
              </a:lnSpc>
              <a:spcBef>
                <a:spcPts val="1200"/>
              </a:spcBef>
              <a:spcAft>
                <a:spcPts val="200"/>
              </a:spcAft>
              <a:buClr>
                <a:srgbClr val="E48312"/>
              </a:buClr>
              <a:buSzPct val="100000"/>
              <a:buFont typeface="Wingdings" pitchFamily="2"/>
              <a:buChar char="q"/>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214313" marR="0" lvl="0" indent="-214313" algn="l" defTabSz="914400" rtl="0" eaLnBrk="1" fontAlgn="auto" latinLnBrk="0" hangingPunct="1">
              <a:lnSpc>
                <a:spcPct val="150000"/>
              </a:lnSpc>
              <a:spcBef>
                <a:spcPts val="1200"/>
              </a:spcBef>
              <a:spcAft>
                <a:spcPts val="200"/>
              </a:spcAft>
              <a:buClr>
                <a:srgbClr val="E48312"/>
              </a:buClr>
              <a:buSzPct val="100000"/>
              <a:buFont typeface="Wingdings" pitchFamily="2"/>
              <a:buChar char="q"/>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214313" marR="0" lvl="0" indent="-214313" algn="l" defTabSz="914400" rtl="0" eaLnBrk="1" fontAlgn="auto" latinLnBrk="0" hangingPunct="1">
              <a:lnSpc>
                <a:spcPct val="150000"/>
              </a:lnSpc>
              <a:spcBef>
                <a:spcPts val="1200"/>
              </a:spcBef>
              <a:spcAft>
                <a:spcPts val="200"/>
              </a:spcAft>
              <a:buClr>
                <a:srgbClr val="E48312"/>
              </a:buClr>
              <a:buSzPct val="100000"/>
              <a:buFont typeface="Wingdings" pitchFamily="2"/>
              <a:buChar char="q"/>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5" name="TextBox 4"/>
          <p:cNvSpPr txBox="1"/>
          <p:nvPr/>
        </p:nvSpPr>
        <p:spPr>
          <a:xfrm>
            <a:off x="1088431" y="628481"/>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Mindfulness is….. </a:t>
            </a:r>
            <a:endParaRPr lang="en-GB" sz="3200" b="1" dirty="0">
              <a:solidFill>
                <a:schemeClr val="bg1"/>
              </a:solidFill>
            </a:endParaRPr>
          </a:p>
        </p:txBody>
      </p:sp>
    </p:spTree>
    <p:extLst>
      <p:ext uri="{BB962C8B-B14F-4D97-AF65-F5344CB8AC3E}">
        <p14:creationId xmlns:p14="http://schemas.microsoft.com/office/powerpoint/2010/main" val="3011867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2" name="Title 4"/>
          <p:cNvSpPr txBox="1">
            <a:spLocks/>
          </p:cNvSpPr>
          <p:nvPr/>
        </p:nvSpPr>
        <p:spPr>
          <a:xfrm>
            <a:off x="1002323" y="333894"/>
            <a:ext cx="9741877" cy="1041445"/>
          </a:xfrm>
          <a:prstGeom prst="rect">
            <a:avLst/>
          </a:prstGeom>
        </p:spPr>
        <p:txBody>
          <a:bodyPr vert="horz" lIns="91440" tIns="45720" rIns="91440" bIns="45720" rtlCol="0" anchor="b">
            <a:normAutofit fontScale="97500"/>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marL="0" marR="0" lvl="0" indent="0" algn="ctr" defTabSz="914400" rtl="0" eaLnBrk="1" fontAlgn="auto" latinLnBrk="0" hangingPunct="1">
              <a:lnSpc>
                <a:spcPct val="85000"/>
              </a:lnSpc>
              <a:spcBef>
                <a:spcPct val="0"/>
              </a:spcBef>
              <a:spcAft>
                <a:spcPts val="0"/>
              </a:spcAft>
              <a:buClrTx/>
              <a:buSzTx/>
              <a:buFontTx/>
              <a:buNone/>
              <a:tabLst/>
              <a:defRPr/>
            </a:pPr>
            <a:r>
              <a:rPr kumimoji="0" lang="en-GB" sz="4800" b="0" i="0" u="none" strike="noStrike" kern="1200" cap="none" spc="-50" normalizeH="0" baseline="0" noProof="0" dirty="0" smtClean="0">
                <a:ln>
                  <a:noFill/>
                </a:ln>
                <a:solidFill>
                  <a:srgbClr val="000000">
                    <a:lumMod val="75000"/>
                    <a:lumOff val="25000"/>
                  </a:srgbClr>
                </a:solidFill>
                <a:effectLst/>
                <a:uLnTx/>
                <a:uFillTx/>
                <a:latin typeface="Calibri Light" panose="020F0302020204030204"/>
                <a:ea typeface="+mj-ea"/>
                <a:cs typeface="+mj-cs"/>
              </a:rPr>
              <a:t>“Coolness of thought under pressure”</a:t>
            </a:r>
            <a:endParaRPr kumimoji="0" lang="en-GB" sz="4800" b="0" i="0" u="none" strike="noStrike" kern="1200" cap="none" spc="-50" normalizeH="0" baseline="0" noProof="0" dirty="0">
              <a:ln>
                <a:noFill/>
              </a:ln>
              <a:solidFill>
                <a:srgbClr val="000000">
                  <a:lumMod val="75000"/>
                  <a:lumOff val="25000"/>
                </a:srgbClr>
              </a:solidFill>
              <a:effectLst/>
              <a:uLnTx/>
              <a:uFillTx/>
              <a:latin typeface="Calibri Light" panose="020F0302020204030204"/>
              <a:ea typeface="+mj-ea"/>
              <a:cs typeface="+mj-cs"/>
            </a:endParaRPr>
          </a:p>
        </p:txBody>
      </p:sp>
      <p:pic>
        <p:nvPicPr>
          <p:cNvPr id="3" name="sa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462635" y="1620302"/>
            <a:ext cx="6858000" cy="4011957"/>
          </a:xfrm>
          <a:prstGeom prst="rect">
            <a:avLst/>
          </a:prstGeom>
        </p:spPr>
      </p:pic>
    </p:spTree>
    <p:extLst>
      <p:ext uri="{BB962C8B-B14F-4D97-AF65-F5344CB8AC3E}">
        <p14:creationId xmlns:p14="http://schemas.microsoft.com/office/powerpoint/2010/main" val="1570851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614128" y="1324810"/>
            <a:ext cx="7543800" cy="4328838"/>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15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Unhelpful patterns of thinking based on faulty assumptions </a:t>
            </a: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endParaRP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Cognitive distortions </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endPar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Ø"/>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Lowers mood and confidence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Ø"/>
              <a:tabLst/>
              <a:defRPr/>
            </a:pPr>
            <a:endPar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Ø"/>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Risk factor for PTSD</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endParaRPr kumimoji="0" lang="en-GB" sz="15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4" name="Picture 3"/>
          <p:cNvPicPr>
            <a:picLocks noChangeAspect="1"/>
          </p:cNvPicPr>
          <p:nvPr/>
        </p:nvPicPr>
        <p:blipFill>
          <a:blip r:embed="rId4"/>
          <a:stretch>
            <a:fillRect/>
          </a:stretch>
        </p:blipFill>
        <p:spPr>
          <a:xfrm>
            <a:off x="7598804" y="2607379"/>
            <a:ext cx="3118248" cy="3046269"/>
          </a:xfrm>
          <a:prstGeom prst="rect">
            <a:avLst/>
          </a:prstGeom>
        </p:spPr>
      </p:pic>
      <p:sp>
        <p:nvSpPr>
          <p:cNvPr id="5" name="TextBox 4"/>
          <p:cNvSpPr txBox="1"/>
          <p:nvPr/>
        </p:nvSpPr>
        <p:spPr>
          <a:xfrm>
            <a:off x="1314573" y="560055"/>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Balance thinking</a:t>
            </a:r>
            <a:endParaRPr lang="en-GB" sz="3200" b="1" dirty="0">
              <a:solidFill>
                <a:schemeClr val="bg1"/>
              </a:solidFill>
            </a:endParaRPr>
          </a:p>
        </p:txBody>
      </p:sp>
    </p:spTree>
    <p:extLst>
      <p:ext uri="{BB962C8B-B14F-4D97-AF65-F5344CB8AC3E}">
        <p14:creationId xmlns:p14="http://schemas.microsoft.com/office/powerpoint/2010/main" val="3435821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095571" y="1454430"/>
            <a:ext cx="4373244" cy="3816424"/>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Identify and challenge unhelpful thoughts</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What’s the worst that can happen? </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What would I say to a friend?</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What evidence?</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Is there another way to look at the situation?</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Balanced, rational thoughts improve mood and resilience</a:t>
            </a:r>
            <a:endParaRPr kumimoji="0" lang="en-GB" sz="2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graphicFrame>
        <p:nvGraphicFramePr>
          <p:cNvPr id="4" name="Content Placeholder 6"/>
          <p:cNvGraphicFramePr>
            <a:graphicFrameLocks/>
          </p:cNvGraphicFramePr>
          <p:nvPr>
            <p:extLst>
              <p:ext uri="{D42A27DB-BD31-4B8C-83A1-F6EECF244321}">
                <p14:modId xmlns:p14="http://schemas.microsoft.com/office/powerpoint/2010/main" val="1462245422"/>
              </p:ext>
            </p:extLst>
          </p:nvPr>
        </p:nvGraphicFramePr>
        <p:xfrm>
          <a:off x="5900783" y="1454430"/>
          <a:ext cx="5184576" cy="3904808"/>
        </p:xfrm>
        <a:graphic>
          <a:graphicData uri="http://schemas.openxmlformats.org/drawingml/2006/table">
            <a:tbl>
              <a:tblPr/>
              <a:tblGrid>
                <a:gridCol w="2084052">
                  <a:extLst>
                    <a:ext uri="{9D8B030D-6E8A-4147-A177-3AD203B41FA5}">
                      <a16:colId xmlns:a16="http://schemas.microsoft.com/office/drawing/2014/main" val="20000"/>
                    </a:ext>
                  </a:extLst>
                </a:gridCol>
                <a:gridCol w="1885935">
                  <a:extLst>
                    <a:ext uri="{9D8B030D-6E8A-4147-A177-3AD203B41FA5}">
                      <a16:colId xmlns:a16="http://schemas.microsoft.com/office/drawing/2014/main" val="20001"/>
                    </a:ext>
                  </a:extLst>
                </a:gridCol>
                <a:gridCol w="1214589">
                  <a:extLst>
                    <a:ext uri="{9D8B030D-6E8A-4147-A177-3AD203B41FA5}">
                      <a16:colId xmlns:a16="http://schemas.microsoft.com/office/drawing/2014/main" val="20002"/>
                    </a:ext>
                  </a:extLst>
                </a:gridCol>
              </a:tblGrid>
              <a:tr h="789752">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l">
                        <a:lnSpc>
                          <a:spcPct val="115000"/>
                        </a:lnSpc>
                        <a:spcAft>
                          <a:spcPts val="10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Negative Automatic  Thought  (NAT) / Erroneous Belief</a:t>
                      </a:r>
                    </a:p>
                  </a:txBody>
                  <a:tcPr marL="41985" marR="419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l">
                        <a:lnSpc>
                          <a:spcPct val="115000"/>
                        </a:lnSpc>
                        <a:spcAft>
                          <a:spcPts val="10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(What Evidence?)</a:t>
                      </a:r>
                    </a:p>
                    <a:p>
                      <a:pPr algn="l">
                        <a:lnSpc>
                          <a:spcPct val="115000"/>
                        </a:lnSpc>
                        <a:spcAft>
                          <a:spcPts val="10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Alternative Thought / Belief</a:t>
                      </a:r>
                    </a:p>
                  </a:txBody>
                  <a:tcPr marL="41985" marR="419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l">
                        <a:lnSpc>
                          <a:spcPct val="115000"/>
                        </a:lnSpc>
                        <a:spcAft>
                          <a:spcPts val="10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Behavioural Consequence</a:t>
                      </a:r>
                    </a:p>
                  </a:txBody>
                  <a:tcPr marL="41985" marR="419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3026672">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l">
                        <a:lnSpc>
                          <a:spcPct val="115000"/>
                        </a:lnSpc>
                        <a:spcAft>
                          <a:spcPts val="1000"/>
                        </a:spcAft>
                      </a:pPr>
                      <a:r>
                        <a:rPr lang="en-GB" sz="1200" dirty="0">
                          <a:solidFill>
                            <a:srgbClr val="0070C0"/>
                          </a:solidFill>
                          <a:effectLst/>
                          <a:latin typeface="Bradley Hand ITC" panose="03070402050302030203" pitchFamily="66" charset="0"/>
                          <a:ea typeface="Calibri" panose="020F0502020204030204" pitchFamily="34" charset="0"/>
                          <a:cs typeface="Times New Roman" panose="02020603050405020304" pitchFamily="18" charset="0"/>
                        </a:rPr>
                        <a:t>Something awful is going to happen to me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1000"/>
                        </a:spcAft>
                      </a:pPr>
                      <a:r>
                        <a:rPr lang="en-GB" sz="1200" dirty="0">
                          <a:solidFill>
                            <a:srgbClr val="0070C0"/>
                          </a:solidFill>
                          <a:effectLst/>
                          <a:latin typeface="Bradley Hand ITC" panose="03070402050302030203" pitchFamily="66" charset="0"/>
                          <a:ea typeface="Calibri" panose="020F0502020204030204" pitchFamily="34" charset="0"/>
                          <a:cs typeface="Times New Roman" panose="02020603050405020304" pitchFamily="18" charset="0"/>
                        </a:rPr>
                        <a:t>I can’t cope with feeling like this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1985" marR="419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l">
                        <a:lnSpc>
                          <a:spcPct val="115000"/>
                        </a:lnSpc>
                        <a:spcAft>
                          <a:spcPts val="1000"/>
                        </a:spcAft>
                      </a:pPr>
                      <a:r>
                        <a:rPr lang="en-GB" sz="1200" dirty="0">
                          <a:solidFill>
                            <a:srgbClr val="0070C0"/>
                          </a:solidFill>
                          <a:effectLst/>
                          <a:latin typeface="Bradley Hand ITC" panose="03070402050302030203" pitchFamily="66" charset="0"/>
                          <a:ea typeface="Calibri" panose="020F0502020204030204" pitchFamily="34" charset="0"/>
                          <a:cs typeface="Times New Roman" panose="02020603050405020304" pitchFamily="18" charset="0"/>
                        </a:rPr>
                        <a:t>I have walked this route hundreds of times and nothing has happened before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1000"/>
                        </a:spcAft>
                      </a:pPr>
                      <a:r>
                        <a:rPr lang="en-GB" sz="1200" dirty="0">
                          <a:solidFill>
                            <a:srgbClr val="0070C0"/>
                          </a:solidFill>
                          <a:effectLst/>
                          <a:latin typeface="Bradley Hand ITC" panose="03070402050302030203" pitchFamily="66" charset="0"/>
                          <a:ea typeface="Calibri" panose="020F0502020204030204" pitchFamily="34" charset="0"/>
                          <a:cs typeface="Times New Roman" panose="02020603050405020304" pitchFamily="18" charset="0"/>
                        </a:rPr>
                        <a:t>I’m on a well-lit street and there are lots of people in their houses  either side who could help if I needed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1000"/>
                        </a:spcAft>
                      </a:pPr>
                      <a:r>
                        <a:rPr lang="en-GB" sz="1200" dirty="0">
                          <a:solidFill>
                            <a:srgbClr val="0070C0"/>
                          </a:solidFill>
                          <a:effectLst/>
                          <a:latin typeface="Bradley Hand ITC" panose="03070402050302030203" pitchFamily="66" charset="0"/>
                          <a:ea typeface="Calibri" panose="020F0502020204030204" pitchFamily="34" charset="0"/>
                          <a:cs typeface="Times New Roman" panose="02020603050405020304" pitchFamily="18" charset="0"/>
                        </a:rPr>
                        <a:t>I know these feelings will pass, it’s a normal reaction to a perceived threat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1000"/>
                        </a:spcAft>
                      </a:pPr>
                      <a:r>
                        <a:rPr lang="en-GB" sz="1200" dirty="0">
                          <a:solidFill>
                            <a:srgbClr val="0070C0"/>
                          </a:solidFill>
                          <a:effectLst/>
                          <a:latin typeface="Bradley Hand ITC" panose="03070402050302030203" pitchFamily="66" charset="0"/>
                          <a:ea typeface="Calibri" panose="020F0502020204030204" pitchFamily="34" charset="0"/>
                          <a:cs typeface="Times New Roman" panose="02020603050405020304" pitchFamily="18" charset="0"/>
                        </a:rPr>
                        <a:t>I am almost home now and there is less opportunity for anything bad to happen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1985" marR="419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l">
                        <a:lnSpc>
                          <a:spcPct val="115000"/>
                        </a:lnSpc>
                        <a:spcAft>
                          <a:spcPts val="1000"/>
                        </a:spcAft>
                      </a:pPr>
                      <a:r>
                        <a:rPr lang="en-GB" sz="1200" dirty="0">
                          <a:solidFill>
                            <a:srgbClr val="0070C0"/>
                          </a:solidFill>
                          <a:effectLst/>
                          <a:latin typeface="Bradley Hand ITC" panose="03070402050302030203" pitchFamily="66" charset="0"/>
                          <a:ea typeface="Calibri" panose="020F0502020204030204" pitchFamily="34" charset="0"/>
                          <a:cs typeface="Times New Roman" panose="02020603050405020304" pitchFamily="18" charset="0"/>
                        </a:rPr>
                        <a:t>Continued my journey home, focused on my breathing and tried to be mindfully aware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1985" marR="419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bl>
          </a:graphicData>
        </a:graphic>
      </p:graphicFrame>
      <p:sp>
        <p:nvSpPr>
          <p:cNvPr id="5" name="TextBox 4"/>
          <p:cNvSpPr txBox="1"/>
          <p:nvPr/>
        </p:nvSpPr>
        <p:spPr>
          <a:xfrm>
            <a:off x="1095571" y="452634"/>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Challenging </a:t>
            </a:r>
            <a:r>
              <a:rPr lang="en-GB" sz="3200" b="1" dirty="0">
                <a:solidFill>
                  <a:schemeClr val="bg1"/>
                </a:solidFill>
              </a:rPr>
              <a:t>u</a:t>
            </a:r>
            <a:r>
              <a:rPr lang="en-GB" sz="3200" b="1" dirty="0" smtClean="0">
                <a:solidFill>
                  <a:schemeClr val="bg1"/>
                </a:solidFill>
              </a:rPr>
              <a:t>nhelpful thoughts… </a:t>
            </a:r>
            <a:endParaRPr lang="en-GB" sz="3200" b="1" dirty="0">
              <a:solidFill>
                <a:schemeClr val="bg1"/>
              </a:solidFill>
            </a:endParaRPr>
          </a:p>
        </p:txBody>
      </p:sp>
    </p:spTree>
    <p:extLst>
      <p:ext uri="{BB962C8B-B14F-4D97-AF65-F5344CB8AC3E}">
        <p14:creationId xmlns:p14="http://schemas.microsoft.com/office/powerpoint/2010/main" val="333907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2028356" y="1487699"/>
            <a:ext cx="7543800" cy="4790007"/>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r>
              <a:rPr kumimoji="0" lang="en-GB"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Relaxation</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r>
              <a:rPr kumimoji="0" lang="en-GB"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Exercise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r>
              <a:rPr kumimoji="0" lang="en-GB"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Work-life balance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endParaRPr kumimoji="0" lang="en-GB"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r>
              <a:rPr kumimoji="0" lang="en-GB" sz="2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Techniques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15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4" name="Content Placeholder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01424" y="1675835"/>
            <a:ext cx="3726411" cy="3509798"/>
          </a:xfrm>
          <a:prstGeom prst="rect">
            <a:avLst/>
          </a:prstGeom>
          <a:noFill/>
          <a:ln>
            <a:noFill/>
          </a:ln>
        </p:spPr>
      </p:pic>
      <p:sp>
        <p:nvSpPr>
          <p:cNvPr id="5" name="TextBox 4"/>
          <p:cNvSpPr txBox="1"/>
          <p:nvPr/>
        </p:nvSpPr>
        <p:spPr>
          <a:xfrm>
            <a:off x="1293983" y="417465"/>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Make time for yourself… </a:t>
            </a:r>
            <a:endParaRPr lang="en-GB" sz="3200" b="1" dirty="0">
              <a:solidFill>
                <a:schemeClr val="bg1"/>
              </a:solidFill>
            </a:endParaRPr>
          </a:p>
        </p:txBody>
      </p:sp>
    </p:spTree>
    <p:extLst>
      <p:ext uri="{BB962C8B-B14F-4D97-AF65-F5344CB8AC3E}">
        <p14:creationId xmlns:p14="http://schemas.microsoft.com/office/powerpoint/2010/main" val="64439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961423" y="1784792"/>
            <a:ext cx="3876670" cy="3785652"/>
          </a:xfrm>
          <a:prstGeom prst="rect">
            <a:avLst/>
          </a:prstGeom>
          <a:noFill/>
        </p:spPr>
        <p:txBody>
          <a:bodyPr wrap="square" rtlCol="0">
            <a:spAutoFit/>
          </a:bodyPr>
          <a:lstStyle/>
          <a:p>
            <a:pPr marL="214313" indent="-214313">
              <a:buSzPct val="100000"/>
              <a:buFont typeface="Wingdings" panose="05000000000000000000" pitchFamily="2" charset="2"/>
              <a:buChar char="§"/>
            </a:pPr>
            <a:r>
              <a:rPr lang="en-GB" sz="2400" kern="0" dirty="0">
                <a:solidFill>
                  <a:srgbClr val="000000"/>
                </a:solidFill>
                <a:latin typeface="Arial"/>
                <a:ea typeface="ＭＳ Ｐゴシック"/>
              </a:rPr>
              <a:t>Crucial to resilience</a:t>
            </a:r>
          </a:p>
          <a:p>
            <a:pPr marL="214313" indent="-214313">
              <a:buSzPct val="100000"/>
              <a:buFont typeface="Wingdings" panose="05000000000000000000" pitchFamily="2" charset="2"/>
              <a:buChar char="§"/>
            </a:pPr>
            <a:endParaRPr lang="en-GB" sz="2400" kern="0" dirty="0">
              <a:solidFill>
                <a:srgbClr val="000000"/>
              </a:solidFill>
              <a:latin typeface="Arial"/>
              <a:ea typeface="ＭＳ Ｐゴシック"/>
            </a:endParaRPr>
          </a:p>
          <a:p>
            <a:pPr marL="214313" indent="-214313">
              <a:buSzPct val="100000"/>
              <a:buFont typeface="Wingdings" panose="05000000000000000000" pitchFamily="2" charset="2"/>
              <a:buChar char="§"/>
            </a:pPr>
            <a:r>
              <a:rPr lang="en-GB" sz="2400" kern="0" dirty="0">
                <a:solidFill>
                  <a:srgbClr val="000000"/>
                </a:solidFill>
                <a:latin typeface="Arial"/>
                <a:ea typeface="ＭＳ Ｐゴシック"/>
              </a:rPr>
              <a:t>Fears based on assumptions </a:t>
            </a:r>
          </a:p>
          <a:p>
            <a:pPr>
              <a:buSzPct val="100000"/>
            </a:pPr>
            <a:endParaRPr lang="en-GB" sz="2400" kern="0" dirty="0">
              <a:solidFill>
                <a:srgbClr val="000000"/>
              </a:solidFill>
              <a:latin typeface="Arial"/>
              <a:ea typeface="ＭＳ Ｐゴシック"/>
            </a:endParaRPr>
          </a:p>
          <a:p>
            <a:pPr marL="214313" indent="-214313">
              <a:buSzPct val="100000"/>
              <a:buFont typeface="Wingdings" panose="05000000000000000000" pitchFamily="2" charset="2"/>
              <a:buChar char="§"/>
            </a:pPr>
            <a:r>
              <a:rPr lang="en-GB" sz="2400" kern="0" dirty="0">
                <a:solidFill>
                  <a:srgbClr val="000000"/>
                </a:solidFill>
                <a:latin typeface="Arial"/>
                <a:ea typeface="ＭＳ Ｐゴシック"/>
              </a:rPr>
              <a:t>Protective factor against PTSD</a:t>
            </a:r>
          </a:p>
          <a:p>
            <a:pPr marL="214313" indent="-214313">
              <a:buSzPct val="100000"/>
              <a:buFont typeface="Wingdings" panose="05000000000000000000" pitchFamily="2" charset="2"/>
              <a:buChar char="§"/>
            </a:pPr>
            <a:endParaRPr lang="en-GB" sz="2400" kern="0" dirty="0">
              <a:solidFill>
                <a:srgbClr val="000000"/>
              </a:solidFill>
              <a:latin typeface="Arial"/>
              <a:ea typeface="ＭＳ Ｐゴシック"/>
            </a:endParaRPr>
          </a:p>
          <a:p>
            <a:pPr marL="214313" indent="-214313">
              <a:buSzPct val="100000"/>
              <a:buFont typeface="Wingdings" panose="05000000000000000000" pitchFamily="2" charset="2"/>
              <a:buChar char="§"/>
            </a:pPr>
            <a:r>
              <a:rPr lang="en-GB" sz="2400" kern="0" dirty="0">
                <a:solidFill>
                  <a:srgbClr val="000000"/>
                </a:solidFill>
                <a:latin typeface="Arial"/>
                <a:ea typeface="ＭＳ Ｐゴシック"/>
              </a:rPr>
              <a:t>Approach one or more person for support </a:t>
            </a:r>
          </a:p>
        </p:txBody>
      </p:sp>
      <p:pic>
        <p:nvPicPr>
          <p:cNvPr id="4" name="Picture 3"/>
          <p:cNvPicPr>
            <a:picLocks noChangeAspect="1"/>
          </p:cNvPicPr>
          <p:nvPr/>
        </p:nvPicPr>
        <p:blipFill>
          <a:blip r:embed="rId4"/>
          <a:stretch>
            <a:fillRect/>
          </a:stretch>
        </p:blipFill>
        <p:spPr>
          <a:xfrm>
            <a:off x="6604621" y="1876094"/>
            <a:ext cx="3718882" cy="3603048"/>
          </a:xfrm>
          <a:prstGeom prst="rect">
            <a:avLst/>
          </a:prstGeom>
        </p:spPr>
      </p:pic>
      <p:sp>
        <p:nvSpPr>
          <p:cNvPr id="5" name="TextBox 4"/>
          <p:cNvSpPr txBox="1"/>
          <p:nvPr/>
        </p:nvSpPr>
        <p:spPr>
          <a:xfrm>
            <a:off x="1313012" y="593311"/>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Its good to talk! </a:t>
            </a:r>
            <a:endParaRPr lang="en-GB" sz="3200" b="1" dirty="0">
              <a:solidFill>
                <a:schemeClr val="bg1"/>
              </a:solidFill>
            </a:endParaRPr>
          </a:p>
        </p:txBody>
      </p:sp>
    </p:spTree>
    <p:extLst>
      <p:ext uri="{BB962C8B-B14F-4D97-AF65-F5344CB8AC3E}">
        <p14:creationId xmlns:p14="http://schemas.microsoft.com/office/powerpoint/2010/main" val="1620013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753720" y="1166891"/>
            <a:ext cx="4752587" cy="5124480"/>
          </a:xfrm>
          <a:prstGeom prst="rect">
            <a:avLst/>
          </a:prstGeom>
          <a:noFill/>
        </p:spPr>
        <p:txBody>
          <a:bodyPr wrap="square" rtlCol="0">
            <a:spAutoFit/>
          </a:bodyPr>
          <a:lstStyle/>
          <a:p>
            <a:pPr marL="214313" indent="-214313">
              <a:buFont typeface="Wingdings" pitchFamily="2" charset="2"/>
              <a:buChar char="§"/>
            </a:pPr>
            <a:r>
              <a:rPr lang="en-GB" sz="2400" dirty="0">
                <a:solidFill>
                  <a:prstClr val="black"/>
                </a:solidFill>
                <a:latin typeface="Arial" pitchFamily="34" charset="0"/>
                <a:cs typeface="Arial" pitchFamily="34" charset="0"/>
              </a:rPr>
              <a:t>Acknowledge what they’ve been through</a:t>
            </a:r>
          </a:p>
          <a:p>
            <a:pPr marL="214313" indent="-214313">
              <a:buFont typeface="Wingdings" pitchFamily="2" charset="2"/>
              <a:buChar char="§"/>
            </a:pPr>
            <a:endParaRPr lang="en-GB" sz="2400" dirty="0">
              <a:solidFill>
                <a:prstClr val="black"/>
              </a:solidFill>
              <a:latin typeface="Arial" pitchFamily="34" charset="0"/>
              <a:cs typeface="Arial" pitchFamily="34" charset="0"/>
            </a:endParaRPr>
          </a:p>
          <a:p>
            <a:pPr marL="214313" indent="-214313">
              <a:buFont typeface="Wingdings" pitchFamily="2" charset="2"/>
              <a:buChar char="§"/>
            </a:pPr>
            <a:r>
              <a:rPr lang="en-GB" sz="2400" dirty="0">
                <a:solidFill>
                  <a:prstClr val="black"/>
                </a:solidFill>
                <a:latin typeface="Arial" pitchFamily="34" charset="0"/>
                <a:cs typeface="Arial" pitchFamily="34" charset="0"/>
              </a:rPr>
              <a:t>Reassure them of good work</a:t>
            </a:r>
          </a:p>
          <a:p>
            <a:pPr marL="214313" indent="-214313">
              <a:buFont typeface="Wingdings" pitchFamily="2" charset="2"/>
              <a:buChar char="§"/>
            </a:pPr>
            <a:endParaRPr lang="en-GB" sz="2400" dirty="0">
              <a:solidFill>
                <a:prstClr val="black"/>
              </a:solidFill>
              <a:latin typeface="Arial" pitchFamily="34" charset="0"/>
              <a:cs typeface="Arial" pitchFamily="34" charset="0"/>
            </a:endParaRPr>
          </a:p>
          <a:p>
            <a:pPr marL="214313" indent="-214313">
              <a:buFont typeface="Wingdings" pitchFamily="2" charset="2"/>
              <a:buChar char="§"/>
            </a:pPr>
            <a:r>
              <a:rPr lang="en-GB" sz="2400" dirty="0">
                <a:solidFill>
                  <a:prstClr val="black"/>
                </a:solidFill>
                <a:latin typeface="Arial" pitchFamily="34" charset="0"/>
                <a:cs typeface="Arial" pitchFamily="34" charset="0"/>
              </a:rPr>
              <a:t>Be honest – we’re all human</a:t>
            </a:r>
          </a:p>
          <a:p>
            <a:pPr marL="214313" indent="-214313">
              <a:buFont typeface="Wingdings" pitchFamily="2" charset="2"/>
              <a:buChar char="§"/>
            </a:pPr>
            <a:endParaRPr lang="en-GB" sz="2400" dirty="0">
              <a:solidFill>
                <a:prstClr val="black"/>
              </a:solidFill>
              <a:latin typeface="Arial" pitchFamily="34" charset="0"/>
              <a:cs typeface="Arial" pitchFamily="34" charset="0"/>
            </a:endParaRPr>
          </a:p>
          <a:p>
            <a:pPr marL="214313" indent="-214313">
              <a:buFont typeface="Wingdings" pitchFamily="2" charset="2"/>
              <a:buChar char="§"/>
            </a:pPr>
            <a:r>
              <a:rPr lang="en-GB" sz="2400" dirty="0">
                <a:solidFill>
                  <a:prstClr val="black"/>
                </a:solidFill>
                <a:latin typeface="Arial" pitchFamily="34" charset="0"/>
                <a:cs typeface="Arial" pitchFamily="34" charset="0"/>
              </a:rPr>
              <a:t>Be aware of changes in their behaviour </a:t>
            </a:r>
          </a:p>
          <a:p>
            <a:pPr marL="214313" indent="-214313">
              <a:buFont typeface="Wingdings" pitchFamily="2" charset="2"/>
              <a:buChar char="§"/>
            </a:pPr>
            <a:endParaRPr lang="en-GB" sz="2400" dirty="0">
              <a:solidFill>
                <a:prstClr val="black"/>
              </a:solidFill>
              <a:latin typeface="Arial" pitchFamily="34" charset="0"/>
              <a:cs typeface="Arial" pitchFamily="34" charset="0"/>
            </a:endParaRPr>
          </a:p>
          <a:p>
            <a:pPr marL="214313" indent="-214313">
              <a:buFont typeface="Wingdings" pitchFamily="2" charset="2"/>
              <a:buChar char="§"/>
            </a:pPr>
            <a:r>
              <a:rPr lang="en-GB" sz="2400" dirty="0">
                <a:solidFill>
                  <a:prstClr val="black"/>
                </a:solidFill>
                <a:latin typeface="Arial" pitchFamily="34" charset="0"/>
                <a:cs typeface="Arial" pitchFamily="34" charset="0"/>
              </a:rPr>
              <a:t>Instigate a conversation</a:t>
            </a:r>
          </a:p>
          <a:p>
            <a:pPr marL="214313" indent="-214313">
              <a:buFont typeface="Wingdings" pitchFamily="2" charset="2"/>
              <a:buChar char="§"/>
            </a:pPr>
            <a:endParaRPr lang="en-GB" sz="2400" dirty="0">
              <a:solidFill>
                <a:prstClr val="black"/>
              </a:solidFill>
              <a:latin typeface="Arial" pitchFamily="34" charset="0"/>
              <a:cs typeface="Arial" pitchFamily="34" charset="0"/>
            </a:endParaRPr>
          </a:p>
          <a:p>
            <a:pPr marL="214313" indent="-214313">
              <a:buFont typeface="Wingdings" pitchFamily="2" charset="2"/>
              <a:buChar char="§"/>
            </a:pPr>
            <a:r>
              <a:rPr lang="en-GB" sz="2400" dirty="0">
                <a:solidFill>
                  <a:prstClr val="black"/>
                </a:solidFill>
                <a:latin typeface="Arial" pitchFamily="34" charset="0"/>
                <a:cs typeface="Arial" pitchFamily="34" charset="0"/>
              </a:rPr>
              <a:t>Keep in touch</a:t>
            </a:r>
          </a:p>
          <a:p>
            <a:pPr marL="214313" indent="-214313">
              <a:buFont typeface="Wingdings" pitchFamily="2" charset="2"/>
              <a:buChar char="§"/>
            </a:pPr>
            <a:endParaRPr lang="en-GB" sz="1500" dirty="0">
              <a:solidFill>
                <a:prstClr val="black"/>
              </a:solidFill>
              <a:latin typeface="Arial" pitchFamily="34" charset="0"/>
              <a:cs typeface="Arial" pitchFamily="34" charset="0"/>
            </a:endParaRPr>
          </a:p>
        </p:txBody>
      </p:sp>
      <p:pic>
        <p:nvPicPr>
          <p:cNvPr id="4" name="Content Placeholder 6"/>
          <p:cNvPicPr>
            <a:picLocks noChangeAspect="1"/>
          </p:cNvPicPr>
          <p:nvPr/>
        </p:nvPicPr>
        <p:blipFill>
          <a:blip r:embed="rId4"/>
          <a:stretch>
            <a:fillRect/>
          </a:stretch>
        </p:blipFill>
        <p:spPr>
          <a:xfrm>
            <a:off x="7294392" y="1685516"/>
            <a:ext cx="2930664" cy="3554314"/>
          </a:xfrm>
          <a:prstGeom prst="rect">
            <a:avLst/>
          </a:prstGeom>
        </p:spPr>
      </p:pic>
      <p:sp>
        <p:nvSpPr>
          <p:cNvPr id="5" name="TextBox 4"/>
          <p:cNvSpPr txBox="1"/>
          <p:nvPr/>
        </p:nvSpPr>
        <p:spPr>
          <a:xfrm>
            <a:off x="1313012" y="399880"/>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Support Your Colleagues </a:t>
            </a:r>
            <a:endParaRPr lang="en-GB" sz="3200" b="1" dirty="0">
              <a:solidFill>
                <a:schemeClr val="bg1"/>
              </a:solidFill>
            </a:endParaRPr>
          </a:p>
        </p:txBody>
      </p:sp>
    </p:spTree>
    <p:extLst>
      <p:ext uri="{BB962C8B-B14F-4D97-AF65-F5344CB8AC3E}">
        <p14:creationId xmlns:p14="http://schemas.microsoft.com/office/powerpoint/2010/main" val="49915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Effect transition="in" filter="fade">
                                      <p:cBhvr>
                                        <p:cTn id="3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5"/>
          <p:cNvSpPr txBox="1">
            <a:spLocks/>
          </p:cNvSpPr>
          <p:nvPr/>
        </p:nvSpPr>
        <p:spPr>
          <a:xfrm>
            <a:off x="1131919" y="1205832"/>
            <a:ext cx="7927669" cy="4737767"/>
          </a:xfrm>
          <a:prstGeom prst="rect">
            <a:avLst/>
          </a:prstGeom>
        </p:spPr>
        <p:txBody>
          <a:bodyPr vert="horz" lIns="0" tIns="45720" rIns="0" bIns="45720" rtlCol="0">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100" b="0" i="0" u="none" strike="noStrike" kern="1200" cap="none" spc="0" normalizeH="0" baseline="0" noProof="0" dirty="0" smtClean="0">
                <a:ln>
                  <a:noFill/>
                </a:ln>
                <a:solidFill>
                  <a:srgbClr val="000000">
                    <a:lumMod val="75000"/>
                    <a:lumOff val="25000"/>
                  </a:srgbClr>
                </a:solidFill>
                <a:effectLst/>
                <a:uLnTx/>
                <a:uFillTx/>
                <a:ea typeface="+mn-ea"/>
                <a:cs typeface="+mn-cs"/>
              </a:rPr>
              <a:t>Write about it:</a:t>
            </a:r>
            <a:endParaRPr kumimoji="0" lang="en-GB" sz="2600" b="0" i="0" u="none" strike="noStrike" kern="1200" cap="none" spc="0" normalizeH="0" baseline="0" noProof="0" dirty="0" smtClean="0">
              <a:ln>
                <a:noFill/>
              </a:ln>
              <a:solidFill>
                <a:srgbClr val="000000">
                  <a:lumMod val="75000"/>
                  <a:lumOff val="25000"/>
                </a:srgbClr>
              </a:solidFill>
              <a:effectLst/>
              <a:uLnTx/>
              <a:uFillTx/>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rgbClr val="000000">
                    <a:lumMod val="75000"/>
                    <a:lumOff val="25000"/>
                  </a:srgbClr>
                </a:solidFill>
                <a:effectLst/>
                <a:uLnTx/>
                <a:uFillTx/>
                <a:ea typeface="+mn-ea"/>
                <a:cs typeface="+mn-cs"/>
              </a:rPr>
              <a:t>Consider</a:t>
            </a:r>
          </a:p>
          <a:p>
            <a:pPr marL="427435" marR="0" lvl="0" indent="-213122"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Ø"/>
              <a:tabLst/>
              <a:defRPr/>
            </a:pPr>
            <a:r>
              <a:rPr kumimoji="0" lang="en-GB" sz="2000" b="0" i="0" u="none" strike="noStrike" kern="1200" cap="none" spc="0" normalizeH="0" baseline="0" noProof="0" dirty="0" smtClean="0">
                <a:ln>
                  <a:noFill/>
                </a:ln>
                <a:solidFill>
                  <a:srgbClr val="000000">
                    <a:lumMod val="75000"/>
                    <a:lumOff val="25000"/>
                  </a:srgbClr>
                </a:solidFill>
                <a:effectLst/>
                <a:uLnTx/>
                <a:uFillTx/>
                <a:ea typeface="+mn-ea"/>
                <a:cs typeface="+mn-cs"/>
              </a:rPr>
              <a:t>What you experienced in your body, thoughts and feelings. </a:t>
            </a:r>
          </a:p>
          <a:p>
            <a:pPr marL="427435" marR="0" lvl="0" indent="-213122"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Ø"/>
              <a:tabLst/>
              <a:defRPr/>
            </a:pPr>
            <a:r>
              <a:rPr kumimoji="0" lang="en-GB" sz="2000" b="0" i="0" u="none" strike="noStrike" kern="1200" cap="none" spc="0" normalizeH="0" baseline="0" noProof="0" dirty="0" smtClean="0">
                <a:ln>
                  <a:noFill/>
                </a:ln>
                <a:solidFill>
                  <a:srgbClr val="000000">
                    <a:lumMod val="75000"/>
                    <a:lumOff val="25000"/>
                  </a:srgbClr>
                </a:solidFill>
                <a:effectLst/>
                <a:uLnTx/>
                <a:uFillTx/>
                <a:ea typeface="+mn-ea"/>
                <a:cs typeface="+mn-cs"/>
              </a:rPr>
              <a:t>What did or did not help?</a:t>
            </a:r>
          </a:p>
          <a:p>
            <a:pPr marL="427435" marR="0" lvl="0" indent="-213122"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Ø"/>
              <a:tabLst/>
              <a:defRPr/>
            </a:pPr>
            <a:r>
              <a:rPr kumimoji="0" lang="en-GB" sz="2000" b="0" i="0" u="none" strike="noStrike" kern="1200" cap="none" spc="0" normalizeH="0" baseline="0" noProof="0" dirty="0" smtClean="0">
                <a:ln>
                  <a:noFill/>
                </a:ln>
                <a:solidFill>
                  <a:srgbClr val="000000">
                    <a:lumMod val="75000"/>
                    <a:lumOff val="25000"/>
                  </a:srgbClr>
                </a:solidFill>
                <a:effectLst/>
                <a:uLnTx/>
                <a:uFillTx/>
                <a:ea typeface="+mn-ea"/>
                <a:cs typeface="+mn-cs"/>
              </a:rPr>
              <a:t>How does writing about the incident make you feel? </a:t>
            </a:r>
            <a:r>
              <a:rPr kumimoji="0" lang="en-GB" sz="1500" b="0" i="0" u="none" strike="noStrike" kern="1200" cap="none" spc="0" normalizeH="0" baseline="0" noProof="0" dirty="0" smtClean="0">
                <a:ln>
                  <a:noFill/>
                </a:ln>
                <a:solidFill>
                  <a:srgbClr val="000000">
                    <a:lumMod val="75000"/>
                    <a:lumOff val="25000"/>
                  </a:srgbClr>
                </a:solidFill>
                <a:effectLst/>
                <a:uLnTx/>
                <a:uFillTx/>
                <a:ea typeface="+mn-ea"/>
                <a:cs typeface="+mn-cs"/>
              </a:rPr>
              <a:t> </a:t>
            </a: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100" b="1" i="0" u="none" strike="noStrike" kern="1200" cap="none" spc="0" normalizeH="0" baseline="0" noProof="0" dirty="0" smtClean="0">
                <a:ln>
                  <a:noFill/>
                </a:ln>
                <a:solidFill>
                  <a:srgbClr val="000000">
                    <a:lumMod val="75000"/>
                    <a:lumOff val="25000"/>
                  </a:srgbClr>
                </a:solidFill>
                <a:effectLst/>
                <a:uLnTx/>
                <a:uFillTx/>
                <a:ea typeface="+mn-ea"/>
                <a:cs typeface="+mn-cs"/>
              </a:rPr>
              <a:t>Whatever you write will be private.</a:t>
            </a:r>
          </a:p>
          <a:p>
            <a:pPr marL="427435" marR="0" lvl="0" indent="-213122"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Ø"/>
              <a:tabLst/>
              <a:defRPr/>
            </a:pPr>
            <a:r>
              <a:rPr kumimoji="0" lang="en-GB" sz="2000" b="0" i="0" u="none" strike="noStrike" kern="1200" cap="none" spc="0" normalizeH="0" baseline="0" noProof="0" dirty="0" smtClean="0">
                <a:ln>
                  <a:noFill/>
                </a:ln>
                <a:solidFill>
                  <a:srgbClr val="000000">
                    <a:lumMod val="75000"/>
                    <a:lumOff val="25000"/>
                  </a:srgbClr>
                </a:solidFill>
                <a:effectLst/>
                <a:uLnTx/>
                <a:uFillTx/>
                <a:ea typeface="+mn-ea"/>
                <a:cs typeface="+mn-cs"/>
              </a:rPr>
              <a:t>The goal is to be honest about your feelings, even if just with yourself.</a:t>
            </a:r>
          </a:p>
          <a:p>
            <a:pPr marL="427435" marR="0" lvl="0" indent="-213122"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Ø"/>
              <a:tabLst/>
              <a:defRPr/>
            </a:pPr>
            <a:r>
              <a:rPr kumimoji="0" lang="en-GB" sz="2000" b="0" i="0" u="none" strike="noStrike" kern="1200" cap="none" spc="0" normalizeH="0" baseline="0" noProof="0" dirty="0" smtClean="0">
                <a:ln>
                  <a:noFill/>
                </a:ln>
                <a:solidFill>
                  <a:srgbClr val="000000">
                    <a:lumMod val="75000"/>
                    <a:lumOff val="25000"/>
                  </a:srgbClr>
                </a:solidFill>
                <a:effectLst/>
                <a:uLnTx/>
                <a:uFillTx/>
                <a:ea typeface="+mn-ea"/>
                <a:cs typeface="+mn-cs"/>
              </a:rPr>
              <a:t>Writing helps people make sense of difficult experiences and decreases the intensity of emotional reactions. </a:t>
            </a:r>
          </a:p>
          <a:p>
            <a:pPr marL="427435" marR="0" lvl="0" indent="-213122"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Ø"/>
              <a:tabLst/>
              <a:defRPr/>
            </a:pPr>
            <a:r>
              <a:rPr kumimoji="0" lang="en-GB" sz="2000" b="0" i="0" u="none" strike="noStrike" kern="1200" cap="none" spc="0" normalizeH="0" baseline="0" noProof="0" dirty="0" smtClean="0">
                <a:ln>
                  <a:noFill/>
                </a:ln>
                <a:solidFill>
                  <a:srgbClr val="000000">
                    <a:lumMod val="75000"/>
                    <a:lumOff val="25000"/>
                  </a:srgbClr>
                </a:solidFill>
                <a:effectLst/>
                <a:uLnTx/>
                <a:uFillTx/>
                <a:ea typeface="+mn-ea"/>
                <a:cs typeface="+mn-cs"/>
              </a:rPr>
              <a:t>Helps confront rather than avoid and suppress.</a:t>
            </a:r>
          </a:p>
          <a:p>
            <a:pPr marL="427435" marR="0" lvl="0" indent="-213122"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Ø"/>
              <a:tabLst/>
              <a:defRPr/>
            </a:pPr>
            <a:r>
              <a:rPr kumimoji="0" lang="en-GB" sz="2000" b="0" i="0" u="none" strike="noStrike" kern="1200" cap="none" spc="0" normalizeH="0" baseline="0" noProof="0" dirty="0" smtClean="0">
                <a:ln>
                  <a:noFill/>
                </a:ln>
                <a:solidFill>
                  <a:srgbClr val="000000">
                    <a:lumMod val="75000"/>
                    <a:lumOff val="25000"/>
                  </a:srgbClr>
                </a:solidFill>
                <a:effectLst/>
                <a:uLnTx/>
                <a:uFillTx/>
                <a:ea typeface="+mn-ea"/>
                <a:cs typeface="+mn-cs"/>
              </a:rPr>
              <a:t>Reduces the frequency of intrusive memories.</a:t>
            </a:r>
          </a:p>
          <a:p>
            <a:pPr marL="427435" marR="0" lvl="0" indent="-213122"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Ø"/>
              <a:tabLst/>
              <a:defRPr/>
            </a:pPr>
            <a:r>
              <a:rPr kumimoji="0" lang="en-GB" sz="2000" b="0" i="0" u="none" strike="noStrike" kern="1200" cap="none" spc="0" normalizeH="0" baseline="0" noProof="0" dirty="0" smtClean="0">
                <a:ln>
                  <a:noFill/>
                </a:ln>
                <a:solidFill>
                  <a:srgbClr val="000000">
                    <a:lumMod val="75000"/>
                    <a:lumOff val="25000"/>
                  </a:srgbClr>
                </a:solidFill>
                <a:effectLst/>
                <a:uLnTx/>
                <a:uFillTx/>
                <a:ea typeface="+mn-ea"/>
                <a:cs typeface="+mn-cs"/>
              </a:rPr>
              <a:t>Lessens stress responses.</a:t>
            </a:r>
          </a:p>
          <a:p>
            <a:pPr marL="427435" marR="0" lvl="0" indent="-213122"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Ø"/>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427435" marR="0" lvl="0" indent="-213122"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Ø"/>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4" name="Picture 2"/>
          <p:cNvPicPr>
            <a:picLocks noChangeAspect="1"/>
          </p:cNvPicPr>
          <p:nvPr/>
        </p:nvPicPr>
        <p:blipFill>
          <a:blip r:embed="rId4"/>
          <a:srcRect/>
          <a:stretch>
            <a:fillRect/>
          </a:stretch>
        </p:blipFill>
        <p:spPr>
          <a:xfrm>
            <a:off x="9217850" y="1645449"/>
            <a:ext cx="2262322" cy="2675398"/>
          </a:xfrm>
          <a:prstGeom prst="rect">
            <a:avLst/>
          </a:prstGeom>
          <a:noFill/>
          <a:ln>
            <a:noFill/>
          </a:ln>
        </p:spPr>
      </p:pic>
      <p:sp>
        <p:nvSpPr>
          <p:cNvPr id="5" name="TextBox 4"/>
          <p:cNvSpPr txBox="1"/>
          <p:nvPr/>
        </p:nvSpPr>
        <p:spPr>
          <a:xfrm>
            <a:off x="1330597" y="399880"/>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Journaling </a:t>
            </a:r>
            <a:endParaRPr lang="en-GB" sz="3200" b="1" dirty="0">
              <a:solidFill>
                <a:schemeClr val="bg1"/>
              </a:solidFill>
            </a:endParaRPr>
          </a:p>
        </p:txBody>
      </p:sp>
    </p:spTree>
    <p:extLst>
      <p:ext uri="{BB962C8B-B14F-4D97-AF65-F5344CB8AC3E}">
        <p14:creationId xmlns:p14="http://schemas.microsoft.com/office/powerpoint/2010/main" val="4151638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fade">
                                      <p:cBhvr>
                                        <p:cTn id="29" dur="500"/>
                                        <p:tgtEl>
                                          <p:spTgt spid="3">
                                            <p:txEl>
                                              <p:pRg st="7" end="7"/>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500"/>
                                        <p:tgtEl>
                                          <p:spTgt spid="3">
                                            <p:txEl>
                                              <p:pRg st="9" end="9"/>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3">
                                            <p:txEl>
                                              <p:pRg st="10" end="10"/>
                                            </p:txEl>
                                          </p:spTgt>
                                        </p:tgtEl>
                                        <p:attrNameLst>
                                          <p:attrName>style.visibility</p:attrName>
                                        </p:attrNameLst>
                                      </p:cBhvr>
                                      <p:to>
                                        <p:strVal val="visible"/>
                                      </p:to>
                                    </p:set>
                                    <p:animEffect transition="in" filter="fade">
                                      <p:cBhvr>
                                        <p:cTn id="38"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2671" y="1411347"/>
            <a:ext cx="5994797" cy="30777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62630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53218" y="1254031"/>
            <a:ext cx="5724636" cy="3402378"/>
          </a:xfrm>
          <a:prstGeom prst="rect">
            <a:avLst/>
          </a:prstGeom>
        </p:spPr>
      </p:pic>
    </p:spTree>
    <p:extLst>
      <p:ext uri="{BB962C8B-B14F-4D97-AF65-F5344CB8AC3E}">
        <p14:creationId xmlns:p14="http://schemas.microsoft.com/office/powerpoint/2010/main" val="2191641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95729" y="1385033"/>
            <a:ext cx="5940660" cy="3294366"/>
          </a:xfrm>
          <a:prstGeom prst="rect">
            <a:avLst/>
          </a:prstGeom>
        </p:spPr>
      </p:pic>
    </p:spTree>
    <p:extLst>
      <p:ext uri="{BB962C8B-B14F-4D97-AF65-F5344CB8AC3E}">
        <p14:creationId xmlns:p14="http://schemas.microsoft.com/office/powerpoint/2010/main" val="2348075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57318" y="1132862"/>
            <a:ext cx="6671541" cy="3672408"/>
          </a:xfrm>
          <a:prstGeom prst="rect">
            <a:avLst/>
          </a:prstGeom>
        </p:spPr>
      </p:pic>
    </p:spTree>
    <p:extLst>
      <p:ext uri="{BB962C8B-B14F-4D97-AF65-F5344CB8AC3E}">
        <p14:creationId xmlns:p14="http://schemas.microsoft.com/office/powerpoint/2010/main" val="1887381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87229" y="1440844"/>
            <a:ext cx="5238750" cy="3314700"/>
          </a:xfrm>
          <a:prstGeom prst="rect">
            <a:avLst/>
          </a:prstGeom>
        </p:spPr>
      </p:pic>
    </p:spTree>
    <p:extLst>
      <p:ext uri="{BB962C8B-B14F-4D97-AF65-F5344CB8AC3E}">
        <p14:creationId xmlns:p14="http://schemas.microsoft.com/office/powerpoint/2010/main" val="2904228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21872" y="1283814"/>
            <a:ext cx="5562618" cy="3456384"/>
          </a:xfrm>
          <a:prstGeom prst="rect">
            <a:avLst/>
          </a:prstGeom>
        </p:spPr>
      </p:pic>
    </p:spTree>
    <p:extLst>
      <p:ext uri="{BB962C8B-B14F-4D97-AF65-F5344CB8AC3E}">
        <p14:creationId xmlns:p14="http://schemas.microsoft.com/office/powerpoint/2010/main" val="4123345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18862" y="1198506"/>
            <a:ext cx="5724636" cy="3693319"/>
          </a:xfrm>
          <a:prstGeom prst="rect">
            <a:avLst/>
          </a:prstGeom>
        </p:spPr>
      </p:pic>
    </p:spTree>
    <p:extLst>
      <p:ext uri="{BB962C8B-B14F-4D97-AF65-F5344CB8AC3E}">
        <p14:creationId xmlns:p14="http://schemas.microsoft.com/office/powerpoint/2010/main" val="3440093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87230" y="1486824"/>
            <a:ext cx="5346593" cy="3564396"/>
          </a:xfrm>
          <a:prstGeom prst="rect">
            <a:avLst/>
          </a:prstGeom>
        </p:spPr>
      </p:pic>
    </p:spTree>
    <p:extLst>
      <p:ext uri="{BB962C8B-B14F-4D97-AF65-F5344CB8AC3E}">
        <p14:creationId xmlns:p14="http://schemas.microsoft.com/office/powerpoint/2010/main" val="151369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424354" y="1508593"/>
            <a:ext cx="9267091" cy="4311915"/>
          </a:xfrm>
          <a:prstGeom prst="rect">
            <a:avLst/>
          </a:prstGeom>
        </p:spPr>
      </p:pic>
      <p:sp>
        <p:nvSpPr>
          <p:cNvPr id="4" name="TextBox 3"/>
          <p:cNvSpPr txBox="1"/>
          <p:nvPr/>
        </p:nvSpPr>
        <p:spPr>
          <a:xfrm>
            <a:off x="1290787" y="575726"/>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T.R.I.M </a:t>
            </a:r>
            <a:endParaRPr lang="en-GB" sz="3200" b="1" dirty="0">
              <a:solidFill>
                <a:schemeClr val="bg1"/>
              </a:solidFill>
            </a:endParaRPr>
          </a:p>
        </p:txBody>
      </p:sp>
    </p:spTree>
    <p:extLst>
      <p:ext uri="{BB962C8B-B14F-4D97-AF65-F5344CB8AC3E}">
        <p14:creationId xmlns:p14="http://schemas.microsoft.com/office/powerpoint/2010/main" val="135862509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5"/>
          <p:cNvSpPr txBox="1">
            <a:spLocks/>
          </p:cNvSpPr>
          <p:nvPr/>
        </p:nvSpPr>
        <p:spPr>
          <a:xfrm>
            <a:off x="1603301" y="1224728"/>
            <a:ext cx="7543800" cy="4536504"/>
          </a:xfrm>
          <a:prstGeom prst="rect">
            <a:avLst/>
          </a:prstGeom>
        </p:spPr>
        <p:txBody>
          <a:bodyPr vert="horz" lIns="0" tIns="45720" rIns="0" bIns="45720" rtlCol="0">
            <a:normAutofit fontScale="2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300038" marR="0" lvl="0" indent="-300038" algn="l" defTabSz="914400" rtl="0" eaLnBrk="1" fontAlgn="auto" latinLnBrk="0" hangingPunct="1">
              <a:lnSpc>
                <a:spcPct val="170000"/>
              </a:lnSpc>
              <a:spcBef>
                <a:spcPts val="1200"/>
              </a:spcBef>
              <a:spcAft>
                <a:spcPts val="200"/>
              </a:spcAft>
              <a:buClr>
                <a:srgbClr val="E48312"/>
              </a:buClr>
              <a:buSzPct val="100000"/>
              <a:buFont typeface="Wingdings" panose="05000000000000000000" pitchFamily="2" charset="2"/>
              <a:buChar char="Ø"/>
              <a:tabLst/>
              <a:defRPr/>
            </a:pPr>
            <a:r>
              <a:rPr kumimoji="0" lang="en-GB" sz="8000" b="0" i="0" u="none" strike="noStrike" kern="1200" cap="none" spc="0" normalizeH="0" baseline="0" noProof="0" dirty="0" smtClean="0">
                <a:ln>
                  <a:noFill/>
                </a:ln>
                <a:solidFill>
                  <a:srgbClr val="002060"/>
                </a:solidFill>
                <a:effectLst/>
                <a:uLnTx/>
                <a:uFillTx/>
                <a:latin typeface="Calibri" panose="020F0502020204030204"/>
                <a:ea typeface="+mn-ea"/>
                <a:cs typeface="+mn-cs"/>
              </a:rPr>
              <a:t>Do you have flashbacks or nightmares? </a:t>
            </a:r>
          </a:p>
          <a:p>
            <a:pPr marL="300038" marR="0" lvl="0" indent="-300038" algn="l" defTabSz="914400" rtl="0" eaLnBrk="1" fontAlgn="auto" latinLnBrk="0" hangingPunct="1">
              <a:lnSpc>
                <a:spcPct val="170000"/>
              </a:lnSpc>
              <a:spcBef>
                <a:spcPts val="1200"/>
              </a:spcBef>
              <a:spcAft>
                <a:spcPts val="200"/>
              </a:spcAft>
              <a:buClr>
                <a:srgbClr val="E48312"/>
              </a:buClr>
              <a:buSzPct val="100000"/>
              <a:buFont typeface="Wingdings" panose="05000000000000000000" pitchFamily="2" charset="2"/>
              <a:buChar char="Ø"/>
              <a:tabLst/>
              <a:defRPr/>
            </a:pPr>
            <a:r>
              <a:rPr kumimoji="0" lang="en-GB" sz="8000" b="0" i="0" u="none" strike="noStrike" kern="1200" cap="none" spc="0" normalizeH="0" baseline="0" noProof="0" dirty="0" smtClean="0">
                <a:ln>
                  <a:noFill/>
                </a:ln>
                <a:solidFill>
                  <a:srgbClr val="002060"/>
                </a:solidFill>
                <a:effectLst/>
                <a:uLnTx/>
                <a:uFillTx/>
                <a:latin typeface="Calibri" panose="020F0502020204030204"/>
                <a:ea typeface="+mn-ea"/>
                <a:cs typeface="+mn-cs"/>
              </a:rPr>
              <a:t>Are you more on edge and less emotionally stable? </a:t>
            </a:r>
          </a:p>
          <a:p>
            <a:pPr marL="300038" marR="0" lvl="0" indent="-300038" algn="l" defTabSz="914400" rtl="0" eaLnBrk="1" fontAlgn="auto" latinLnBrk="0" hangingPunct="1">
              <a:lnSpc>
                <a:spcPct val="170000"/>
              </a:lnSpc>
              <a:spcBef>
                <a:spcPts val="1200"/>
              </a:spcBef>
              <a:spcAft>
                <a:spcPts val="200"/>
              </a:spcAft>
              <a:buClr>
                <a:srgbClr val="E48312"/>
              </a:buClr>
              <a:buSzPct val="100000"/>
              <a:buFont typeface="Wingdings" panose="05000000000000000000" pitchFamily="2" charset="2"/>
              <a:buChar char="Ø"/>
              <a:tabLst/>
              <a:defRPr/>
            </a:pPr>
            <a:r>
              <a:rPr kumimoji="0" lang="en-GB" sz="8000" b="0" i="0" u="none" strike="noStrike" kern="1200" cap="none" spc="0" normalizeH="0" baseline="0" noProof="0" dirty="0" smtClean="0">
                <a:ln>
                  <a:noFill/>
                </a:ln>
                <a:solidFill>
                  <a:srgbClr val="002060"/>
                </a:solidFill>
                <a:effectLst/>
                <a:uLnTx/>
                <a:uFillTx/>
                <a:latin typeface="Calibri" panose="020F0502020204030204"/>
                <a:ea typeface="+mn-ea"/>
                <a:cs typeface="+mn-cs"/>
              </a:rPr>
              <a:t>Do you avoid thinking about the incident or things that remind you of it? </a:t>
            </a:r>
          </a:p>
          <a:p>
            <a:pPr marL="300038" marR="0" lvl="0" indent="-300038" algn="l" defTabSz="914400" rtl="0" eaLnBrk="1" fontAlgn="auto" latinLnBrk="0" hangingPunct="1">
              <a:lnSpc>
                <a:spcPct val="170000"/>
              </a:lnSpc>
              <a:spcBef>
                <a:spcPts val="1200"/>
              </a:spcBef>
              <a:spcAft>
                <a:spcPts val="200"/>
              </a:spcAft>
              <a:buClr>
                <a:srgbClr val="E48312"/>
              </a:buClr>
              <a:buSzPct val="100000"/>
              <a:buFont typeface="Wingdings" panose="05000000000000000000" pitchFamily="2" charset="2"/>
              <a:buChar char="Ø"/>
              <a:tabLst/>
              <a:defRPr/>
            </a:pPr>
            <a:r>
              <a:rPr kumimoji="0" lang="en-GB" sz="8000" b="0" i="0" u="none" strike="noStrike" kern="1200" cap="none" spc="0" normalizeH="0" baseline="0" noProof="0" dirty="0" smtClean="0">
                <a:ln>
                  <a:noFill/>
                </a:ln>
                <a:solidFill>
                  <a:srgbClr val="002060"/>
                </a:solidFill>
                <a:effectLst/>
                <a:uLnTx/>
                <a:uFillTx/>
                <a:latin typeface="Calibri" panose="020F0502020204030204"/>
                <a:ea typeface="+mn-ea"/>
                <a:cs typeface="+mn-cs"/>
              </a:rPr>
              <a:t>Do you persistently blame yourself or others?</a:t>
            </a:r>
          </a:p>
          <a:p>
            <a:pPr marL="300038" marR="0" lvl="0" indent="-300038" algn="l" defTabSz="914400" rtl="0" eaLnBrk="1" fontAlgn="auto" latinLnBrk="0" hangingPunct="1">
              <a:lnSpc>
                <a:spcPct val="170000"/>
              </a:lnSpc>
              <a:spcBef>
                <a:spcPts val="1200"/>
              </a:spcBef>
              <a:spcAft>
                <a:spcPts val="200"/>
              </a:spcAft>
              <a:buClr>
                <a:srgbClr val="E48312"/>
              </a:buClr>
              <a:buSzPct val="100000"/>
              <a:buFont typeface="Wingdings" panose="05000000000000000000" pitchFamily="2" charset="2"/>
              <a:buChar char="Ø"/>
              <a:tabLst/>
              <a:defRPr/>
            </a:pPr>
            <a:r>
              <a:rPr kumimoji="0" lang="en-GB" sz="8000" b="0" i="0" u="none" strike="noStrike" kern="1200" cap="none" spc="0" normalizeH="0" baseline="0" noProof="0" dirty="0" smtClean="0">
                <a:ln>
                  <a:noFill/>
                </a:ln>
                <a:solidFill>
                  <a:srgbClr val="002060"/>
                </a:solidFill>
                <a:effectLst/>
                <a:uLnTx/>
                <a:uFillTx/>
                <a:latin typeface="Calibri" panose="020F0502020204030204"/>
                <a:ea typeface="+mn-ea"/>
                <a:cs typeface="+mn-cs"/>
              </a:rPr>
              <a:t>Have you withdrawn from your support network? </a:t>
            </a:r>
          </a:p>
          <a:p>
            <a:pPr marL="0" marR="0" lvl="0" indent="0" algn="ctr" defTabSz="914400" rtl="0" eaLnBrk="1" fontAlgn="auto" latinLnBrk="0" hangingPunct="1">
              <a:lnSpc>
                <a:spcPct val="170000"/>
              </a:lnSpc>
              <a:spcBef>
                <a:spcPts val="1200"/>
              </a:spcBef>
              <a:spcAft>
                <a:spcPts val="200"/>
              </a:spcAft>
              <a:buClr>
                <a:srgbClr val="E48312"/>
              </a:buClr>
              <a:buSzPct val="100000"/>
              <a:buNone/>
              <a:tabLst/>
              <a:defRPr/>
            </a:pPr>
            <a:r>
              <a:rPr kumimoji="0" lang="en-GB" sz="8000" b="0" i="0" u="none" strike="noStrike" kern="1200" cap="none" spc="0" normalizeH="0" baseline="0" noProof="0" dirty="0" smtClean="0">
                <a:ln>
                  <a:noFill/>
                </a:ln>
                <a:solidFill>
                  <a:srgbClr val="FF0000"/>
                </a:solidFill>
                <a:effectLst/>
                <a:uLnTx/>
                <a:uFillTx/>
                <a:latin typeface="Calibri" panose="020F0502020204030204"/>
                <a:ea typeface="+mn-ea"/>
                <a:cs typeface="+mn-cs"/>
              </a:rPr>
              <a:t>Seek professional help if symptoms are distressing or persist longer than a month</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q"/>
              <a:tabLst/>
              <a:defRPr/>
            </a:pPr>
            <a:endParaRPr kumimoji="0" lang="en-GB" sz="29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12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a:t>
            </a:r>
            <a:endParaRPr kumimoji="0" lang="en-GB" sz="12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4" name="Content Placeholder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322363" y="2184079"/>
            <a:ext cx="2489107" cy="2934326"/>
          </a:xfrm>
          <a:prstGeom prst="rect">
            <a:avLst/>
          </a:prstGeom>
          <a:noFill/>
          <a:ln>
            <a:noFill/>
          </a:ln>
        </p:spPr>
      </p:pic>
      <p:sp>
        <p:nvSpPr>
          <p:cNvPr id="5" name="TextBox 4"/>
          <p:cNvSpPr txBox="1"/>
          <p:nvPr/>
        </p:nvSpPr>
        <p:spPr>
          <a:xfrm>
            <a:off x="1365765" y="347126"/>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Knowing when to seek help</a:t>
            </a:r>
            <a:endParaRPr lang="en-GB" sz="3200" b="1" dirty="0">
              <a:solidFill>
                <a:schemeClr val="bg1"/>
              </a:solidFill>
            </a:endParaRPr>
          </a:p>
        </p:txBody>
      </p:sp>
    </p:spTree>
    <p:extLst>
      <p:ext uri="{BB962C8B-B14F-4D97-AF65-F5344CB8AC3E}">
        <p14:creationId xmlns:p14="http://schemas.microsoft.com/office/powerpoint/2010/main" val="2800700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3159504" y="1013106"/>
            <a:ext cx="6010790" cy="4379367"/>
          </a:xfrm>
          <a:prstGeom prst="rect">
            <a:avLst/>
          </a:prstGeom>
        </p:spPr>
      </p:pic>
    </p:spTree>
    <p:extLst>
      <p:ext uri="{BB962C8B-B14F-4D97-AF65-F5344CB8AC3E}">
        <p14:creationId xmlns:p14="http://schemas.microsoft.com/office/powerpoint/2010/main" val="3563161990"/>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391</TotalTime>
  <Words>6952</Words>
  <Application>Microsoft Office PowerPoint</Application>
  <PresentationFormat>Widescreen</PresentationFormat>
  <Paragraphs>560</Paragraphs>
  <Slides>37</Slides>
  <Notes>37</Notes>
  <HiddenSlides>0</HiddenSlides>
  <MMClips>2</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37</vt:i4>
      </vt:variant>
    </vt:vector>
  </HeadingPairs>
  <TitlesOfParts>
    <vt:vector size="48" baseType="lpstr">
      <vt:lpstr>ＭＳ Ｐゴシック</vt:lpstr>
      <vt:lpstr>Arial</vt:lpstr>
      <vt:lpstr>Bradley Hand ITC</vt:lpstr>
      <vt:lpstr>Calibri</vt:lpstr>
      <vt:lpstr>Calibri Light</vt:lpstr>
      <vt:lpstr>Microsoft Sans Serif</vt:lpstr>
      <vt:lpstr>Monotype Sorts</vt:lpstr>
      <vt:lpstr>Tahoma</vt:lpstr>
      <vt:lpstr>Times New Roman</vt:lpstr>
      <vt:lpstr>Wingdings</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Jones,Sarah swp5354</cp:lastModifiedBy>
  <cp:revision>27</cp:revision>
  <dcterms:created xsi:type="dcterms:W3CDTF">2019-02-11T09:55:51Z</dcterms:created>
  <dcterms:modified xsi:type="dcterms:W3CDTF">2019-03-05T14:34:47Z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2ecc3471-40a6-4db2-b90f-5065c567743a</vt:lpwstr>
  </property>
  <property fmtid="{D5CDD505-2E9C-101B-9397-08002B2CF9AE}" pid="6" name="Classification">
    <vt:lpwstr>OFFICIAL</vt:lpwstr>
  </property>
  <property fmtid="{D5CDD505-2E9C-101B-9397-08002B2CF9AE}" pid="7" name="Visibility">
    <vt:lpwstr>NOT VISIBLE</vt:lpwstr>
  </property>
</Properties>
</file>