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73" r:id="rId2"/>
    <p:sldId id="27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5088" autoAdjust="0"/>
  </p:normalViewPr>
  <p:slideViewPr>
    <p:cSldViewPr snapToGrid="0">
      <p:cViewPr varScale="1">
        <p:scale>
          <a:sx n="33" d="100"/>
          <a:sy n="33" d="100"/>
        </p:scale>
        <p:origin x="596"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8589BA-BDBE-4E79-8B93-0BB3AC633E8F}" type="datetimeFigureOut">
              <a:rPr lang="en-IN" smtClean="0"/>
              <a:t>02-12-2025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60736-D3FA-455B-9394-D5BD826F4934}" type="slidenum">
              <a:rPr lang="en-IN" smtClean="0"/>
              <a:t>‹#›</a:t>
            </a:fld>
            <a:endParaRPr lang="en-IN"/>
          </a:p>
        </p:txBody>
      </p:sp>
    </p:spTree>
    <p:extLst>
      <p:ext uri="{BB962C8B-B14F-4D97-AF65-F5344CB8AC3E}">
        <p14:creationId xmlns:p14="http://schemas.microsoft.com/office/powerpoint/2010/main" val="193302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Presenter and presentation objective: To critically evaluate how M&amp;S Food applies digital and social media in its CRM strategy with the aim of improving customer satisfaction, customer loyalty, and corporate sustainability. Determine the structure, including the definitions, applications, assessment, and recommendations, to get the organisation's management team moving in the right direction.</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3</a:t>
            </a:fld>
            <a:endParaRPr lang="en-IN"/>
          </a:p>
        </p:txBody>
      </p:sp>
    </p:spTree>
    <p:extLst>
      <p:ext uri="{BB962C8B-B14F-4D97-AF65-F5344CB8AC3E}">
        <p14:creationId xmlns:p14="http://schemas.microsoft.com/office/powerpoint/2010/main" val="1657856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State how CRM is more than sales transactions, it deals in the understanding, predicting, and satisfying customers. In the case of M&amp;S Food, CRM plays the central role in maintaining repeat customers, as well as aligning marketing with the ethical and environmental promises that are very critical in sustaining premium brand differentiation.</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4</a:t>
            </a:fld>
            <a:endParaRPr lang="en-IN"/>
          </a:p>
        </p:txBody>
      </p:sp>
    </p:spTree>
    <p:extLst>
      <p:ext uri="{BB962C8B-B14F-4D97-AF65-F5344CB8AC3E}">
        <p14:creationId xmlns:p14="http://schemas.microsoft.com/office/powerpoint/2010/main" val="557109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Explain the conceptual difference between digital and social media. Owned platforms of direct communication include the digital channels and interactive communication is achieved through social media. Emphasise that the utilisation of both dimensions by M&amp;S Food ensures the holistic communication and community-building on the values of the same brand.</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5</a:t>
            </a:fld>
            <a:endParaRPr lang="en-IN"/>
          </a:p>
        </p:txBody>
      </p:sp>
    </p:spTree>
    <p:extLst>
      <p:ext uri="{BB962C8B-B14F-4D97-AF65-F5344CB8AC3E}">
        <p14:creationId xmlns:p14="http://schemas.microsoft.com/office/powerpoint/2010/main" val="3161258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Talk about the role of digital and social media in breaking the barrier that exists between the customers and the brand. Focus on the fact that one-way promotion needs to be replaced with a two-way dialogue. M&amp;S Food employs these tools to achieve joint value and insights to make sure that customers feel acknowledged and involved.</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6</a:t>
            </a:fld>
            <a:endParaRPr lang="en-IN"/>
          </a:p>
        </p:txBody>
      </p:sp>
    </p:spTree>
    <p:extLst>
      <p:ext uri="{BB962C8B-B14F-4D97-AF65-F5344CB8AC3E}">
        <p14:creationId xmlns:p14="http://schemas.microsoft.com/office/powerpoint/2010/main" val="1716066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describe the way that the digital infrastructure of M&amp;S Food bridges physical and virtual experience. Stress the importance of the Sparks programme being the foundation of digital CRM by gathering insights of both online and physical transactions to amplify relevance and satisfaction throughout the customer journey.</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7</a:t>
            </a:fld>
            <a:endParaRPr lang="en-IN"/>
          </a:p>
        </p:txBody>
      </p:sp>
    </p:spTree>
    <p:extLst>
      <p:ext uri="{BB962C8B-B14F-4D97-AF65-F5344CB8AC3E}">
        <p14:creationId xmlns:p14="http://schemas.microsoft.com/office/powerpoint/2010/main" val="457287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Respond to How M&amp;S Food uses visual storytelling in eliciting emotion and brand trust. Emphasise the effectiveness of its This is not just food revival campaign on Instagram that reveals quality and ethical sourcing and attracts a variety of demographics with creative content.</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8</a:t>
            </a:fld>
            <a:endParaRPr lang="en-IN"/>
          </a:p>
        </p:txBody>
      </p:sp>
    </p:spTree>
    <p:extLst>
      <p:ext uri="{BB962C8B-B14F-4D97-AF65-F5344CB8AC3E}">
        <p14:creationId xmlns:p14="http://schemas.microsoft.com/office/powerpoint/2010/main" val="1482075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describe the process of engagement turning audiences into communities. Under recipe challenges or sustainability quizzes, M&amp;S Food receives insights and builds belonging. Note that the metrics of engagement, such as comments, shares, mentions, etc., prove that the connection is opposed, yet the qualitative emotion is the best loyalty quantifier.</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9</a:t>
            </a:fld>
            <a:endParaRPr lang="en-IN"/>
          </a:p>
        </p:txBody>
      </p:sp>
    </p:spTree>
    <p:extLst>
      <p:ext uri="{BB962C8B-B14F-4D97-AF65-F5344CB8AC3E}">
        <p14:creationId xmlns:p14="http://schemas.microsoft.com/office/powerpoint/2010/main" val="2485112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Explain how M&amp;S Food utilises behavioural data to enhance experience. Recommend customised offers in the Sparks application and predictive product recommendations, online. Critically evaluate that, although personalisation leads to greater satisfactions, excessive targeting can lead to issues of privacy that requires open communication.</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10</a:t>
            </a:fld>
            <a:endParaRPr lang="en-IN"/>
          </a:p>
        </p:txBody>
      </p:sp>
    </p:spTree>
    <p:extLst>
      <p:ext uri="{BB962C8B-B14F-4D97-AF65-F5344CB8AC3E}">
        <p14:creationId xmlns:p14="http://schemas.microsoft.com/office/powerpoint/2010/main" val="643684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Talk about quantifiable measures of digitally-infused CRM to M&amp;S Food- improved retention, re-buys and cross-selling. Patrol data insights with assortment planning and timing of promotions by connecting customer behaviour rather directly with financial and operational performance metrics.</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11</a:t>
            </a:fld>
            <a:endParaRPr lang="en-IN"/>
          </a:p>
        </p:txBody>
      </p:sp>
    </p:spTree>
    <p:extLst>
      <p:ext uri="{BB962C8B-B14F-4D97-AF65-F5344CB8AC3E}">
        <p14:creationId xmlns:p14="http://schemas.microsoft.com/office/powerpoint/2010/main" val="4208457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Emphasise the combination of in-store and online convenience in M&amp;S Food. Customers can shop online, make orders using the app and pick up at the shop, which will guarantee continuity. Importantly, the channel consistency requires investing in the logistics and digital training of the staff.</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12</a:t>
            </a:fld>
            <a:endParaRPr lang="en-IN"/>
          </a:p>
        </p:txBody>
      </p:sp>
    </p:spTree>
    <p:extLst>
      <p:ext uri="{BB962C8B-B14F-4D97-AF65-F5344CB8AC3E}">
        <p14:creationId xmlns:p14="http://schemas.microsoft.com/office/powerpoint/2010/main" val="42100077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Discuss how M&amp;S Food engages in using digital platforms to create awareness of its ethical position, reporting on its sustainability and carbon objectives. The company has increased credibility by achieving transparency which is associated with environmental responsibility. Emphasise the fact that digital ethics supplement CRM with respect and responsibility.</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13</a:t>
            </a:fld>
            <a:endParaRPr lang="en-IN"/>
          </a:p>
        </p:txBody>
      </p:sp>
    </p:spTree>
    <p:extLst>
      <p:ext uri="{BB962C8B-B14F-4D97-AF65-F5344CB8AC3E}">
        <p14:creationId xmlns:p14="http://schemas.microsoft.com/office/powerpoint/2010/main" val="1588552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Provide a critical evaluation of essential challenges confronting digital CRM at M&amp;S Food. Sustained engagement is problematic due to the use of algorithms and changing attention of consumers. It is imperative to strike a balance between personalisation and privacy. Recommend the necessity of having diversified approaches in order to sustain uniform reach and message integrity across channels.</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14</a:t>
            </a:fld>
            <a:endParaRPr lang="en-IN"/>
          </a:p>
        </p:txBody>
      </p:sp>
    </p:spTree>
    <p:extLst>
      <p:ext uri="{BB962C8B-B14F-4D97-AF65-F5344CB8AC3E}">
        <p14:creationId xmlns:p14="http://schemas.microsoft.com/office/powerpoint/2010/main" val="12456418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Showcase new practise that is changing CRM. Point to the experiment of AI in aiding the insight into customers and AR in visualising the product adopted by M&amp;S. Whereas innovative efforts should be made, make it clear that innovation should be intended and not aimed at mere novelty but convenience to the customer, ethical consistency, and brand strength.</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15</a:t>
            </a:fld>
            <a:endParaRPr lang="en-IN"/>
          </a:p>
        </p:txBody>
      </p:sp>
    </p:spTree>
    <p:extLst>
      <p:ext uri="{BB962C8B-B14F-4D97-AF65-F5344CB8AC3E}">
        <p14:creationId xmlns:p14="http://schemas.microsoft.com/office/powerpoint/2010/main" val="1029689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conclusion, the use of digital and social media makes the relationship between M&amp;S Food transactional and emotional. Stress the fact that genuine authenticity, responsiveness, and innovativeness are the key determinants of long-term loyalty and best fit in the mission of the company of making every moment special.</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16</a:t>
            </a:fld>
            <a:endParaRPr lang="en-IN"/>
          </a:p>
        </p:txBody>
      </p:sp>
    </p:spTree>
    <p:extLst>
      <p:ext uri="{BB962C8B-B14F-4D97-AF65-F5344CB8AC3E}">
        <p14:creationId xmlns:p14="http://schemas.microsoft.com/office/powerpoint/2010/main" val="27600920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Sum up with recommendations that are actionable bridging strategy and ethics. Promote the use of advanced analytics by the management, subsidise sustainability participation, and renew influencer partnerships. Encourage infections and one of the points that should be made is the readiness to negotiate the lines of implementation to improve the relationships with customers at M&amp;S Food.</a:t>
            </a:r>
          </a:p>
          <a:p>
            <a:endParaRPr lang="en-IN" dirty="0"/>
          </a:p>
        </p:txBody>
      </p:sp>
      <p:sp>
        <p:nvSpPr>
          <p:cNvPr id="4" name="Slide Number Placeholder 3"/>
          <p:cNvSpPr>
            <a:spLocks noGrp="1"/>
          </p:cNvSpPr>
          <p:nvPr>
            <p:ph type="sldNum" sz="quarter" idx="5"/>
          </p:nvPr>
        </p:nvSpPr>
        <p:spPr/>
        <p:txBody>
          <a:bodyPr/>
          <a:lstStyle/>
          <a:p>
            <a:fld id="{EE060736-D3FA-455B-9394-D5BD826F4934}" type="slidenum">
              <a:rPr lang="en-IN" smtClean="0"/>
              <a:t>17</a:t>
            </a:fld>
            <a:endParaRPr lang="en-IN"/>
          </a:p>
        </p:txBody>
      </p:sp>
    </p:spTree>
    <p:extLst>
      <p:ext uri="{BB962C8B-B14F-4D97-AF65-F5344CB8AC3E}">
        <p14:creationId xmlns:p14="http://schemas.microsoft.com/office/powerpoint/2010/main" val="1623041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6BF39A5-255D-48E0-B2A9-A1B53EB2094B}" type="datetimeFigureOut">
              <a:rPr lang="en-IN" smtClean="0"/>
              <a:t>02-12-2025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175672285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BF39A5-255D-48E0-B2A9-A1B53EB2094B}" type="datetimeFigureOut">
              <a:rPr lang="en-IN" smtClean="0"/>
              <a:t>02-12-2025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2052940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6BF39A5-255D-48E0-B2A9-A1B53EB2094B}" type="datetimeFigureOut">
              <a:rPr lang="en-IN" smtClean="0"/>
              <a:t>02-12-2025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36309215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6BF39A5-255D-48E0-B2A9-A1B53EB2094B}" type="datetimeFigureOut">
              <a:rPr lang="en-IN" smtClean="0"/>
              <a:t>02-12-2025</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34512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6BF39A5-255D-48E0-B2A9-A1B53EB2094B}" type="datetimeFigureOut">
              <a:rPr lang="en-IN" smtClean="0"/>
              <a:t>02-12-2025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F1E2018-8DD9-4267-AAB5-050D547369ED}"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4593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BF39A5-255D-48E0-B2A9-A1B53EB2094B}" type="datetimeFigureOut">
              <a:rPr lang="en-IN" smtClean="0"/>
              <a:t>02-12-2025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3145133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BF39A5-255D-48E0-B2A9-A1B53EB2094B}" type="datetimeFigureOut">
              <a:rPr lang="en-IN" smtClean="0"/>
              <a:t>02-12-2025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4265155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BF39A5-255D-48E0-B2A9-A1B53EB2094B}" type="datetimeFigureOut">
              <a:rPr lang="en-IN" smtClean="0"/>
              <a:t>02-12-2025</a:t>
            </a:fld>
            <a:endParaRPr lang="en-IN"/>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IN"/>
          </a:p>
        </p:txBody>
      </p:sp>
      <p:sp>
        <p:nvSpPr>
          <p:cNvPr id="7" name="Slide Number Placeholder 6"/>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3092395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6BF39A5-255D-48E0-B2A9-A1B53EB2094B}" type="datetimeFigureOut">
              <a:rPr lang="en-IN" smtClean="0"/>
              <a:t>02-12-2025</a:t>
            </a:fld>
            <a:endParaRPr lang="en-IN"/>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IN"/>
          </a:p>
        </p:txBody>
      </p:sp>
      <p:sp>
        <p:nvSpPr>
          <p:cNvPr id="7" name="Slide Number Placeholder 6"/>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3899214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F39A5-255D-48E0-B2A9-A1B53EB2094B}" type="datetimeFigureOut">
              <a:rPr lang="en-IN" smtClean="0"/>
              <a:t>02-12-2025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1935289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F39A5-255D-48E0-B2A9-A1B53EB2094B}" type="datetimeFigureOut">
              <a:rPr lang="en-IN" smtClean="0"/>
              <a:t>02-12-2025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F1E2018-8DD9-4267-AAB5-050D547369ED}" type="slidenum">
              <a:rPr lang="en-IN" smtClean="0"/>
              <a:t>‹#›</a:t>
            </a:fld>
            <a:endParaRPr lang="en-IN"/>
          </a:p>
        </p:txBody>
      </p:sp>
    </p:spTree>
    <p:extLst>
      <p:ext uri="{BB962C8B-B14F-4D97-AF65-F5344CB8AC3E}">
        <p14:creationId xmlns:p14="http://schemas.microsoft.com/office/powerpoint/2010/main" val="176957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gradFill flip="none" rotWithShape="1">
          <a:gsLst>
            <a:gs pos="4000">
              <a:schemeClr val="accent1">
                <a:lumMod val="5000"/>
                <a:lumOff val="95000"/>
              </a:schemeClr>
            </a:gs>
            <a:gs pos="74000">
              <a:schemeClr val="accent1">
                <a:lumMod val="45000"/>
                <a:lumOff val="55000"/>
              </a:schemeClr>
            </a:gs>
            <a:gs pos="58016">
              <a:srgbClr val="BCC6E2"/>
            </a:gs>
            <a:gs pos="83000">
              <a:schemeClr val="accent1">
                <a:lumMod val="45000"/>
                <a:lumOff val="55000"/>
              </a:schemeClr>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6BF39A5-255D-48E0-B2A9-A1B53EB2094B}" type="datetimeFigureOut">
              <a:rPr lang="en-IN" smtClean="0"/>
              <a:t>02-12-2025</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F1E2018-8DD9-4267-AAB5-050D547369ED}" type="slidenum">
              <a:rPr lang="en-IN" smtClean="0"/>
              <a:t>‹#›</a:t>
            </a:fld>
            <a:endParaRPr lang="en-IN"/>
          </a:p>
        </p:txBody>
      </p:sp>
    </p:spTree>
    <p:extLst>
      <p:ext uri="{BB962C8B-B14F-4D97-AF65-F5344CB8AC3E}">
        <p14:creationId xmlns:p14="http://schemas.microsoft.com/office/powerpoint/2010/main" val="17269676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DF612-81F1-7C1B-76B4-B82CDD4260BA}"/>
              </a:ext>
            </a:extLst>
          </p:cNvPr>
          <p:cNvSpPr>
            <a:spLocks noGrp="1"/>
          </p:cNvSpPr>
          <p:nvPr>
            <p:ph type="ctrTitle"/>
          </p:nvPr>
        </p:nvSpPr>
        <p:spPr>
          <a:xfrm>
            <a:off x="628650" y="413579"/>
            <a:ext cx="11058144" cy="2163438"/>
          </a:xfrm>
        </p:spPr>
        <p:txBody>
          <a:bodyPr>
            <a:normAutofit fontScale="90000"/>
          </a:bodyPr>
          <a:lstStyle/>
          <a:p>
            <a:r>
              <a:rPr lang="en-GB"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Eugenia MIHAELA RACACEANU</a:t>
            </a:r>
            <a:br>
              <a:rPr lang="en-GB"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NUMBER</a:t>
            </a:r>
            <a:br>
              <a:rPr lang="en-GB"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2326833</a:t>
            </a:r>
            <a:br>
              <a:rPr lang="en-GB"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BMSW 5010</a:t>
            </a:r>
            <a:endParaRPr lang="en-GB" dirty="0"/>
          </a:p>
        </p:txBody>
      </p:sp>
      <p:sp>
        <p:nvSpPr>
          <p:cNvPr id="3" name="Subtitle 2">
            <a:extLst>
              <a:ext uri="{FF2B5EF4-FFF2-40B4-BE49-F238E27FC236}">
                <a16:creationId xmlns:a16="http://schemas.microsoft.com/office/drawing/2014/main" id="{0B06D5C5-2369-9977-A35F-90FA61B229E5}"/>
              </a:ext>
            </a:extLst>
          </p:cNvPr>
          <p:cNvSpPr>
            <a:spLocks noGrp="1"/>
          </p:cNvSpPr>
          <p:nvPr>
            <p:ph type="subTitle" idx="1"/>
          </p:nvPr>
        </p:nvSpPr>
        <p:spPr>
          <a:xfrm>
            <a:off x="381000" y="3429000"/>
            <a:ext cx="11305794" cy="2163438"/>
          </a:xfrm>
        </p:spPr>
        <p:txBody>
          <a:bodyPr/>
          <a:lstStyle/>
          <a:p>
            <a:endParaRPr lang="en-IN" b="1" i="1" dirty="0">
              <a:solidFill>
                <a:schemeClr val="bg1"/>
              </a:solidFill>
              <a:latin typeface="Times New Roman" panose="02020603050405020304" pitchFamily="18" charset="0"/>
              <a:cs typeface="Times New Roman" panose="02020603050405020304" pitchFamily="18" charset="0"/>
            </a:endParaRPr>
          </a:p>
          <a:p>
            <a:endParaRPr lang="en-IN" b="1" i="1" dirty="0">
              <a:solidFill>
                <a:schemeClr val="bg1"/>
              </a:solidFill>
              <a:latin typeface="Times New Roman" panose="02020603050405020304" pitchFamily="18" charset="0"/>
              <a:cs typeface="Times New Roman" panose="02020603050405020304" pitchFamily="18" charset="0"/>
            </a:endParaRPr>
          </a:p>
          <a:p>
            <a:r>
              <a:rPr lang="en-IN" sz="3200" b="1" i="1" dirty="0">
                <a:solidFill>
                  <a:schemeClr val="bg1"/>
                </a:solidFill>
                <a:latin typeface="Times New Roman" panose="02020603050405020304" pitchFamily="18" charset="0"/>
                <a:cs typeface="Times New Roman" panose="02020603050405020304" pitchFamily="18" charset="0"/>
              </a:rPr>
              <a:t>Digital and Social Media in Customer Relationship Management: The Case of Marks &amp; Spencer Food</a:t>
            </a:r>
            <a:endParaRPr lang="en-GB" sz="3200" b="1" i="1" dirty="0">
              <a:solidFill>
                <a:schemeClr val="bg1"/>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92740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F3A4E-A7C1-DD6D-0A21-E5BA2C6DE8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D0A358-2EDA-7D4E-BF46-5FE5FF1A14A9}"/>
              </a:ext>
            </a:extLst>
          </p:cNvPr>
          <p:cNvSpPr>
            <a:spLocks noGrp="1"/>
          </p:cNvSpPr>
          <p:nvPr>
            <p:ph type="title"/>
          </p:nvPr>
        </p:nvSpPr>
        <p:spPr>
          <a:xfrm>
            <a:off x="2231136" y="152400"/>
            <a:ext cx="7729728" cy="1238250"/>
          </a:xfrm>
        </p:spPr>
        <p:txBody>
          <a:bodyPr/>
          <a:lstStyle/>
          <a:p>
            <a:r>
              <a:rPr lang="en-GB" b="1" i="1" u="sng" dirty="0">
                <a:latin typeface="Times New Roman" panose="02020603050405020304" pitchFamily="18" charset="0"/>
                <a:cs typeface="Times New Roman" panose="02020603050405020304" pitchFamily="18" charset="0"/>
              </a:rPr>
              <a:t>SUMMARY</a:t>
            </a:r>
          </a:p>
        </p:txBody>
      </p:sp>
      <p:sp>
        <p:nvSpPr>
          <p:cNvPr id="3" name="Content Placeholder 2">
            <a:extLst>
              <a:ext uri="{FF2B5EF4-FFF2-40B4-BE49-F238E27FC236}">
                <a16:creationId xmlns:a16="http://schemas.microsoft.com/office/drawing/2014/main" id="{CF39E616-7C97-F73D-B422-3F5AA2007A0D}"/>
              </a:ext>
            </a:extLst>
          </p:cNvPr>
          <p:cNvSpPr>
            <a:spLocks noGrp="1"/>
          </p:cNvSpPr>
          <p:nvPr>
            <p:ph sz="half" idx="1"/>
          </p:nvPr>
        </p:nvSpPr>
        <p:spPr>
          <a:xfrm>
            <a:off x="247650" y="1676400"/>
            <a:ext cx="5606033" cy="4876800"/>
          </a:xfrm>
        </p:spPr>
        <p:txBody>
          <a:bodyPr>
            <a:normAutofit/>
          </a:bodyPr>
          <a:lstStyle/>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FUTURE PEOPLE MANAGEMENT STRATEGY FOR MARKS &amp; SPENCER</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OVERVIEW OF MARKS &amp; SPENCER</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CURRENT PEOPLE MANAGEMENT CHALLENGES;</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MANAGERIAL ROLES AND COMPETENCY GAPS;</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THEORETICAL FOUNDATIONS FOR STRATEGY;</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MOTIVATION AND ENGAGEMENT INSIGHTS;</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LEADERSHIP AT MARKS &amp; SPENCER</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 CULTURAL INFLUENCE ON PEOPLE MANAGEMENT;</a:t>
            </a:r>
          </a:p>
          <a:p>
            <a:endParaRPr lang="en-GB" dirty="0"/>
          </a:p>
        </p:txBody>
      </p:sp>
      <p:sp>
        <p:nvSpPr>
          <p:cNvPr id="4" name="Content Placeholder 3">
            <a:extLst>
              <a:ext uri="{FF2B5EF4-FFF2-40B4-BE49-F238E27FC236}">
                <a16:creationId xmlns:a16="http://schemas.microsoft.com/office/drawing/2014/main" id="{1C4F58A7-366A-CBF5-E11D-B5ADEAAD2367}"/>
              </a:ext>
            </a:extLst>
          </p:cNvPr>
          <p:cNvSpPr>
            <a:spLocks noGrp="1"/>
          </p:cNvSpPr>
          <p:nvPr>
            <p:ph sz="half" idx="2"/>
          </p:nvPr>
        </p:nvSpPr>
        <p:spPr>
          <a:xfrm>
            <a:off x="6338315" y="1390650"/>
            <a:ext cx="5606033" cy="5162550"/>
          </a:xfrm>
        </p:spPr>
        <p:txBody>
          <a:bodyPr>
            <a:normAutofit/>
          </a:bodyPr>
          <a:lstStyle/>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PROBLEMS DIAGNOSIS AND STRATEGIC IMPLICATIONS;</a:t>
            </a:r>
          </a:p>
          <a:p>
            <a:pPr marL="957150" indent="-342900" algn="just">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OBJECTIVE 1:DEVELOP MANAGERIAL CAPABILITY;</a:t>
            </a:r>
          </a:p>
          <a:p>
            <a:pPr marL="957150" indent="-342900" algn="just">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OBJECTIVE 2:REFORM PERFORMANCE MANAGEMENT;</a:t>
            </a:r>
          </a:p>
          <a:p>
            <a:pPr marL="957150" indent="-342900" algn="just">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OBJECTIVE 3:STRENGHTS, ENGAGEMENTS AND RETENTION;</a:t>
            </a:r>
          </a:p>
          <a:p>
            <a:pPr marL="957150" indent="-342900" algn="just">
              <a:buFont typeface="Courier New" panose="02070309020205020404" pitchFamily="49" charset="0"/>
              <a:buChar char="o"/>
            </a:pPr>
            <a:r>
              <a:rPr lang="en-GB" dirty="0">
                <a:latin typeface="Times New Roman" panose="02020603050405020304" pitchFamily="18" charset="0"/>
                <a:cs typeface="Times New Roman" panose="02020603050405020304" pitchFamily="18" charset="0"/>
              </a:rPr>
              <a:t>OBJECTIVE 4:DRIVE CULTURAL TRANSFORMATION;</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MONITORING AND EVALUATION FRAMEWORK;</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CONCLUSION AND BOARD CALL-TO-ACTION;</a:t>
            </a:r>
          </a:p>
          <a:p>
            <a:pPr algn="jus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REFERENCES</a:t>
            </a:r>
            <a:r>
              <a:rPr lang="en-GB" dirty="0"/>
              <a:t>.</a:t>
            </a:r>
          </a:p>
          <a:p>
            <a:endParaRPr lang="en-GB" dirty="0"/>
          </a:p>
        </p:txBody>
      </p:sp>
    </p:spTree>
    <p:extLst>
      <p:ext uri="{BB962C8B-B14F-4D97-AF65-F5344CB8AC3E}">
        <p14:creationId xmlns:p14="http://schemas.microsoft.com/office/powerpoint/2010/main" val="4037147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B8BA-F16F-40CF-335C-5359A31889A0}"/>
              </a:ext>
            </a:extLst>
          </p:cNvPr>
          <p:cNvSpPr>
            <a:spLocks noGrp="1"/>
          </p:cNvSpPr>
          <p:nvPr>
            <p:ph type="title"/>
          </p:nvPr>
        </p:nvSpPr>
        <p:spPr>
          <a:xfrm>
            <a:off x="1805251" y="989744"/>
            <a:ext cx="7729728" cy="1188720"/>
          </a:xfrm>
        </p:spPr>
        <p:txBody>
          <a:bodyPr/>
          <a:lstStyle/>
          <a:p>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BF5BAB88-D00F-C1DD-01B9-CF9F6E1A3678}"/>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The digital and social media enhances the relationship of customers to M&amp;S Food.</a:t>
            </a:r>
          </a:p>
          <a:p>
            <a:pPr lvl="0"/>
            <a:r>
              <a:rPr lang="en-IN" dirty="0">
                <a:latin typeface="Times New Roman" panose="02020603050405020304" pitchFamily="18" charset="0"/>
                <a:cs typeface="Times New Roman" panose="02020603050405020304" pitchFamily="18" charset="0"/>
              </a:rPr>
              <a:t>Presentation appraises CRM strategies favouring loyalty.</a:t>
            </a:r>
          </a:p>
          <a:p>
            <a:pPr lvl="0"/>
            <a:r>
              <a:rPr lang="en-IN" dirty="0">
                <a:latin typeface="Times New Roman" panose="02020603050405020304" pitchFamily="18" charset="0"/>
                <a:cs typeface="Times New Roman" panose="02020603050405020304" pitchFamily="18" charset="0"/>
              </a:rPr>
              <a:t>Put emphasis on participation, information utilisation and ethical considerations.</a:t>
            </a:r>
          </a:p>
          <a:p>
            <a:pPr lvl="0"/>
            <a:r>
              <a:rPr lang="en-IN" dirty="0">
                <a:latin typeface="Times New Roman" panose="02020603050405020304" pitchFamily="18" charset="0"/>
                <a:cs typeface="Times New Roman" panose="02020603050405020304" pitchFamily="18" charset="0"/>
              </a:rPr>
              <a:t>Target audience: M and S Food Management Team.</a:t>
            </a:r>
          </a:p>
          <a:p>
            <a:endParaRPr lang="en-IN" dirty="0"/>
          </a:p>
        </p:txBody>
      </p:sp>
      <p:pic>
        <p:nvPicPr>
          <p:cNvPr id="2050" name="Picture 2" descr="Food | Marks &amp; Spencer">
            <a:extLst>
              <a:ext uri="{FF2B5EF4-FFF2-40B4-BE49-F238E27FC236}">
                <a16:creationId xmlns:a16="http://schemas.microsoft.com/office/drawing/2014/main" id="{103E05F6-BD03-C20C-2C0E-BED5171693E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320" y="2638425"/>
            <a:ext cx="3686744" cy="31019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629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39662-C1C3-457B-367F-695622AF922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CRM in Modern Marketing</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720E0B6-54DD-1804-AEB4-8CFCB28014D9}"/>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CRM creates long-run and value relationships.</a:t>
            </a:r>
          </a:p>
          <a:p>
            <a:pPr lvl="0"/>
            <a:r>
              <a:rPr lang="en-IN" dirty="0">
                <a:latin typeface="Times New Roman" panose="02020603050405020304" pitchFamily="18" charset="0"/>
                <a:cs typeface="Times New Roman" panose="02020603050405020304" pitchFamily="18" charset="0"/>
              </a:rPr>
              <a:t>Combines technology, information and individual contact.</a:t>
            </a:r>
          </a:p>
          <a:p>
            <a:pPr lvl="0"/>
            <a:r>
              <a:rPr lang="en-IN" dirty="0">
                <a:latin typeface="Times New Roman" panose="02020603050405020304" pitchFamily="18" charset="0"/>
                <a:cs typeface="Times New Roman" panose="02020603050405020304" pitchFamily="18" charset="0"/>
              </a:rPr>
              <a:t>Stimulates loyalty, trust, and repurchase behaviour (</a:t>
            </a:r>
            <a:r>
              <a:rPr lang="en-IN" dirty="0" err="1">
                <a:latin typeface="Times New Roman" panose="02020603050405020304" pitchFamily="18" charset="0"/>
                <a:cs typeface="Times New Roman" panose="02020603050405020304" pitchFamily="18" charset="0"/>
              </a:rPr>
              <a:t>Ledro</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2022).</a:t>
            </a:r>
          </a:p>
          <a:p>
            <a:pPr lvl="0"/>
            <a:r>
              <a:rPr lang="en-IN" dirty="0">
                <a:latin typeface="Times New Roman" panose="02020603050405020304" pitchFamily="18" charset="0"/>
                <a:cs typeface="Times New Roman" panose="02020603050405020304" pitchFamily="18" charset="0"/>
              </a:rPr>
              <a:t>Necessary to the marketing success of sustainability.</a:t>
            </a:r>
          </a:p>
          <a:p>
            <a:endParaRPr lang="en-IN" dirty="0"/>
          </a:p>
        </p:txBody>
      </p:sp>
      <p:pic>
        <p:nvPicPr>
          <p:cNvPr id="3074" name="Picture 2" descr="The Importance Of CRM In Modern Marketing - Creative Zinc">
            <a:extLst>
              <a:ext uri="{FF2B5EF4-FFF2-40B4-BE49-F238E27FC236}">
                <a16:creationId xmlns:a16="http://schemas.microsoft.com/office/drawing/2014/main" id="{F207A568-2F3B-12A8-9490-AD4056C4901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4"/>
            <a:ext cx="4270375" cy="29755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345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4A803-AC74-0F59-B6D1-1C9663ACFD4E}"/>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Defining Digital and Social Media</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6D943C4-FDFB-B6DE-9570-6226056C5CC7}"/>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Digital channels refer to web sites, applications, and email messages.</a:t>
            </a:r>
          </a:p>
          <a:p>
            <a:pPr lvl="0"/>
            <a:r>
              <a:rPr lang="en-IN" dirty="0">
                <a:latin typeface="Times New Roman" panose="02020603050405020304" pitchFamily="18" charset="0"/>
                <a:cs typeface="Times New Roman" panose="02020603050405020304" pitchFamily="18" charset="0"/>
              </a:rPr>
              <a:t>Social media includes platforms of customer participation.</a:t>
            </a:r>
          </a:p>
          <a:p>
            <a:pPr lvl="0"/>
            <a:r>
              <a:rPr lang="en-IN" dirty="0">
                <a:latin typeface="Times New Roman" panose="02020603050405020304" pitchFamily="18" charset="0"/>
                <a:cs typeface="Times New Roman" panose="02020603050405020304" pitchFamily="18" charset="0"/>
              </a:rPr>
              <a:t>They both increase interactions and live feedback (</a:t>
            </a:r>
            <a:r>
              <a:rPr lang="en-IN" dirty="0" err="1">
                <a:latin typeface="Times New Roman" panose="02020603050405020304" pitchFamily="18" charset="0"/>
                <a:cs typeface="Times New Roman" panose="02020603050405020304" pitchFamily="18" charset="0"/>
              </a:rPr>
              <a:t>Guerola</a:t>
            </a:r>
            <a:r>
              <a:rPr lang="en-IN" dirty="0">
                <a:latin typeface="Times New Roman" panose="02020603050405020304" pitchFamily="18" charset="0"/>
                <a:cs typeface="Times New Roman" panose="02020603050405020304" pitchFamily="18" charset="0"/>
              </a:rPr>
              <a:t>-Navarro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a:p>
            <a:pPr lvl="0"/>
            <a:r>
              <a:rPr lang="en-IN" dirty="0">
                <a:latin typeface="Times New Roman" panose="02020603050405020304" pitchFamily="18" charset="0"/>
                <a:cs typeface="Times New Roman" panose="02020603050405020304" pitchFamily="18" charset="0"/>
              </a:rPr>
              <a:t>Industrial key to relationship marketing and brand storytelling.</a:t>
            </a:r>
          </a:p>
          <a:p>
            <a:endParaRPr lang="en-IN" dirty="0"/>
          </a:p>
        </p:txBody>
      </p:sp>
      <p:pic>
        <p:nvPicPr>
          <p:cNvPr id="4098" name="Picture 2" descr="What Is Social Media Marketing in Digital Marketing - SKILLFLOOR">
            <a:extLst>
              <a:ext uri="{FF2B5EF4-FFF2-40B4-BE49-F238E27FC236}">
                <a16:creationId xmlns:a16="http://schemas.microsoft.com/office/drawing/2014/main" id="{28AFE9D2-07A5-F811-3AA4-1D6005AF3F2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4"/>
            <a:ext cx="4270375" cy="278830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8086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79A6-AE83-64E9-357A-5FEAB4CE9C8E}"/>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Role of Digital and Social Media in CRM</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ED32AD4-2C2A-CE54-1893-C1ED154AFF53}"/>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Allows a two way communication and individual interaction.</a:t>
            </a:r>
          </a:p>
          <a:p>
            <a:pPr lvl="0"/>
            <a:r>
              <a:rPr lang="en-IN" dirty="0">
                <a:latin typeface="Times New Roman" panose="02020603050405020304" pitchFamily="18" charset="0"/>
                <a:cs typeface="Times New Roman" panose="02020603050405020304" pitchFamily="18" charset="0"/>
              </a:rPr>
              <a:t>Assists individual level campaigns using information analytics.</a:t>
            </a:r>
          </a:p>
          <a:p>
            <a:pPr lvl="0"/>
            <a:r>
              <a:rPr lang="en-IN" dirty="0">
                <a:latin typeface="Times New Roman" panose="02020603050405020304" pitchFamily="18" charset="0"/>
                <a:cs typeface="Times New Roman" panose="02020603050405020304" pitchFamily="18" charset="0"/>
              </a:rPr>
              <a:t>Creates emotional attachment outside the column of making a purchase.</a:t>
            </a:r>
          </a:p>
          <a:p>
            <a:pPr lvl="0"/>
            <a:r>
              <a:rPr lang="en-IN" dirty="0">
                <a:latin typeface="Times New Roman" panose="02020603050405020304" pitchFamily="18" charset="0"/>
                <a:cs typeface="Times New Roman" panose="02020603050405020304" pitchFamily="18" charset="0"/>
              </a:rPr>
              <a:t>Enhances the retention levels and advocacy (</a:t>
            </a:r>
            <a:r>
              <a:rPr lang="en-IN" dirty="0" err="1">
                <a:latin typeface="Times New Roman" panose="02020603050405020304" pitchFamily="18" charset="0"/>
                <a:cs typeface="Times New Roman" panose="02020603050405020304" pitchFamily="18" charset="0"/>
              </a:rPr>
              <a:t>Guerola</a:t>
            </a:r>
            <a:r>
              <a:rPr lang="en-IN" dirty="0">
                <a:latin typeface="Times New Roman" panose="02020603050405020304" pitchFamily="18" charset="0"/>
                <a:cs typeface="Times New Roman" panose="02020603050405020304" pitchFamily="18" charset="0"/>
              </a:rPr>
              <a:t>-Navarro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2021</a:t>
            </a:r>
            <a:r>
              <a:rPr lang="en-IN" dirty="0"/>
              <a:t>).</a:t>
            </a:r>
          </a:p>
          <a:p>
            <a:endParaRPr lang="en-IN" dirty="0"/>
          </a:p>
        </p:txBody>
      </p:sp>
      <p:pic>
        <p:nvPicPr>
          <p:cNvPr id="1027" name="Picture 3" descr="What is Social CRM? Insights from Paul Greenberg | ConvergeHub">
            <a:extLst>
              <a:ext uri="{FF2B5EF4-FFF2-40B4-BE49-F238E27FC236}">
                <a16:creationId xmlns:a16="http://schemas.microsoft.com/office/drawing/2014/main" id="{AF1623DC-6F6E-C4DD-5F15-392386F7F39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338888" y="2667471"/>
            <a:ext cx="4270375" cy="304388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264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1D34B-F549-CACB-E1AA-CB3326355508}"/>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M&amp;S Food’s Digital Ecosystem</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202A46-5DA9-3865-4599-8FC767F3F70B}"/>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Ocado partnership platforms that include both websites and apps.</a:t>
            </a:r>
          </a:p>
          <a:p>
            <a:pPr lvl="0"/>
            <a:r>
              <a:rPr lang="en-IN" dirty="0">
                <a:latin typeface="Times New Roman" panose="02020603050405020304" pitchFamily="18" charset="0"/>
                <a:cs typeface="Times New Roman" panose="02020603050405020304" pitchFamily="18" charset="0"/>
              </a:rPr>
              <a:t>Loyalty programme Sparks increases the use of data to engage.</a:t>
            </a:r>
          </a:p>
          <a:p>
            <a:pPr lvl="0"/>
            <a:r>
              <a:rPr lang="en-IN" dirty="0">
                <a:latin typeface="Times New Roman" panose="02020603050405020304" pitchFamily="18" charset="0"/>
                <a:cs typeface="Times New Roman" panose="02020603050405020304" pitchFamily="18" charset="0"/>
              </a:rPr>
              <a:t>The email marketing offers personalised offers (Al-</a:t>
            </a:r>
            <a:r>
              <a:rPr lang="en-IN" dirty="0" err="1">
                <a:latin typeface="Times New Roman" panose="02020603050405020304" pitchFamily="18" charset="0"/>
                <a:cs typeface="Times New Roman" panose="02020603050405020304" pitchFamily="18" charset="0"/>
              </a:rPr>
              <a:t>Gasawneh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2021).</a:t>
            </a:r>
          </a:p>
          <a:p>
            <a:pPr lvl="0"/>
            <a:r>
              <a:rPr lang="en-IN" dirty="0">
                <a:latin typeface="Times New Roman" panose="02020603050405020304" pitchFamily="18" charset="0"/>
                <a:cs typeface="Times New Roman" panose="02020603050405020304" pitchFamily="18" charset="0"/>
              </a:rPr>
              <a:t>Access and convenience is enhanced by omnichannel strategy.</a:t>
            </a:r>
          </a:p>
          <a:p>
            <a:endParaRPr lang="en-IN" dirty="0"/>
          </a:p>
        </p:txBody>
      </p:sp>
      <p:pic>
        <p:nvPicPr>
          <p:cNvPr id="5122" name="Picture 2" descr="My role in the digital transformation: Mobile, Pay, Go | Marks &amp; Spencer">
            <a:extLst>
              <a:ext uri="{FF2B5EF4-FFF2-40B4-BE49-F238E27FC236}">
                <a16:creationId xmlns:a16="http://schemas.microsoft.com/office/drawing/2014/main" id="{D047BE2A-274A-6324-22F9-833DC44A017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4"/>
            <a:ext cx="4270375" cy="268551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7374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D533-B4B0-2A1F-7AC6-0753E0964D2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Social Media Strategy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C99A192-3AF9-23DE-0213-4D4783A8379F}"/>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Availability in Indiana on Instagram, Facebook, X, and Tik Tok.</a:t>
            </a:r>
          </a:p>
          <a:p>
            <a:pPr lvl="0"/>
            <a:r>
              <a:rPr lang="en-IN" dirty="0">
                <a:latin typeface="Times New Roman" panose="02020603050405020304" pitchFamily="18" charset="0"/>
                <a:cs typeface="Times New Roman" panose="02020603050405020304" pitchFamily="18" charset="0"/>
              </a:rPr>
              <a:t>The mission spreads the values of quality and sustainability (Kumar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2022).</a:t>
            </a:r>
          </a:p>
          <a:p>
            <a:pPr lvl="0"/>
            <a:r>
              <a:rPr lang="en-IN" dirty="0">
                <a:latin typeface="Times New Roman" panose="02020603050405020304" pitchFamily="18" charset="0"/>
                <a:cs typeface="Times New Roman" panose="02020603050405020304" pitchFamily="18" charset="0"/>
              </a:rPr>
              <a:t>Visual narration is emotionally powerful.</a:t>
            </a:r>
          </a:p>
          <a:p>
            <a:r>
              <a:rPr lang="en-IN" dirty="0">
                <a:latin typeface="Times New Roman" panose="02020603050405020304" pitchFamily="18" charset="0"/>
                <a:cs typeface="Times New Roman" panose="02020603050405020304" pitchFamily="18" charset="0"/>
              </a:rPr>
              <a:t>Collaboration with influencers increases distribution.</a:t>
            </a:r>
          </a:p>
        </p:txBody>
      </p:sp>
      <p:pic>
        <p:nvPicPr>
          <p:cNvPr id="6146" name="Picture 2" descr="Rethink the influencer-brand relationship | Sprout Social">
            <a:extLst>
              <a:ext uri="{FF2B5EF4-FFF2-40B4-BE49-F238E27FC236}">
                <a16:creationId xmlns:a16="http://schemas.microsoft.com/office/drawing/2014/main" id="{A96D4272-5F52-C399-3C48-368EBCB5B8F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4"/>
            <a:ext cx="4270375" cy="275583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032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155ED-43E8-A277-3F76-D5DDE2A31B19}"/>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Enhancing Customer Engagement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6516B6A-C81F-A196-1DC6-636E281EB9BD}"/>
              </a:ext>
            </a:extLst>
          </p:cNvPr>
          <p:cNvSpPr>
            <a:spLocks noGrp="1"/>
          </p:cNvSpPr>
          <p:nvPr>
            <p:ph sz="half" idx="1"/>
          </p:nvPr>
        </p:nvSpPr>
        <p:spPr/>
        <p:txBody>
          <a:bodyPr>
            <a:normAutofit lnSpcReduction="10000"/>
          </a:bodyPr>
          <a:lstStyle/>
          <a:p>
            <a:pPr lvl="0"/>
            <a:r>
              <a:rPr lang="en-IN" dirty="0">
                <a:latin typeface="Times New Roman" panose="02020603050405020304" pitchFamily="18" charset="0"/>
                <a:cs typeface="Times New Roman" panose="02020603050405020304" pitchFamily="18" charset="0"/>
              </a:rPr>
              <a:t>Customers are involved in interactive posts.</a:t>
            </a:r>
          </a:p>
          <a:p>
            <a:pPr lvl="0"/>
            <a:r>
              <a:rPr lang="en-IN" dirty="0">
                <a:latin typeface="Times New Roman" panose="02020603050405020304" pitchFamily="18" charset="0"/>
                <a:cs typeface="Times New Roman" panose="02020603050405020304" pitchFamily="18" charset="0"/>
              </a:rPr>
              <a:t>Brand dialogue is enhanced through competitions and polls (Rahman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a:t>
            </a:r>
          </a:p>
          <a:p>
            <a:pPr lvl="0"/>
            <a:r>
              <a:rPr lang="en-IN" dirty="0">
                <a:latin typeface="Times New Roman" panose="02020603050405020304" pitchFamily="18" charset="0"/>
                <a:cs typeface="Times New Roman" panose="02020603050405020304" pitchFamily="18" charset="0"/>
              </a:rPr>
              <a:t>Immediate replies enhance perception of services.</a:t>
            </a:r>
          </a:p>
          <a:p>
            <a:pPr lvl="0"/>
            <a:r>
              <a:rPr lang="en-IN" dirty="0">
                <a:latin typeface="Times New Roman" panose="02020603050405020304" pitchFamily="18" charset="0"/>
                <a:cs typeface="Times New Roman" panose="02020603050405020304" pitchFamily="18" charset="0"/>
              </a:rPr>
              <a:t>Original content based on its creation fosters legitimate relationships between users.</a:t>
            </a:r>
          </a:p>
          <a:p>
            <a:endParaRPr lang="en-IN" dirty="0"/>
          </a:p>
        </p:txBody>
      </p:sp>
      <p:pic>
        <p:nvPicPr>
          <p:cNvPr id="7170" name="Picture 2" descr="Mastering Customer Engagement: Strategies to Build Trust, Drive Retention &amp;  Loyalty">
            <a:extLst>
              <a:ext uri="{FF2B5EF4-FFF2-40B4-BE49-F238E27FC236}">
                <a16:creationId xmlns:a16="http://schemas.microsoft.com/office/drawing/2014/main" id="{FD71A0DD-1A8D-0612-267B-76BAB722153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5"/>
            <a:ext cx="4270375" cy="28156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276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B567C-FBB3-EBF8-49C6-063242B032AB}"/>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Digital Platforms and Personalisation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ED21DF9-BF15-D5CC-8144-E5213E3EEB39}"/>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Personalised recommendations can be achieved using data analytics.</a:t>
            </a:r>
          </a:p>
          <a:p>
            <a:pPr lvl="0"/>
            <a:r>
              <a:rPr lang="en-IN" dirty="0">
                <a:latin typeface="Times New Roman" panose="02020603050405020304" pitchFamily="18" charset="0"/>
                <a:cs typeface="Times New Roman" panose="02020603050405020304" pitchFamily="18" charset="0"/>
              </a:rPr>
              <a:t>Sparks programme proposes individualised discounts and content.</a:t>
            </a:r>
          </a:p>
          <a:p>
            <a:pPr lvl="0"/>
            <a:r>
              <a:rPr lang="en-IN" dirty="0">
                <a:latin typeface="Times New Roman" panose="02020603050405020304" pitchFamily="18" charset="0"/>
                <a:cs typeface="Times New Roman" panose="02020603050405020304" pitchFamily="18" charset="0"/>
              </a:rPr>
              <a:t>Anticipatory tools are used to foresee the needs of customers.</a:t>
            </a:r>
          </a:p>
          <a:p>
            <a:pPr lvl="0"/>
            <a:r>
              <a:rPr lang="en-IN" dirty="0">
                <a:latin typeface="Times New Roman" panose="02020603050405020304" pitchFamily="18" charset="0"/>
                <a:cs typeface="Times New Roman" panose="02020603050405020304" pitchFamily="18" charset="0"/>
              </a:rPr>
              <a:t>Trust and satisfaction are fuelled by personalisation (Khan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2022</a:t>
            </a:r>
            <a:r>
              <a:rPr lang="en-IN" dirty="0"/>
              <a:t>).</a:t>
            </a:r>
          </a:p>
          <a:p>
            <a:endParaRPr lang="en-IN" dirty="0"/>
          </a:p>
        </p:txBody>
      </p:sp>
      <p:pic>
        <p:nvPicPr>
          <p:cNvPr id="8194" name="Picture 2" descr="Personalization in Digital Marketing : Build a Stronger Connection">
            <a:extLst>
              <a:ext uri="{FF2B5EF4-FFF2-40B4-BE49-F238E27FC236}">
                <a16:creationId xmlns:a16="http://schemas.microsoft.com/office/drawing/2014/main" id="{4DF0B2C8-E798-3BDC-8D37-234BF44AEAC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4"/>
            <a:ext cx="4270375" cy="26901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045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42287-AEB5-69EF-CA76-6025EF2B75EB}"/>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Supporting Organisational Performance</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CF5634-FDF6-80F6-B567-1FA836D21F35}"/>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Online advertisements increase Internet business.</a:t>
            </a:r>
          </a:p>
          <a:p>
            <a:pPr lvl="0"/>
            <a:r>
              <a:rPr lang="en-IN" dirty="0">
                <a:latin typeface="Times New Roman" panose="02020603050405020304" pitchFamily="18" charset="0"/>
                <a:cs typeface="Times New Roman" panose="02020603050405020304" pitchFamily="18" charset="0"/>
              </a:rPr>
              <a:t>Social interaction enhances brand awareness.</a:t>
            </a:r>
          </a:p>
          <a:p>
            <a:pPr lvl="0"/>
            <a:r>
              <a:rPr lang="en-IN" dirty="0">
                <a:latin typeface="Times New Roman" panose="02020603050405020304" pitchFamily="18" charset="0"/>
                <a:cs typeface="Times New Roman" panose="02020603050405020304" pitchFamily="18" charset="0"/>
              </a:rPr>
              <a:t>Fidelity information assists in strategically making decisions.</a:t>
            </a:r>
          </a:p>
          <a:p>
            <a:pPr lvl="0"/>
            <a:r>
              <a:rPr lang="en-IN" dirty="0">
                <a:latin typeface="Times New Roman" panose="02020603050405020304" pitchFamily="18" charset="0"/>
                <a:cs typeface="Times New Roman" panose="02020603050405020304" pitchFamily="18" charset="0"/>
              </a:rPr>
              <a:t>Uplifted CRM raises the value of customers (Arora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2021).</a:t>
            </a:r>
          </a:p>
          <a:p>
            <a:endParaRPr lang="en-IN" dirty="0"/>
          </a:p>
        </p:txBody>
      </p:sp>
      <p:pic>
        <p:nvPicPr>
          <p:cNvPr id="9218" name="Picture 2" descr="How M&amp;S Food Ads Influence British Culture | LBBOnline">
            <a:extLst>
              <a:ext uri="{FF2B5EF4-FFF2-40B4-BE49-F238E27FC236}">
                <a16:creationId xmlns:a16="http://schemas.microsoft.com/office/drawing/2014/main" id="{9A3A2DC9-A1E6-BE35-4B01-B38637B6E6D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5"/>
            <a:ext cx="4270375" cy="275399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3864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ECC5E-B2F4-C263-F6AA-8C368FCD3F1F}"/>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Integration of Digital and Traditional Channels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B89863-1309-6BBA-6F50-D55D14C0F5BA}"/>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Touchpoints Customer experience.</a:t>
            </a:r>
          </a:p>
          <a:p>
            <a:pPr lvl="0"/>
            <a:r>
              <a:rPr lang="en-IN" dirty="0">
                <a:latin typeface="Times New Roman" panose="02020603050405020304" pitchFamily="18" charset="0"/>
                <a:cs typeface="Times New Roman" panose="02020603050405020304" pitchFamily="18" charset="0"/>
              </a:rPr>
              <a:t>Click-and-Collect relations online and store sales (</a:t>
            </a:r>
            <a:r>
              <a:rPr lang="en-IN" dirty="0" err="1">
                <a:latin typeface="Times New Roman" panose="02020603050405020304" pitchFamily="18" charset="0"/>
                <a:cs typeface="Times New Roman" panose="02020603050405020304" pitchFamily="18" charset="0"/>
              </a:rPr>
              <a:t>Sukmawan</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Zulganef</a:t>
            </a:r>
            <a:r>
              <a:rPr lang="en-IN" dirty="0">
                <a:latin typeface="Times New Roman" panose="02020603050405020304" pitchFamily="18" charset="0"/>
                <a:cs typeface="Times New Roman" panose="02020603050405020304" pitchFamily="18" charset="0"/>
              </a:rPr>
              <a:t>, 2023).</a:t>
            </a:r>
          </a:p>
          <a:p>
            <a:pPr lvl="0"/>
            <a:r>
              <a:rPr lang="en-IN" dirty="0">
                <a:latin typeface="Times New Roman" panose="02020603050405020304" pitchFamily="18" charset="0"/>
                <a:cs typeface="Times New Roman" panose="02020603050405020304" pitchFamily="18" charset="0"/>
              </a:rPr>
              <a:t>Uniformity in communication enhances brand consistency.</a:t>
            </a:r>
          </a:p>
          <a:p>
            <a:pPr lvl="0"/>
            <a:r>
              <a:rPr lang="en-IN" dirty="0">
                <a:latin typeface="Times New Roman" panose="02020603050405020304" pitchFamily="18" charset="0"/>
                <a:cs typeface="Times New Roman" panose="02020603050405020304" pitchFamily="18" charset="0"/>
              </a:rPr>
              <a:t>The omnichannel approach promotes an increase in loyalty.</a:t>
            </a:r>
          </a:p>
          <a:p>
            <a:endParaRPr lang="en-IN" dirty="0"/>
          </a:p>
        </p:txBody>
      </p:sp>
      <p:pic>
        <p:nvPicPr>
          <p:cNvPr id="10242" name="Picture 2" descr="Digital Marketing vs Traditional Marketing">
            <a:extLst>
              <a:ext uri="{FF2B5EF4-FFF2-40B4-BE49-F238E27FC236}">
                <a16:creationId xmlns:a16="http://schemas.microsoft.com/office/drawing/2014/main" id="{368A07CA-9C6B-512D-2151-99E746E38AE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4"/>
            <a:ext cx="4270375" cy="244102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752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FA17D-0833-DCBB-F553-0DAF696E6FC6}"/>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Ethical and Sustainable Communication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5A7C604-B738-1C5B-0C0F-9F53463207D2}"/>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No secrets are made in online interactions.</a:t>
            </a:r>
          </a:p>
          <a:p>
            <a:pPr lvl="0"/>
            <a:r>
              <a:rPr lang="en-IN" dirty="0">
                <a:latin typeface="Times New Roman" panose="02020603050405020304" pitchFamily="18" charset="0"/>
                <a:cs typeface="Times New Roman" panose="02020603050405020304" pitchFamily="18" charset="0"/>
              </a:rPr>
              <a:t>Plan A campaigns emphasise environmental campaigns (</a:t>
            </a:r>
            <a:r>
              <a:rPr lang="en-IN" dirty="0" err="1">
                <a:latin typeface="Times New Roman" panose="02020603050405020304" pitchFamily="18" charset="0"/>
                <a:cs typeface="Times New Roman" panose="02020603050405020304" pitchFamily="18" charset="0"/>
              </a:rPr>
              <a:t>Čavlin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a:p>
            <a:pPr lvl="0"/>
            <a:r>
              <a:rPr lang="en-IN" dirty="0">
                <a:latin typeface="Times New Roman" panose="02020603050405020304" pitchFamily="18" charset="0"/>
                <a:cs typeface="Times New Roman" panose="02020603050405020304" pitchFamily="18" charset="0"/>
              </a:rPr>
              <a:t>Brand authenticity is supported through the use of ethical storytelling.</a:t>
            </a:r>
          </a:p>
          <a:p>
            <a:pPr lvl="0"/>
            <a:r>
              <a:rPr lang="en-IN" dirty="0">
                <a:latin typeface="Times New Roman" panose="02020603050405020304" pitchFamily="18" charset="0"/>
                <a:cs typeface="Times New Roman" panose="02020603050405020304" pitchFamily="18" charset="0"/>
              </a:rPr>
              <a:t>Privacy conformity encourages client trust.</a:t>
            </a:r>
          </a:p>
          <a:p>
            <a:endParaRPr lang="en-IN" dirty="0"/>
          </a:p>
        </p:txBody>
      </p:sp>
      <p:pic>
        <p:nvPicPr>
          <p:cNvPr id="11266" name="Picture 2" descr="Authenticity in Brand Building: Why It Matters">
            <a:extLst>
              <a:ext uri="{FF2B5EF4-FFF2-40B4-BE49-F238E27FC236}">
                <a16:creationId xmlns:a16="http://schemas.microsoft.com/office/drawing/2014/main" id="{84DB75DF-75D7-CFC6-5C8D-02274502B05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888" y="2638044"/>
            <a:ext cx="4270375" cy="270108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9651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0581B-E040-C7F2-3A04-7CBD8C163E79}"/>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Challenges and Limitations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87DA2D-4FD4-8A6A-1C38-FA0D028B8F3D}"/>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Very high competition minimises the digital presence.</a:t>
            </a:r>
          </a:p>
          <a:p>
            <a:pPr lvl="0"/>
            <a:r>
              <a:rPr lang="en-IN" dirty="0">
                <a:latin typeface="Times New Roman" panose="02020603050405020304" pitchFamily="18" charset="0"/>
                <a:cs typeface="Times New Roman" panose="02020603050405020304" pitchFamily="18" charset="0"/>
              </a:rPr>
              <a:t>The issue of privacy of data requires constant attention.</a:t>
            </a:r>
          </a:p>
          <a:p>
            <a:pPr lvl="0"/>
            <a:r>
              <a:rPr lang="en-IN" dirty="0">
                <a:latin typeface="Times New Roman" panose="02020603050405020304" pitchFamily="18" charset="0"/>
                <a:cs typeface="Times New Roman" panose="02020603050405020304" pitchFamily="18" charset="0"/>
              </a:rPr>
              <a:t>Excess exposure leads to content fatigue (</a:t>
            </a:r>
            <a:r>
              <a:rPr lang="en-IN" dirty="0" err="1">
                <a:latin typeface="Times New Roman" panose="02020603050405020304" pitchFamily="18" charset="0"/>
                <a:cs typeface="Times New Roman" panose="02020603050405020304" pitchFamily="18" charset="0"/>
              </a:rPr>
              <a:t>Guerola</a:t>
            </a:r>
            <a:r>
              <a:rPr lang="en-IN" dirty="0">
                <a:latin typeface="Times New Roman" panose="02020603050405020304" pitchFamily="18" charset="0"/>
                <a:cs typeface="Times New Roman" panose="02020603050405020304" pitchFamily="18" charset="0"/>
              </a:rPr>
              <a:t>-Navarro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2021).</a:t>
            </a:r>
          </a:p>
          <a:p>
            <a:pPr lvl="0"/>
            <a:r>
              <a:rPr lang="en-IN" dirty="0">
                <a:latin typeface="Times New Roman" panose="02020603050405020304" pitchFamily="18" charset="0"/>
                <a:cs typeface="Times New Roman" panose="02020603050405020304" pitchFamily="18" charset="0"/>
              </a:rPr>
              <a:t>Organic reach is affected by changes in algorithms.</a:t>
            </a:r>
          </a:p>
          <a:p>
            <a:endParaRPr lang="en-IN" dirty="0"/>
          </a:p>
        </p:txBody>
      </p:sp>
      <p:pic>
        <p:nvPicPr>
          <p:cNvPr id="12290" name="Picture 2" descr="Limitations and traps or challenges to overcome success concept | Premium  Vector">
            <a:extLst>
              <a:ext uri="{FF2B5EF4-FFF2-40B4-BE49-F238E27FC236}">
                <a16:creationId xmlns:a16="http://schemas.microsoft.com/office/drawing/2014/main" id="{F9E06C19-7B27-0131-E741-EAE936D08F5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38320" y="2638425"/>
            <a:ext cx="3686744" cy="31019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8245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F0203-2825-CB4F-8120-2080F60B839D}"/>
              </a:ext>
            </a:extLst>
          </p:cNvPr>
          <p:cNvSpPr>
            <a:spLocks noGrp="1"/>
          </p:cNvSpPr>
          <p:nvPr>
            <p:ph type="title"/>
          </p:nvPr>
        </p:nvSpPr>
        <p:spPr/>
        <p:txBody>
          <a:bodyPr/>
          <a:lstStyle/>
          <a:p>
            <a:r>
              <a:rPr lang="en-IN" b="1" dirty="0"/>
              <a:t>Best Practices and Innovations</a:t>
            </a:r>
            <a:endParaRPr lang="en-IN" dirty="0"/>
          </a:p>
        </p:txBody>
      </p:sp>
      <p:sp>
        <p:nvSpPr>
          <p:cNvPr id="3" name="Content Placeholder 2">
            <a:extLst>
              <a:ext uri="{FF2B5EF4-FFF2-40B4-BE49-F238E27FC236}">
                <a16:creationId xmlns:a16="http://schemas.microsoft.com/office/drawing/2014/main" id="{A36B514F-1797-25AF-7301-66512E163573}"/>
              </a:ext>
            </a:extLst>
          </p:cNvPr>
          <p:cNvSpPr>
            <a:spLocks noGrp="1"/>
          </p:cNvSpPr>
          <p:nvPr>
            <p:ph sz="half" idx="1"/>
          </p:nvPr>
        </p:nvSpPr>
        <p:spPr/>
        <p:txBody>
          <a:bodyPr/>
          <a:lstStyle/>
          <a:p>
            <a:pPr lvl="0"/>
            <a:r>
              <a:rPr lang="en-IN" dirty="0"/>
              <a:t>The analytics made by AI improve predictive marketing.</a:t>
            </a:r>
          </a:p>
          <a:p>
            <a:pPr lvl="0"/>
            <a:r>
              <a:rPr lang="en-IN" dirty="0"/>
              <a:t>The use of AR enhances online shopping.</a:t>
            </a:r>
          </a:p>
          <a:p>
            <a:pPr lvl="0"/>
            <a:r>
              <a:rPr lang="en-IN" dirty="0"/>
              <a:t>Brand awareness is increased through influencer partnerships.</a:t>
            </a:r>
          </a:p>
          <a:p>
            <a:pPr lvl="0"/>
            <a:r>
              <a:rPr lang="en-IN" dirty="0"/>
              <a:t>The consistent innovation makes M&amp;S competitive (</a:t>
            </a:r>
            <a:r>
              <a:rPr lang="en-IN" dirty="0" err="1"/>
              <a:t>Alshourah</a:t>
            </a:r>
            <a:r>
              <a:rPr lang="en-IN" dirty="0"/>
              <a:t> </a:t>
            </a:r>
            <a:r>
              <a:rPr lang="en-IN" i="1" dirty="0"/>
              <a:t>et al</a:t>
            </a:r>
            <a:r>
              <a:rPr lang="en-IN" dirty="0"/>
              <a:t>., 2022).</a:t>
            </a:r>
          </a:p>
          <a:p>
            <a:endParaRPr lang="en-IN" dirty="0"/>
          </a:p>
        </p:txBody>
      </p:sp>
      <p:pic>
        <p:nvPicPr>
          <p:cNvPr id="13314" name="Picture 2" descr="10 best practices you should be doing now">
            <a:extLst>
              <a:ext uri="{FF2B5EF4-FFF2-40B4-BE49-F238E27FC236}">
                <a16:creationId xmlns:a16="http://schemas.microsoft.com/office/drawing/2014/main" id="{F69E75FE-7134-5FB5-C2E9-796CCC48C65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338888" y="2765954"/>
            <a:ext cx="4270375" cy="28469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669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0C72-B22A-249E-9CFB-0A623F6B65C5}"/>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Conclusions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E45B63-2D10-1C6E-2153-94478A61ECC6}"/>
              </a:ext>
            </a:extLst>
          </p:cNvPr>
          <p:cNvSpPr>
            <a:spLocks noGrp="1"/>
          </p:cNvSpPr>
          <p:nvPr>
            <p:ph sz="half" idx="1"/>
          </p:nvPr>
        </p:nvSpPr>
        <p:spPr/>
        <p:txBody>
          <a:bodyPr/>
          <a:lstStyle/>
          <a:p>
            <a:pPr lvl="0"/>
            <a:r>
              <a:rPr lang="en-IN" dirty="0">
                <a:latin typeface="Times New Roman" panose="02020603050405020304" pitchFamily="18" charset="0"/>
                <a:cs typeface="Times New Roman" panose="02020603050405020304" pitchFamily="18" charset="0"/>
              </a:rPr>
              <a:t>Digital CRM increases the resilience of M&amp;S Food in the market.</a:t>
            </a:r>
          </a:p>
          <a:p>
            <a:pPr lvl="0"/>
            <a:r>
              <a:rPr lang="en-IN" dirty="0">
                <a:latin typeface="Times New Roman" panose="02020603050405020304" pitchFamily="18" charset="0"/>
                <a:cs typeface="Times New Roman" panose="02020603050405020304" pitchFamily="18" charset="0"/>
              </a:rPr>
              <a:t>Ethical communications develop trust in the customers.</a:t>
            </a:r>
          </a:p>
          <a:p>
            <a:pPr lvl="0"/>
            <a:r>
              <a:rPr lang="en-IN" dirty="0">
                <a:latin typeface="Times New Roman" panose="02020603050405020304" pitchFamily="18" charset="0"/>
                <a:cs typeface="Times New Roman" panose="02020603050405020304" pitchFamily="18" charset="0"/>
              </a:rPr>
              <a:t>Community and advocacy is established through social media.</a:t>
            </a:r>
          </a:p>
          <a:p>
            <a:pPr lvl="0"/>
            <a:r>
              <a:rPr lang="en-IN" dirty="0">
                <a:latin typeface="Times New Roman" panose="02020603050405020304" pitchFamily="18" charset="0"/>
                <a:cs typeface="Times New Roman" panose="02020603050405020304" pitchFamily="18" charset="0"/>
              </a:rPr>
              <a:t>Sustainable growth is a result of integration.</a:t>
            </a:r>
          </a:p>
          <a:p>
            <a:endParaRPr lang="en-IN" dirty="0"/>
          </a:p>
        </p:txBody>
      </p:sp>
      <p:pic>
        <p:nvPicPr>
          <p:cNvPr id="14338" name="Picture 2" descr="Jumping To Conclusions: Examples &amp; Why It Happens">
            <a:extLst>
              <a:ext uri="{FF2B5EF4-FFF2-40B4-BE49-F238E27FC236}">
                <a16:creationId xmlns:a16="http://schemas.microsoft.com/office/drawing/2014/main" id="{C9F4B875-0656-1E95-DD38-8C66D322492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338888" y="2669203"/>
            <a:ext cx="4270375" cy="30404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4458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B6761-8731-DDF8-BA59-DADB00AD6677}"/>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Recommendations and Q&amp;A</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D2AE821-3886-637C-B359-6E129B2F4ED0}"/>
              </a:ext>
            </a:extLst>
          </p:cNvPr>
          <p:cNvSpPr>
            <a:spLocks noGrp="1"/>
          </p:cNvSpPr>
          <p:nvPr>
            <p:ph sz="half" idx="1"/>
          </p:nvPr>
        </p:nvSpPr>
        <p:spPr>
          <a:xfrm>
            <a:off x="1581912" y="2329841"/>
            <a:ext cx="5081935" cy="3920647"/>
          </a:xfrm>
        </p:spPr>
        <p:txBody>
          <a:bodyPr/>
          <a:lstStyle/>
          <a:p>
            <a:r>
              <a:rPr lang="en-IN" dirty="0">
                <a:latin typeface="Times New Roman" panose="02020603050405020304" pitchFamily="18" charset="0"/>
                <a:cs typeface="Times New Roman" panose="02020603050405020304" pitchFamily="18" charset="0"/>
              </a:rPr>
              <a:t>Build on AI-based personalisation and generation of insight.</a:t>
            </a:r>
          </a:p>
          <a:p>
            <a:r>
              <a:rPr lang="en-IN" dirty="0">
                <a:latin typeface="Times New Roman" panose="02020603050405020304" pitchFamily="18" charset="0"/>
                <a:cs typeface="Times New Roman" panose="02020603050405020304" pitchFamily="18" charset="0"/>
              </a:rPr>
              <a:t>Give prizes to environmentally friendly customer behaviour with Sparks.</a:t>
            </a:r>
          </a:p>
          <a:p>
            <a:r>
              <a:rPr lang="en-IN" dirty="0">
                <a:latin typeface="Times New Roman" panose="02020603050405020304" pitchFamily="18" charset="0"/>
                <a:cs typeface="Times New Roman" panose="02020603050405020304" pitchFamily="18" charset="0"/>
              </a:rPr>
              <a:t>Increase influencer relatedness among the young customers.</a:t>
            </a:r>
          </a:p>
          <a:p>
            <a:r>
              <a:rPr lang="en-IN" dirty="0">
                <a:latin typeface="Times New Roman" panose="02020603050405020304" pitchFamily="18" charset="0"/>
                <a:cs typeface="Times New Roman" panose="02020603050405020304" pitchFamily="18" charset="0"/>
              </a:rPr>
              <a:t>Be transparent in online communication</a:t>
            </a:r>
            <a:r>
              <a:rPr lang="en-IN" dirty="0"/>
              <a:t>.</a:t>
            </a:r>
          </a:p>
          <a:p>
            <a:endParaRPr lang="en-IN" dirty="0"/>
          </a:p>
        </p:txBody>
      </p:sp>
      <p:pic>
        <p:nvPicPr>
          <p:cNvPr id="15364" name="Picture 4" descr="599,200+ Recommendations Stock Illustrations, Royalty-Free Vector Graphics  &amp; Clip Art - iStock | Recommendations icon, Program recommendations,  Dietary recommendations">
            <a:extLst>
              <a:ext uri="{FF2B5EF4-FFF2-40B4-BE49-F238E27FC236}">
                <a16:creationId xmlns:a16="http://schemas.microsoft.com/office/drawing/2014/main" id="{E5927C70-410D-966F-BA20-DDF548085B0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814038" y="2480153"/>
            <a:ext cx="2830117" cy="24453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9973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B0BDB-9AF4-0CA1-F6E9-C3939D72BCD0}"/>
              </a:ext>
            </a:extLst>
          </p:cNvPr>
          <p:cNvSpPr>
            <a:spLocks noGrp="1"/>
          </p:cNvSpPr>
          <p:nvPr>
            <p:ph type="title"/>
          </p:nvPr>
        </p:nvSpPr>
        <p:spPr>
          <a:xfrm>
            <a:off x="2231136" y="125260"/>
            <a:ext cx="7729728" cy="1189973"/>
          </a:xfrm>
        </p:spPr>
        <p:txBody>
          <a:bodyPr/>
          <a:lstStyle/>
          <a:p>
            <a:r>
              <a:rPr lang="en-IN" b="1"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44539033-FB41-AD02-13BC-A999E655AF36}"/>
              </a:ext>
            </a:extLst>
          </p:cNvPr>
          <p:cNvSpPr>
            <a:spLocks noGrp="1"/>
          </p:cNvSpPr>
          <p:nvPr>
            <p:ph idx="1"/>
          </p:nvPr>
        </p:nvSpPr>
        <p:spPr>
          <a:xfrm>
            <a:off x="601579" y="1578279"/>
            <a:ext cx="11321716" cy="4966899"/>
          </a:xfrm>
        </p:spPr>
        <p:txBody>
          <a:bodyPr>
            <a:normAutofit fontScale="62500" lnSpcReduction="20000"/>
          </a:bodyPr>
          <a:lstStyle/>
          <a:p>
            <a:pPr>
              <a:buFont typeface="Wingdings" panose="05000000000000000000" pitchFamily="2" charset="2"/>
              <a:buChar char="§"/>
            </a:pPr>
            <a:r>
              <a:rPr lang="en-IN" dirty="0">
                <a:latin typeface="Times New Roman" panose="02020603050405020304" pitchFamily="18" charset="0"/>
                <a:cs typeface="Times New Roman" panose="02020603050405020304" pitchFamily="18" charset="0"/>
              </a:rPr>
              <a:t>Al-</a:t>
            </a:r>
            <a:r>
              <a:rPr lang="en-IN" dirty="0" err="1">
                <a:latin typeface="Times New Roman" panose="02020603050405020304" pitchFamily="18" charset="0"/>
                <a:cs typeface="Times New Roman" panose="02020603050405020304" pitchFamily="18" charset="0"/>
              </a:rPr>
              <a:t>Gasawneh</a:t>
            </a:r>
            <a:r>
              <a:rPr lang="en-IN" dirty="0">
                <a:latin typeface="Times New Roman" panose="02020603050405020304" pitchFamily="18" charset="0"/>
                <a:cs typeface="Times New Roman" panose="02020603050405020304" pitchFamily="18" charset="0"/>
              </a:rPr>
              <a:t>, J.A., Anuar, M.M., Dacko-</a:t>
            </a:r>
            <a:r>
              <a:rPr lang="en-IN" dirty="0" err="1">
                <a:latin typeface="Times New Roman" panose="02020603050405020304" pitchFamily="18" charset="0"/>
                <a:cs typeface="Times New Roman" panose="02020603050405020304" pitchFamily="18" charset="0"/>
              </a:rPr>
              <a:t>Pikiewicz</a:t>
            </a:r>
            <a:r>
              <a:rPr lang="en-IN" dirty="0">
                <a:latin typeface="Times New Roman" panose="02020603050405020304" pitchFamily="18" charset="0"/>
                <a:cs typeface="Times New Roman" panose="02020603050405020304" pitchFamily="18" charset="0"/>
              </a:rPr>
              <a:t>, Z. and Saputra, J., 2021. The impact of customer relationship management dimensions on service quality. </a:t>
            </a:r>
            <a:r>
              <a:rPr lang="en-IN" i="1" dirty="0">
                <a:latin typeface="Times New Roman" panose="02020603050405020304" pitchFamily="18" charset="0"/>
                <a:cs typeface="Times New Roman" panose="02020603050405020304" pitchFamily="18" charset="0"/>
              </a:rPr>
              <a:t>Polish Journal of Management Studies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23</a:t>
            </a:r>
            <a:r>
              <a:rPr lang="en-IN" dirty="0">
                <a:latin typeface="Times New Roman" panose="02020603050405020304" pitchFamily="18" charset="0"/>
                <a:cs typeface="Times New Roman" panose="02020603050405020304" pitchFamily="18" charset="0"/>
              </a:rPr>
              <a:t>(2), pp.24-41.</a:t>
            </a:r>
          </a:p>
          <a:p>
            <a:pPr>
              <a:buFont typeface="Wingdings" panose="05000000000000000000" pitchFamily="2" charset="2"/>
              <a:buChar char="§"/>
            </a:pPr>
            <a:r>
              <a:rPr lang="en-IN" dirty="0" err="1">
                <a:latin typeface="Times New Roman" panose="02020603050405020304" pitchFamily="18" charset="0"/>
                <a:cs typeface="Times New Roman" panose="02020603050405020304" pitchFamily="18" charset="0"/>
              </a:rPr>
              <a:t>Alshourah</a:t>
            </a:r>
            <a:r>
              <a:rPr lang="en-IN" dirty="0">
                <a:latin typeface="Times New Roman" panose="02020603050405020304" pitchFamily="18" charset="0"/>
                <a:cs typeface="Times New Roman" panose="02020603050405020304" pitchFamily="18" charset="0"/>
              </a:rPr>
              <a:t>, S., </a:t>
            </a:r>
            <a:r>
              <a:rPr lang="en-IN" dirty="0" err="1">
                <a:latin typeface="Times New Roman" panose="02020603050405020304" pitchFamily="18" charset="0"/>
                <a:cs typeface="Times New Roman" panose="02020603050405020304" pitchFamily="18" charset="0"/>
              </a:rPr>
              <a:t>Jodeh</a:t>
            </a:r>
            <a:r>
              <a:rPr lang="en-IN" dirty="0">
                <a:latin typeface="Times New Roman" panose="02020603050405020304" pitchFamily="18" charset="0"/>
                <a:cs typeface="Times New Roman" panose="02020603050405020304" pitchFamily="18" charset="0"/>
              </a:rPr>
              <a:t>, I., </a:t>
            </a:r>
            <a:r>
              <a:rPr lang="en-IN" dirty="0" err="1">
                <a:latin typeface="Times New Roman" panose="02020603050405020304" pitchFamily="18" charset="0"/>
                <a:cs typeface="Times New Roman" panose="02020603050405020304" pitchFamily="18" charset="0"/>
              </a:rPr>
              <a:t>Swiety</a:t>
            </a:r>
            <a:r>
              <a:rPr lang="en-IN" dirty="0">
                <a:latin typeface="Times New Roman" panose="02020603050405020304" pitchFamily="18" charset="0"/>
                <a:cs typeface="Times New Roman" panose="02020603050405020304" pitchFamily="18" charset="0"/>
              </a:rPr>
              <a:t>, I. and Ismail, A., 2022. Social customer relationship management capabilities and performance: Moderating social media usage among SMEs Jordanian. </a:t>
            </a:r>
            <a:r>
              <a:rPr lang="en-IN" i="1" dirty="0">
                <a:latin typeface="Times New Roman" panose="02020603050405020304" pitchFamily="18" charset="0"/>
                <a:cs typeface="Times New Roman" panose="02020603050405020304" pitchFamily="18" charset="0"/>
              </a:rPr>
              <a:t>Decision Sciences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25</a:t>
            </a:r>
            <a:r>
              <a:rPr lang="en-IN" dirty="0">
                <a:latin typeface="Times New Roman" panose="02020603050405020304" pitchFamily="18" charset="0"/>
                <a:cs typeface="Times New Roman" panose="02020603050405020304" pitchFamily="18" charset="0"/>
              </a:rPr>
              <a:t>(S2), pp.1-8.</a:t>
            </a:r>
          </a:p>
          <a:p>
            <a:pPr>
              <a:buFont typeface="Wingdings" panose="05000000000000000000" pitchFamily="2" charset="2"/>
              <a:buChar char="§"/>
            </a:pPr>
            <a:r>
              <a:rPr lang="en-IN" dirty="0">
                <a:latin typeface="Times New Roman" panose="02020603050405020304" pitchFamily="18" charset="0"/>
                <a:cs typeface="Times New Roman" panose="02020603050405020304" pitchFamily="18" charset="0"/>
              </a:rPr>
              <a:t>Arora, L., Singh, P., Bhatt, V. and Sharma, B., 2021. Understanding and managing customer engagement through social customer relationship management. </a:t>
            </a:r>
            <a:r>
              <a:rPr lang="en-IN" i="1" dirty="0">
                <a:latin typeface="Times New Roman" panose="02020603050405020304" pitchFamily="18" charset="0"/>
                <a:cs typeface="Times New Roman" panose="02020603050405020304" pitchFamily="18" charset="0"/>
              </a:rPr>
              <a:t>Journal of Decision Systems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30</a:t>
            </a:r>
            <a:r>
              <a:rPr lang="en-IN" dirty="0">
                <a:latin typeface="Times New Roman" panose="02020603050405020304" pitchFamily="18" charset="0"/>
                <a:cs typeface="Times New Roman" panose="02020603050405020304" pitchFamily="18" charset="0"/>
              </a:rPr>
              <a:t>(2-3), pp.215-234.</a:t>
            </a:r>
          </a:p>
          <a:p>
            <a:pPr>
              <a:buFont typeface="Wingdings" panose="05000000000000000000" pitchFamily="2" charset="2"/>
              <a:buChar char="§"/>
            </a:pPr>
            <a:r>
              <a:rPr lang="en-IN" dirty="0" err="1">
                <a:latin typeface="Times New Roman" panose="02020603050405020304" pitchFamily="18" charset="0"/>
                <a:cs typeface="Times New Roman" panose="02020603050405020304" pitchFamily="18" charset="0"/>
              </a:rPr>
              <a:t>Čavlin</a:t>
            </a:r>
            <a:r>
              <a:rPr lang="en-IN" dirty="0">
                <a:latin typeface="Times New Roman" panose="02020603050405020304" pitchFamily="18" charset="0"/>
                <a:cs typeface="Times New Roman" panose="02020603050405020304" pitchFamily="18" charset="0"/>
              </a:rPr>
              <a:t>, M., </a:t>
            </a:r>
            <a:r>
              <a:rPr lang="en-IN" dirty="0" err="1">
                <a:latin typeface="Times New Roman" panose="02020603050405020304" pitchFamily="18" charset="0"/>
                <a:cs typeface="Times New Roman" panose="02020603050405020304" pitchFamily="18" charset="0"/>
              </a:rPr>
              <a:t>Bulović</a:t>
            </a:r>
            <a:r>
              <a:rPr lang="en-IN" dirty="0">
                <a:latin typeface="Times New Roman" panose="02020603050405020304" pitchFamily="18" charset="0"/>
                <a:cs typeface="Times New Roman" panose="02020603050405020304" pitchFamily="18" charset="0"/>
              </a:rPr>
              <a:t>, V. and </a:t>
            </a:r>
            <a:r>
              <a:rPr lang="en-IN" dirty="0" err="1">
                <a:latin typeface="Times New Roman" panose="02020603050405020304" pitchFamily="18" charset="0"/>
                <a:cs typeface="Times New Roman" panose="02020603050405020304" pitchFamily="18" charset="0"/>
              </a:rPr>
              <a:t>Šmitran</a:t>
            </a:r>
            <a:r>
              <a:rPr lang="en-IN" dirty="0">
                <a:latin typeface="Times New Roman" panose="02020603050405020304" pitchFamily="18" charset="0"/>
                <a:cs typeface="Times New Roman" panose="02020603050405020304" pitchFamily="18" charset="0"/>
              </a:rPr>
              <a:t>, B., 2024. Strategic benefits of a customer-centric approach in customer relationship management system. </a:t>
            </a:r>
            <a:r>
              <a:rPr lang="en-IN" i="1" dirty="0">
                <a:latin typeface="Times New Roman" panose="02020603050405020304" pitchFamily="18" charset="0"/>
                <a:cs typeface="Times New Roman" panose="02020603050405020304" pitchFamily="18" charset="0"/>
              </a:rPr>
              <a:t>Journal of Agronomy, Technology and Engineering Management (Online)</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7</a:t>
            </a:r>
            <a:r>
              <a:rPr lang="en-IN" dirty="0">
                <a:latin typeface="Times New Roman" panose="02020603050405020304" pitchFamily="18" charset="0"/>
                <a:cs typeface="Times New Roman" panose="02020603050405020304" pitchFamily="18" charset="0"/>
              </a:rPr>
              <a:t>(3), pp.1114-1123.</a:t>
            </a:r>
          </a:p>
          <a:p>
            <a:pPr>
              <a:buFont typeface="Wingdings" panose="05000000000000000000" pitchFamily="2" charset="2"/>
              <a:buChar char="§"/>
            </a:pPr>
            <a:r>
              <a:rPr lang="en-IN" dirty="0" err="1">
                <a:latin typeface="Times New Roman" panose="02020603050405020304" pitchFamily="18" charset="0"/>
                <a:cs typeface="Times New Roman" panose="02020603050405020304" pitchFamily="18" charset="0"/>
              </a:rPr>
              <a:t>Guerola</a:t>
            </a:r>
            <a:r>
              <a:rPr lang="en-IN" dirty="0">
                <a:latin typeface="Times New Roman" panose="02020603050405020304" pitchFamily="18" charset="0"/>
                <a:cs typeface="Times New Roman" panose="02020603050405020304" pitchFamily="18" charset="0"/>
              </a:rPr>
              <a:t>-Navarro, V., Gil-Gomez, H., </a:t>
            </a:r>
            <a:r>
              <a:rPr lang="en-IN" dirty="0" err="1">
                <a:latin typeface="Times New Roman" panose="02020603050405020304" pitchFamily="18" charset="0"/>
                <a:cs typeface="Times New Roman" panose="02020603050405020304" pitchFamily="18" charset="0"/>
              </a:rPr>
              <a:t>Oltra-Badenes</a:t>
            </a:r>
            <a:r>
              <a:rPr lang="en-IN" dirty="0">
                <a:latin typeface="Times New Roman" panose="02020603050405020304" pitchFamily="18" charset="0"/>
                <a:cs typeface="Times New Roman" panose="02020603050405020304" pitchFamily="18" charset="0"/>
              </a:rPr>
              <a:t>, R. and Soto-Acosta, P., 2024. Customer relationship management and its impact on entrepreneurial marketing: A literature review. </a:t>
            </a:r>
            <a:r>
              <a:rPr lang="en-IN" i="1" dirty="0">
                <a:latin typeface="Times New Roman" panose="02020603050405020304" pitchFamily="18" charset="0"/>
                <a:cs typeface="Times New Roman" panose="02020603050405020304" pitchFamily="18" charset="0"/>
              </a:rPr>
              <a:t>International Entrepreneurship and Management Journal</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20</a:t>
            </a:r>
            <a:r>
              <a:rPr lang="en-IN" dirty="0">
                <a:latin typeface="Times New Roman" panose="02020603050405020304" pitchFamily="18" charset="0"/>
                <a:cs typeface="Times New Roman" panose="02020603050405020304" pitchFamily="18" charset="0"/>
              </a:rPr>
              <a:t>(2), pp.507-547.</a:t>
            </a:r>
          </a:p>
          <a:p>
            <a:pPr>
              <a:buFont typeface="Wingdings" panose="05000000000000000000" pitchFamily="2" charset="2"/>
              <a:buChar char="§"/>
            </a:pPr>
            <a:r>
              <a:rPr lang="en-IN" dirty="0" err="1">
                <a:latin typeface="Times New Roman" panose="02020603050405020304" pitchFamily="18" charset="0"/>
                <a:cs typeface="Times New Roman" panose="02020603050405020304" pitchFamily="18" charset="0"/>
              </a:rPr>
              <a:t>Guerola</a:t>
            </a:r>
            <a:r>
              <a:rPr lang="en-IN" dirty="0">
                <a:latin typeface="Times New Roman" panose="02020603050405020304" pitchFamily="18" charset="0"/>
                <a:cs typeface="Times New Roman" panose="02020603050405020304" pitchFamily="18" charset="0"/>
              </a:rPr>
              <a:t>-Navarro, V., Gil-Gomez, H., </a:t>
            </a:r>
            <a:r>
              <a:rPr lang="en-IN" dirty="0" err="1">
                <a:latin typeface="Times New Roman" panose="02020603050405020304" pitchFamily="18" charset="0"/>
                <a:cs typeface="Times New Roman" panose="02020603050405020304" pitchFamily="18" charset="0"/>
              </a:rPr>
              <a:t>Oltra-Badenes</a:t>
            </a:r>
            <a:r>
              <a:rPr lang="en-IN" dirty="0">
                <a:latin typeface="Times New Roman" panose="02020603050405020304" pitchFamily="18" charset="0"/>
                <a:cs typeface="Times New Roman" panose="02020603050405020304" pitchFamily="18" charset="0"/>
              </a:rPr>
              <a:t>, R. and Sendra-García, J., 2021. Customer relationship management and its impact on innovation: A literature review. </a:t>
            </a:r>
            <a:r>
              <a:rPr lang="en-IN" i="1" dirty="0">
                <a:latin typeface="Times New Roman" panose="02020603050405020304" pitchFamily="18" charset="0"/>
                <a:cs typeface="Times New Roman" panose="02020603050405020304" pitchFamily="18" charset="0"/>
              </a:rPr>
              <a:t>Journal of Business Research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129</a:t>
            </a:r>
            <a:r>
              <a:rPr lang="en-IN" dirty="0">
                <a:latin typeface="Times New Roman" panose="02020603050405020304" pitchFamily="18" charset="0"/>
                <a:cs typeface="Times New Roman" panose="02020603050405020304" pitchFamily="18" charset="0"/>
              </a:rPr>
              <a:t>, pp.83-87.</a:t>
            </a:r>
          </a:p>
          <a:p>
            <a:pPr>
              <a:buFont typeface="Wingdings" panose="05000000000000000000" pitchFamily="2" charset="2"/>
              <a:buChar char="§"/>
            </a:pPr>
            <a:r>
              <a:rPr lang="en-IN" dirty="0" err="1">
                <a:latin typeface="Times New Roman" panose="02020603050405020304" pitchFamily="18" charset="0"/>
                <a:cs typeface="Times New Roman" panose="02020603050405020304" pitchFamily="18" charset="0"/>
              </a:rPr>
              <a:t>Guerola</a:t>
            </a:r>
            <a:r>
              <a:rPr lang="en-IN" dirty="0">
                <a:latin typeface="Times New Roman" panose="02020603050405020304" pitchFamily="18" charset="0"/>
                <a:cs typeface="Times New Roman" panose="02020603050405020304" pitchFamily="18" charset="0"/>
              </a:rPr>
              <a:t>-Navarro, V., </a:t>
            </a:r>
            <a:r>
              <a:rPr lang="en-IN" dirty="0" err="1">
                <a:latin typeface="Times New Roman" panose="02020603050405020304" pitchFamily="18" charset="0"/>
                <a:cs typeface="Times New Roman" panose="02020603050405020304" pitchFamily="18" charset="0"/>
              </a:rPr>
              <a:t>Oltra-Badenes</a:t>
            </a:r>
            <a:r>
              <a:rPr lang="en-IN" dirty="0">
                <a:latin typeface="Times New Roman" panose="02020603050405020304" pitchFamily="18" charset="0"/>
                <a:cs typeface="Times New Roman" panose="02020603050405020304" pitchFamily="18" charset="0"/>
              </a:rPr>
              <a:t>, R., Gil-Gomez, H. and Gil-Gomez, J.A., 2021. Research model for measuring the impact of customer relationship management (CRM) on performance indicators. </a:t>
            </a:r>
            <a:r>
              <a:rPr lang="en-IN" i="1" dirty="0">
                <a:latin typeface="Times New Roman" panose="02020603050405020304" pitchFamily="18" charset="0"/>
                <a:cs typeface="Times New Roman" panose="02020603050405020304" pitchFamily="18" charset="0"/>
              </a:rPr>
              <a:t>Economic research-</a:t>
            </a:r>
            <a:r>
              <a:rPr lang="en-IN" i="1" dirty="0" err="1">
                <a:latin typeface="Times New Roman" panose="02020603050405020304" pitchFamily="18" charset="0"/>
                <a:cs typeface="Times New Roman" panose="02020603050405020304" pitchFamily="18" charset="0"/>
              </a:rPr>
              <a:t>ekonomska</a:t>
            </a:r>
            <a:r>
              <a:rPr lang="en-IN" i="1" dirty="0">
                <a:latin typeface="Times New Roman" panose="02020603050405020304" pitchFamily="18" charset="0"/>
                <a:cs typeface="Times New Roman" panose="02020603050405020304" pitchFamily="18" charset="0"/>
              </a:rPr>
              <a:t> </a:t>
            </a:r>
            <a:r>
              <a:rPr lang="en-IN" i="1" dirty="0" err="1">
                <a:latin typeface="Times New Roman" panose="02020603050405020304" pitchFamily="18" charset="0"/>
                <a:cs typeface="Times New Roman" panose="02020603050405020304" pitchFamily="18" charset="0"/>
              </a:rPr>
              <a:t>istraživanja</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34</a:t>
            </a:r>
            <a:r>
              <a:rPr lang="en-IN" dirty="0">
                <a:latin typeface="Times New Roman" panose="02020603050405020304" pitchFamily="18" charset="0"/>
                <a:cs typeface="Times New Roman" panose="02020603050405020304" pitchFamily="18" charset="0"/>
              </a:rPr>
              <a:t>(1), pp.2669-2691.</a:t>
            </a:r>
          </a:p>
          <a:p>
            <a:pPr>
              <a:buFont typeface="Wingdings" panose="05000000000000000000" pitchFamily="2" charset="2"/>
              <a:buChar char="§"/>
            </a:pPr>
            <a:r>
              <a:rPr lang="en-IN" dirty="0">
                <a:latin typeface="Times New Roman" panose="02020603050405020304" pitchFamily="18" charset="0"/>
                <a:cs typeface="Times New Roman" panose="02020603050405020304" pitchFamily="18" charset="0"/>
              </a:rPr>
              <a:t>Khan, R.U., </a:t>
            </a:r>
            <a:r>
              <a:rPr lang="en-IN" dirty="0" err="1">
                <a:latin typeface="Times New Roman" panose="02020603050405020304" pitchFamily="18" charset="0"/>
                <a:cs typeface="Times New Roman" panose="02020603050405020304" pitchFamily="18" charset="0"/>
              </a:rPr>
              <a:t>Salamzadeh</a:t>
            </a:r>
            <a:r>
              <a:rPr lang="en-IN" dirty="0">
                <a:latin typeface="Times New Roman" panose="02020603050405020304" pitchFamily="18" charset="0"/>
                <a:cs typeface="Times New Roman" panose="02020603050405020304" pitchFamily="18" charset="0"/>
              </a:rPr>
              <a:t>, Y., Iqbal, Q. and Yang, S., 2022. The impact of customer relationship management and company reputation on customer loyalty: The mediating role of customer satisfaction. </a:t>
            </a:r>
            <a:r>
              <a:rPr lang="en-IN" i="1" dirty="0">
                <a:latin typeface="Times New Roman" panose="02020603050405020304" pitchFamily="18" charset="0"/>
                <a:cs typeface="Times New Roman" panose="02020603050405020304" pitchFamily="18" charset="0"/>
              </a:rPr>
              <a:t>Journal of Relationship Marketing</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21</a:t>
            </a:r>
            <a:r>
              <a:rPr lang="en-IN" dirty="0">
                <a:latin typeface="Times New Roman" panose="02020603050405020304" pitchFamily="18" charset="0"/>
                <a:cs typeface="Times New Roman" panose="02020603050405020304" pitchFamily="18" charset="0"/>
              </a:rPr>
              <a:t>(1), pp.1-26.</a:t>
            </a:r>
          </a:p>
          <a:p>
            <a:pPr>
              <a:buFont typeface="Wingdings" panose="05000000000000000000" pitchFamily="2" charset="2"/>
              <a:buChar char="§"/>
            </a:pPr>
            <a:r>
              <a:rPr lang="en-IN" dirty="0">
                <a:latin typeface="Times New Roman" panose="02020603050405020304" pitchFamily="18" charset="0"/>
                <a:cs typeface="Times New Roman" panose="02020603050405020304" pitchFamily="18" charset="0"/>
              </a:rPr>
              <a:t>Kumar, P., </a:t>
            </a:r>
            <a:r>
              <a:rPr lang="en-IN" dirty="0" err="1">
                <a:latin typeface="Times New Roman" panose="02020603050405020304" pitchFamily="18" charset="0"/>
                <a:cs typeface="Times New Roman" panose="02020603050405020304" pitchFamily="18" charset="0"/>
              </a:rPr>
              <a:t>Mokha</a:t>
            </a:r>
            <a:r>
              <a:rPr lang="en-IN" dirty="0">
                <a:latin typeface="Times New Roman" panose="02020603050405020304" pitchFamily="18" charset="0"/>
                <a:cs typeface="Times New Roman" panose="02020603050405020304" pitchFamily="18" charset="0"/>
              </a:rPr>
              <a:t>, A.K. and </a:t>
            </a:r>
            <a:r>
              <a:rPr lang="en-IN" dirty="0" err="1">
                <a:latin typeface="Times New Roman" panose="02020603050405020304" pitchFamily="18" charset="0"/>
                <a:cs typeface="Times New Roman" panose="02020603050405020304" pitchFamily="18" charset="0"/>
              </a:rPr>
              <a:t>Pattnaik</a:t>
            </a:r>
            <a:r>
              <a:rPr lang="en-IN" dirty="0">
                <a:latin typeface="Times New Roman" panose="02020603050405020304" pitchFamily="18" charset="0"/>
                <a:cs typeface="Times New Roman" panose="02020603050405020304" pitchFamily="18" charset="0"/>
              </a:rPr>
              <a:t>, S.C., 2022. Electronic customer relationship management (E-CRM), customer experience and customer satisfaction: evidence from the banking industry. </a:t>
            </a:r>
            <a:r>
              <a:rPr lang="en-IN" i="1" dirty="0">
                <a:latin typeface="Times New Roman" panose="02020603050405020304" pitchFamily="18" charset="0"/>
                <a:cs typeface="Times New Roman" panose="02020603050405020304" pitchFamily="18" charset="0"/>
              </a:rPr>
              <a:t>Benchmarking: An International Journal</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29</a:t>
            </a:r>
            <a:r>
              <a:rPr lang="en-IN" dirty="0">
                <a:latin typeface="Times New Roman" panose="02020603050405020304" pitchFamily="18" charset="0"/>
                <a:cs typeface="Times New Roman" panose="02020603050405020304" pitchFamily="18" charset="0"/>
              </a:rPr>
              <a:t>(2), pp.551-572.</a:t>
            </a:r>
          </a:p>
          <a:p>
            <a:pPr>
              <a:buFont typeface="Wingdings" panose="05000000000000000000" pitchFamily="2" charset="2"/>
              <a:buChar char="§"/>
            </a:pPr>
            <a:r>
              <a:rPr lang="en-IN" dirty="0" err="1">
                <a:latin typeface="Times New Roman" panose="02020603050405020304" pitchFamily="18" charset="0"/>
                <a:cs typeface="Times New Roman" panose="02020603050405020304" pitchFamily="18" charset="0"/>
              </a:rPr>
              <a:t>Ledro</a:t>
            </a:r>
            <a:r>
              <a:rPr lang="en-IN" dirty="0">
                <a:latin typeface="Times New Roman" panose="02020603050405020304" pitchFamily="18" charset="0"/>
                <a:cs typeface="Times New Roman" panose="02020603050405020304" pitchFamily="18" charset="0"/>
              </a:rPr>
              <a:t>, C., </a:t>
            </a:r>
            <a:r>
              <a:rPr lang="en-IN" dirty="0" err="1">
                <a:latin typeface="Times New Roman" panose="02020603050405020304" pitchFamily="18" charset="0"/>
                <a:cs typeface="Times New Roman" panose="02020603050405020304" pitchFamily="18" charset="0"/>
              </a:rPr>
              <a:t>Nosella</a:t>
            </a:r>
            <a:r>
              <a:rPr lang="en-IN" dirty="0">
                <a:latin typeface="Times New Roman" panose="02020603050405020304" pitchFamily="18" charset="0"/>
                <a:cs typeface="Times New Roman" panose="02020603050405020304" pitchFamily="18" charset="0"/>
              </a:rPr>
              <a:t>, A. and Vinelli, A., 2022. Artificial intelligence in customer relationship management: literature review and future research directions. </a:t>
            </a:r>
            <a:r>
              <a:rPr lang="en-IN" i="1" dirty="0">
                <a:latin typeface="Times New Roman" panose="02020603050405020304" pitchFamily="18" charset="0"/>
                <a:cs typeface="Times New Roman" panose="02020603050405020304" pitchFamily="18" charset="0"/>
              </a:rPr>
              <a:t>Journal of Business &amp; Industrial Marketing</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37</a:t>
            </a:r>
            <a:r>
              <a:rPr lang="en-IN" dirty="0">
                <a:latin typeface="Times New Roman" panose="02020603050405020304" pitchFamily="18" charset="0"/>
                <a:cs typeface="Times New Roman" panose="02020603050405020304" pitchFamily="18" charset="0"/>
              </a:rPr>
              <a:t>(13), pp.48-63.</a:t>
            </a:r>
          </a:p>
          <a:p>
            <a:pPr>
              <a:buFont typeface="Wingdings" panose="05000000000000000000" pitchFamily="2" charset="2"/>
              <a:buChar char="§"/>
            </a:pPr>
            <a:r>
              <a:rPr lang="en-IN" dirty="0">
                <a:latin typeface="Times New Roman" panose="02020603050405020304" pitchFamily="18" charset="0"/>
                <a:cs typeface="Times New Roman" panose="02020603050405020304" pitchFamily="18" charset="0"/>
              </a:rPr>
              <a:t>Rahman, M.S., Bag, S., Gupta, S. and Sivarajah, U., 2023. Technology readiness of B2B firms and AI-based customer relationship management capability for enhancing social sustainability performance. </a:t>
            </a:r>
            <a:r>
              <a:rPr lang="en-IN" i="1" dirty="0">
                <a:latin typeface="Times New Roman" panose="02020603050405020304" pitchFamily="18" charset="0"/>
                <a:cs typeface="Times New Roman" panose="02020603050405020304" pitchFamily="18" charset="0"/>
              </a:rPr>
              <a:t>Journal of business research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156</a:t>
            </a:r>
            <a:r>
              <a:rPr lang="en-IN" dirty="0">
                <a:latin typeface="Times New Roman" panose="02020603050405020304" pitchFamily="18" charset="0"/>
                <a:cs typeface="Times New Roman" panose="02020603050405020304" pitchFamily="18" charset="0"/>
              </a:rPr>
              <a:t>, p.113525.</a:t>
            </a:r>
          </a:p>
          <a:p>
            <a:pPr>
              <a:buFont typeface="Wingdings" panose="05000000000000000000" pitchFamily="2" charset="2"/>
              <a:buChar char="§"/>
            </a:pPr>
            <a:r>
              <a:rPr lang="en-IN" dirty="0" err="1">
                <a:latin typeface="Times New Roman" panose="02020603050405020304" pitchFamily="18" charset="0"/>
                <a:cs typeface="Times New Roman" panose="02020603050405020304" pitchFamily="18" charset="0"/>
              </a:rPr>
              <a:t>Sukmawan</a:t>
            </a:r>
            <a:r>
              <a:rPr lang="en-IN" dirty="0">
                <a:latin typeface="Times New Roman" panose="02020603050405020304" pitchFamily="18" charset="0"/>
                <a:cs typeface="Times New Roman" panose="02020603050405020304" pitchFamily="18" charset="0"/>
              </a:rPr>
              <a:t>, R. and </a:t>
            </a:r>
            <a:r>
              <a:rPr lang="en-IN" dirty="0" err="1">
                <a:latin typeface="Times New Roman" panose="02020603050405020304" pitchFamily="18" charset="0"/>
                <a:cs typeface="Times New Roman" panose="02020603050405020304" pitchFamily="18" charset="0"/>
              </a:rPr>
              <a:t>Zulganef</a:t>
            </a:r>
            <a:r>
              <a:rPr lang="en-IN" dirty="0">
                <a:latin typeface="Times New Roman" panose="02020603050405020304" pitchFamily="18" charset="0"/>
                <a:cs typeface="Times New Roman" panose="02020603050405020304" pitchFamily="18" charset="0"/>
              </a:rPr>
              <a:t>, Z., 2023. The influence of insurance service reputation, customer relationship management, and price attractiveness on insurance service customer </a:t>
            </a:r>
            <a:r>
              <a:rPr lang="en-IN" dirty="0" err="1">
                <a:latin typeface="Times New Roman" panose="02020603050405020304" pitchFamily="18" charset="0"/>
                <a:cs typeface="Times New Roman" panose="02020603050405020304" pitchFamily="18" charset="0"/>
              </a:rPr>
              <a:t>customer</a:t>
            </a:r>
            <a:r>
              <a:rPr lang="en-IN" dirty="0">
                <a:latin typeface="Times New Roman" panose="02020603050405020304" pitchFamily="18" charset="0"/>
                <a:cs typeface="Times New Roman" panose="02020603050405020304" pitchFamily="18" charset="0"/>
              </a:rPr>
              <a:t> experience: a literature review. </a:t>
            </a:r>
            <a:r>
              <a:rPr lang="en-IN" i="1" dirty="0">
                <a:latin typeface="Times New Roman" panose="02020603050405020304" pitchFamily="18" charset="0"/>
                <a:cs typeface="Times New Roman" panose="02020603050405020304" pitchFamily="18" charset="0"/>
              </a:rPr>
              <a:t>International Journal of Business, Economics, and Social Development</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4</a:t>
            </a:r>
            <a:r>
              <a:rPr lang="en-IN" dirty="0">
                <a:latin typeface="Times New Roman" panose="02020603050405020304" pitchFamily="18" charset="0"/>
                <a:cs typeface="Times New Roman" panose="02020603050405020304" pitchFamily="18" charset="0"/>
              </a:rPr>
              <a:t>(1), pp.32-37.</a:t>
            </a:r>
          </a:p>
          <a:p>
            <a:endParaRPr lang="en-IN" dirty="0"/>
          </a:p>
        </p:txBody>
      </p:sp>
    </p:spTree>
    <p:extLst>
      <p:ext uri="{BB962C8B-B14F-4D97-AF65-F5344CB8AC3E}">
        <p14:creationId xmlns:p14="http://schemas.microsoft.com/office/powerpoint/2010/main" val="1289027966"/>
      </p:ext>
    </p:extLst>
  </p:cSld>
  <p:clrMapOvr>
    <a:masterClrMapping/>
  </p:clrMapOvr>
</p:sld>
</file>

<file path=ppt/theme/theme1.xml><?xml version="1.0" encoding="utf-8"?>
<a:theme xmlns:a="http://schemas.openxmlformats.org/drawingml/2006/main" name="Parce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Reflection">
      <a:fillStyleLst>
        <a:solidFill>
          <a:schemeClr val="phClr"/>
        </a:solidFill>
        <a:gradFill rotWithShape="1">
          <a:gsLst>
            <a:gs pos="0">
              <a:schemeClr val="phClr">
                <a:tint val="50000"/>
                <a:alpha val="100000"/>
                <a:satMod val="140000"/>
                <a:lumMod val="105000"/>
              </a:schemeClr>
            </a:gs>
            <a:gs pos="41000">
              <a:schemeClr val="phClr">
                <a:tint val="57000"/>
                <a:satMod val="160000"/>
                <a:lumMod val="99000"/>
              </a:schemeClr>
            </a:gs>
            <a:gs pos="100000">
              <a:schemeClr val="phClr">
                <a:tint val="80000"/>
                <a:satMod val="180000"/>
                <a:lumMod val="104000"/>
              </a:schemeClr>
            </a:gs>
          </a:gsLst>
          <a:lin ang="5400000" scaled="1"/>
        </a:gradFill>
        <a:gradFill rotWithShape="1">
          <a:gsLst>
            <a:gs pos="0">
              <a:schemeClr val="phClr">
                <a:tint val="97000"/>
                <a:satMod val="115000"/>
                <a:lumMod val="114000"/>
              </a:schemeClr>
            </a:gs>
            <a:gs pos="60000">
              <a:schemeClr val="phClr">
                <a:tint val="100000"/>
                <a:shade val="96000"/>
                <a:satMod val="100000"/>
                <a:lumMod val="108000"/>
              </a:schemeClr>
            </a:gs>
            <a:gs pos="100000">
              <a:schemeClr val="phClr">
                <a:shade val="91000"/>
                <a:sat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38100" dist="25400" dir="5400000" rotWithShape="0">
              <a:srgbClr val="000000">
                <a:alpha val="28000"/>
              </a:srgbClr>
            </a:outerShdw>
          </a:effectLst>
        </a:effectStyle>
        <a:effectStyle>
          <a:effectLst>
            <a:outerShdw blurRad="50800" dist="31750" dir="5400000" sy="98000" rotWithShape="0">
              <a:srgbClr val="000000">
                <a:alpha val="47000"/>
              </a:srgbClr>
            </a:outerShdw>
          </a:effectLst>
          <a:scene3d>
            <a:camera prst="orthographicFront">
              <a:rot lat="0" lon="0" rev="0"/>
            </a:camera>
            <a:lightRig rig="twoPt" dir="t">
              <a:rot lat="0" lon="0" rev="4800000"/>
            </a:lightRig>
          </a:scene3d>
          <a:sp3d prstMaterial="matte">
            <a:bevelT w="25400" h="44450"/>
          </a:sp3d>
        </a:effectStyle>
        <a:effectStyle>
          <a:effectLst>
            <a:reflection blurRad="25400" stA="32000" endPos="28000" dist="8889" dir="5400000" sy="-100000" rotWithShape="0"/>
          </a:effectLst>
          <a:scene3d>
            <a:camera prst="orthographicFront">
              <a:rot lat="0" lon="0" rev="0"/>
            </a:camera>
            <a:lightRig rig="threePt" dir="t">
              <a:rot lat="0" lon="0" rev="4800000"/>
            </a:lightRig>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0</TotalTime>
  <Words>2195</Words>
  <Application>Microsoft Office PowerPoint</Application>
  <PresentationFormat>Widescreen</PresentationFormat>
  <Paragraphs>139</Paragraphs>
  <Slides>18</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Courier New</vt:lpstr>
      <vt:lpstr>Gill Sans MT</vt:lpstr>
      <vt:lpstr>Times New Roman</vt:lpstr>
      <vt:lpstr>Wingdings</vt:lpstr>
      <vt:lpstr>Parcel</vt:lpstr>
      <vt:lpstr>Eugenia MIHAELA RACACEANU STUDENT NUMBER 2326833 BMSW 5010</vt:lpstr>
      <vt:lpstr>SUMMARY</vt:lpstr>
      <vt:lpstr>Introduction</vt:lpstr>
      <vt:lpstr>CRM in Modern Marketing</vt:lpstr>
      <vt:lpstr>Defining Digital and Social Media</vt:lpstr>
      <vt:lpstr>Role of Digital and Social Media in CRM</vt:lpstr>
      <vt:lpstr>M&amp;S Food’s Digital Ecosystem</vt:lpstr>
      <vt:lpstr>Social Media Strategy</vt:lpstr>
      <vt:lpstr>Enhancing Customer Engagement</vt:lpstr>
      <vt:lpstr>Digital Platforms and Personalisation</vt:lpstr>
      <vt:lpstr>Supporting Organisational Performance</vt:lpstr>
      <vt:lpstr>Integration of Digital and Traditional Channels</vt:lpstr>
      <vt:lpstr>Ethical and Sustainable Communication</vt:lpstr>
      <vt:lpstr>Challenges and Limitations</vt:lpstr>
      <vt:lpstr>Best Practices and Innovations</vt:lpstr>
      <vt:lpstr>Conclusions</vt:lpstr>
      <vt:lpstr>Recommendations and Q&amp;A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dc:creator>
  <cp:lastModifiedBy>Eugenia Mihaela</cp:lastModifiedBy>
  <cp:revision>1</cp:revision>
  <dcterms:created xsi:type="dcterms:W3CDTF">2025-10-30T13:58:53Z</dcterms:created>
  <dcterms:modified xsi:type="dcterms:W3CDTF">2025-12-02T13:11:20Z</dcterms:modified>
</cp:coreProperties>
</file>