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notesMasterIdLst>
    <p:notesMasterId r:id="rId12"/>
  </p:notesMasterIdLst>
  <p:sldIdLst>
    <p:sldId id="256" r:id="rId2"/>
    <p:sldId id="258" r:id="rId3"/>
    <p:sldId id="265" r:id="rId4"/>
    <p:sldId id="264" r:id="rId5"/>
    <p:sldId id="266" r:id="rId6"/>
    <p:sldId id="263" r:id="rId7"/>
    <p:sldId id="262" r:id="rId8"/>
    <p:sldId id="267" r:id="rId9"/>
    <p:sldId id="261" r:id="rId10"/>
    <p:sldId id="260"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6933" autoAdjust="0"/>
  </p:normalViewPr>
  <p:slideViewPr>
    <p:cSldViewPr snapToGrid="0">
      <p:cViewPr varScale="1">
        <p:scale>
          <a:sx n="58" d="100"/>
          <a:sy n="58" d="100"/>
        </p:scale>
        <p:origin x="1338"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D516A2E-6B8B-4CA4-9183-92BA57F06246}" type="datetimeFigureOut">
              <a:rPr lang="en-US" smtClean="0"/>
              <a:t>6/13/2023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F55E707-DC4D-4916-B2FF-2175DA298331}" type="slidenum">
              <a:rPr lang="en-US" smtClean="0"/>
              <a:t>‹#›</a:t>
            </a:fld>
            <a:endParaRPr lang="en-US"/>
          </a:p>
        </p:txBody>
      </p:sp>
    </p:spTree>
    <p:extLst>
      <p:ext uri="{BB962C8B-B14F-4D97-AF65-F5344CB8AC3E}">
        <p14:creationId xmlns:p14="http://schemas.microsoft.com/office/powerpoint/2010/main" val="29736879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solidFill>
                  <a:srgbClr val="1F1F1F"/>
                </a:solidFill>
                <a:effectLst/>
                <a:latin typeface="Times New Roman" panose="02020603050405020304" pitchFamily="18" charset="0"/>
                <a:ea typeface="Calibri" panose="020F0502020204030204" pitchFamily="34" charset="0"/>
                <a:cs typeface="Times New Roman" panose="02020603050405020304" pitchFamily="18" charset="0"/>
              </a:rPr>
              <a:t>Understanding the difference between group and team is important to build individual roles and responsibilities. The presentation will discuss different theories such as Belbin and Tuckman to understand the concept of team and group. Additionally, one workplace example of group and teamwork and the effectiveness of the theories on that will also be discussed here.</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4F55E707-DC4D-4916-B2FF-2175DA298331}" type="slidenum">
              <a:rPr lang="en-US" smtClean="0"/>
              <a:t>3</a:t>
            </a:fld>
            <a:endParaRPr lang="en-US"/>
          </a:p>
        </p:txBody>
      </p:sp>
    </p:spTree>
    <p:extLst>
      <p:ext uri="{BB962C8B-B14F-4D97-AF65-F5344CB8AC3E}">
        <p14:creationId xmlns:p14="http://schemas.microsoft.com/office/powerpoint/2010/main" val="19466293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US" sz="1800" b="1" kern="0" dirty="0">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rPr>
              <a:t>Belbin Theory of Teamwork</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US" sz="1800" kern="0" dirty="0">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rPr>
              <a:t>The theory describes a team consisting of different personalities. The theory teaches that all team members should understand, behave, produce and support each other in a specific way. Team members have different roles depending on the situation thus, members have to maintain a proper balance with each other's thinking, knowledge and working processes (EMG, 2023). </a:t>
            </a:r>
            <a:endParaRPr lang="en-US" dirty="0"/>
          </a:p>
        </p:txBody>
      </p:sp>
      <p:sp>
        <p:nvSpPr>
          <p:cNvPr id="4" name="Slide Number Placeholder 3"/>
          <p:cNvSpPr>
            <a:spLocks noGrp="1"/>
          </p:cNvSpPr>
          <p:nvPr>
            <p:ph type="sldNum" sz="quarter" idx="5"/>
          </p:nvPr>
        </p:nvSpPr>
        <p:spPr/>
        <p:txBody>
          <a:bodyPr/>
          <a:lstStyle/>
          <a:p>
            <a:fld id="{4F55E707-DC4D-4916-B2FF-2175DA298331}" type="slidenum">
              <a:rPr lang="en-US" smtClean="0"/>
              <a:t>4</a:t>
            </a:fld>
            <a:endParaRPr lang="en-US"/>
          </a:p>
        </p:txBody>
      </p:sp>
    </p:spTree>
    <p:extLst>
      <p:ext uri="{BB962C8B-B14F-4D97-AF65-F5344CB8AC3E}">
        <p14:creationId xmlns:p14="http://schemas.microsoft.com/office/powerpoint/2010/main" val="22761143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0" dirty="0">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rPr>
              <a:t>The theory mainly focused on the roles of the members: some have to work on thinking-oriented areas, some on action-oriented areas and some have to do people-related areas. For example, when a team of students doing a presentation for the same purpose, they can follow this theory to involve every individual in the work properly. A group of employees who work daily in the same workplace can be benefitted from this theory. Thus, they can understand different roles and responsibilities and can apply them in future.  </a:t>
            </a:r>
            <a:endParaRPr lang="en-US"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4F55E707-DC4D-4916-B2FF-2175DA298331}" type="slidenum">
              <a:rPr lang="en-US" smtClean="0"/>
              <a:t>5</a:t>
            </a:fld>
            <a:endParaRPr lang="en-US"/>
          </a:p>
        </p:txBody>
      </p:sp>
    </p:spTree>
    <p:extLst>
      <p:ext uri="{BB962C8B-B14F-4D97-AF65-F5344CB8AC3E}">
        <p14:creationId xmlns:p14="http://schemas.microsoft.com/office/powerpoint/2010/main" val="40423242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US" sz="1800" b="1" kern="0" dirty="0">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rPr>
              <a:t>Tuckman Theory</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US" sz="1800" kern="0" dirty="0">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rPr>
              <a:t>The theory includes some stages such as </a:t>
            </a:r>
            <a:r>
              <a:rPr lang="en-US" sz="1800" kern="0" dirty="0">
                <a:solidFill>
                  <a:srgbClr val="040C28"/>
                </a:solidFill>
                <a:effectLst/>
                <a:latin typeface="Times New Roman" panose="02020603050405020304" pitchFamily="18" charset="0"/>
                <a:ea typeface="Times New Roman" panose="02020603050405020304" pitchFamily="18" charset="0"/>
                <a:cs typeface="Times New Roman" panose="02020603050405020304" pitchFamily="18" charset="0"/>
              </a:rPr>
              <a:t>forming, storming, norming, performing and adjourning. </a:t>
            </a:r>
            <a:r>
              <a:rPr lang="en-US" sz="1800" kern="0" dirty="0">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rPr>
              <a:t>The focused area of the theory is to form a team properly thus there are different people who can face different issues related to their thinking and working process. Overcoming all the challenges and then choosing the best leader is very important. It develops the maturity, skills, and relationships of the members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Dugang</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2020)</a:t>
            </a:r>
            <a:r>
              <a:rPr lang="en-US" sz="1800" kern="0" dirty="0">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rPr>
              <a:t>. It creates a more collaborative working environment and leads the team to more success. For example, a team of students can use the theory while working on a particular project. It helps them to improve their skills and past knowledge. A group of employees can have the convenience of the theory thus they can improve their thinking process, be mature and can select a perfect leader for their workplace.</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4F55E707-DC4D-4916-B2FF-2175DA298331}" type="slidenum">
              <a:rPr lang="en-US" smtClean="0"/>
              <a:t>6</a:t>
            </a:fld>
            <a:endParaRPr lang="en-US"/>
          </a:p>
        </p:txBody>
      </p:sp>
    </p:spTree>
    <p:extLst>
      <p:ext uri="{BB962C8B-B14F-4D97-AF65-F5344CB8AC3E}">
        <p14:creationId xmlns:p14="http://schemas.microsoft.com/office/powerpoint/2010/main" val="25945218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US" sz="1800" kern="1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Multiple product managers of Tesco </a:t>
            </a:r>
            <a:r>
              <a:rPr lang="en-GB" sz="1800" kern="100" dirty="0">
                <a:solidFill>
                  <a:srgbClr val="1F1F1F"/>
                </a:solidFill>
                <a:effectLst/>
                <a:latin typeface="Times New Roman" panose="02020603050405020304" pitchFamily="18" charset="0"/>
                <a:ea typeface="Calibri" panose="020F0502020204030204" pitchFamily="34" charset="0"/>
                <a:cs typeface="Times New Roman" panose="02020603050405020304" pitchFamily="18" charset="0"/>
              </a:rPr>
              <a:t>work together on a daily basis by maintaining the same rules and regulations and other activities. However, they can have different purposes such as some deals with plans, some with products and some with the customers. Here they can take help from the previously discussed theory. Belbin’s Theory can help them</a:t>
            </a:r>
            <a:r>
              <a:rPr lang="en-GB" sz="1800" b="1" kern="100" dirty="0">
                <a:solidFill>
                  <a:srgbClr val="1F1F1F"/>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kern="100" dirty="0">
                <a:solidFill>
                  <a:srgbClr val="1F1F1F"/>
                </a:solidFill>
                <a:effectLst/>
                <a:latin typeface="Times New Roman" panose="02020603050405020304" pitchFamily="18" charset="0"/>
                <a:ea typeface="Calibri" panose="020F0502020204030204" pitchFamily="34" charset="0"/>
                <a:cs typeface="Times New Roman" panose="02020603050405020304" pitchFamily="18" charset="0"/>
              </a:rPr>
              <a:t>to maintain a proper balance with their work process through proper methods, </a:t>
            </a:r>
            <a:r>
              <a:rPr lang="en-GB" sz="1800" kern="1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pricing, selling </a:t>
            </a:r>
            <a:r>
              <a:rPr lang="en-GB" sz="1800" kern="100" dirty="0">
                <a:solidFill>
                  <a:srgbClr val="1F1F1F"/>
                </a:solidFill>
                <a:effectLst/>
                <a:latin typeface="Times New Roman" panose="02020603050405020304" pitchFamily="18" charset="0"/>
                <a:ea typeface="Calibri" panose="020F0502020204030204" pitchFamily="34" charset="0"/>
                <a:cs typeface="Times New Roman" panose="02020603050405020304" pitchFamily="18" charset="0"/>
              </a:rPr>
              <a:t>and timing </a:t>
            </a:r>
            <a:r>
              <a:rPr lang="en-US" sz="1800" kern="100" dirty="0">
                <a:solidFill>
                  <a:srgbClr val="1F1F1F"/>
                </a:solidFill>
                <a:effectLst/>
                <a:latin typeface="Times New Roman" panose="02020603050405020304" pitchFamily="18" charset="0"/>
                <a:ea typeface="Calibri" panose="020F0502020204030204" pitchFamily="34" charset="0"/>
                <a:cs typeface="Times New Roman" panose="02020603050405020304" pitchFamily="18" charset="0"/>
              </a:rPr>
              <a:t>(Belbin, 2023)</a:t>
            </a:r>
            <a:r>
              <a:rPr lang="en-GB" sz="1800" kern="100" dirty="0">
                <a:solidFill>
                  <a:srgbClr val="1F1F1F"/>
                </a:solidFill>
                <a:effectLst/>
                <a:latin typeface="Times New Roman" panose="02020603050405020304" pitchFamily="18" charset="0"/>
                <a:ea typeface="Calibri" panose="020F0502020204030204" pitchFamily="34" charset="0"/>
                <a:cs typeface="Times New Roman" panose="02020603050405020304" pitchFamily="18" charset="0"/>
              </a:rPr>
              <a:t>. Belbin’s Theory can be helpful thus they can use their thinking process, </a:t>
            </a:r>
            <a:r>
              <a:rPr lang="en-GB" sz="1800" kern="1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communication skills, approaching methods </a:t>
            </a:r>
            <a:r>
              <a:rPr lang="en-GB" sz="1800" kern="100" dirty="0">
                <a:solidFill>
                  <a:srgbClr val="1F1F1F"/>
                </a:solidFill>
                <a:effectLst/>
                <a:latin typeface="Times New Roman" panose="02020603050405020304" pitchFamily="18" charset="0"/>
                <a:ea typeface="Calibri" panose="020F0502020204030204" pitchFamily="34" charset="0"/>
                <a:cs typeface="Times New Roman" panose="02020603050405020304" pitchFamily="18" charset="0"/>
              </a:rPr>
              <a:t>and knowledge of each other.</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F55E707-DC4D-4916-B2FF-2175DA298331}" type="slidenum">
              <a:rPr lang="en-US" smtClean="0"/>
              <a:t>7</a:t>
            </a:fld>
            <a:endParaRPr lang="en-US"/>
          </a:p>
        </p:txBody>
      </p:sp>
    </p:spTree>
    <p:extLst>
      <p:ext uri="{BB962C8B-B14F-4D97-AF65-F5344CB8AC3E}">
        <p14:creationId xmlns:p14="http://schemas.microsoft.com/office/powerpoint/2010/main" val="10267769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GB" sz="1800" kern="100" dirty="0">
                <a:solidFill>
                  <a:srgbClr val="1F1F1F"/>
                </a:solidFill>
                <a:effectLst/>
                <a:latin typeface="Times New Roman" panose="02020603050405020304" pitchFamily="18" charset="0"/>
                <a:ea typeface="Calibri" panose="020F0502020204030204" pitchFamily="34" charset="0"/>
                <a:cs typeface="Times New Roman" panose="02020603050405020304" pitchFamily="18" charset="0"/>
              </a:rPr>
              <a:t>Similarly, Tuckman’s Theory can help </a:t>
            </a:r>
            <a:r>
              <a:rPr lang="en-GB" sz="1800" kern="1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managers</a:t>
            </a:r>
            <a:r>
              <a:rPr lang="en-GB" sz="1800" kern="100" dirty="0">
                <a:solidFill>
                  <a:srgbClr val="1F1F1F"/>
                </a:solidFill>
                <a:effectLst/>
                <a:latin typeface="Times New Roman" panose="02020603050405020304" pitchFamily="18" charset="0"/>
                <a:ea typeface="Calibri" panose="020F0502020204030204" pitchFamily="34" charset="0"/>
                <a:cs typeface="Times New Roman" panose="02020603050405020304" pitchFamily="18" charset="0"/>
              </a:rPr>
              <a:t> to perceive more effectively, conveying important information about </a:t>
            </a:r>
            <a:r>
              <a:rPr lang="en-GB" sz="1800" kern="1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enhancing technology</a:t>
            </a:r>
            <a:r>
              <a:rPr lang="en-GB" sz="1800" kern="100" dirty="0">
                <a:solidFill>
                  <a:srgbClr val="1F1F1F"/>
                </a:solidFill>
                <a:effectLst/>
                <a:latin typeface="Times New Roman" panose="02020603050405020304" pitchFamily="18" charset="0"/>
                <a:ea typeface="Calibri" panose="020F0502020204030204" pitchFamily="34" charset="0"/>
                <a:cs typeface="Times New Roman" panose="02020603050405020304" pitchFamily="18" charset="0"/>
              </a:rPr>
              <a:t>, and </a:t>
            </a:r>
            <a:r>
              <a:rPr lang="en-GB" sz="1800" kern="1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pricing strategies of the products </a:t>
            </a:r>
            <a:r>
              <a:rPr lang="en-GB" sz="1800" kern="100" dirty="0">
                <a:solidFill>
                  <a:srgbClr val="1F1F1F"/>
                </a:solidFill>
                <a:effectLst/>
                <a:latin typeface="Times New Roman" panose="02020603050405020304" pitchFamily="18" charset="0"/>
                <a:ea typeface="Calibri" panose="020F0502020204030204" pitchFamily="34" charset="0"/>
                <a:cs typeface="Times New Roman" panose="02020603050405020304" pitchFamily="18" charset="0"/>
              </a:rPr>
              <a:t>between each other </a:t>
            </a:r>
            <a:r>
              <a:rPr lang="en-GB" sz="1800" kern="1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thus they can learn new ideas from each other</a:t>
            </a:r>
            <a:r>
              <a:rPr lang="en-GB" sz="1800" kern="100" dirty="0">
                <a:solidFill>
                  <a:srgbClr val="1F1F1F"/>
                </a:solidFill>
                <a:effectLst/>
                <a:latin typeface="Times New Roman" panose="02020603050405020304" pitchFamily="18" charset="0"/>
                <a:ea typeface="Calibri" panose="020F0502020204030204" pitchFamily="34" charset="0"/>
                <a:cs typeface="Times New Roman" panose="02020603050405020304" pitchFamily="18" charset="0"/>
              </a:rPr>
              <a:t>. In </a:t>
            </a:r>
            <a:r>
              <a:rPr lang="en-GB" sz="1800" kern="1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Tesco</a:t>
            </a:r>
            <a:r>
              <a:rPr lang="en-GB" sz="1800" kern="100" dirty="0">
                <a:solidFill>
                  <a:srgbClr val="1F1F1F"/>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kern="1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different teams can be formed to work to sell the same products in the same market in the UK</a:t>
            </a:r>
            <a:r>
              <a:rPr lang="en-GB" sz="1800" kern="100" dirty="0">
                <a:solidFill>
                  <a:srgbClr val="1F1F1F"/>
                </a:solidFill>
                <a:effectLst/>
                <a:latin typeface="Times New Roman" panose="02020603050405020304" pitchFamily="18" charset="0"/>
                <a:ea typeface="Calibri" panose="020F0502020204030204" pitchFamily="34" charset="0"/>
                <a:cs typeface="Times New Roman" panose="02020603050405020304" pitchFamily="18" charset="0"/>
              </a:rPr>
              <a:t>. Here Tuckman’s Theory also can help </a:t>
            </a:r>
            <a:r>
              <a:rPr lang="en-GB" sz="1800" kern="1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them by forming appropriate steps and strategies to sell all the products, they can help each other to understand and analyse the market also they can provide proper information regarding the selling process </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(Olufemi and Ayodele, 2021)</a:t>
            </a:r>
            <a:r>
              <a:rPr lang="en-GB" sz="1800" kern="100" dirty="0">
                <a:solidFill>
                  <a:srgbClr val="1F1F1F"/>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4F55E707-DC4D-4916-B2FF-2175DA298331}" type="slidenum">
              <a:rPr lang="en-US" smtClean="0"/>
              <a:t>8</a:t>
            </a:fld>
            <a:endParaRPr lang="en-US"/>
          </a:p>
        </p:txBody>
      </p:sp>
    </p:spTree>
    <p:extLst>
      <p:ext uri="{BB962C8B-B14F-4D97-AF65-F5344CB8AC3E}">
        <p14:creationId xmlns:p14="http://schemas.microsoft.com/office/powerpoint/2010/main" val="41468202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presentation has been discussing the concept of team and group work. The Belbin Theory and Tuckman Theory have described here to understand its effectiveness on team or group work. Moreover, a workplace example relating to an organisation and the working process of its group and teams with the help of the theories has been described here</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4F55E707-DC4D-4916-B2FF-2175DA298331}" type="slidenum">
              <a:rPr lang="en-US" smtClean="0"/>
              <a:t>9</a:t>
            </a:fld>
            <a:endParaRPr lang="en-US"/>
          </a:p>
        </p:txBody>
      </p:sp>
    </p:spTree>
    <p:extLst>
      <p:ext uri="{BB962C8B-B14F-4D97-AF65-F5344CB8AC3E}">
        <p14:creationId xmlns:p14="http://schemas.microsoft.com/office/powerpoint/2010/main" val="13954557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Belbin, (2023).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The Nine Belbin Team Roles.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[Online] Available at: </a:t>
            </a:r>
            <a:r>
              <a:rPr lang="en-GB" sz="1800" u="sng" kern="100" dirty="0">
                <a:effectLst/>
                <a:latin typeface="Times New Roman" panose="02020603050405020304" pitchFamily="18" charset="0"/>
                <a:ea typeface="Calibri" panose="020F0502020204030204" pitchFamily="34" charset="0"/>
                <a:cs typeface="Times New Roman" panose="02020603050405020304" pitchFamily="18" charset="0"/>
              </a:rPr>
              <a:t>https://www.belbin.com/about/belbin-team-roles</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[Accessed 24 05 2023].</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Dugang</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M.A.P., (2020). School Teamwork and Effectiveness. Journal of World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Englishes</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and Educational Practices, 2(2), pp.92-102.</a:t>
            </a:r>
          </a:p>
          <a:p>
            <a:pPr algn="just">
              <a:lnSpc>
                <a:spcPct val="20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EMG, (2023). Belbin Team Building Theory. [Online] Available at: https://www.emg.co.uk/team-building-theory/belbin/ [Accessed 23 may 2023].</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Olufemi, A.J. and Ayodele, B.O., (2021). Teamwork and Organizational Productivity: A study of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Lordâ</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s Mint Technology Nigeria Limited. The International Journal of Business &amp; Management, 9(7).</a:t>
            </a:r>
          </a:p>
          <a:p>
            <a:endParaRPr lang="en-US" dirty="0"/>
          </a:p>
        </p:txBody>
      </p:sp>
      <p:sp>
        <p:nvSpPr>
          <p:cNvPr id="4" name="Slide Number Placeholder 3"/>
          <p:cNvSpPr>
            <a:spLocks noGrp="1"/>
          </p:cNvSpPr>
          <p:nvPr>
            <p:ph type="sldNum" sz="quarter" idx="5"/>
          </p:nvPr>
        </p:nvSpPr>
        <p:spPr/>
        <p:txBody>
          <a:bodyPr/>
          <a:lstStyle/>
          <a:p>
            <a:fld id="{4F55E707-DC4D-4916-B2FF-2175DA298331}" type="slidenum">
              <a:rPr lang="en-US" smtClean="0"/>
              <a:t>10</a:t>
            </a:fld>
            <a:endParaRPr lang="en-US"/>
          </a:p>
        </p:txBody>
      </p:sp>
    </p:spTree>
    <p:extLst>
      <p:ext uri="{BB962C8B-B14F-4D97-AF65-F5344CB8AC3E}">
        <p14:creationId xmlns:p14="http://schemas.microsoft.com/office/powerpoint/2010/main" val="1403054844"/>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5.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4.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5.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4.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5.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5.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7200" cap="none"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3448B07-2C06-4CF2-8E91-F7385E71E2CB}" type="datetimeFigureOut">
              <a:rPr lang="en-US" dirty="0"/>
              <a:t>6/13/2023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b="0"/>
            </a:lvl1p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4936D4-0671-4B70-A95D-BFBC9A35DA5B}" type="datetimeFigureOut">
              <a:rPr lang="en-US" dirty="0"/>
              <a:t>6/13/2023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72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DDD67DAC-232D-4042-B5C0-E64770A42A28}" type="datetimeFigureOut">
              <a:rPr lang="en-US" dirty="0"/>
              <a:t>6/13/2023</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ECECD2C-79BD-4B90-B3FA-E3B19B3FF97B}" type="datetimeFigureOut">
              <a:rPr lang="en-US" dirty="0"/>
              <a:t>6/13/2023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9E9FDB6-7A26-4DBB-9BB0-088C0534314D}" type="datetimeFigureOut">
              <a:rPr lang="en-US" dirty="0"/>
              <a:t>6/13/2023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2E7C72F-E0F0-449A-A903-6D7865ED3EFA}" type="datetimeFigureOut">
              <a:rPr lang="en-US" dirty="0"/>
              <a:t>6/13/2023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641207D-C9F3-42EA-960B-DC9955B358C7}" type="datetimeFigureOut">
              <a:rPr lang="en-US" dirty="0"/>
              <a:t>6/13/2023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0"/>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D8827A6-8947-4115-8D9E-E89B1EC0518D}" type="datetimeFigureOut">
              <a:rPr lang="en-US" dirty="0"/>
              <a:t>6/13/2023</a:t>
            </a:fld>
            <a:endParaRPr lang="en-US" dirty="0"/>
          </a:p>
        </p:txBody>
      </p:sp>
      <p:sp>
        <p:nvSpPr>
          <p:cNvPr id="6" name="Footer Placeholder 5"/>
          <p:cNvSpPr>
            <a:spLocks noGrp="1"/>
          </p:cNvSpPr>
          <p:nvPr>
            <p:ph type="ftr" sz="quarter" idx="11"/>
          </p:nvPr>
        </p:nvSpPr>
        <p:spPr/>
        <p:txBody>
          <a:bodyPr/>
          <a:lstStyle/>
          <a:p>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D460A6F-F31A-4CA3-B222-0B3C224FF998}" type="datetimeFigureOut">
              <a:rPr lang="en-US" dirty="0"/>
              <a:t>6/13/2023</a:t>
            </a:fld>
            <a:endParaRPr lang="en-US"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81069D4-B020-4602-B87C-B094679675DF}" type="datetimeFigureOut">
              <a:rPr lang="en-US" dirty="0"/>
              <a:t>6/13/2023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6C11EA-3D59-4DFE-9385-0A032B3191AF}" type="datetimeFigureOut">
              <a:rPr lang="en-US" dirty="0"/>
              <a:t>6/13/2023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microsoft.com/office/2007/relationships/hdphoto" Target="../media/hdphoto1.wdp"/><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9000"/>
            <a:lum/>
          </a:blip>
          <a:srcRect/>
          <a:stretch>
            <a:fillRect l="-4000" r="-4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648A1663-7765-4EF4-B97F-A02E70C6265E}" type="datetimeFigureOut">
              <a:rPr lang="en-US" dirty="0"/>
              <a:t>6/13/2023</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4">
                <a:duotone>
                  <a:schemeClr val="accent1">
                    <a:shade val="45000"/>
                    <a:satMod val="135000"/>
                  </a:schemeClr>
                  <a:prstClr val="white"/>
                </a:duotone>
                <a:extLst>
                  <a:ext uri="{BEBA8EAE-BF5A-486C-A8C5-ECC9F3942E4B}">
                    <a14:imgProps xmlns:a14="http://schemas.microsoft.com/office/drawing/2010/main">
                      <a14:imgLayer r:embed="rId1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0">
                <a:solidFill>
                  <a:srgbClr val="FFFFFF"/>
                </a:solidFill>
                <a:latin typeface="+mj-lt"/>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4800" kern="1200" cap="none" baseline="0">
          <a:blipFill>
            <a:blip r:embed="rId16">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5F61B-0F8A-F1FC-DCB7-EA690570EBBE}"/>
              </a:ext>
            </a:extLst>
          </p:cNvPr>
          <p:cNvSpPr>
            <a:spLocks noGrp="1"/>
          </p:cNvSpPr>
          <p:nvPr>
            <p:ph type="ctrTitle"/>
          </p:nvPr>
        </p:nvSpPr>
        <p:spPr>
          <a:xfrm>
            <a:off x="1051560" y="1432223"/>
            <a:ext cx="9966960" cy="3011440"/>
          </a:xfrm>
        </p:spPr>
        <p:txBody>
          <a:bodyPr/>
          <a:lstStyle/>
          <a:p>
            <a:pPr algn="ctr"/>
            <a:r>
              <a:rPr lang="en-US" dirty="0"/>
              <a:t>Effective Team-working and Communication</a:t>
            </a:r>
          </a:p>
        </p:txBody>
      </p:sp>
      <p:pic>
        <p:nvPicPr>
          <p:cNvPr id="5" name="Picture 4">
            <a:extLst>
              <a:ext uri="{FF2B5EF4-FFF2-40B4-BE49-F238E27FC236}">
                <a16:creationId xmlns:a16="http://schemas.microsoft.com/office/drawing/2014/main" id="{A5BB8D22-4890-C843-D1C3-7672F6256CFA}"/>
              </a:ext>
            </a:extLst>
          </p:cNvPr>
          <p:cNvPicPr>
            <a:picLocks noChangeAspect="1"/>
          </p:cNvPicPr>
          <p:nvPr/>
        </p:nvPicPr>
        <p:blipFill>
          <a:blip r:embed="rId2"/>
          <a:stretch>
            <a:fillRect/>
          </a:stretch>
        </p:blipFill>
        <p:spPr>
          <a:xfrm>
            <a:off x="0" y="5181600"/>
            <a:ext cx="12192000" cy="1676400"/>
          </a:xfrm>
          <a:prstGeom prst="rect">
            <a:avLst/>
          </a:prstGeom>
        </p:spPr>
      </p:pic>
    </p:spTree>
    <p:extLst>
      <p:ext uri="{BB962C8B-B14F-4D97-AF65-F5344CB8AC3E}">
        <p14:creationId xmlns:p14="http://schemas.microsoft.com/office/powerpoint/2010/main" val="27486939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25AE7-2E98-25F8-792C-837889CEF4FC}"/>
              </a:ext>
            </a:extLst>
          </p:cNvPr>
          <p:cNvSpPr>
            <a:spLocks noGrp="1"/>
          </p:cNvSpPr>
          <p:nvPr>
            <p:ph type="title"/>
          </p:nvPr>
        </p:nvSpPr>
        <p:spPr/>
        <p:txBody>
          <a:bodyPr/>
          <a:lstStyle/>
          <a:p>
            <a:r>
              <a:rPr lang="en-US" dirty="0"/>
              <a:t>Table of Contents</a:t>
            </a:r>
          </a:p>
        </p:txBody>
      </p:sp>
      <p:sp>
        <p:nvSpPr>
          <p:cNvPr id="3" name="Content Placeholder 2">
            <a:extLst>
              <a:ext uri="{FF2B5EF4-FFF2-40B4-BE49-F238E27FC236}">
                <a16:creationId xmlns:a16="http://schemas.microsoft.com/office/drawing/2014/main" id="{B6C02A20-882D-4019-74B1-A143042351E6}"/>
              </a:ext>
            </a:extLst>
          </p:cNvPr>
          <p:cNvSpPr>
            <a:spLocks noGrp="1"/>
          </p:cNvSpPr>
          <p:nvPr>
            <p:ph idx="1"/>
          </p:nvPr>
        </p:nvSpPr>
        <p:spPr>
          <a:xfrm>
            <a:off x="433136" y="2331078"/>
            <a:ext cx="11325727" cy="4050792"/>
          </a:xfrm>
        </p:spPr>
        <p:txBody>
          <a:bodyPr>
            <a:normAutofit/>
          </a:bodyPr>
          <a:lstStyle/>
          <a:p>
            <a:pPr>
              <a:lnSpc>
                <a:spcPct val="100000"/>
              </a:lnSpc>
            </a:pPr>
            <a:r>
              <a:rPr lang="en-US" sz="2200" dirty="0"/>
              <a:t>Introduction………………………………………………………………………………….3</a:t>
            </a:r>
          </a:p>
          <a:p>
            <a:pPr>
              <a:lnSpc>
                <a:spcPct val="100000"/>
              </a:lnSpc>
            </a:pPr>
            <a:r>
              <a:rPr lang="en-US" sz="2200" dirty="0"/>
              <a:t>Understanding the theories……………………………………………………………….4-5</a:t>
            </a:r>
          </a:p>
          <a:p>
            <a:pPr>
              <a:lnSpc>
                <a:spcPct val="100000"/>
              </a:lnSpc>
            </a:pPr>
            <a:r>
              <a:rPr lang="en-US" sz="2200" dirty="0"/>
              <a:t>Illustrating workplace example……………………………………………………………6</a:t>
            </a:r>
          </a:p>
          <a:p>
            <a:pPr>
              <a:lnSpc>
                <a:spcPct val="100000"/>
              </a:lnSpc>
            </a:pPr>
            <a:r>
              <a:rPr lang="en-US" sz="2200" dirty="0"/>
              <a:t>Conclusion………………………………………………………………………………......7</a:t>
            </a:r>
          </a:p>
          <a:p>
            <a:pPr>
              <a:lnSpc>
                <a:spcPct val="100000"/>
              </a:lnSpc>
            </a:pPr>
            <a:r>
              <a:rPr lang="en-US" sz="2200" dirty="0"/>
              <a:t>References…………………………………………………………………………………..8</a:t>
            </a:r>
          </a:p>
        </p:txBody>
      </p:sp>
    </p:spTree>
    <p:extLst>
      <p:ext uri="{BB962C8B-B14F-4D97-AF65-F5344CB8AC3E}">
        <p14:creationId xmlns:p14="http://schemas.microsoft.com/office/powerpoint/2010/main" val="19916060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25AE7-2E98-25F8-792C-837889CEF4FC}"/>
              </a:ext>
            </a:extLst>
          </p:cNvPr>
          <p:cNvSpPr>
            <a:spLocks noGrp="1"/>
          </p:cNvSpPr>
          <p:nvPr>
            <p:ph type="title"/>
          </p:nvPr>
        </p:nvSpPr>
        <p:spPr>
          <a:xfrm>
            <a:off x="1066800" y="518298"/>
            <a:ext cx="10058400" cy="1609344"/>
          </a:xfrm>
        </p:spPr>
        <p:txBody>
          <a:bodyPr/>
          <a:lstStyle/>
          <a:p>
            <a:r>
              <a:rPr lang="en-US" dirty="0"/>
              <a:t>Introduction</a:t>
            </a:r>
          </a:p>
        </p:txBody>
      </p:sp>
      <p:sp>
        <p:nvSpPr>
          <p:cNvPr id="3" name="Content Placeholder 2">
            <a:extLst>
              <a:ext uri="{FF2B5EF4-FFF2-40B4-BE49-F238E27FC236}">
                <a16:creationId xmlns:a16="http://schemas.microsoft.com/office/drawing/2014/main" id="{B6C02A20-882D-4019-74B1-A143042351E6}"/>
              </a:ext>
            </a:extLst>
          </p:cNvPr>
          <p:cNvSpPr>
            <a:spLocks noGrp="1"/>
          </p:cNvSpPr>
          <p:nvPr>
            <p:ph idx="1"/>
          </p:nvPr>
        </p:nvSpPr>
        <p:spPr>
          <a:xfrm>
            <a:off x="268676" y="2342148"/>
            <a:ext cx="6609348" cy="3862136"/>
          </a:xfrm>
        </p:spPr>
        <p:txBody>
          <a:bodyPr>
            <a:normAutofit/>
          </a:bodyPr>
          <a:lstStyle/>
          <a:p>
            <a:pPr marL="0">
              <a:lnSpc>
                <a:spcPct val="150000"/>
              </a:lnSpc>
              <a:spcBef>
                <a:spcPts val="0"/>
              </a:spcBef>
            </a:pPr>
            <a:r>
              <a:rPr lang="en-US" sz="1800" dirty="0"/>
              <a:t>Understanding the difference between group and team is important to build individual roles and responsibilities. </a:t>
            </a:r>
          </a:p>
          <a:p>
            <a:pPr marL="0">
              <a:lnSpc>
                <a:spcPct val="150000"/>
              </a:lnSpc>
              <a:spcBef>
                <a:spcPts val="0"/>
              </a:spcBef>
            </a:pPr>
            <a:r>
              <a:rPr lang="en-US" sz="1800" dirty="0"/>
              <a:t>The presentation will discuss different theories such as Belbin and Tuckman to understand the concept of team and group. </a:t>
            </a:r>
          </a:p>
          <a:p>
            <a:pPr marL="0">
              <a:lnSpc>
                <a:spcPct val="150000"/>
              </a:lnSpc>
              <a:spcBef>
                <a:spcPts val="0"/>
              </a:spcBef>
            </a:pPr>
            <a:r>
              <a:rPr lang="en-US" sz="1800" dirty="0"/>
              <a:t>Additionally, one workplace example of group and teamwork and the effectiveness of the theories on that will also be discussed here.</a:t>
            </a:r>
          </a:p>
        </p:txBody>
      </p:sp>
      <p:pic>
        <p:nvPicPr>
          <p:cNvPr id="7" name="Picture 6">
            <a:extLst>
              <a:ext uri="{FF2B5EF4-FFF2-40B4-BE49-F238E27FC236}">
                <a16:creationId xmlns:a16="http://schemas.microsoft.com/office/drawing/2014/main" id="{C6ED44F5-90BB-C263-7B2C-800DD9ED32BE}"/>
              </a:ext>
            </a:extLst>
          </p:cNvPr>
          <p:cNvPicPr>
            <a:picLocks noChangeAspect="1"/>
          </p:cNvPicPr>
          <p:nvPr/>
        </p:nvPicPr>
        <p:blipFill>
          <a:blip r:embed="rId3"/>
          <a:stretch>
            <a:fillRect/>
          </a:stretch>
        </p:blipFill>
        <p:spPr>
          <a:xfrm>
            <a:off x="9099604" y="359584"/>
            <a:ext cx="2507197" cy="3299954"/>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9" name="Picture 8">
            <a:extLst>
              <a:ext uri="{FF2B5EF4-FFF2-40B4-BE49-F238E27FC236}">
                <a16:creationId xmlns:a16="http://schemas.microsoft.com/office/drawing/2014/main" id="{15F8E8B7-8322-0FAB-1C53-FFF515850D82}"/>
              </a:ext>
            </a:extLst>
          </p:cNvPr>
          <p:cNvPicPr>
            <a:picLocks noChangeAspect="1"/>
          </p:cNvPicPr>
          <p:nvPr/>
        </p:nvPicPr>
        <p:blipFill>
          <a:blip r:embed="rId4"/>
          <a:stretch>
            <a:fillRect/>
          </a:stretch>
        </p:blipFill>
        <p:spPr>
          <a:xfrm rot="763436">
            <a:off x="6976592" y="3231279"/>
            <a:ext cx="2453853" cy="3299954"/>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11" name="TextBox 10">
            <a:extLst>
              <a:ext uri="{FF2B5EF4-FFF2-40B4-BE49-F238E27FC236}">
                <a16:creationId xmlns:a16="http://schemas.microsoft.com/office/drawing/2014/main" id="{DA75BD19-4EB5-57D0-9320-93B4CBBDAFF4}"/>
              </a:ext>
            </a:extLst>
          </p:cNvPr>
          <p:cNvSpPr txBox="1"/>
          <p:nvPr/>
        </p:nvSpPr>
        <p:spPr>
          <a:xfrm>
            <a:off x="9529010" y="4088550"/>
            <a:ext cx="6096000" cy="369332"/>
          </a:xfrm>
          <a:prstGeom prst="rect">
            <a:avLst/>
          </a:prstGeom>
          <a:noFill/>
        </p:spPr>
        <p:txBody>
          <a:bodyPr wrap="square">
            <a:spAutoFit/>
          </a:bodyPr>
          <a:lstStyle/>
          <a:p>
            <a:r>
              <a:rPr lang="en-US" sz="1800" kern="0" dirty="0">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rPr>
              <a:t>EMG, 2023</a:t>
            </a:r>
            <a:endParaRPr lang="en-US" dirty="0"/>
          </a:p>
        </p:txBody>
      </p:sp>
    </p:spTree>
    <p:extLst>
      <p:ext uri="{BB962C8B-B14F-4D97-AF65-F5344CB8AC3E}">
        <p14:creationId xmlns:p14="http://schemas.microsoft.com/office/powerpoint/2010/main" val="4916432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25AE7-2E98-25F8-792C-837889CEF4FC}"/>
              </a:ext>
            </a:extLst>
          </p:cNvPr>
          <p:cNvSpPr>
            <a:spLocks noGrp="1"/>
          </p:cNvSpPr>
          <p:nvPr>
            <p:ph type="title"/>
          </p:nvPr>
        </p:nvSpPr>
        <p:spPr>
          <a:xfrm>
            <a:off x="1066800" y="137160"/>
            <a:ext cx="10058400" cy="1304544"/>
          </a:xfrm>
        </p:spPr>
        <p:txBody>
          <a:bodyPr/>
          <a:lstStyle/>
          <a:p>
            <a:pPr algn="r"/>
            <a:r>
              <a:rPr lang="en-US" dirty="0"/>
              <a:t>Understanding the theories</a:t>
            </a:r>
          </a:p>
        </p:txBody>
      </p:sp>
      <p:sp>
        <p:nvSpPr>
          <p:cNvPr id="3" name="Content Placeholder 2">
            <a:extLst>
              <a:ext uri="{FF2B5EF4-FFF2-40B4-BE49-F238E27FC236}">
                <a16:creationId xmlns:a16="http://schemas.microsoft.com/office/drawing/2014/main" id="{B6C02A20-882D-4019-74B1-A143042351E6}"/>
              </a:ext>
            </a:extLst>
          </p:cNvPr>
          <p:cNvSpPr>
            <a:spLocks noGrp="1"/>
          </p:cNvSpPr>
          <p:nvPr>
            <p:ph idx="1"/>
          </p:nvPr>
        </p:nvSpPr>
        <p:spPr>
          <a:xfrm>
            <a:off x="5662862" y="2479520"/>
            <a:ext cx="6368716" cy="2777370"/>
          </a:xfrm>
        </p:spPr>
        <p:txBody>
          <a:bodyPr>
            <a:noAutofit/>
          </a:bodyPr>
          <a:lstStyle/>
          <a:p>
            <a:pPr marL="0" indent="0">
              <a:lnSpc>
                <a:spcPct val="150000"/>
              </a:lnSpc>
              <a:spcBef>
                <a:spcPts val="0"/>
              </a:spcBef>
              <a:buNone/>
            </a:pPr>
            <a:r>
              <a:rPr lang="en-US" sz="1800" b="1" kern="0" dirty="0">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rPr>
              <a:t>Belbin Theory of Teamwork</a:t>
            </a:r>
            <a:endParaRPr lang="en-US" sz="1800" b="1" kern="100" dirty="0">
              <a:solidFill>
                <a:srgbClr val="1F1F1F"/>
              </a:solidFill>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spcBef>
                <a:spcPts val="0"/>
              </a:spcBef>
            </a:pPr>
            <a:r>
              <a:rPr lang="en-US" sz="1800" dirty="0"/>
              <a:t>The theory describes a team consisting of different personalities. </a:t>
            </a:r>
          </a:p>
          <a:p>
            <a:pPr marL="0">
              <a:lnSpc>
                <a:spcPct val="150000"/>
              </a:lnSpc>
              <a:spcBef>
                <a:spcPts val="0"/>
              </a:spcBef>
            </a:pPr>
            <a:r>
              <a:rPr lang="en-US" sz="1800" dirty="0"/>
              <a:t>The theory teaches that all team members should understand, behave, produce and support each other in a specific way</a:t>
            </a:r>
          </a:p>
        </p:txBody>
      </p:sp>
      <p:pic>
        <p:nvPicPr>
          <p:cNvPr id="7" name="Picture 6">
            <a:extLst>
              <a:ext uri="{FF2B5EF4-FFF2-40B4-BE49-F238E27FC236}">
                <a16:creationId xmlns:a16="http://schemas.microsoft.com/office/drawing/2014/main" id="{EE0D9108-CDE3-1E7F-2B81-BCAD0237144F}"/>
              </a:ext>
            </a:extLst>
          </p:cNvPr>
          <p:cNvPicPr>
            <a:picLocks noChangeAspect="1"/>
          </p:cNvPicPr>
          <p:nvPr/>
        </p:nvPicPr>
        <p:blipFill>
          <a:blip r:embed="rId3"/>
          <a:stretch>
            <a:fillRect/>
          </a:stretch>
        </p:blipFill>
        <p:spPr>
          <a:xfrm>
            <a:off x="701830" y="1905295"/>
            <a:ext cx="4592064" cy="3925821"/>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11" name="TextBox 10">
            <a:extLst>
              <a:ext uri="{FF2B5EF4-FFF2-40B4-BE49-F238E27FC236}">
                <a16:creationId xmlns:a16="http://schemas.microsoft.com/office/drawing/2014/main" id="{89C1EC9B-4A4E-D68E-E448-ABDF37569A34}"/>
              </a:ext>
            </a:extLst>
          </p:cNvPr>
          <p:cNvSpPr txBox="1"/>
          <p:nvPr/>
        </p:nvSpPr>
        <p:spPr>
          <a:xfrm>
            <a:off x="2005263" y="5955355"/>
            <a:ext cx="6096000" cy="369332"/>
          </a:xfrm>
          <a:prstGeom prst="rect">
            <a:avLst/>
          </a:prstGeom>
          <a:noFill/>
        </p:spPr>
        <p:txBody>
          <a:bodyPr wrap="square">
            <a:spAutoFit/>
          </a:bodyPr>
          <a:lstStyle/>
          <a:p>
            <a:r>
              <a:rPr lang="en-US" dirty="0"/>
              <a:t>(EMG, 2023)</a:t>
            </a:r>
          </a:p>
        </p:txBody>
      </p:sp>
    </p:spTree>
    <p:extLst>
      <p:ext uri="{BB962C8B-B14F-4D97-AF65-F5344CB8AC3E}">
        <p14:creationId xmlns:p14="http://schemas.microsoft.com/office/powerpoint/2010/main" val="14800163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64923-7DB6-C9E8-9F4D-98980A95CE42}"/>
              </a:ext>
            </a:extLst>
          </p:cNvPr>
          <p:cNvSpPr>
            <a:spLocks noGrp="1"/>
          </p:cNvSpPr>
          <p:nvPr>
            <p:ph type="title"/>
          </p:nvPr>
        </p:nvSpPr>
        <p:spPr/>
        <p:txBody>
          <a:bodyPr/>
          <a:lstStyle/>
          <a:p>
            <a:r>
              <a:rPr lang="en-US" dirty="0"/>
              <a:t>Understanding the theories</a:t>
            </a:r>
          </a:p>
        </p:txBody>
      </p:sp>
      <p:sp>
        <p:nvSpPr>
          <p:cNvPr id="3" name="Content Placeholder 2">
            <a:extLst>
              <a:ext uri="{FF2B5EF4-FFF2-40B4-BE49-F238E27FC236}">
                <a16:creationId xmlns:a16="http://schemas.microsoft.com/office/drawing/2014/main" id="{C35E4A49-EF9D-0221-0021-9A7D96384549}"/>
              </a:ext>
            </a:extLst>
          </p:cNvPr>
          <p:cNvSpPr>
            <a:spLocks noGrp="1"/>
          </p:cNvSpPr>
          <p:nvPr>
            <p:ph idx="1"/>
          </p:nvPr>
        </p:nvSpPr>
        <p:spPr>
          <a:xfrm>
            <a:off x="128337" y="2093976"/>
            <a:ext cx="12191999" cy="2256001"/>
          </a:xfrm>
        </p:spPr>
        <p:txBody>
          <a:bodyPr>
            <a:normAutofit/>
          </a:bodyPr>
          <a:lstStyle/>
          <a:p>
            <a:pPr marL="0">
              <a:lnSpc>
                <a:spcPct val="150000"/>
              </a:lnSpc>
              <a:spcBef>
                <a:spcPts val="0"/>
              </a:spcBef>
            </a:pPr>
            <a:r>
              <a:rPr lang="en-US" sz="1800" dirty="0"/>
              <a:t>The theory mainly focused on the roles of the members: some have to work on thinking-oriented areas, some on action-oriented areas and some have to do people-related areas. </a:t>
            </a:r>
          </a:p>
          <a:p>
            <a:pPr marL="0">
              <a:lnSpc>
                <a:spcPct val="150000"/>
              </a:lnSpc>
              <a:spcBef>
                <a:spcPts val="0"/>
              </a:spcBef>
            </a:pPr>
            <a:r>
              <a:rPr lang="en-US" sz="1800" dirty="0"/>
              <a:t>A group of employees who work daily in the same workplace can be benefitted from this theory. </a:t>
            </a:r>
          </a:p>
          <a:p>
            <a:endParaRPr lang="en-US" sz="1800" dirty="0"/>
          </a:p>
        </p:txBody>
      </p:sp>
      <p:sp>
        <p:nvSpPr>
          <p:cNvPr id="5" name="TextBox 4">
            <a:extLst>
              <a:ext uri="{FF2B5EF4-FFF2-40B4-BE49-F238E27FC236}">
                <a16:creationId xmlns:a16="http://schemas.microsoft.com/office/drawing/2014/main" id="{AC7F4CDF-72AA-CF56-E0E6-229C716868AF}"/>
              </a:ext>
            </a:extLst>
          </p:cNvPr>
          <p:cNvSpPr txBox="1"/>
          <p:nvPr/>
        </p:nvSpPr>
        <p:spPr>
          <a:xfrm>
            <a:off x="8381999" y="6525011"/>
            <a:ext cx="6096000" cy="369332"/>
          </a:xfrm>
          <a:prstGeom prst="rect">
            <a:avLst/>
          </a:prstGeom>
          <a:noFill/>
        </p:spPr>
        <p:txBody>
          <a:bodyPr wrap="square">
            <a:spAutoFit/>
          </a:bodyPr>
          <a:lstStyle/>
          <a:p>
            <a:r>
              <a:rPr lang="en-US" dirty="0"/>
              <a:t>(EMG, 2023)</a:t>
            </a:r>
          </a:p>
        </p:txBody>
      </p:sp>
      <p:pic>
        <p:nvPicPr>
          <p:cNvPr id="7" name="Picture 6">
            <a:extLst>
              <a:ext uri="{FF2B5EF4-FFF2-40B4-BE49-F238E27FC236}">
                <a16:creationId xmlns:a16="http://schemas.microsoft.com/office/drawing/2014/main" id="{916320EA-549B-6ABF-2962-B0C256B3765D}"/>
              </a:ext>
            </a:extLst>
          </p:cNvPr>
          <p:cNvPicPr>
            <a:picLocks noChangeAspect="1"/>
          </p:cNvPicPr>
          <p:nvPr/>
        </p:nvPicPr>
        <p:blipFill>
          <a:blip r:embed="rId3"/>
          <a:stretch>
            <a:fillRect/>
          </a:stretch>
        </p:blipFill>
        <p:spPr>
          <a:xfrm>
            <a:off x="0" y="3729608"/>
            <a:ext cx="12192000" cy="2795403"/>
          </a:xfrm>
          <a:prstGeom prst="rect">
            <a:avLst/>
          </a:prstGeom>
        </p:spPr>
      </p:pic>
    </p:spTree>
    <p:extLst>
      <p:ext uri="{BB962C8B-B14F-4D97-AF65-F5344CB8AC3E}">
        <p14:creationId xmlns:p14="http://schemas.microsoft.com/office/powerpoint/2010/main" val="28147000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25AE7-2E98-25F8-792C-837889CEF4FC}"/>
              </a:ext>
            </a:extLst>
          </p:cNvPr>
          <p:cNvSpPr>
            <a:spLocks noGrp="1"/>
          </p:cNvSpPr>
          <p:nvPr>
            <p:ph type="title"/>
          </p:nvPr>
        </p:nvSpPr>
        <p:spPr>
          <a:xfrm>
            <a:off x="1066800" y="0"/>
            <a:ext cx="10058400" cy="1609344"/>
          </a:xfrm>
        </p:spPr>
        <p:txBody>
          <a:bodyPr/>
          <a:lstStyle/>
          <a:p>
            <a:r>
              <a:rPr lang="en-US" dirty="0"/>
              <a:t>Understanding the theories</a:t>
            </a:r>
          </a:p>
        </p:txBody>
      </p:sp>
      <p:sp>
        <p:nvSpPr>
          <p:cNvPr id="3" name="Content Placeholder 2">
            <a:extLst>
              <a:ext uri="{FF2B5EF4-FFF2-40B4-BE49-F238E27FC236}">
                <a16:creationId xmlns:a16="http://schemas.microsoft.com/office/drawing/2014/main" id="{B6C02A20-882D-4019-74B1-A143042351E6}"/>
              </a:ext>
            </a:extLst>
          </p:cNvPr>
          <p:cNvSpPr>
            <a:spLocks noGrp="1"/>
          </p:cNvSpPr>
          <p:nvPr>
            <p:ph idx="1"/>
          </p:nvPr>
        </p:nvSpPr>
        <p:spPr>
          <a:xfrm>
            <a:off x="713875" y="1609344"/>
            <a:ext cx="6272462" cy="5057915"/>
          </a:xfrm>
        </p:spPr>
        <p:txBody>
          <a:bodyPr>
            <a:noAutofit/>
          </a:bodyPr>
          <a:lstStyle/>
          <a:p>
            <a:pPr marL="0" indent="0">
              <a:lnSpc>
                <a:spcPct val="150000"/>
              </a:lnSpc>
              <a:spcBef>
                <a:spcPts val="0"/>
              </a:spcBef>
              <a:buNone/>
            </a:pPr>
            <a:r>
              <a:rPr lang="en-US" sz="1800" b="1" dirty="0"/>
              <a:t>Tuckman Theory</a:t>
            </a:r>
          </a:p>
          <a:p>
            <a:pPr>
              <a:lnSpc>
                <a:spcPct val="150000"/>
              </a:lnSpc>
              <a:spcBef>
                <a:spcPts val="0"/>
              </a:spcBef>
            </a:pPr>
            <a:r>
              <a:rPr lang="en-US" sz="1800" dirty="0"/>
              <a:t>The theory includes some stages such as forming, storming, norming, performing and adjourning. </a:t>
            </a:r>
          </a:p>
          <a:p>
            <a:pPr>
              <a:lnSpc>
                <a:spcPct val="150000"/>
              </a:lnSpc>
              <a:spcBef>
                <a:spcPts val="0"/>
              </a:spcBef>
            </a:pPr>
            <a:r>
              <a:rPr lang="en-US" sz="1800" dirty="0"/>
              <a:t>The focused area of the theory is to form a team properly thus there are different people who can face different issues related to their thinking and working process. </a:t>
            </a:r>
          </a:p>
          <a:p>
            <a:pPr>
              <a:lnSpc>
                <a:spcPct val="150000"/>
              </a:lnSpc>
              <a:spcBef>
                <a:spcPts val="0"/>
              </a:spcBef>
            </a:pPr>
            <a:r>
              <a:rPr lang="en-US" sz="1800" dirty="0"/>
              <a:t> For example, a team of students can use the theory while working on a particular project. </a:t>
            </a:r>
          </a:p>
          <a:p>
            <a:pPr>
              <a:lnSpc>
                <a:spcPct val="150000"/>
              </a:lnSpc>
              <a:spcBef>
                <a:spcPts val="0"/>
              </a:spcBef>
            </a:pPr>
            <a:r>
              <a:rPr lang="en-US" sz="1800" dirty="0"/>
              <a:t>A group of employees can have the convenience of the theory thus they can improve their thinking process, be mature and can select a perfect leader for their workplace.</a:t>
            </a:r>
          </a:p>
          <a:p>
            <a:pPr>
              <a:lnSpc>
                <a:spcPct val="150000"/>
              </a:lnSpc>
              <a:spcBef>
                <a:spcPts val="0"/>
              </a:spcBef>
            </a:pPr>
            <a:endParaRPr lang="en-US" sz="1800" dirty="0"/>
          </a:p>
        </p:txBody>
      </p:sp>
      <p:pic>
        <p:nvPicPr>
          <p:cNvPr id="5" name="Picture 4">
            <a:extLst>
              <a:ext uri="{FF2B5EF4-FFF2-40B4-BE49-F238E27FC236}">
                <a16:creationId xmlns:a16="http://schemas.microsoft.com/office/drawing/2014/main" id="{C41555A1-D79E-875F-4338-80DB2413BE60}"/>
              </a:ext>
            </a:extLst>
          </p:cNvPr>
          <p:cNvPicPr>
            <a:picLocks noChangeAspect="1"/>
          </p:cNvPicPr>
          <p:nvPr/>
        </p:nvPicPr>
        <p:blipFill>
          <a:blip r:embed="rId3"/>
          <a:stretch>
            <a:fillRect/>
          </a:stretch>
        </p:blipFill>
        <p:spPr>
          <a:xfrm>
            <a:off x="7347284" y="1946655"/>
            <a:ext cx="4130841" cy="4053092"/>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9" name="TextBox 8">
            <a:extLst>
              <a:ext uri="{FF2B5EF4-FFF2-40B4-BE49-F238E27FC236}">
                <a16:creationId xmlns:a16="http://schemas.microsoft.com/office/drawing/2014/main" id="{E19A7F1B-A80A-17F2-8F22-291BE6EF9A20}"/>
              </a:ext>
            </a:extLst>
          </p:cNvPr>
          <p:cNvSpPr txBox="1"/>
          <p:nvPr/>
        </p:nvSpPr>
        <p:spPr>
          <a:xfrm>
            <a:off x="8588621" y="6025414"/>
            <a:ext cx="6096000" cy="369332"/>
          </a:xfrm>
          <a:prstGeom prst="rect">
            <a:avLst/>
          </a:prstGeom>
          <a:noFill/>
        </p:spPr>
        <p:txBody>
          <a:bodyPr wrap="square">
            <a:spAutoFit/>
          </a:bodyPr>
          <a:lstStyle/>
          <a:p>
            <a:r>
              <a:rPr lang="en-US" dirty="0"/>
              <a:t>(</a:t>
            </a:r>
            <a:r>
              <a:rPr lang="en-US" dirty="0" err="1"/>
              <a:t>Dugang</a:t>
            </a:r>
            <a:r>
              <a:rPr lang="en-US" dirty="0"/>
              <a:t>, 2020) </a:t>
            </a:r>
          </a:p>
        </p:txBody>
      </p:sp>
    </p:spTree>
    <p:extLst>
      <p:ext uri="{BB962C8B-B14F-4D97-AF65-F5344CB8AC3E}">
        <p14:creationId xmlns:p14="http://schemas.microsoft.com/office/powerpoint/2010/main" val="1392616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25AE7-2E98-25F8-792C-837889CEF4FC}"/>
              </a:ext>
            </a:extLst>
          </p:cNvPr>
          <p:cNvSpPr>
            <a:spLocks noGrp="1"/>
          </p:cNvSpPr>
          <p:nvPr>
            <p:ph type="title"/>
          </p:nvPr>
        </p:nvSpPr>
        <p:spPr>
          <a:xfrm>
            <a:off x="420945" y="287825"/>
            <a:ext cx="10695111" cy="1315453"/>
          </a:xfrm>
        </p:spPr>
        <p:txBody>
          <a:bodyPr/>
          <a:lstStyle/>
          <a:p>
            <a:pPr algn="r"/>
            <a:r>
              <a:rPr lang="en-US" dirty="0"/>
              <a:t>Illustrating workplace example</a:t>
            </a:r>
          </a:p>
        </p:txBody>
      </p:sp>
      <p:sp>
        <p:nvSpPr>
          <p:cNvPr id="4" name="Content Placeholder 2">
            <a:extLst>
              <a:ext uri="{FF2B5EF4-FFF2-40B4-BE49-F238E27FC236}">
                <a16:creationId xmlns:a16="http://schemas.microsoft.com/office/drawing/2014/main" id="{A58B2556-1816-3133-7149-D421433055B1}"/>
              </a:ext>
            </a:extLst>
          </p:cNvPr>
          <p:cNvSpPr txBox="1">
            <a:spLocks/>
          </p:cNvSpPr>
          <p:nvPr/>
        </p:nvSpPr>
        <p:spPr>
          <a:xfrm>
            <a:off x="517931" y="2422176"/>
            <a:ext cx="5502442" cy="2695073"/>
          </a:xfrm>
          <a:prstGeom prst="rect">
            <a:avLst/>
          </a:prstGeom>
        </p:spPr>
        <p:txBody>
          <a:bodyPr vert="horz" lIns="91440" tIns="45720" rIns="91440" bIns="45720" rtlCol="0">
            <a:no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0">
              <a:lnSpc>
                <a:spcPct val="150000"/>
              </a:lnSpc>
              <a:spcBef>
                <a:spcPts val="0"/>
              </a:spcBef>
            </a:pPr>
            <a:endParaRPr lang="en-US" sz="1800" dirty="0"/>
          </a:p>
        </p:txBody>
      </p:sp>
      <p:pic>
        <p:nvPicPr>
          <p:cNvPr id="6" name="Picture 5">
            <a:extLst>
              <a:ext uri="{FF2B5EF4-FFF2-40B4-BE49-F238E27FC236}">
                <a16:creationId xmlns:a16="http://schemas.microsoft.com/office/drawing/2014/main" id="{D7C033DD-3986-4931-7D66-173BB4EE07AC}"/>
              </a:ext>
            </a:extLst>
          </p:cNvPr>
          <p:cNvPicPr>
            <a:picLocks noChangeAspect="1"/>
          </p:cNvPicPr>
          <p:nvPr/>
        </p:nvPicPr>
        <p:blipFill>
          <a:blip r:embed="rId3"/>
          <a:stretch>
            <a:fillRect/>
          </a:stretch>
        </p:blipFill>
        <p:spPr>
          <a:xfrm>
            <a:off x="6295766" y="1852968"/>
            <a:ext cx="5664736" cy="2695073"/>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12" name="TextBox 11">
            <a:extLst>
              <a:ext uri="{FF2B5EF4-FFF2-40B4-BE49-F238E27FC236}">
                <a16:creationId xmlns:a16="http://schemas.microsoft.com/office/drawing/2014/main" id="{DF863B70-A330-296C-925A-3524C3DEB697}"/>
              </a:ext>
            </a:extLst>
          </p:cNvPr>
          <p:cNvSpPr txBox="1"/>
          <p:nvPr/>
        </p:nvSpPr>
        <p:spPr>
          <a:xfrm>
            <a:off x="8223734" y="4750747"/>
            <a:ext cx="6096000" cy="369332"/>
          </a:xfrm>
          <a:prstGeom prst="rect">
            <a:avLst/>
          </a:prstGeom>
          <a:noFill/>
        </p:spPr>
        <p:txBody>
          <a:bodyPr wrap="square">
            <a:spAutoFit/>
          </a:bodyPr>
          <a:lstStyle/>
          <a:p>
            <a:r>
              <a:rPr lang="en-US" dirty="0"/>
              <a:t>(Belbin, 2023)</a:t>
            </a:r>
          </a:p>
        </p:txBody>
      </p:sp>
      <p:sp>
        <p:nvSpPr>
          <p:cNvPr id="8" name="TextBox 7">
            <a:extLst>
              <a:ext uri="{FF2B5EF4-FFF2-40B4-BE49-F238E27FC236}">
                <a16:creationId xmlns:a16="http://schemas.microsoft.com/office/drawing/2014/main" id="{BA2AEFC4-B504-4B39-5A0B-320AD67332D2}"/>
              </a:ext>
            </a:extLst>
          </p:cNvPr>
          <p:cNvSpPr txBox="1"/>
          <p:nvPr/>
        </p:nvSpPr>
        <p:spPr>
          <a:xfrm>
            <a:off x="222756" y="2099833"/>
            <a:ext cx="5797617" cy="1754326"/>
          </a:xfrm>
          <a:prstGeom prst="rect">
            <a:avLst/>
          </a:prstGeom>
          <a:noFill/>
        </p:spPr>
        <p:txBody>
          <a:bodyPr wrap="square">
            <a:spAutoFit/>
          </a:bodyPr>
          <a:lstStyle/>
          <a:p>
            <a:pPr marL="285750" indent="-285750">
              <a:buFont typeface="Arial" panose="020B0604020202020204" pitchFamily="34" charset="0"/>
              <a:buChar char="•"/>
            </a:pPr>
            <a:r>
              <a:rPr lang="en-US" dirty="0"/>
              <a:t>Multiple product managers of Tesco work together on a daily basis by maintaining the same rules and regulations and other activities. </a:t>
            </a:r>
          </a:p>
          <a:p>
            <a:pPr marL="285750" indent="-285750">
              <a:buFont typeface="Arial" panose="020B0604020202020204" pitchFamily="34" charset="0"/>
              <a:buChar char="•"/>
            </a:pPr>
            <a:r>
              <a:rPr lang="en-US" dirty="0"/>
              <a:t>However, they can have different purposes such as some deals with plans, some with products and some with the customers. </a:t>
            </a:r>
          </a:p>
        </p:txBody>
      </p:sp>
      <p:sp>
        <p:nvSpPr>
          <p:cNvPr id="13" name="TextBox 12">
            <a:extLst>
              <a:ext uri="{FF2B5EF4-FFF2-40B4-BE49-F238E27FC236}">
                <a16:creationId xmlns:a16="http://schemas.microsoft.com/office/drawing/2014/main" id="{F653CE54-4C32-994A-9623-FB14D74F0027}"/>
              </a:ext>
            </a:extLst>
          </p:cNvPr>
          <p:cNvSpPr txBox="1"/>
          <p:nvPr/>
        </p:nvSpPr>
        <p:spPr>
          <a:xfrm>
            <a:off x="121269" y="3854159"/>
            <a:ext cx="6295766" cy="923330"/>
          </a:xfrm>
          <a:prstGeom prst="rect">
            <a:avLst/>
          </a:prstGeom>
          <a:noFill/>
        </p:spPr>
        <p:txBody>
          <a:bodyPr wrap="square">
            <a:spAutoFit/>
          </a:bodyPr>
          <a:lstStyle/>
          <a:p>
            <a:pPr marL="285750" indent="-285750">
              <a:buFont typeface="Arial" panose="020B0604020202020204" pitchFamily="34" charset="0"/>
              <a:buChar char="•"/>
            </a:pPr>
            <a:r>
              <a:rPr lang="en-US" dirty="0"/>
              <a:t>Belbin’s Theory can be helpful thus they can use their thinking process, communication skills, approaching methods and knowledge of each other.</a:t>
            </a:r>
          </a:p>
        </p:txBody>
      </p:sp>
    </p:spTree>
    <p:extLst>
      <p:ext uri="{BB962C8B-B14F-4D97-AF65-F5344CB8AC3E}">
        <p14:creationId xmlns:p14="http://schemas.microsoft.com/office/powerpoint/2010/main" val="12648202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2D213-64AF-881F-0FF8-A8F94F531327}"/>
              </a:ext>
            </a:extLst>
          </p:cNvPr>
          <p:cNvSpPr>
            <a:spLocks noGrp="1"/>
          </p:cNvSpPr>
          <p:nvPr>
            <p:ph type="title"/>
          </p:nvPr>
        </p:nvSpPr>
        <p:spPr>
          <a:xfrm>
            <a:off x="784860" y="0"/>
            <a:ext cx="10622280" cy="1609344"/>
          </a:xfrm>
        </p:spPr>
        <p:txBody>
          <a:bodyPr/>
          <a:lstStyle/>
          <a:p>
            <a:r>
              <a:rPr lang="en-US" dirty="0"/>
              <a:t>Illustrating workplace example</a:t>
            </a:r>
          </a:p>
        </p:txBody>
      </p:sp>
      <p:sp>
        <p:nvSpPr>
          <p:cNvPr id="3" name="Content Placeholder 2">
            <a:extLst>
              <a:ext uri="{FF2B5EF4-FFF2-40B4-BE49-F238E27FC236}">
                <a16:creationId xmlns:a16="http://schemas.microsoft.com/office/drawing/2014/main" id="{F9D41187-5DE0-6FAA-F3EB-423A2F4CBFE9}"/>
              </a:ext>
            </a:extLst>
          </p:cNvPr>
          <p:cNvSpPr>
            <a:spLocks noGrp="1"/>
          </p:cNvSpPr>
          <p:nvPr>
            <p:ph idx="1"/>
          </p:nvPr>
        </p:nvSpPr>
        <p:spPr>
          <a:xfrm>
            <a:off x="5777453" y="2185004"/>
            <a:ext cx="6096000" cy="3553378"/>
          </a:xfrm>
        </p:spPr>
        <p:txBody>
          <a:bodyPr>
            <a:normAutofit fontScale="85000" lnSpcReduction="10000"/>
          </a:bodyPr>
          <a:lstStyle/>
          <a:p>
            <a:pPr marL="0">
              <a:lnSpc>
                <a:spcPct val="150000"/>
              </a:lnSpc>
              <a:spcBef>
                <a:spcPts val="0"/>
              </a:spcBef>
            </a:pPr>
            <a:r>
              <a:rPr lang="en-US" sz="1800" dirty="0"/>
              <a:t>Similarly, Tuckman’s Theory can help managers to perceive more effectively, conveying important information about enhancing technology, and pricing strategies of the products between each other thus they can learn new ideas from each other. </a:t>
            </a:r>
          </a:p>
          <a:p>
            <a:pPr marL="0">
              <a:lnSpc>
                <a:spcPct val="150000"/>
              </a:lnSpc>
              <a:spcBef>
                <a:spcPts val="0"/>
              </a:spcBef>
            </a:pPr>
            <a:r>
              <a:rPr lang="en-US" sz="1800" dirty="0"/>
              <a:t>In Tesco, different teams can be formed to work to sell the same products in the same market in the UK. Here Tuckman’s Theory also can help them by forming appropriate steps and strategies to sell all the products, they can help each other to understand and analyse the market also they can provide proper information regarding the selling process.</a:t>
            </a:r>
          </a:p>
        </p:txBody>
      </p:sp>
      <p:pic>
        <p:nvPicPr>
          <p:cNvPr id="4" name="Picture 3">
            <a:extLst>
              <a:ext uri="{FF2B5EF4-FFF2-40B4-BE49-F238E27FC236}">
                <a16:creationId xmlns:a16="http://schemas.microsoft.com/office/drawing/2014/main" id="{5617A408-DCA0-9CD5-F3E6-4680EF42E8E9}"/>
              </a:ext>
            </a:extLst>
          </p:cNvPr>
          <p:cNvPicPr>
            <a:picLocks noChangeAspect="1"/>
          </p:cNvPicPr>
          <p:nvPr/>
        </p:nvPicPr>
        <p:blipFill>
          <a:blip r:embed="rId3"/>
          <a:stretch>
            <a:fillRect/>
          </a:stretch>
        </p:blipFill>
        <p:spPr>
          <a:xfrm>
            <a:off x="416083" y="2081463"/>
            <a:ext cx="5110555" cy="2695073"/>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6" name="TextBox 5">
            <a:extLst>
              <a:ext uri="{FF2B5EF4-FFF2-40B4-BE49-F238E27FC236}">
                <a16:creationId xmlns:a16="http://schemas.microsoft.com/office/drawing/2014/main" id="{54898C40-AD8D-1CAC-D1AE-34ED8CC775FA}"/>
              </a:ext>
            </a:extLst>
          </p:cNvPr>
          <p:cNvSpPr txBox="1"/>
          <p:nvPr/>
        </p:nvSpPr>
        <p:spPr>
          <a:xfrm>
            <a:off x="1391172" y="5055290"/>
            <a:ext cx="6096000" cy="369332"/>
          </a:xfrm>
          <a:prstGeom prst="rect">
            <a:avLst/>
          </a:prstGeom>
          <a:noFill/>
        </p:spPr>
        <p:txBody>
          <a:bodyPr wrap="square">
            <a:spAutoFit/>
          </a:bodyPr>
          <a:lstStyle/>
          <a:p>
            <a:r>
              <a:rPr lang="en-US" dirty="0"/>
              <a:t>(Olufemi and Ayodele, 2021)</a:t>
            </a:r>
          </a:p>
        </p:txBody>
      </p:sp>
    </p:spTree>
    <p:extLst>
      <p:ext uri="{BB962C8B-B14F-4D97-AF65-F5344CB8AC3E}">
        <p14:creationId xmlns:p14="http://schemas.microsoft.com/office/powerpoint/2010/main" val="37357301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25AE7-2E98-25F8-792C-837889CEF4FC}"/>
              </a:ext>
            </a:extLst>
          </p:cNvPr>
          <p:cNvSpPr>
            <a:spLocks noGrp="1"/>
          </p:cNvSpPr>
          <p:nvPr>
            <p:ph type="title"/>
          </p:nvPr>
        </p:nvSpPr>
        <p:spPr>
          <a:xfrm>
            <a:off x="433137" y="484632"/>
            <a:ext cx="10695111" cy="1609344"/>
          </a:xfrm>
        </p:spPr>
        <p:txBody>
          <a:bodyPr/>
          <a:lstStyle/>
          <a:p>
            <a:r>
              <a:rPr lang="en-US" dirty="0"/>
              <a:t>Conclusion</a:t>
            </a:r>
          </a:p>
        </p:txBody>
      </p:sp>
      <p:sp>
        <p:nvSpPr>
          <p:cNvPr id="3" name="Content Placeholder 2">
            <a:extLst>
              <a:ext uri="{FF2B5EF4-FFF2-40B4-BE49-F238E27FC236}">
                <a16:creationId xmlns:a16="http://schemas.microsoft.com/office/drawing/2014/main" id="{B6C02A20-882D-4019-74B1-A143042351E6}"/>
              </a:ext>
            </a:extLst>
          </p:cNvPr>
          <p:cNvSpPr>
            <a:spLocks noGrp="1"/>
          </p:cNvSpPr>
          <p:nvPr>
            <p:ph idx="1"/>
          </p:nvPr>
        </p:nvSpPr>
        <p:spPr>
          <a:xfrm>
            <a:off x="304800" y="2121407"/>
            <a:ext cx="5919537" cy="4375645"/>
          </a:xfrm>
        </p:spPr>
        <p:txBody>
          <a:bodyPr>
            <a:normAutofit/>
          </a:bodyPr>
          <a:lstStyle/>
          <a:p>
            <a:pPr>
              <a:lnSpc>
                <a:spcPct val="150000"/>
              </a:lnSpc>
            </a:pPr>
            <a:r>
              <a:rPr lang="en-US" sz="1800" dirty="0"/>
              <a:t>The presentation has been discussing the concept of team and group work. </a:t>
            </a:r>
          </a:p>
          <a:p>
            <a:pPr>
              <a:lnSpc>
                <a:spcPct val="150000"/>
              </a:lnSpc>
            </a:pPr>
            <a:r>
              <a:rPr lang="en-US" sz="1800" dirty="0"/>
              <a:t>The Belbin Theory and Tuckman Theory have been described here to understand their effect on team or group work. </a:t>
            </a:r>
          </a:p>
          <a:p>
            <a:pPr>
              <a:lnSpc>
                <a:spcPct val="150000"/>
              </a:lnSpc>
            </a:pPr>
            <a:r>
              <a:rPr lang="en-US" sz="1800" dirty="0"/>
              <a:t>Moreover, a workplace example relating to an organisation and the working process of its group and teams with the help of the theories has been described here</a:t>
            </a:r>
          </a:p>
        </p:txBody>
      </p:sp>
      <p:pic>
        <p:nvPicPr>
          <p:cNvPr id="5" name="Picture 4">
            <a:extLst>
              <a:ext uri="{FF2B5EF4-FFF2-40B4-BE49-F238E27FC236}">
                <a16:creationId xmlns:a16="http://schemas.microsoft.com/office/drawing/2014/main" id="{92A22D79-DECC-90DD-C7C2-459057446A28}"/>
              </a:ext>
            </a:extLst>
          </p:cNvPr>
          <p:cNvPicPr>
            <a:picLocks noChangeAspect="1"/>
          </p:cNvPicPr>
          <p:nvPr/>
        </p:nvPicPr>
        <p:blipFill>
          <a:blip r:embed="rId3"/>
          <a:stretch>
            <a:fillRect/>
          </a:stretch>
        </p:blipFill>
        <p:spPr>
          <a:xfrm>
            <a:off x="6800115" y="2332892"/>
            <a:ext cx="4716437" cy="3176953"/>
          </a:xfrm>
          <a:prstGeom prst="rect">
            <a:avLst/>
          </a:prstGeom>
          <a:ln>
            <a:noFill/>
          </a:ln>
          <a:effectLst>
            <a:softEdge rad="112500"/>
          </a:effectLst>
        </p:spPr>
      </p:pic>
      <p:sp>
        <p:nvSpPr>
          <p:cNvPr id="7" name="TextBox 6">
            <a:extLst>
              <a:ext uri="{FF2B5EF4-FFF2-40B4-BE49-F238E27FC236}">
                <a16:creationId xmlns:a16="http://schemas.microsoft.com/office/drawing/2014/main" id="{00DAE4CD-67AD-ECDB-DC0B-7A23DE274FF0}"/>
              </a:ext>
            </a:extLst>
          </p:cNvPr>
          <p:cNvSpPr txBox="1"/>
          <p:nvPr/>
        </p:nvSpPr>
        <p:spPr>
          <a:xfrm>
            <a:off x="7385538" y="5509845"/>
            <a:ext cx="6096000" cy="369332"/>
          </a:xfrm>
          <a:prstGeom prst="rect">
            <a:avLst/>
          </a:prstGeom>
          <a:noFill/>
        </p:spPr>
        <p:txBody>
          <a:bodyPr wrap="square">
            <a:spAutoFit/>
          </a:bodyPr>
          <a:lstStyle/>
          <a:p>
            <a:r>
              <a:rPr lang="en-US" dirty="0"/>
              <a:t>(</a:t>
            </a:r>
            <a:r>
              <a:rPr lang="en-US" dirty="0" err="1"/>
              <a:t>Dugang</a:t>
            </a:r>
            <a:r>
              <a:rPr lang="en-US" dirty="0"/>
              <a:t>, 2020) </a:t>
            </a:r>
          </a:p>
        </p:txBody>
      </p:sp>
    </p:spTree>
    <p:extLst>
      <p:ext uri="{BB962C8B-B14F-4D97-AF65-F5344CB8AC3E}">
        <p14:creationId xmlns:p14="http://schemas.microsoft.com/office/powerpoint/2010/main" val="10104252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25AE7-2E98-25F8-792C-837889CEF4FC}"/>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B6C02A20-882D-4019-74B1-A143042351E6}"/>
              </a:ext>
            </a:extLst>
          </p:cNvPr>
          <p:cNvSpPr>
            <a:spLocks noGrp="1"/>
          </p:cNvSpPr>
          <p:nvPr>
            <p:ph idx="1"/>
          </p:nvPr>
        </p:nvSpPr>
        <p:spPr>
          <a:xfrm>
            <a:off x="529389" y="2121408"/>
            <a:ext cx="11213432" cy="4050792"/>
          </a:xfrm>
        </p:spPr>
        <p:txBody>
          <a:bodyPr>
            <a:normAutofit lnSpcReduction="10000"/>
          </a:bodyPr>
          <a:lstStyle/>
          <a:p>
            <a:pPr>
              <a:lnSpc>
                <a:spcPct val="150000"/>
              </a:lnSpc>
            </a:pPr>
            <a:r>
              <a:rPr lang="en-US" dirty="0"/>
              <a:t>Belbin, (2023). The Nine Belbin Team Roles. [Online] Available at: https://www.belbin.com/about/belbin-team-roles [Accessed 24 May 2023].</a:t>
            </a:r>
          </a:p>
          <a:p>
            <a:pPr>
              <a:lnSpc>
                <a:spcPct val="150000"/>
              </a:lnSpc>
            </a:pPr>
            <a:r>
              <a:rPr lang="en-US" dirty="0" err="1"/>
              <a:t>Dugang</a:t>
            </a:r>
            <a:r>
              <a:rPr lang="en-US" dirty="0"/>
              <a:t>, M.A.P., (2020). School Teamwork and Effectiveness. Journal of World </a:t>
            </a:r>
            <a:r>
              <a:rPr lang="en-US" dirty="0" err="1"/>
              <a:t>Englishes</a:t>
            </a:r>
            <a:r>
              <a:rPr lang="en-US" dirty="0"/>
              <a:t> and Educational Practices, 2(2), pp.92-102.</a:t>
            </a:r>
          </a:p>
          <a:p>
            <a:pPr>
              <a:lnSpc>
                <a:spcPct val="150000"/>
              </a:lnSpc>
            </a:pPr>
            <a:r>
              <a:rPr lang="en-US" dirty="0"/>
              <a:t>EMG, (2023). Belbin Team Building Theory. [Online] Available at: https://www.emg.co.uk/team-building-theory/belbin/ [Accessed 23 May 2023].</a:t>
            </a:r>
          </a:p>
          <a:p>
            <a:pPr>
              <a:lnSpc>
                <a:spcPct val="150000"/>
              </a:lnSpc>
            </a:pPr>
            <a:r>
              <a:rPr lang="en-US" dirty="0"/>
              <a:t>Olufemi, A.J. and Ayodele, B.O., (2021). Teamwork and Organisational Productivity. The International Journal of Business &amp; Management, 9(7).</a:t>
            </a:r>
          </a:p>
          <a:p>
            <a:pPr marL="0" indent="0">
              <a:lnSpc>
                <a:spcPct val="150000"/>
              </a:lnSpc>
              <a:buNone/>
            </a:pPr>
            <a:endParaRPr lang="en-US" dirty="0"/>
          </a:p>
        </p:txBody>
      </p:sp>
    </p:spTree>
    <p:extLst>
      <p:ext uri="{BB962C8B-B14F-4D97-AF65-F5344CB8AC3E}">
        <p14:creationId xmlns:p14="http://schemas.microsoft.com/office/powerpoint/2010/main" val="241548149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514949"/>
      </a:dk2>
      <a:lt2>
        <a:srgbClr val="E1E1DB"/>
      </a:lt2>
      <a:accent1>
        <a:srgbClr val="9DBFBE"/>
      </a:accent1>
      <a:accent2>
        <a:srgbClr val="DB8631"/>
      </a:accent2>
      <a:accent3>
        <a:srgbClr val="E3CC5A"/>
      </a:accent3>
      <a:accent4>
        <a:srgbClr val="ACADA8"/>
      </a:accent4>
      <a:accent5>
        <a:srgbClr val="927C61"/>
      </a:accent5>
      <a:accent6>
        <a:srgbClr val="B3B435"/>
      </a:accent6>
      <a:hlink>
        <a:srgbClr val="0000FF"/>
      </a:hlink>
      <a:folHlink>
        <a:srgbClr val="800080"/>
      </a:folHlink>
    </a:clrScheme>
    <a:fontScheme name="Wood Type">
      <a:majorFont>
        <a:latin typeface="Arial Black" panose="020B0A04020102020204"/>
        <a:ea typeface=""/>
        <a:cs typeface=""/>
        <a:font script="Jpan" typeface="HGｺﾞｼｯｸM"/>
        <a:font script="Hang" typeface="HY중고딕"/>
        <a:font script="Hans" typeface="黑体"/>
        <a:font script="Hant" typeface="微軟正黑體"/>
        <a:font script="Arab" typeface="Tahoma"/>
        <a:font script="Hebr" typeface="Levenim MT"/>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panose="020B0604020202020204"/>
        <a:ea typeface=""/>
        <a:cs typeface=""/>
        <a:font script="Jpan" typeface="HGｺﾞｼｯｸM"/>
        <a:font script="Hang" typeface="HY중고딕"/>
        <a:font script="Hans" typeface="黑体"/>
        <a:font script="Hant" typeface="微軟正黑體"/>
        <a:font script="Arab" typeface="Tahoma"/>
        <a:font script="Hebr" typeface="Levenim MT"/>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BE1B6DD8-9976-4550-A6F4-B2DD4EA939D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TM03090434[[fn=Wood Type]]</Template>
  <TotalTime>60</TotalTime>
  <Words>1489</Words>
  <Application>Microsoft Office PowerPoint</Application>
  <PresentationFormat>Widescreen</PresentationFormat>
  <Paragraphs>68</Paragraphs>
  <Slides>10</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Arial Black</vt:lpstr>
      <vt:lpstr>Calibri</vt:lpstr>
      <vt:lpstr>Times New Roman</vt:lpstr>
      <vt:lpstr>Wingdings</vt:lpstr>
      <vt:lpstr>Wood Type</vt:lpstr>
      <vt:lpstr>Effective Team-working and Communication</vt:lpstr>
      <vt:lpstr>Table of Contents</vt:lpstr>
      <vt:lpstr>Introduction</vt:lpstr>
      <vt:lpstr>Understanding the theories</vt:lpstr>
      <vt:lpstr>Understanding the theories</vt:lpstr>
      <vt:lpstr>Understanding the theories</vt:lpstr>
      <vt:lpstr>Illustrating workplace example</vt:lpstr>
      <vt:lpstr>Illustrating workplace example</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Team-working and Communication</dc:title>
  <dc:creator>x y</dc:creator>
  <cp:lastModifiedBy>Ramona Ursache</cp:lastModifiedBy>
  <cp:revision>56</cp:revision>
  <dcterms:created xsi:type="dcterms:W3CDTF">2023-06-06T14:14:12Z</dcterms:created>
  <dcterms:modified xsi:type="dcterms:W3CDTF">2023-06-13T08:54:19Z</dcterms:modified>
</cp:coreProperties>
</file>