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6"/>
  </p:notesMasterIdLst>
  <p:sldIdLst>
    <p:sldId id="256" r:id="rId2"/>
    <p:sldId id="367" r:id="rId3"/>
    <p:sldId id="366" r:id="rId4"/>
    <p:sldId id="364" r:id="rId5"/>
    <p:sldId id="365" r:id="rId6"/>
    <p:sldId id="368" r:id="rId7"/>
    <p:sldId id="263" r:id="rId8"/>
    <p:sldId id="369" r:id="rId9"/>
    <p:sldId id="264" r:id="rId10"/>
    <p:sldId id="272" r:id="rId11"/>
    <p:sldId id="296" r:id="rId12"/>
    <p:sldId id="297" r:id="rId13"/>
    <p:sldId id="298" r:id="rId14"/>
    <p:sldId id="265" r:id="rId15"/>
    <p:sldId id="266" r:id="rId16"/>
    <p:sldId id="268" r:id="rId17"/>
    <p:sldId id="269" r:id="rId18"/>
    <p:sldId id="270" r:id="rId19"/>
    <p:sldId id="280" r:id="rId20"/>
    <p:sldId id="271" r:id="rId21"/>
    <p:sldId id="273" r:id="rId22"/>
    <p:sldId id="274" r:id="rId23"/>
    <p:sldId id="275" r:id="rId24"/>
    <p:sldId id="276" r:id="rId25"/>
    <p:sldId id="370" r:id="rId26"/>
    <p:sldId id="328" r:id="rId27"/>
    <p:sldId id="347" r:id="rId28"/>
    <p:sldId id="348" r:id="rId29"/>
    <p:sldId id="350" r:id="rId30"/>
    <p:sldId id="351" r:id="rId31"/>
    <p:sldId id="352" r:id="rId32"/>
    <p:sldId id="353" r:id="rId33"/>
    <p:sldId id="354" r:id="rId34"/>
    <p:sldId id="349" r:id="rId35"/>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42" autoAdjust="0"/>
  </p:normalViewPr>
  <p:slideViewPr>
    <p:cSldViewPr snapToGrid="0">
      <p:cViewPr varScale="1">
        <p:scale>
          <a:sx n="97" d="100"/>
          <a:sy n="97" d="100"/>
        </p:scale>
        <p:origin x="34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 name="Shape 97"/>
          <p:cNvSpPr>
            <a:spLocks noGrp="1" noRot="1" noChangeAspect="1"/>
          </p:cNvSpPr>
          <p:nvPr>
            <p:ph type="sldImg"/>
          </p:nvPr>
        </p:nvSpPr>
        <p:spPr>
          <a:xfrm>
            <a:off x="1143000" y="685800"/>
            <a:ext cx="4572000" cy="3429000"/>
          </a:xfrm>
          <a:prstGeom prst="rect">
            <a:avLst/>
          </a:prstGeom>
        </p:spPr>
        <p:txBody>
          <a:bodyPr/>
          <a:lstStyle/>
          <a:p>
            <a:endParaRPr/>
          </a:p>
        </p:txBody>
      </p:sp>
      <p:sp>
        <p:nvSpPr>
          <p:cNvPr id="98" name="Shape 9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1"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2" name="Body Level One…"/>
          <p:cNvSpPr txBox="1">
            <a:spLocks noGrp="1"/>
          </p:cNvSpPr>
          <p:nvPr>
            <p:ph type="body" sz="quarter" idx="1"/>
          </p:nvPr>
        </p:nvSpPr>
        <p:spPr>
          <a:xfrm>
            <a:off x="831850" y="4589464"/>
            <a:ext cx="10515600" cy="1028743"/>
          </a:xfrm>
          <a:prstGeom prst="rect">
            <a:avLst/>
          </a:prstGeom>
        </p:spPr>
        <p:txBody>
          <a:bodyPr/>
          <a:lstStyle>
            <a:lvl1pPr marL="0" indent="0">
              <a:buSzTx/>
              <a:buFontTx/>
              <a:buNone/>
              <a:defRPr sz="2400">
                <a:solidFill>
                  <a:srgbClr val="888888"/>
                </a:solidFill>
                <a:latin typeface="Georgia"/>
                <a:ea typeface="Georgia"/>
                <a:cs typeface="Georgia"/>
                <a:sym typeface="Georgia"/>
              </a:defRPr>
            </a:lvl1pPr>
            <a:lvl2pPr marL="0" indent="457200">
              <a:buSzTx/>
              <a:buFontTx/>
              <a:buNone/>
              <a:defRPr sz="2400">
                <a:solidFill>
                  <a:srgbClr val="888888"/>
                </a:solidFill>
                <a:latin typeface="Georgia"/>
                <a:ea typeface="Georgia"/>
                <a:cs typeface="Georgia"/>
                <a:sym typeface="Georgia"/>
              </a:defRPr>
            </a:lvl2pPr>
            <a:lvl3pPr marL="0" indent="914400">
              <a:buSzTx/>
              <a:buFontTx/>
              <a:buNone/>
              <a:defRPr sz="2400">
                <a:solidFill>
                  <a:srgbClr val="888888"/>
                </a:solidFill>
                <a:latin typeface="Georgia"/>
                <a:ea typeface="Georgia"/>
                <a:cs typeface="Georgia"/>
                <a:sym typeface="Georgia"/>
              </a:defRPr>
            </a:lvl3pPr>
            <a:lvl4pPr marL="0" indent="1371600">
              <a:buSzTx/>
              <a:buFontTx/>
              <a:buNone/>
              <a:defRPr sz="2400">
                <a:solidFill>
                  <a:srgbClr val="888888"/>
                </a:solidFill>
                <a:latin typeface="Georgia"/>
                <a:ea typeface="Georgia"/>
                <a:cs typeface="Georgia"/>
                <a:sym typeface="Georgia"/>
              </a:defRPr>
            </a:lvl4pPr>
            <a:lvl5pPr marL="0" indent="1828800">
              <a:buSzTx/>
              <a:buFontTx/>
              <a:buNone/>
              <a:defRPr sz="2400">
                <a:solidFill>
                  <a:srgbClr val="888888"/>
                </a:solidFill>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0" name="Title Text"/>
          <p:cNvSpPr txBox="1">
            <a:spLocks noGrp="1"/>
          </p:cNvSpPr>
          <p:nvPr>
            <p:ph type="title"/>
          </p:nvPr>
        </p:nvSpPr>
        <p:spPr>
          <a:prstGeom prst="rect">
            <a:avLst/>
          </a:prstGeom>
        </p:spPr>
        <p:txBody>
          <a:bodyPr/>
          <a:lstStyle/>
          <a:p>
            <a:r>
              <a:t>Title Text</a:t>
            </a:r>
          </a:p>
        </p:txBody>
      </p:sp>
      <p:sp>
        <p:nvSpPr>
          <p:cNvPr id="41" name="Body Level One…"/>
          <p:cNvSpPr txBox="1">
            <a:spLocks noGrp="1"/>
          </p:cNvSpPr>
          <p:nvPr>
            <p:ph type="body" sz="half" idx="1"/>
          </p:nvPr>
        </p:nvSpPr>
        <p:spPr>
          <a:xfrm>
            <a:off x="838200" y="1825625"/>
            <a:ext cx="5181600" cy="3767867"/>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9" name="Title Text"/>
          <p:cNvSpPr txBox="1">
            <a:spLocks noGrp="1"/>
          </p:cNvSpPr>
          <p:nvPr>
            <p:ph type="title"/>
          </p:nvPr>
        </p:nvSpPr>
        <p:spPr>
          <a:prstGeom prst="rect">
            <a:avLst/>
          </a:prstGeom>
        </p:spPr>
        <p:txBody>
          <a:bodyPr/>
          <a:lstStyle/>
          <a:p>
            <a:r>
              <a:rPr dirty="0"/>
              <a:t>Title Text</a:t>
            </a:r>
          </a:p>
        </p:txBody>
      </p:sp>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6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pic>
        <p:nvPicPr>
          <p:cNvPr id="68" name="Picture 4" descr="Picture 4"/>
          <p:cNvPicPr>
            <a:picLocks noChangeAspect="1"/>
          </p:cNvPicPr>
          <p:nvPr/>
        </p:nvPicPr>
        <p:blipFill>
          <a:blip r:embed="rId3"/>
          <a:stretch>
            <a:fillRect/>
          </a:stretch>
        </p:blipFill>
        <p:spPr>
          <a:xfrm>
            <a:off x="0" y="427"/>
            <a:ext cx="12192000" cy="6857144"/>
          </a:xfrm>
          <a:prstGeom prst="rect">
            <a:avLst/>
          </a:prstGeom>
          <a:ln w="12700">
            <a:miter lim="400000"/>
          </a:ln>
        </p:spPr>
      </p:pic>
      <p:sp>
        <p:nvSpPr>
          <p:cNvPr id="69"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76"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sp>
        <p:nvSpPr>
          <p:cNvPr id="77"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8" name="Body Level One…"/>
          <p:cNvSpPr txBox="1">
            <a:spLocks noGrp="1"/>
          </p:cNvSpPr>
          <p:nvPr>
            <p:ph type="body" sz="half" idx="1"/>
          </p:nvPr>
        </p:nvSpPr>
        <p:spPr>
          <a:xfrm>
            <a:off x="5183187" y="987425"/>
            <a:ext cx="6172201" cy="4873625"/>
          </a:xfrm>
          <a:prstGeom prst="rect">
            <a:avLst/>
          </a:prstGeom>
        </p:spPr>
        <p:txBody>
          <a:bodyPr/>
          <a:lstStyle>
            <a:lvl1pPr>
              <a:defRPr sz="3200">
                <a:latin typeface="Georgia"/>
                <a:ea typeface="Georgia"/>
                <a:cs typeface="Georgia"/>
                <a:sym typeface="Georgia"/>
              </a:defRPr>
            </a:lvl1pPr>
            <a:lvl2pPr marL="718457" indent="-261257">
              <a:defRPr sz="3200">
                <a:latin typeface="Georgia"/>
                <a:ea typeface="Georgia"/>
                <a:cs typeface="Georgia"/>
                <a:sym typeface="Georgia"/>
              </a:defRPr>
            </a:lvl2pPr>
            <a:lvl3pPr marL="1219200" indent="-304800">
              <a:defRPr sz="3200">
                <a:latin typeface="Georgia"/>
                <a:ea typeface="Georgia"/>
                <a:cs typeface="Georgia"/>
                <a:sym typeface="Georgia"/>
              </a:defRPr>
            </a:lvl3pPr>
            <a:lvl4pPr marL="1737360" indent="-365760">
              <a:defRPr sz="3200">
                <a:latin typeface="Georgia"/>
                <a:ea typeface="Georgia"/>
                <a:cs typeface="Georgia"/>
                <a:sym typeface="Georgia"/>
              </a:defRPr>
            </a:lvl4pPr>
            <a:lvl5pPr marL="2194560" indent="-365760">
              <a:defRPr sz="32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79"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80"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8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sp>
        <p:nvSpPr>
          <p:cNvPr id="88"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9" name="Picture Placeholder 2"/>
          <p:cNvSpPr>
            <a:spLocks noGrp="1"/>
          </p:cNvSpPr>
          <p:nvPr>
            <p:ph type="pic" sz="half" idx="21"/>
          </p:nvPr>
        </p:nvSpPr>
        <p:spPr>
          <a:xfrm>
            <a:off x="5427631" y="457797"/>
            <a:ext cx="6172201" cy="4873626"/>
          </a:xfrm>
          <a:prstGeom prst="rect">
            <a:avLst/>
          </a:prstGeom>
        </p:spPr>
        <p:txBody>
          <a:bodyPr lIns="91439" rIns="91439">
            <a:noAutofit/>
          </a:bodyPr>
          <a:lstStyle/>
          <a:p>
            <a:endParaRPr/>
          </a:p>
        </p:txBody>
      </p:sp>
      <p:sp>
        <p:nvSpPr>
          <p:cNvPr id="90" name="Body Level One…"/>
          <p:cNvSpPr txBox="1">
            <a:spLocks noGrp="1"/>
          </p:cNvSpPr>
          <p:nvPr>
            <p:ph type="body" sz="quarter" idx="1"/>
          </p:nvPr>
        </p:nvSpPr>
        <p:spPr>
          <a:xfrm>
            <a:off x="839787" y="2057400"/>
            <a:ext cx="3932239" cy="3281854"/>
          </a:xfrm>
          <a:prstGeom prst="rect">
            <a:avLst/>
          </a:prstGeom>
        </p:spPr>
        <p:txBody>
          <a:bodyPr/>
          <a:lstStyle>
            <a:lvl1pPr marL="0" indent="0">
              <a:buSzTx/>
              <a:buFontTx/>
              <a:buNone/>
              <a:defRPr sz="1600">
                <a:latin typeface="Georgia"/>
                <a:ea typeface="Georgia"/>
                <a:cs typeface="Georgia"/>
                <a:sym typeface="Georgia"/>
              </a:defRPr>
            </a:lvl1pPr>
            <a:lvl2pPr marL="0" indent="457200">
              <a:buSzTx/>
              <a:buFontTx/>
              <a:buNone/>
              <a:defRPr sz="1600">
                <a:latin typeface="Georgia"/>
                <a:ea typeface="Georgia"/>
                <a:cs typeface="Georgia"/>
                <a:sym typeface="Georgia"/>
              </a:defRPr>
            </a:lvl2pPr>
            <a:lvl3pPr marL="0" indent="914400">
              <a:buSzTx/>
              <a:buFontTx/>
              <a:buNone/>
              <a:defRPr sz="1600">
                <a:latin typeface="Georgia"/>
                <a:ea typeface="Georgia"/>
                <a:cs typeface="Georgia"/>
                <a:sym typeface="Georgia"/>
              </a:defRPr>
            </a:lvl3pPr>
            <a:lvl4pPr marL="0" indent="1371600">
              <a:buSzTx/>
              <a:buFontTx/>
              <a:buNone/>
              <a:defRPr sz="1600">
                <a:latin typeface="Georgia"/>
                <a:ea typeface="Georgia"/>
                <a:cs typeface="Georgia"/>
                <a:sym typeface="Georgia"/>
              </a:defRPr>
            </a:lvl4pPr>
            <a:lvl5pPr marL="0" indent="1828800">
              <a:buSzTx/>
              <a:buFontTx/>
              <a:buNone/>
              <a:defRPr sz="16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91"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6356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920434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10"/>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10"/>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4" r:id="rId3"/>
    <p:sldLayoutId id="2147483655" r:id="rId4"/>
    <p:sldLayoutId id="2147483656" r:id="rId5"/>
    <p:sldLayoutId id="2147483657" r:id="rId6"/>
    <p:sldLayoutId id="2147483658" r:id="rId7"/>
    <p:sldLayoutId id="2147483659" r:id="rId8"/>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www.biblegateway.com/passage/?search=Matthew+5&amp;version=NIV#fen-NIV-23278i"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lstStyle/>
          <a:p>
            <a:r>
              <a:rPr lang="en-GB" dirty="0"/>
              <a:t>HPRS5053 / 6053</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53773-493E-A1AB-777A-CCA5F84F162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DA397D14-C02B-5164-29B4-0CC3C134657F}"/>
              </a:ext>
            </a:extLst>
          </p:cNvPr>
          <p:cNvSpPr>
            <a:spLocks noGrp="1"/>
          </p:cNvSpPr>
          <p:nvPr>
            <p:ph type="body" sz="half" idx="1"/>
          </p:nvPr>
        </p:nvSpPr>
        <p:spPr/>
        <p:txBody>
          <a:bodyPr>
            <a:normAutofit fontScale="85000" lnSpcReduction="10000"/>
          </a:bodyPr>
          <a:lstStyle/>
          <a:p>
            <a:pPr marL="0" indent="0">
              <a:buNone/>
            </a:pPr>
            <a:r>
              <a:rPr lang="en-GB" dirty="0">
                <a:latin typeface="Calibri" panose="020F0502020204030204" pitchFamily="34" charset="0"/>
                <a:ea typeface="+mn-ea"/>
                <a:cs typeface="Calibri" panose="020F0502020204030204" pitchFamily="34" charset="0"/>
              </a:rPr>
              <a:t>In the last lecture, we began by highlighting some of the critical structural aspects of the module, before (re-)introducing some of the key ethical concepts and pieces of vocabulary that will be important going forward.</a:t>
            </a:r>
          </a:p>
          <a:p>
            <a:pPr marL="0" indent="0">
              <a:buNone/>
            </a:pPr>
            <a:endParaRPr lang="en-GB" dirty="0">
              <a:latin typeface="Calibri" panose="020F0502020204030204" pitchFamily="34" charset="0"/>
              <a:ea typeface="+mn-ea"/>
              <a:cs typeface="Calibri" panose="020F0502020204030204" pitchFamily="34" charset="0"/>
            </a:endParaRPr>
          </a:p>
          <a:p>
            <a:pPr marL="0" indent="0">
              <a:buNone/>
            </a:pPr>
            <a:r>
              <a:rPr lang="en-GB" dirty="0">
                <a:latin typeface="Calibri" panose="020F0502020204030204" pitchFamily="34" charset="0"/>
                <a:ea typeface="+mn-ea"/>
                <a:cs typeface="Calibri" panose="020F0502020204030204" pitchFamily="34" charset="0"/>
              </a:rPr>
              <a:t>Today, we will begin our exploration of some of the aspects of Christian ethics that are important to understand before engaging with a cross-cultural context.</a:t>
            </a:r>
          </a:p>
        </p:txBody>
      </p:sp>
      <p:pic>
        <p:nvPicPr>
          <p:cNvPr id="5" name="Picture 4" descr="A picture containing text, old, cave&#10;&#10;Description automatically generated">
            <a:extLst>
              <a:ext uri="{FF2B5EF4-FFF2-40B4-BE49-F238E27FC236}">
                <a16:creationId xmlns:a16="http://schemas.microsoft.com/office/drawing/2014/main" id="{FCC2F121-1E47-2A48-7692-E86048DE3E3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64788" y="365125"/>
            <a:ext cx="3739186" cy="5148251"/>
          </a:xfrm>
          <a:prstGeom prst="rect">
            <a:avLst/>
          </a:prstGeom>
        </p:spPr>
      </p:pic>
    </p:spTree>
    <p:extLst>
      <p:ext uri="{BB962C8B-B14F-4D97-AF65-F5344CB8AC3E}">
        <p14:creationId xmlns:p14="http://schemas.microsoft.com/office/powerpoint/2010/main" val="45400772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Scripture as a Source of Christian Ethics</a:t>
            </a:r>
          </a:p>
        </p:txBody>
      </p:sp>
      <p:sp>
        <p:nvSpPr>
          <p:cNvPr id="5" name="Subtitle 4"/>
          <p:cNvSpPr>
            <a:spLocks noGrp="1"/>
          </p:cNvSpPr>
          <p:nvPr>
            <p:ph type="subTitle" idx="1"/>
          </p:nvPr>
        </p:nvSpPr>
        <p:spPr/>
        <p:txBody>
          <a:bodyPr/>
          <a:lstStyle/>
          <a:p>
            <a:r>
              <a:rPr lang="en-GB" dirty="0"/>
              <a:t>HPRS5053 / 6053</a:t>
            </a:r>
          </a:p>
          <a:p>
            <a:endParaRPr lang="en-GB" dirty="0"/>
          </a:p>
          <a:p>
            <a:r>
              <a:rPr lang="en-GB" dirty="0"/>
              <a:t>Dr Angus M Slater</a:t>
            </a:r>
          </a:p>
          <a:p>
            <a:endParaRPr lang="en-GB" dirty="0"/>
          </a:p>
        </p:txBody>
      </p:sp>
    </p:spTree>
    <p:extLst>
      <p:ext uri="{BB962C8B-B14F-4D97-AF65-F5344CB8AC3E}">
        <p14:creationId xmlns:p14="http://schemas.microsoft.com/office/powerpoint/2010/main" val="1243741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1538F-F44A-4E88-A7AE-36F4CB8310B4}"/>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Scripture and Authority in Christian Ethics</a:t>
            </a:r>
          </a:p>
        </p:txBody>
      </p:sp>
      <p:sp>
        <p:nvSpPr>
          <p:cNvPr id="3" name="Content Placeholder 2">
            <a:extLst>
              <a:ext uri="{FF2B5EF4-FFF2-40B4-BE49-F238E27FC236}">
                <a16:creationId xmlns:a16="http://schemas.microsoft.com/office/drawing/2014/main" id="{B9F6980D-A3CD-4B8F-A20B-4F78D8A9AAA7}"/>
              </a:ext>
            </a:extLst>
          </p:cNvPr>
          <p:cNvSpPr>
            <a:spLocks noGrp="1"/>
          </p:cNvSpPr>
          <p:nvPr>
            <p:ph sz="half"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The notion of a ‘biblical ethics’ and the use of scripture in ethical reasoning is a complicated business, full of moral valuations, ethical judgements, and inter-locking assumptions about the nature of our actions.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Ultimately, Christian ethics which engages with scripture does so because of a belief that the Bible offers a guide to moral action that is certain and true – and one that can assist us in overcoming our sinful and distracted natures. </a:t>
            </a:r>
          </a:p>
        </p:txBody>
      </p:sp>
      <p:pic>
        <p:nvPicPr>
          <p:cNvPr id="6" name="Content Placeholder 5" descr="A picture containing text&#10;&#10;Description automatically generated">
            <a:extLst>
              <a:ext uri="{FF2B5EF4-FFF2-40B4-BE49-F238E27FC236}">
                <a16:creationId xmlns:a16="http://schemas.microsoft.com/office/drawing/2014/main" id="{796B0B47-2E46-4DBB-B6E5-147A0530D14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25175" y="1545431"/>
            <a:ext cx="4728625" cy="3767138"/>
          </a:xfrm>
        </p:spPr>
      </p:pic>
    </p:spTree>
    <p:extLst>
      <p:ext uri="{BB962C8B-B14F-4D97-AF65-F5344CB8AC3E}">
        <p14:creationId xmlns:p14="http://schemas.microsoft.com/office/powerpoint/2010/main" val="3682226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DB29-274D-4423-815B-BE33B62D322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Scripture and Authority in Christian Ethics</a:t>
            </a:r>
          </a:p>
        </p:txBody>
      </p:sp>
      <p:sp>
        <p:nvSpPr>
          <p:cNvPr id="3" name="Content Placeholder 2">
            <a:extLst>
              <a:ext uri="{FF2B5EF4-FFF2-40B4-BE49-F238E27FC236}">
                <a16:creationId xmlns:a16="http://schemas.microsoft.com/office/drawing/2014/main" id="{04F9CCCD-24A5-4737-8605-1C2E7A12FB08}"/>
              </a:ext>
            </a:extLst>
          </p:cNvPr>
          <p:cNvSpPr>
            <a:spLocks noGrp="1"/>
          </p:cNvSpPr>
          <p:nvPr>
            <p:ph sz="half" idx="1"/>
          </p:nvPr>
        </p:nvSpPr>
        <p:spPr/>
        <p:txBody>
          <a:bodyPr>
            <a:normAutofit fontScale="85000" lnSpcReduction="10000"/>
          </a:bodyPr>
          <a:lstStyle/>
          <a:p>
            <a:pPr marL="0" indent="0">
              <a:buNone/>
            </a:pPr>
            <a:r>
              <a:rPr lang="en-GB" sz="2400" dirty="0">
                <a:latin typeface="Calibri" panose="020F0502020204030204" pitchFamily="34" charset="0"/>
                <a:cs typeface="Calibri" panose="020F0502020204030204" pitchFamily="34" charset="0"/>
              </a:rPr>
              <a:t>And yet, as should also have become clear, the Bible does not contain within it specific answers to all moral questions – a great deal of our contemporary lives lie completely outside the frame of the biblical text – and we must, when seeking answers within the text, be open to the interpretative and hermeneutical task required.</a:t>
            </a:r>
            <a:br>
              <a:rPr lang="en-GB" sz="2400" dirty="0">
                <a:latin typeface="Calibri" panose="020F0502020204030204" pitchFamily="34" charset="0"/>
                <a:cs typeface="Calibri" panose="020F0502020204030204" pitchFamily="34" charset="0"/>
              </a:rPr>
            </a:b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Over the next couple of sections we will begin to examine the way in which different Christian traditions have incorporated scripture into their broader ethical reasoning as well as how they have attempted to extract certain principles of moral behaviour from it.</a:t>
            </a:r>
          </a:p>
        </p:txBody>
      </p:sp>
      <p:pic>
        <p:nvPicPr>
          <p:cNvPr id="6" name="Content Placeholder 5" descr="A picture containing nature, fireplace, dark&#10;&#10;Description automatically generated">
            <a:extLst>
              <a:ext uri="{FF2B5EF4-FFF2-40B4-BE49-F238E27FC236}">
                <a16:creationId xmlns:a16="http://schemas.microsoft.com/office/drawing/2014/main" id="{8E4CC6F4-7D77-4286-A392-8D4411B29C2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62286" y="1551848"/>
            <a:ext cx="5181600" cy="3754304"/>
          </a:xfrm>
        </p:spPr>
      </p:pic>
    </p:spTree>
    <p:extLst>
      <p:ext uri="{BB962C8B-B14F-4D97-AF65-F5344CB8AC3E}">
        <p14:creationId xmlns:p14="http://schemas.microsoft.com/office/powerpoint/2010/main" val="2005613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48357-815E-243F-31DA-76ECD757384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Scripture and Authority in Christian Ethics</a:t>
            </a:r>
            <a:endParaRPr lang="en-GB" dirty="0"/>
          </a:p>
        </p:txBody>
      </p:sp>
      <p:sp>
        <p:nvSpPr>
          <p:cNvPr id="3" name="Text Placeholder 2">
            <a:extLst>
              <a:ext uri="{FF2B5EF4-FFF2-40B4-BE49-F238E27FC236}">
                <a16:creationId xmlns:a16="http://schemas.microsoft.com/office/drawing/2014/main" id="{7C6BE732-F45B-4A9A-3E1F-E780854FE015}"/>
              </a:ext>
            </a:extLst>
          </p:cNvPr>
          <p:cNvSpPr>
            <a:spLocks noGrp="1"/>
          </p:cNvSpPr>
          <p:nvPr>
            <p:ph type="body" sz="half" idx="1"/>
          </p:nvPr>
        </p:nvSpPr>
        <p:spPr/>
        <p:txBody>
          <a:bodyPr>
            <a:normAutofit fontScale="85000" lnSpcReduction="10000"/>
          </a:bodyPr>
          <a:lstStyle/>
          <a:p>
            <a:pPr marL="0" indent="0">
              <a:buNone/>
            </a:pPr>
            <a:r>
              <a:rPr lang="en-GB" dirty="0">
                <a:latin typeface="Calibri" panose="020F0502020204030204" pitchFamily="34" charset="0"/>
                <a:cs typeface="Calibri" panose="020F0502020204030204" pitchFamily="34" charset="0"/>
              </a:rPr>
              <a:t>When approaching the Bible as a source of ethics, it is not enough to just open a page and hope for the best.</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As discussed in the previous lecture, our choices in how to approach things like the Bible have a huge impact on what we find there. Over the next few slides, I just want to demonstrate two particular different ways of approaching the Biblical text, but there are many more. </a:t>
            </a:r>
          </a:p>
        </p:txBody>
      </p:sp>
      <p:pic>
        <p:nvPicPr>
          <p:cNvPr id="5" name="Picture 4" descr="A picture containing text, several&#10;&#10;Description automatically generated">
            <a:extLst>
              <a:ext uri="{FF2B5EF4-FFF2-40B4-BE49-F238E27FC236}">
                <a16:creationId xmlns:a16="http://schemas.microsoft.com/office/drawing/2014/main" id="{D648A766-9D45-23DF-E000-7E50205384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47707" y="1621512"/>
            <a:ext cx="5181600" cy="3614976"/>
          </a:xfrm>
          <a:prstGeom prst="rect">
            <a:avLst/>
          </a:prstGeom>
        </p:spPr>
      </p:pic>
    </p:spTree>
    <p:extLst>
      <p:ext uri="{BB962C8B-B14F-4D97-AF65-F5344CB8AC3E}">
        <p14:creationId xmlns:p14="http://schemas.microsoft.com/office/powerpoint/2010/main" val="3088387348"/>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B50EC-77AB-4505-82A2-CC8028189535}"/>
              </a:ext>
            </a:extLst>
          </p:cNvPr>
          <p:cNvSpPr>
            <a:spLocks noGrp="1"/>
          </p:cNvSpPr>
          <p:nvPr>
            <p:ph type="title"/>
          </p:nvPr>
        </p:nvSpPr>
        <p:spPr>
          <a:xfrm>
            <a:off x="838200" y="365125"/>
            <a:ext cx="10515600" cy="1325563"/>
          </a:xfrm>
        </p:spPr>
        <p:txBody>
          <a:bodyPr anchor="ctr">
            <a:normAutofit/>
          </a:bodyPr>
          <a:lstStyle/>
          <a:p>
            <a:r>
              <a:rPr lang="en-GB">
                <a:latin typeface="Calibri Light" panose="020F0302020204030204" pitchFamily="34" charset="0"/>
                <a:cs typeface="Calibri Light" panose="020F0302020204030204" pitchFamily="34" charset="0"/>
              </a:rPr>
              <a:t>Reading the New Testament Ethics </a:t>
            </a:r>
          </a:p>
        </p:txBody>
      </p:sp>
      <p:sp>
        <p:nvSpPr>
          <p:cNvPr id="7" name="Text Placeholder 2">
            <a:extLst>
              <a:ext uri="{FF2B5EF4-FFF2-40B4-BE49-F238E27FC236}">
                <a16:creationId xmlns:a16="http://schemas.microsoft.com/office/drawing/2014/main" id="{7305BB95-1FC0-4568-824C-B2FB68350275}"/>
              </a:ext>
            </a:extLst>
          </p:cNvPr>
          <p:cNvSpPr>
            <a:spLocks noGrp="1"/>
          </p:cNvSpPr>
          <p:nvPr>
            <p:ph type="body" sz="half" idx="1"/>
          </p:nvPr>
        </p:nvSpPr>
        <p:spPr>
          <a:xfrm>
            <a:off x="1420585" y="2485769"/>
            <a:ext cx="9350829" cy="3194421"/>
          </a:xfrm>
        </p:spPr>
        <p:txBody>
          <a:bodyPr/>
          <a:lstStyle/>
          <a:p>
            <a:endParaRPr lang="en-US" dirty="0">
              <a:latin typeface="Calibri Light" panose="020F0302020204030204" pitchFamily="34" charset="0"/>
              <a:cs typeface="Calibri Light" panose="020F0302020204030204" pitchFamily="34" charset="0"/>
            </a:endParaRPr>
          </a:p>
          <a:p>
            <a:endParaRPr lang="en-US" dirty="0">
              <a:latin typeface="Calibri Light" panose="020F0302020204030204" pitchFamily="34" charset="0"/>
              <a:cs typeface="Calibri Light" panose="020F0302020204030204" pitchFamily="34" charset="0"/>
            </a:endParaRPr>
          </a:p>
          <a:p>
            <a:pPr marL="0" indent="0">
              <a:buNone/>
            </a:pPr>
            <a:r>
              <a:rPr lang="en-US" dirty="0">
                <a:latin typeface="Calibri Light" panose="020F0302020204030204" pitchFamily="34" charset="0"/>
                <a:cs typeface="Calibri Light" panose="020F0302020204030204" pitchFamily="34" charset="0"/>
              </a:rPr>
              <a:t>Holistic Reading 			   		Close Reading</a:t>
            </a:r>
          </a:p>
          <a:p>
            <a:pPr marL="0" indent="0">
              <a:buNone/>
            </a:pPr>
            <a:r>
              <a:rPr lang="en-US" dirty="0">
                <a:latin typeface="Calibri Light" panose="020F0302020204030204" pitchFamily="34" charset="0"/>
                <a:cs typeface="Calibri Light" panose="020F0302020204030204" pitchFamily="34" charset="0"/>
              </a:rPr>
              <a:t>(Richard Hays)			 		(</a:t>
            </a:r>
            <a:r>
              <a:rPr lang="en-US" sz="2400" dirty="0">
                <a:latin typeface="Calibri Light" panose="020F0302020204030204" pitchFamily="34" charset="0"/>
                <a:cs typeface="Calibri Light" panose="020F0302020204030204" pitchFamily="34" charset="0"/>
              </a:rPr>
              <a:t>Ruben Zimmermann)  </a:t>
            </a:r>
            <a:r>
              <a:rPr lang="en-US" dirty="0">
                <a:latin typeface="Calibri Light" panose="020F0302020204030204" pitchFamily="34" charset="0"/>
                <a:cs typeface="Calibri Light" panose="020F0302020204030204" pitchFamily="34" charset="0"/>
              </a:rPr>
              <a:t>			</a:t>
            </a:r>
          </a:p>
        </p:txBody>
      </p:sp>
      <p:cxnSp>
        <p:nvCxnSpPr>
          <p:cNvPr id="4" name="Straight Arrow Connector 3">
            <a:extLst>
              <a:ext uri="{FF2B5EF4-FFF2-40B4-BE49-F238E27FC236}">
                <a16:creationId xmlns:a16="http://schemas.microsoft.com/office/drawing/2014/main" id="{DDAA0816-6471-4317-83D5-BB6D46A32AB4}"/>
              </a:ext>
            </a:extLst>
          </p:cNvPr>
          <p:cNvCxnSpPr>
            <a:cxnSpLocks/>
          </p:cNvCxnSpPr>
          <p:nvPr/>
        </p:nvCxnSpPr>
        <p:spPr>
          <a:xfrm flipH="1">
            <a:off x="3240958" y="1865985"/>
            <a:ext cx="1101915" cy="1239567"/>
          </a:xfrm>
          <a:prstGeom prst="straightConnector1">
            <a:avLst/>
          </a:prstGeom>
          <a:noFill/>
          <a:ln w="12700" cap="flat">
            <a:solidFill>
              <a:schemeClr val="accent1"/>
            </a:solidFill>
            <a:prstDash val="solid"/>
            <a:miter lim="800000"/>
            <a:tailEnd type="triangle"/>
          </a:ln>
          <a:effectLst/>
          <a:sp3d/>
        </p:spPr>
        <p:style>
          <a:lnRef idx="0">
            <a:scrgbClr r="0" g="0" b="0"/>
          </a:lnRef>
          <a:fillRef idx="0">
            <a:scrgbClr r="0" g="0" b="0"/>
          </a:fillRef>
          <a:effectRef idx="0">
            <a:scrgbClr r="0" g="0" b="0"/>
          </a:effectRef>
          <a:fontRef idx="none"/>
        </p:style>
      </p:cxnSp>
      <p:cxnSp>
        <p:nvCxnSpPr>
          <p:cNvPr id="6" name="Straight Arrow Connector 5">
            <a:extLst>
              <a:ext uri="{FF2B5EF4-FFF2-40B4-BE49-F238E27FC236}">
                <a16:creationId xmlns:a16="http://schemas.microsoft.com/office/drawing/2014/main" id="{0165BBB2-3154-4260-A467-AC9475767CE8}"/>
              </a:ext>
            </a:extLst>
          </p:cNvPr>
          <p:cNvCxnSpPr>
            <a:cxnSpLocks/>
          </p:cNvCxnSpPr>
          <p:nvPr/>
        </p:nvCxnSpPr>
        <p:spPr>
          <a:xfrm>
            <a:off x="8053321" y="1852606"/>
            <a:ext cx="943195" cy="1252946"/>
          </a:xfrm>
          <a:prstGeom prst="straightConnector1">
            <a:avLst/>
          </a:prstGeom>
          <a:noFill/>
          <a:ln w="12700" cap="flat">
            <a:solidFill>
              <a:schemeClr val="accent1"/>
            </a:solidFill>
            <a:prstDash val="solid"/>
            <a:miter lim="800000"/>
            <a:tailEnd type="triangle"/>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3594059586"/>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23731-E607-24EF-86F9-66AC663B2162}"/>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Hayes – Focal Images</a:t>
            </a:r>
            <a:endParaRPr lang="en-GB" dirty="0"/>
          </a:p>
        </p:txBody>
      </p:sp>
      <p:sp>
        <p:nvSpPr>
          <p:cNvPr id="3" name="Text Placeholder 2">
            <a:extLst>
              <a:ext uri="{FF2B5EF4-FFF2-40B4-BE49-F238E27FC236}">
                <a16:creationId xmlns:a16="http://schemas.microsoft.com/office/drawing/2014/main" id="{392EE492-09A2-5F62-0F7D-7D8DEAA1DC5E}"/>
              </a:ext>
            </a:extLst>
          </p:cNvPr>
          <p:cNvSpPr>
            <a:spLocks noGrp="1"/>
          </p:cNvSpPr>
          <p:nvPr>
            <p:ph type="body" sz="quarter" idx="1"/>
          </p:nvPr>
        </p:nvSpPr>
        <p:spPr/>
        <p:txBody>
          <a:bodyPr/>
          <a:lstStyle/>
          <a:p>
            <a:endParaRPr lang="en-GB"/>
          </a:p>
        </p:txBody>
      </p:sp>
    </p:spTree>
    <p:extLst>
      <p:ext uri="{BB962C8B-B14F-4D97-AF65-F5344CB8AC3E}">
        <p14:creationId xmlns:p14="http://schemas.microsoft.com/office/powerpoint/2010/main" val="4366942"/>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F3F8-FB1D-4589-B83A-242AADB5FFB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Richard Hayes: Moral Vision of the NT </a:t>
            </a:r>
          </a:p>
        </p:txBody>
      </p:sp>
      <p:sp>
        <p:nvSpPr>
          <p:cNvPr id="3" name="Text Placeholder 2">
            <a:extLst>
              <a:ext uri="{FF2B5EF4-FFF2-40B4-BE49-F238E27FC236}">
                <a16:creationId xmlns:a16="http://schemas.microsoft.com/office/drawing/2014/main" id="{3F1B92FA-AEDB-4994-B9A3-B07A0FC39B1C}"/>
              </a:ext>
            </a:extLst>
          </p:cNvPr>
          <p:cNvSpPr>
            <a:spLocks noGrp="1"/>
          </p:cNvSpPr>
          <p:nvPr>
            <p:ph type="body" sz="half" idx="1"/>
          </p:nvPr>
        </p:nvSpPr>
        <p:spPr>
          <a:xfrm>
            <a:off x="838199" y="1825625"/>
            <a:ext cx="9238673" cy="3767867"/>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The scholar, Richard Hayes, chooses to take a holistic vision of the New Testament, seeking to understand the text within its own totality, and adducing moral principles from the overall message. He does so by stressing the concept of “focal images” – those moral aspects that are repeatedly demonstrated through the text itself. </a:t>
            </a:r>
          </a:p>
          <a:p>
            <a:pPr marL="0" indent="0">
              <a:buNone/>
            </a:pPr>
            <a:r>
              <a:rPr lang="en-GB" dirty="0">
                <a:latin typeface="Calibri Light" panose="020F0302020204030204" pitchFamily="34" charset="0"/>
                <a:cs typeface="Calibri Light" panose="020F0302020204030204" pitchFamily="34" charset="0"/>
              </a:rPr>
              <a:t>Criteria for focal images for a comprehensive reading of the New Testament Morality:</a:t>
            </a:r>
          </a:p>
          <a:p>
            <a:r>
              <a:rPr lang="en-GB" dirty="0">
                <a:latin typeface="Calibri Light" panose="020F0302020204030204" pitchFamily="34" charset="0"/>
                <a:cs typeface="Calibri Light" panose="020F0302020204030204" pitchFamily="34" charset="0"/>
              </a:rPr>
              <a:t>1 - Textual basis in all the NT writings</a:t>
            </a:r>
          </a:p>
          <a:p>
            <a:r>
              <a:rPr lang="en-GB" dirty="0">
                <a:latin typeface="Calibri Light" panose="020F0302020204030204" pitchFamily="34" charset="0"/>
                <a:cs typeface="Calibri Light" panose="020F0302020204030204" pitchFamily="34" charset="0"/>
              </a:rPr>
              <a:t>2 - No major tension with the other teachings </a:t>
            </a:r>
          </a:p>
          <a:p>
            <a:r>
              <a:rPr lang="en-GB" dirty="0">
                <a:latin typeface="Calibri Light" panose="020F0302020204030204" pitchFamily="34" charset="0"/>
                <a:cs typeface="Calibri Light" panose="020F0302020204030204" pitchFamily="34" charset="0"/>
              </a:rPr>
              <a:t>3 - Being central to the document where this image is found</a:t>
            </a:r>
          </a:p>
        </p:txBody>
      </p:sp>
    </p:spTree>
    <p:extLst>
      <p:ext uri="{BB962C8B-B14F-4D97-AF65-F5344CB8AC3E}">
        <p14:creationId xmlns:p14="http://schemas.microsoft.com/office/powerpoint/2010/main" val="2843765228"/>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7C228-D429-49DB-B239-096002A27F34}"/>
              </a:ext>
            </a:extLst>
          </p:cNvPr>
          <p:cNvSpPr>
            <a:spLocks noGrp="1"/>
          </p:cNvSpPr>
          <p:nvPr>
            <p:ph type="title"/>
          </p:nvPr>
        </p:nvSpPr>
        <p:spPr/>
        <p:txBody>
          <a:bodyPr/>
          <a:lstStyle/>
          <a:p>
            <a:r>
              <a:rPr lang="en-US" dirty="0">
                <a:latin typeface="Calibri Light" panose="020F0302020204030204" pitchFamily="34" charset="0"/>
                <a:cs typeface="Calibri Light" panose="020F0302020204030204" pitchFamily="34" charset="0"/>
              </a:rPr>
              <a:t>1 - Community </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7EE0EE6A-6D08-4A57-852F-D2320C280531}"/>
              </a:ext>
            </a:extLst>
          </p:cNvPr>
          <p:cNvSpPr>
            <a:spLocks noGrp="1"/>
          </p:cNvSpPr>
          <p:nvPr>
            <p:ph type="body" sz="half" idx="1"/>
          </p:nvPr>
        </p:nvSpPr>
        <p:spPr>
          <a:xfrm>
            <a:off x="838199" y="1825625"/>
            <a:ext cx="10014527" cy="3767867"/>
          </a:xfrm>
        </p:spPr>
        <p:txBody>
          <a:bodyPr>
            <a:normAutofit/>
          </a:bodyPr>
          <a:lstStyle/>
          <a:p>
            <a:pPr marL="457200" lvl="1" indent="0">
              <a:buNone/>
            </a:pPr>
            <a:r>
              <a:rPr lang="en-GB" dirty="0">
                <a:latin typeface="Calibri Light" panose="020F0302020204030204" pitchFamily="34" charset="0"/>
                <a:cs typeface="Calibri Light" panose="020F0302020204030204" pitchFamily="34" charset="0"/>
              </a:rPr>
              <a:t>Romans 12: 1-2:</a:t>
            </a:r>
          </a:p>
          <a:p>
            <a:pPr marL="457200" lvl="1" indent="0">
              <a:buNone/>
            </a:pPr>
            <a:r>
              <a:rPr lang="en-GB" sz="2000" dirty="0">
                <a:latin typeface="Calibri Light" panose="020F0302020204030204" pitchFamily="34" charset="0"/>
                <a:cs typeface="Calibri Light" panose="020F0302020204030204" pitchFamily="34" charset="0"/>
              </a:rPr>
              <a:t>I appeal to you therefore, brothers and sisters, by the mercies of God, to present your bodies as a living sacrifice, holy and acceptable to God, which is your spiritual worship.  Do not be conformed to this world, but be transformed by the renewing of your minds, so that you may discern what is the will of God—what is good and acceptable and perfect.</a:t>
            </a:r>
          </a:p>
          <a:p>
            <a:pPr marL="457200" lvl="1" indent="0">
              <a:buNone/>
            </a:pPr>
            <a:endParaRPr lang="en-GB" sz="2000" dirty="0">
              <a:latin typeface="Calibri Light" panose="020F0302020204030204" pitchFamily="34" charset="0"/>
              <a:cs typeface="Calibri Light" panose="020F0302020204030204" pitchFamily="34" charset="0"/>
            </a:endParaRPr>
          </a:p>
          <a:p>
            <a:pPr marL="457200" lvl="1" indent="0">
              <a:buNone/>
            </a:pPr>
            <a:r>
              <a:rPr lang="en-GB" sz="2000" b="1" dirty="0">
                <a:solidFill>
                  <a:srgbClr val="FF0000"/>
                </a:solidFill>
                <a:latin typeface="Calibri Light" panose="020F0302020204030204" pitchFamily="34" charset="0"/>
                <a:cs typeface="Calibri Light" panose="020F0302020204030204" pitchFamily="34" charset="0"/>
              </a:rPr>
              <a:t>What Should I do? vs. What should we do?</a:t>
            </a:r>
            <a:endParaRPr lang="en-US" sz="2000" b="1" dirty="0">
              <a:solidFill>
                <a:srgbClr val="FF0000"/>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42579580"/>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73B78-1B35-4CC5-89D9-62B71C1EA0C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2 - Cross</a:t>
            </a:r>
          </a:p>
        </p:txBody>
      </p:sp>
      <p:sp>
        <p:nvSpPr>
          <p:cNvPr id="3" name="Text Placeholder 2">
            <a:extLst>
              <a:ext uri="{FF2B5EF4-FFF2-40B4-BE49-F238E27FC236}">
                <a16:creationId xmlns:a16="http://schemas.microsoft.com/office/drawing/2014/main" id="{68A3521D-6005-4C57-BBD3-4F2DB7DE90AF}"/>
              </a:ext>
            </a:extLst>
          </p:cNvPr>
          <p:cNvSpPr>
            <a:spLocks noGrp="1"/>
          </p:cNvSpPr>
          <p:nvPr>
            <p:ph type="body" sz="half" idx="1"/>
          </p:nvPr>
        </p:nvSpPr>
        <p:spPr>
          <a:xfrm>
            <a:off x="838199" y="1825625"/>
            <a:ext cx="9808029" cy="3767867"/>
          </a:xfrm>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The Gospel traditions are a Greco-Roman biographical genre</a:t>
            </a:r>
          </a:p>
          <a:p>
            <a:pPr marL="0" indent="0">
              <a:buNone/>
            </a:pPr>
            <a:r>
              <a:rPr lang="en-GB" dirty="0">
                <a:latin typeface="Calibri Light" panose="020F0302020204030204" pitchFamily="34" charset="0"/>
                <a:cs typeface="Calibri Light" panose="020F0302020204030204" pitchFamily="34" charset="0"/>
              </a:rPr>
              <a:t>The Jesus death on cross is the plot of the narrative</a:t>
            </a:r>
          </a:p>
          <a:p>
            <a:pPr marL="0" indent="0">
              <a:buNone/>
            </a:pPr>
            <a:r>
              <a:rPr lang="en-GB" dirty="0">
                <a:latin typeface="Calibri Light" panose="020F0302020204030204" pitchFamily="34" charset="0"/>
                <a:cs typeface="Calibri Light" panose="020F0302020204030204" pitchFamily="34" charset="0"/>
              </a:rPr>
              <a:t>Galatians (6:2): ‘Bear one another’s burdens, and in this way you will fulfil the law of Christ.’</a:t>
            </a:r>
          </a:p>
          <a:p>
            <a:pPr marL="0" indent="0">
              <a:buNone/>
            </a:pPr>
            <a:endParaRPr lang="en-GB" dirty="0">
              <a:solidFill>
                <a:srgbClr val="FF0000"/>
              </a:solidFill>
              <a:latin typeface="Calibri Light" panose="020F0302020204030204" pitchFamily="34" charset="0"/>
              <a:cs typeface="Calibri Light" panose="020F0302020204030204" pitchFamily="34" charset="0"/>
            </a:endParaRPr>
          </a:p>
          <a:p>
            <a:pPr marL="457200" lvl="1" indent="0">
              <a:buNone/>
            </a:pPr>
            <a:r>
              <a:rPr lang="en-GB" dirty="0">
                <a:solidFill>
                  <a:srgbClr val="FF0000"/>
                </a:solidFill>
                <a:latin typeface="Calibri Light" panose="020F0302020204030204" pitchFamily="34" charset="0"/>
                <a:cs typeface="Calibri Light" panose="020F0302020204030204" pitchFamily="34" charset="0"/>
              </a:rPr>
              <a:t>1-Mark (10:21): sell everything, give it to the poor…</a:t>
            </a:r>
          </a:p>
          <a:p>
            <a:pPr marL="457200" lvl="1" indent="0">
              <a:buNone/>
            </a:pPr>
            <a:r>
              <a:rPr lang="en-GB" dirty="0">
                <a:solidFill>
                  <a:srgbClr val="FF0000"/>
                </a:solidFill>
                <a:latin typeface="Calibri Light" panose="020F0302020204030204" pitchFamily="34" charset="0"/>
                <a:cs typeface="Calibri Light" panose="020F0302020204030204" pitchFamily="34" charset="0"/>
              </a:rPr>
              <a:t>2-Ephesians (5:25): ‘Husbands, love your wives, just as Christ loved the church and gave himself up for her’</a:t>
            </a:r>
          </a:p>
          <a:p>
            <a:pPr marL="457200" lvl="1" indent="0">
              <a:buNone/>
            </a:pPr>
            <a:endParaRPr lang="en-GB" dirty="0">
              <a:solidFill>
                <a:srgbClr val="FF0000"/>
              </a:solidFill>
              <a:latin typeface="Calibri Light" panose="020F0302020204030204" pitchFamily="34" charset="0"/>
              <a:cs typeface="Calibri Light" panose="020F0302020204030204" pitchFamily="34" charset="0"/>
            </a:endParaRPr>
          </a:p>
          <a:p>
            <a:pPr marL="457200" lvl="1" indent="0">
              <a:buNone/>
            </a:pP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086773033"/>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4D60-C3E8-4A15-8DB8-E4BF556F795D}"/>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3 - New Creation </a:t>
            </a:r>
          </a:p>
        </p:txBody>
      </p:sp>
      <p:sp>
        <p:nvSpPr>
          <p:cNvPr id="3" name="Text Placeholder 2">
            <a:extLst>
              <a:ext uri="{FF2B5EF4-FFF2-40B4-BE49-F238E27FC236}">
                <a16:creationId xmlns:a16="http://schemas.microsoft.com/office/drawing/2014/main" id="{930A759E-1A93-44AC-837B-4A879B17E019}"/>
              </a:ext>
            </a:extLst>
          </p:cNvPr>
          <p:cNvSpPr>
            <a:spLocks noGrp="1"/>
          </p:cNvSpPr>
          <p:nvPr>
            <p:ph type="body" sz="half" idx="1"/>
          </p:nvPr>
        </p:nvSpPr>
        <p:spPr>
          <a:xfrm>
            <a:off x="838199" y="1825625"/>
            <a:ext cx="9574161" cy="3767867"/>
          </a:xfrm>
        </p:spPr>
        <p:txBody>
          <a:bodyPr/>
          <a:lstStyle/>
          <a:p>
            <a:pPr marL="0" indent="0">
              <a:buNone/>
            </a:pPr>
            <a:r>
              <a:rPr lang="en-GB" dirty="0">
                <a:latin typeface="Calibri Light" panose="020F0302020204030204" pitchFamily="34" charset="0"/>
                <a:cs typeface="Calibri Light" panose="020F0302020204030204" pitchFamily="34" charset="0"/>
              </a:rPr>
              <a:t>We hang in suspense between Jesus’ resurrection and Parousia (coming; advent)</a:t>
            </a:r>
          </a:p>
          <a:p>
            <a:pPr marL="0" indent="0">
              <a:buNone/>
            </a:pPr>
            <a:endParaRPr lang="en-GB" sz="2400" dirty="0">
              <a:latin typeface="Calibri Light" panose="020F0302020204030204" pitchFamily="34" charset="0"/>
              <a:cs typeface="Calibri Light" panose="020F0302020204030204" pitchFamily="34" charset="0"/>
            </a:endParaRPr>
          </a:p>
          <a:p>
            <a:pPr marL="0" indent="0" algn="just">
              <a:buNone/>
            </a:pPr>
            <a:r>
              <a:rPr lang="en-GB" sz="2400" b="0" i="0" dirty="0">
                <a:solidFill>
                  <a:srgbClr val="000000"/>
                </a:solidFill>
                <a:effectLst/>
                <a:latin typeface="Calibri Light" panose="020F0302020204030204" pitchFamily="34" charset="0"/>
                <a:cs typeface="Calibri Light" panose="020F0302020204030204" pitchFamily="34" charset="0"/>
              </a:rPr>
              <a:t>(Romans 8:22-23):</a:t>
            </a:r>
            <a:r>
              <a:rPr lang="en-GB" sz="2400" dirty="0">
                <a:latin typeface="Calibri Light" panose="020F0302020204030204" pitchFamily="34" charset="0"/>
                <a:cs typeface="Calibri Light" panose="020F0302020204030204" pitchFamily="34" charset="0"/>
              </a:rPr>
              <a:t> We know that the whole creation has been groaning in labour pains until now; and not only the creation, but we ourselves, who have the first fruits of the Spirit, groan inwardly while we wait for adoption, the redemption of our bodies.</a:t>
            </a:r>
          </a:p>
        </p:txBody>
      </p:sp>
    </p:spTree>
    <p:extLst>
      <p:ext uri="{BB962C8B-B14F-4D97-AF65-F5344CB8AC3E}">
        <p14:creationId xmlns:p14="http://schemas.microsoft.com/office/powerpoint/2010/main" val="1264088222"/>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E9BCF-3CD7-4510-AEE3-0D8E03653ADB}"/>
              </a:ext>
            </a:extLst>
          </p:cNvPr>
          <p:cNvSpPr>
            <a:spLocks noGrp="1"/>
          </p:cNvSpPr>
          <p:nvPr>
            <p:ph type="title"/>
          </p:nvPr>
        </p:nvSpPr>
        <p:spPr>
          <a:xfrm>
            <a:off x="831850" y="685800"/>
            <a:ext cx="10515600" cy="3876675"/>
          </a:xfrm>
        </p:spPr>
        <p:txBody>
          <a:bodyPr anchor="b">
            <a:normAutofit/>
          </a:bodyPr>
          <a:lstStyle/>
          <a:p>
            <a:r>
              <a:rPr lang="en-GB" dirty="0">
                <a:latin typeface="Calibri Light" panose="020F0302020204030204" pitchFamily="34" charset="0"/>
                <a:cs typeface="Calibri Light" panose="020F0302020204030204" pitchFamily="34" charset="0"/>
              </a:rPr>
              <a:t>Love!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Do you think that ‘love’ constitute a ‘focal image’ for NT Ethics?</a:t>
            </a:r>
          </a:p>
        </p:txBody>
      </p:sp>
      <p:sp>
        <p:nvSpPr>
          <p:cNvPr id="8" name="Text Placeholder 2">
            <a:extLst>
              <a:ext uri="{FF2B5EF4-FFF2-40B4-BE49-F238E27FC236}">
                <a16:creationId xmlns:a16="http://schemas.microsoft.com/office/drawing/2014/main" id="{A6731E22-3B7E-4B00-8749-8F6E64D9520B}"/>
              </a:ext>
            </a:extLst>
          </p:cNvPr>
          <p:cNvSpPr>
            <a:spLocks noGrp="1"/>
          </p:cNvSpPr>
          <p:nvPr>
            <p:ph type="body" sz="quarter" idx="1"/>
          </p:nvPr>
        </p:nvSpPr>
        <p:spPr>
          <a:xfrm>
            <a:off x="831850" y="4589464"/>
            <a:ext cx="10515600" cy="1028743"/>
          </a:xfrm>
        </p:spPr>
        <p:txBody>
          <a:bodyPr/>
          <a:lstStyle/>
          <a:p>
            <a:endParaRPr lang="en-US" dirty="0"/>
          </a:p>
        </p:txBody>
      </p:sp>
    </p:spTree>
    <p:extLst>
      <p:ext uri="{BB962C8B-B14F-4D97-AF65-F5344CB8AC3E}">
        <p14:creationId xmlns:p14="http://schemas.microsoft.com/office/powerpoint/2010/main" val="4124762084"/>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2ABF6-A0BE-42AD-B3C7-18D331B79A59}"/>
              </a:ext>
            </a:extLst>
          </p:cNvPr>
          <p:cNvSpPr>
            <a:spLocks noGrp="1"/>
          </p:cNvSpPr>
          <p:nvPr>
            <p:ph type="title"/>
          </p:nvPr>
        </p:nvSpPr>
        <p:spPr>
          <a:xfrm>
            <a:off x="831850" y="1709738"/>
            <a:ext cx="10515600" cy="2852737"/>
          </a:xfrm>
        </p:spPr>
        <p:txBody>
          <a:bodyPr anchor="b">
            <a:normAutofit/>
          </a:bodyPr>
          <a:lstStyle/>
          <a:p>
            <a:r>
              <a:rPr lang="en-GB" dirty="0">
                <a:latin typeface="Calibri Light" panose="020F0302020204030204" pitchFamily="34" charset="0"/>
                <a:cs typeface="Calibri Light" panose="020F0302020204030204" pitchFamily="34" charset="0"/>
              </a:rPr>
              <a:t>Zimmermann ‘Implicit Ethics’</a:t>
            </a:r>
          </a:p>
        </p:txBody>
      </p:sp>
      <p:sp>
        <p:nvSpPr>
          <p:cNvPr id="8" name="Text Placeholder 2">
            <a:extLst>
              <a:ext uri="{FF2B5EF4-FFF2-40B4-BE49-F238E27FC236}">
                <a16:creationId xmlns:a16="http://schemas.microsoft.com/office/drawing/2014/main" id="{D9E235E4-DCED-4991-B343-8AB8BF34C213}"/>
              </a:ext>
            </a:extLst>
          </p:cNvPr>
          <p:cNvSpPr>
            <a:spLocks noGrp="1"/>
          </p:cNvSpPr>
          <p:nvPr>
            <p:ph type="body" sz="quarter" idx="1"/>
          </p:nvPr>
        </p:nvSpPr>
        <p:spPr>
          <a:xfrm>
            <a:off x="831850" y="4589464"/>
            <a:ext cx="10515600" cy="1028743"/>
          </a:xfrm>
        </p:spPr>
        <p:txBody>
          <a:bodyPr/>
          <a:lstStyle/>
          <a:p>
            <a:endParaRPr lang="en-US"/>
          </a:p>
        </p:txBody>
      </p:sp>
    </p:spTree>
    <p:extLst>
      <p:ext uri="{BB962C8B-B14F-4D97-AF65-F5344CB8AC3E}">
        <p14:creationId xmlns:p14="http://schemas.microsoft.com/office/powerpoint/2010/main" val="811096314"/>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FA8D8-4CAD-4355-B720-028DB470C97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Implicit Ethics: Definitions </a:t>
            </a:r>
          </a:p>
        </p:txBody>
      </p:sp>
      <p:sp>
        <p:nvSpPr>
          <p:cNvPr id="3" name="Text Placeholder 2">
            <a:extLst>
              <a:ext uri="{FF2B5EF4-FFF2-40B4-BE49-F238E27FC236}">
                <a16:creationId xmlns:a16="http://schemas.microsoft.com/office/drawing/2014/main" id="{BD20C884-2085-4B0E-9241-22677126960F}"/>
              </a:ext>
            </a:extLst>
          </p:cNvPr>
          <p:cNvSpPr>
            <a:spLocks noGrp="1"/>
          </p:cNvSpPr>
          <p:nvPr>
            <p:ph type="body" sz="half" idx="1"/>
          </p:nvPr>
        </p:nvSpPr>
        <p:spPr/>
        <p:txBody>
          <a:bodyPr>
            <a:noAutofit/>
          </a:bodyPr>
          <a:lstStyle/>
          <a:p>
            <a:pPr marL="0" indent="0">
              <a:buNone/>
            </a:pPr>
            <a:r>
              <a:rPr lang="en-GB" sz="2200" b="1" dirty="0">
                <a:latin typeface="Calibri Light" panose="020F0302020204030204" pitchFamily="34" charset="0"/>
                <a:cs typeface="Calibri Light" panose="020F0302020204030204" pitchFamily="34" charset="0"/>
              </a:rPr>
              <a:t>Ethics</a:t>
            </a:r>
          </a:p>
          <a:p>
            <a:pPr marL="0" indent="0">
              <a:buNone/>
            </a:pPr>
            <a:r>
              <a:rPr lang="en-GB" sz="2200" dirty="0">
                <a:latin typeface="Calibri Light" panose="020F0302020204030204" pitchFamily="34" charset="0"/>
                <a:cs typeface="Calibri Light" panose="020F0302020204030204" pitchFamily="34" charset="0"/>
              </a:rPr>
              <a:t>Personal/internal system </a:t>
            </a:r>
          </a:p>
          <a:p>
            <a:pPr marL="0" indent="0">
              <a:buNone/>
            </a:pPr>
            <a:r>
              <a:rPr lang="en-GB" sz="2200" dirty="0">
                <a:latin typeface="Calibri Light" panose="020F0302020204030204" pitchFamily="34" charset="0"/>
                <a:cs typeface="Calibri Light" panose="020F0302020204030204" pitchFamily="34" charset="0"/>
              </a:rPr>
              <a:t>Virtue Ethics </a:t>
            </a:r>
          </a:p>
          <a:p>
            <a:pPr marL="0" indent="0">
              <a:buNone/>
            </a:pPr>
            <a:br>
              <a:rPr lang="en-GB" sz="2200" b="1" dirty="0">
                <a:latin typeface="Calibri Light" panose="020F0302020204030204" pitchFamily="34" charset="0"/>
                <a:cs typeface="Calibri Light" panose="020F0302020204030204" pitchFamily="34" charset="0"/>
              </a:rPr>
            </a:br>
            <a:endParaRPr lang="en-GB" sz="2200" b="1" dirty="0">
              <a:latin typeface="Calibri Light" panose="020F0302020204030204" pitchFamily="34" charset="0"/>
              <a:cs typeface="Calibri Light" panose="020F0302020204030204" pitchFamily="34" charset="0"/>
            </a:endParaRPr>
          </a:p>
          <a:p>
            <a:pPr marL="0" indent="0">
              <a:buNone/>
            </a:pPr>
            <a:r>
              <a:rPr lang="en-GB" sz="2200" b="1" dirty="0">
                <a:latin typeface="Calibri Light" panose="020F0302020204030204" pitchFamily="34" charset="0"/>
                <a:cs typeface="Calibri Light" panose="020F0302020204030204" pitchFamily="34" charset="0"/>
              </a:rPr>
              <a:t>Morals</a:t>
            </a:r>
          </a:p>
          <a:p>
            <a:pPr marL="0" indent="0">
              <a:buNone/>
            </a:pPr>
            <a:r>
              <a:rPr lang="en-GB" sz="2200" dirty="0">
                <a:latin typeface="Calibri Light" panose="020F0302020204030204" pitchFamily="34" charset="0"/>
                <a:cs typeface="Calibri Light" panose="020F0302020204030204" pitchFamily="34" charset="0"/>
              </a:rPr>
              <a:t>Inter-personal relations</a:t>
            </a:r>
          </a:p>
          <a:p>
            <a:pPr marL="0" indent="0">
              <a:buNone/>
            </a:pPr>
            <a:r>
              <a:rPr lang="en-GB" sz="2200" dirty="0">
                <a:latin typeface="Calibri Light" panose="020F0302020204030204" pitchFamily="34" charset="0"/>
                <a:cs typeface="Calibri Light" panose="020F0302020204030204" pitchFamily="34" charset="0"/>
              </a:rPr>
              <a:t>Applied Ethic</a:t>
            </a:r>
          </a:p>
        </p:txBody>
      </p:sp>
      <p:sp>
        <p:nvSpPr>
          <p:cNvPr id="4" name="Text Placeholder 2">
            <a:extLst>
              <a:ext uri="{FF2B5EF4-FFF2-40B4-BE49-F238E27FC236}">
                <a16:creationId xmlns:a16="http://schemas.microsoft.com/office/drawing/2014/main" id="{FC688C4F-97A9-4757-852E-6501095C8266}"/>
              </a:ext>
            </a:extLst>
          </p:cNvPr>
          <p:cNvSpPr txBox="1">
            <a:spLocks/>
          </p:cNvSpPr>
          <p:nvPr/>
        </p:nvSpPr>
        <p:spPr>
          <a:xfrm>
            <a:off x="6705600" y="1836510"/>
            <a:ext cx="5181600" cy="37678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hangingPunct="1"/>
            <a:endParaRPr lang="en-GB" dirty="0"/>
          </a:p>
        </p:txBody>
      </p:sp>
      <p:sp>
        <p:nvSpPr>
          <p:cNvPr id="5" name="Text Placeholder 2">
            <a:extLst>
              <a:ext uri="{FF2B5EF4-FFF2-40B4-BE49-F238E27FC236}">
                <a16:creationId xmlns:a16="http://schemas.microsoft.com/office/drawing/2014/main" id="{67E6306A-B480-47F6-981D-4CE23F9ABE89}"/>
              </a:ext>
            </a:extLst>
          </p:cNvPr>
          <p:cNvSpPr txBox="1">
            <a:spLocks/>
          </p:cNvSpPr>
          <p:nvPr/>
        </p:nvSpPr>
        <p:spPr>
          <a:xfrm>
            <a:off x="6096001" y="1802535"/>
            <a:ext cx="5885886" cy="37678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marL="0" indent="0" hangingPunct="1">
              <a:buNone/>
            </a:pPr>
            <a:r>
              <a:rPr lang="en-GB" sz="2200" b="1" dirty="0">
                <a:latin typeface="Calibri Light" panose="020F0302020204030204" pitchFamily="34" charset="0"/>
                <a:cs typeface="Calibri Light" panose="020F0302020204030204" pitchFamily="34" charset="0"/>
              </a:rPr>
              <a:t>Ethos</a:t>
            </a:r>
          </a:p>
          <a:p>
            <a:pPr marL="0" indent="0">
              <a:buNone/>
            </a:pPr>
            <a:r>
              <a:rPr lang="en-GB" sz="2200" b="0" i="0" u="none" strike="noStrike" baseline="0" dirty="0">
                <a:latin typeface="Calibri Light" panose="020F0302020204030204" pitchFamily="34" charset="0"/>
                <a:cs typeface="Calibri Light" panose="020F0302020204030204" pitchFamily="34" charset="0"/>
              </a:rPr>
              <a:t>“canon of institutionalized actions that are valid within a social system. Ethos is thus based on the customs and conventions of actions in a concrete community.</a:t>
            </a:r>
            <a:br>
              <a:rPr lang="en-GB" sz="2200" b="0" i="0" u="none" strike="noStrike" baseline="0" dirty="0">
                <a:latin typeface="Calibri Light" panose="020F0302020204030204" pitchFamily="34" charset="0"/>
                <a:cs typeface="Calibri Light" panose="020F0302020204030204" pitchFamily="34" charset="0"/>
              </a:rPr>
            </a:br>
            <a:endParaRPr lang="en-GB" sz="2200" b="1" dirty="0">
              <a:latin typeface="Calibri Light" panose="020F0302020204030204" pitchFamily="34" charset="0"/>
              <a:cs typeface="Calibri Light" panose="020F0302020204030204" pitchFamily="34" charset="0"/>
            </a:endParaRPr>
          </a:p>
          <a:p>
            <a:pPr marL="0" indent="0" hangingPunct="1">
              <a:buNone/>
            </a:pPr>
            <a:r>
              <a:rPr lang="en-GB" sz="2200" b="1" dirty="0">
                <a:latin typeface="Calibri Light" panose="020F0302020204030204" pitchFamily="34" charset="0"/>
                <a:cs typeface="Calibri Light" panose="020F0302020204030204" pitchFamily="34" charset="0"/>
              </a:rPr>
              <a:t>Implicit Ethics </a:t>
            </a:r>
          </a:p>
          <a:p>
            <a:pPr marL="0" indent="0" hangingPunct="1">
              <a:buNone/>
            </a:pPr>
            <a:r>
              <a:rPr lang="en-GB" sz="2200" dirty="0">
                <a:latin typeface="Calibri Light" panose="020F0302020204030204" pitchFamily="34" charset="0"/>
                <a:cs typeface="Calibri Light" panose="020F0302020204030204" pitchFamily="34" charset="0"/>
              </a:rPr>
              <a:t>The Bible is not ethical manual. So, it deserves a close consideration of the ethical concepts it would implicitly imply. </a:t>
            </a:r>
            <a:br>
              <a:rPr lang="en-GB" sz="2200" dirty="0">
                <a:latin typeface="Calibri Light" panose="020F0302020204030204" pitchFamily="34" charset="0"/>
                <a:cs typeface="Calibri Light" panose="020F0302020204030204" pitchFamily="34" charset="0"/>
              </a:rPr>
            </a:br>
            <a:r>
              <a:rPr lang="en-GB" sz="2200" dirty="0">
                <a:solidFill>
                  <a:srgbClr val="FF0000"/>
                </a:solidFill>
                <a:latin typeface="Calibri Light" panose="020F0302020204030204" pitchFamily="34" charset="0"/>
                <a:cs typeface="Calibri Light" panose="020F0302020204030204" pitchFamily="34" charset="0"/>
              </a:rPr>
              <a:t>(A hybrid method of moral philosophy and biblical ethics) </a:t>
            </a:r>
          </a:p>
        </p:txBody>
      </p:sp>
    </p:spTree>
    <p:extLst>
      <p:ext uri="{BB962C8B-B14F-4D97-AF65-F5344CB8AC3E}">
        <p14:creationId xmlns:p14="http://schemas.microsoft.com/office/powerpoint/2010/main" val="494662661"/>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D7E1-8D89-4444-9C36-81D2A382940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Eight Questions </a:t>
            </a:r>
          </a:p>
        </p:txBody>
      </p:sp>
      <p:sp>
        <p:nvSpPr>
          <p:cNvPr id="3" name="Text Placeholder 2">
            <a:extLst>
              <a:ext uri="{FF2B5EF4-FFF2-40B4-BE49-F238E27FC236}">
                <a16:creationId xmlns:a16="http://schemas.microsoft.com/office/drawing/2014/main" id="{181B5B47-CD56-4C38-AC85-72E3E8D572CA}"/>
              </a:ext>
            </a:extLst>
          </p:cNvPr>
          <p:cNvSpPr>
            <a:spLocks noGrp="1"/>
          </p:cNvSpPr>
          <p:nvPr>
            <p:ph type="body" sz="half" idx="1"/>
          </p:nvPr>
        </p:nvSpPr>
        <p:spPr>
          <a:xfrm>
            <a:off x="838199" y="1825625"/>
            <a:ext cx="9358745" cy="3767867"/>
          </a:xfrm>
        </p:spPr>
        <p:txBody>
          <a:bodyPr/>
          <a:lstStyle/>
          <a:p>
            <a:endParaRPr lang="en-GB" dirty="0"/>
          </a:p>
        </p:txBody>
      </p:sp>
      <p:pic>
        <p:nvPicPr>
          <p:cNvPr id="5" name="Picture 4">
            <a:extLst>
              <a:ext uri="{FF2B5EF4-FFF2-40B4-BE49-F238E27FC236}">
                <a16:creationId xmlns:a16="http://schemas.microsoft.com/office/drawing/2014/main" id="{BA6C30A8-4D03-4793-9F0C-6A397A133A3F}"/>
              </a:ext>
            </a:extLst>
          </p:cNvPr>
          <p:cNvPicPr>
            <a:picLocks noChangeAspect="1"/>
          </p:cNvPicPr>
          <p:nvPr/>
        </p:nvPicPr>
        <p:blipFill>
          <a:blip r:embed="rId2"/>
          <a:stretch>
            <a:fillRect/>
          </a:stretch>
        </p:blipFill>
        <p:spPr>
          <a:xfrm>
            <a:off x="361950" y="1449235"/>
            <a:ext cx="10991850" cy="4144257"/>
          </a:xfrm>
          <a:prstGeom prst="rect">
            <a:avLst/>
          </a:prstGeom>
        </p:spPr>
      </p:pic>
    </p:spTree>
    <p:extLst>
      <p:ext uri="{BB962C8B-B14F-4D97-AF65-F5344CB8AC3E}">
        <p14:creationId xmlns:p14="http://schemas.microsoft.com/office/powerpoint/2010/main" val="3620719051"/>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76D7-DE05-4A77-9650-B5AC339A584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1 - Language </a:t>
            </a:r>
          </a:p>
        </p:txBody>
      </p:sp>
      <p:sp>
        <p:nvSpPr>
          <p:cNvPr id="3" name="Text Placeholder 2">
            <a:extLst>
              <a:ext uri="{FF2B5EF4-FFF2-40B4-BE49-F238E27FC236}">
                <a16:creationId xmlns:a16="http://schemas.microsoft.com/office/drawing/2014/main" id="{9D3765D0-609C-457B-8289-0DAEF68E1179}"/>
              </a:ext>
            </a:extLst>
          </p:cNvPr>
          <p:cNvSpPr>
            <a:spLocks noGrp="1"/>
          </p:cNvSpPr>
          <p:nvPr>
            <p:ph type="body" sz="half" idx="1"/>
          </p:nvPr>
        </p:nvSpPr>
        <p:spPr>
          <a:xfrm>
            <a:off x="838200" y="1825625"/>
            <a:ext cx="10002520" cy="3767867"/>
          </a:xfrm>
        </p:spPr>
        <p:txBody>
          <a:bodyPr>
            <a:normAutofit/>
          </a:bodyPr>
          <a:lstStyle/>
          <a:p>
            <a:pPr marL="0" indent="0">
              <a:buNone/>
            </a:pPr>
            <a:r>
              <a:rPr lang="en-GB" sz="3200" dirty="0">
                <a:solidFill>
                  <a:srgbClr val="FF0000"/>
                </a:solidFill>
                <a:latin typeface="Calibri Light" panose="020F0302020204030204" pitchFamily="34" charset="0"/>
                <a:cs typeface="Calibri Light" panose="020F0302020204030204" pitchFamily="34" charset="0"/>
              </a:rPr>
              <a:t>Intra textual</a:t>
            </a:r>
            <a:r>
              <a:rPr lang="en-GB" sz="3200" dirty="0">
                <a:latin typeface="Calibri Light" panose="020F0302020204030204" pitchFamily="34" charset="0"/>
                <a:cs typeface="Calibri Light" panose="020F0302020204030204" pitchFamily="34" charset="0"/>
              </a:rPr>
              <a:t>: (Imperative vs. Inactive Language)</a:t>
            </a:r>
          </a:p>
          <a:p>
            <a:pPr marL="0" indent="0">
              <a:buNone/>
            </a:pPr>
            <a:r>
              <a:rPr lang="en-GB" sz="3200" dirty="0">
                <a:solidFill>
                  <a:srgbClr val="FF0000"/>
                </a:solidFill>
                <a:latin typeface="Calibri Light" panose="020F0302020204030204" pitchFamily="34" charset="0"/>
                <a:cs typeface="Calibri Light" panose="020F0302020204030204" pitchFamily="34" charset="0"/>
              </a:rPr>
              <a:t>Inter textual</a:t>
            </a:r>
            <a:r>
              <a:rPr lang="en-GB" sz="3200" dirty="0">
                <a:latin typeface="Calibri Light" panose="020F0302020204030204" pitchFamily="34" charset="0"/>
                <a:cs typeface="Calibri Light" panose="020F0302020204030204" pitchFamily="34" charset="0"/>
              </a:rPr>
              <a:t>: (parables, prayers, vice lists, series of 				commandments...etc)</a:t>
            </a:r>
            <a:br>
              <a:rPr lang="en-GB" sz="3200" dirty="0">
                <a:latin typeface="Calibri Light" panose="020F0302020204030204" pitchFamily="34" charset="0"/>
                <a:cs typeface="Calibri Light" panose="020F0302020204030204" pitchFamily="34" charset="0"/>
              </a:rPr>
            </a:br>
            <a:r>
              <a:rPr lang="en-GB" sz="3200" dirty="0">
                <a:solidFill>
                  <a:srgbClr val="FF0000"/>
                </a:solidFill>
                <a:latin typeface="Calibri Light" panose="020F0302020204030204" pitchFamily="34" charset="0"/>
                <a:cs typeface="Calibri Light" panose="020F0302020204030204" pitchFamily="34" charset="0"/>
              </a:rPr>
              <a:t>Extra Textual</a:t>
            </a:r>
            <a:r>
              <a:rPr lang="en-GB" sz="3200" dirty="0">
                <a:latin typeface="Calibri Light" panose="020F0302020204030204" pitchFamily="34" charset="0"/>
                <a:cs typeface="Calibri Light" panose="020F0302020204030204" pitchFamily="34" charset="0"/>
              </a:rPr>
              <a:t>: (Pragmatics, super macro genres….etc)</a:t>
            </a:r>
          </a:p>
        </p:txBody>
      </p:sp>
    </p:spTree>
    <p:extLst>
      <p:ext uri="{BB962C8B-B14F-4D97-AF65-F5344CB8AC3E}">
        <p14:creationId xmlns:p14="http://schemas.microsoft.com/office/powerpoint/2010/main" val="1724735213"/>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D15E-6A22-4ECE-AF96-8A7CBDD1017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2 - Norms</a:t>
            </a:r>
          </a:p>
        </p:txBody>
      </p:sp>
      <p:sp>
        <p:nvSpPr>
          <p:cNvPr id="3" name="Text Placeholder 2">
            <a:extLst>
              <a:ext uri="{FF2B5EF4-FFF2-40B4-BE49-F238E27FC236}">
                <a16:creationId xmlns:a16="http://schemas.microsoft.com/office/drawing/2014/main" id="{750483F6-20FE-4A11-8328-4465C78D1111}"/>
              </a:ext>
            </a:extLst>
          </p:cNvPr>
          <p:cNvSpPr>
            <a:spLocks noGrp="1"/>
          </p:cNvSpPr>
          <p:nvPr>
            <p:ph type="body" sz="half" idx="1"/>
          </p:nvPr>
        </p:nvSpPr>
        <p:spPr>
          <a:xfrm>
            <a:off x="838200" y="1825625"/>
            <a:ext cx="3558309" cy="3767867"/>
          </a:xfrm>
        </p:spPr>
        <p:txBody>
          <a:bodyPr>
            <a:normAutofit/>
          </a:bodyPr>
          <a:lstStyle/>
          <a:p>
            <a:pPr marL="0" indent="0">
              <a:buNone/>
            </a:pPr>
            <a:r>
              <a:rPr lang="en-GB" b="1" dirty="0">
                <a:latin typeface="Calibri Light" panose="020F0302020204030204" pitchFamily="34" charset="0"/>
                <a:cs typeface="Calibri Light" panose="020F0302020204030204" pitchFamily="34" charset="0"/>
              </a:rPr>
              <a:t>Definition of Norms</a:t>
            </a:r>
            <a:r>
              <a:rPr lang="en-GB" dirty="0">
                <a:latin typeface="Calibri Light" panose="020F0302020204030204" pitchFamily="34" charset="0"/>
                <a:cs typeface="Calibri Light" panose="020F0302020204030204" pitchFamily="34" charset="0"/>
              </a:rPr>
              <a:t>:</a:t>
            </a:r>
          </a:p>
          <a:p>
            <a:pPr marL="0" indent="0">
              <a:buNone/>
            </a:pPr>
            <a:r>
              <a:rPr lang="en-GB" dirty="0">
                <a:latin typeface="Calibri Light" panose="020F0302020204030204" pitchFamily="34" charset="0"/>
                <a:cs typeface="Calibri Light" panose="020F0302020204030204" pitchFamily="34" charset="0"/>
              </a:rPr>
              <a:t>Norms are signals that substantiate in an ethical sentence or discourse concerning what individuals or groups </a:t>
            </a:r>
            <a:r>
              <a:rPr lang="en-GB" b="1" dirty="0">
                <a:latin typeface="Calibri Light" panose="020F0302020204030204" pitchFamily="34" charset="0"/>
                <a:cs typeface="Calibri Light" panose="020F0302020204030204" pitchFamily="34" charset="0"/>
              </a:rPr>
              <a:t>ought to do</a:t>
            </a:r>
            <a:r>
              <a:rPr lang="en-GB" dirty="0">
                <a:latin typeface="Calibri Light" panose="020F0302020204030204" pitchFamily="34" charset="0"/>
                <a:cs typeface="Calibri Light" panose="020F0302020204030204" pitchFamily="34" charset="0"/>
              </a:rPr>
              <a:t>. </a:t>
            </a:r>
          </a:p>
        </p:txBody>
      </p:sp>
      <p:sp>
        <p:nvSpPr>
          <p:cNvPr id="4" name="Text Placeholder 2">
            <a:extLst>
              <a:ext uri="{FF2B5EF4-FFF2-40B4-BE49-F238E27FC236}">
                <a16:creationId xmlns:a16="http://schemas.microsoft.com/office/drawing/2014/main" id="{AA22A370-148D-4C56-B8DC-9FABCAD6158E}"/>
              </a:ext>
            </a:extLst>
          </p:cNvPr>
          <p:cNvSpPr txBox="1">
            <a:spLocks/>
          </p:cNvSpPr>
          <p:nvPr/>
        </p:nvSpPr>
        <p:spPr>
          <a:xfrm>
            <a:off x="4847945" y="1045825"/>
            <a:ext cx="6666047" cy="37678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hangingPunct="1"/>
            <a:endParaRPr lang="en-GB" dirty="0"/>
          </a:p>
          <a:p>
            <a:pPr marL="0" indent="0" algn="ctr" hangingPunct="1">
              <a:buNone/>
            </a:pPr>
            <a:r>
              <a:rPr lang="en-GB" b="1" dirty="0"/>
              <a:t>Types of norms</a:t>
            </a:r>
          </a:p>
          <a:p>
            <a:pPr hangingPunct="1"/>
            <a:endParaRPr lang="en-GB" dirty="0"/>
          </a:p>
          <a:p>
            <a:pPr hangingPunct="1"/>
            <a:endParaRPr lang="en-GB" dirty="0"/>
          </a:p>
          <a:p>
            <a:pPr marL="0" indent="0" hangingPunct="1">
              <a:buNone/>
            </a:pPr>
            <a:r>
              <a:rPr lang="en-GB" b="1" dirty="0"/>
              <a:t>Formal Norms</a:t>
            </a:r>
          </a:p>
          <a:p>
            <a:pPr marL="0" indent="0" hangingPunct="1">
              <a:buNone/>
            </a:pPr>
            <a:r>
              <a:rPr lang="en-GB" dirty="0"/>
              <a:t>(principles, maxims)  		</a:t>
            </a:r>
          </a:p>
          <a:p>
            <a:pPr hangingPunct="1"/>
            <a:endParaRPr lang="en-GB" dirty="0"/>
          </a:p>
        </p:txBody>
      </p:sp>
      <p:sp>
        <p:nvSpPr>
          <p:cNvPr id="5" name="Text Placeholder 2">
            <a:extLst>
              <a:ext uri="{FF2B5EF4-FFF2-40B4-BE49-F238E27FC236}">
                <a16:creationId xmlns:a16="http://schemas.microsoft.com/office/drawing/2014/main" id="{C0FB3F5B-17A0-4F05-BD71-6BD39FD85061}"/>
              </a:ext>
            </a:extLst>
          </p:cNvPr>
          <p:cNvSpPr txBox="1">
            <a:spLocks/>
          </p:cNvSpPr>
          <p:nvPr/>
        </p:nvSpPr>
        <p:spPr>
          <a:xfrm>
            <a:off x="8495162" y="1834858"/>
            <a:ext cx="3558309" cy="37678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hangingPunct="1"/>
            <a:endParaRPr lang="en-GB" dirty="0"/>
          </a:p>
        </p:txBody>
      </p:sp>
      <p:cxnSp>
        <p:nvCxnSpPr>
          <p:cNvPr id="7" name="Straight Arrow Connector 6">
            <a:extLst>
              <a:ext uri="{FF2B5EF4-FFF2-40B4-BE49-F238E27FC236}">
                <a16:creationId xmlns:a16="http://schemas.microsoft.com/office/drawing/2014/main" id="{87FAF063-2C76-4B94-9D3C-DF2A175F3272}"/>
              </a:ext>
            </a:extLst>
          </p:cNvPr>
          <p:cNvCxnSpPr/>
          <p:nvPr/>
        </p:nvCxnSpPr>
        <p:spPr>
          <a:xfrm flipH="1">
            <a:off x="6184908" y="2003328"/>
            <a:ext cx="1770775" cy="1042219"/>
          </a:xfrm>
          <a:prstGeom prst="straightConnector1">
            <a:avLst/>
          </a:prstGeom>
          <a:noFill/>
          <a:ln w="12700" cap="flat">
            <a:solidFill>
              <a:schemeClr val="accent1"/>
            </a:solidFill>
            <a:prstDash val="solid"/>
            <a:miter lim="800000"/>
            <a:tailEnd type="triangle"/>
          </a:ln>
          <a:effectLst/>
          <a:sp3d/>
        </p:spPr>
        <p:style>
          <a:lnRef idx="0">
            <a:scrgbClr r="0" g="0" b="0"/>
          </a:lnRef>
          <a:fillRef idx="0">
            <a:scrgbClr r="0" g="0" b="0"/>
          </a:fillRef>
          <a:effectRef idx="0">
            <a:scrgbClr r="0" g="0" b="0"/>
          </a:effectRef>
          <a:fontRef idx="none"/>
        </p:style>
      </p:cxnSp>
      <p:cxnSp>
        <p:nvCxnSpPr>
          <p:cNvPr id="9" name="Straight Arrow Connector 8">
            <a:extLst>
              <a:ext uri="{FF2B5EF4-FFF2-40B4-BE49-F238E27FC236}">
                <a16:creationId xmlns:a16="http://schemas.microsoft.com/office/drawing/2014/main" id="{978B93B0-C10E-43F0-97ED-99A8CF2FB90F}"/>
              </a:ext>
            </a:extLst>
          </p:cNvPr>
          <p:cNvCxnSpPr/>
          <p:nvPr/>
        </p:nvCxnSpPr>
        <p:spPr>
          <a:xfrm>
            <a:off x="8265659" y="2003328"/>
            <a:ext cx="2053973" cy="1091381"/>
          </a:xfrm>
          <a:prstGeom prst="straightConnector1">
            <a:avLst/>
          </a:prstGeom>
          <a:noFill/>
          <a:ln w="12700" cap="flat">
            <a:solidFill>
              <a:schemeClr val="accent1"/>
            </a:solidFill>
            <a:prstDash val="solid"/>
            <a:miter lim="800000"/>
            <a:tailEnd type="triangle"/>
          </a:ln>
          <a:effectLst/>
          <a:sp3d/>
        </p:spPr>
        <p:style>
          <a:lnRef idx="0">
            <a:scrgbClr r="0" g="0" b="0"/>
          </a:lnRef>
          <a:fillRef idx="0">
            <a:scrgbClr r="0" g="0" b="0"/>
          </a:fillRef>
          <a:effectRef idx="0">
            <a:scrgbClr r="0" g="0" b="0"/>
          </a:effectRef>
          <a:fontRef idx="none"/>
        </p:style>
      </p:cxnSp>
      <p:sp>
        <p:nvSpPr>
          <p:cNvPr id="6" name="Rectangle 5">
            <a:extLst>
              <a:ext uri="{FF2B5EF4-FFF2-40B4-BE49-F238E27FC236}">
                <a16:creationId xmlns:a16="http://schemas.microsoft.com/office/drawing/2014/main" id="{A4E8AC41-C5CB-4927-86B1-5FD9C0F2A507}"/>
              </a:ext>
            </a:extLst>
          </p:cNvPr>
          <p:cNvSpPr/>
          <p:nvPr/>
        </p:nvSpPr>
        <p:spPr>
          <a:xfrm>
            <a:off x="8602857" y="3114374"/>
            <a:ext cx="3087238" cy="954105"/>
          </a:xfrm>
          <a:prstGeom prst="rect">
            <a:avLst/>
          </a:prstGeom>
          <a:solidFill>
            <a:srgbClr val="FFFFFF"/>
          </a:solidFill>
          <a:ln w="12700" cap="flat">
            <a:solidFill>
              <a:schemeClr val="accent1"/>
            </a:solidFill>
            <a:prstDash val="solid"/>
            <a:miter lim="8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r>
              <a:rPr lang="en-US" sz="2800" b="1" dirty="0">
                <a:latin typeface="Georgia"/>
              </a:rPr>
              <a:t>Material Norms </a:t>
            </a:r>
          </a:p>
          <a:p>
            <a:pPr marL="0" marR="0" indent="0" algn="l" defTabSz="914400" rtl="0" fontAlgn="auto" latinLnBrk="0" hangingPunct="0">
              <a:lnSpc>
                <a:spcPct val="100000"/>
              </a:lnSpc>
              <a:spcBef>
                <a:spcPts val="0"/>
              </a:spcBef>
              <a:spcAft>
                <a:spcPts val="0"/>
              </a:spcAft>
              <a:buClrTx/>
              <a:buSzTx/>
              <a:buFontTx/>
              <a:buNone/>
              <a:tabLst/>
            </a:pPr>
            <a:r>
              <a:rPr lang="en-US" sz="2800" dirty="0">
                <a:latin typeface="Georgia"/>
                <a:sym typeface="Georgia"/>
              </a:rPr>
              <a:t>(</a:t>
            </a:r>
            <a:r>
              <a:rPr lang="en-GB" sz="2800" dirty="0">
                <a:latin typeface="Georgia"/>
                <a:sym typeface="Georgia"/>
              </a:rPr>
              <a:t>values, goods</a:t>
            </a:r>
            <a:r>
              <a:rPr lang="en-US" sz="2800" dirty="0">
                <a:latin typeface="Georgia"/>
                <a:sym typeface="Georgia"/>
              </a:rPr>
              <a:t>)</a:t>
            </a:r>
            <a:endParaRPr lang="en-GB" sz="2800" dirty="0">
              <a:latin typeface="Georgia"/>
            </a:endParaRPr>
          </a:p>
        </p:txBody>
      </p:sp>
    </p:spTree>
    <p:extLst>
      <p:ext uri="{BB962C8B-B14F-4D97-AF65-F5344CB8AC3E}">
        <p14:creationId xmlns:p14="http://schemas.microsoft.com/office/powerpoint/2010/main" val="583486874"/>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5D86B-04AE-41E8-841D-C350D63F4668}"/>
              </a:ext>
            </a:extLst>
          </p:cNvPr>
          <p:cNvSpPr>
            <a:spLocks noGrp="1"/>
          </p:cNvSpPr>
          <p:nvPr>
            <p:ph type="title"/>
          </p:nvPr>
        </p:nvSpPr>
        <p:spPr/>
        <p:txBody>
          <a:bodyPr/>
          <a:lstStyle/>
          <a:p>
            <a:r>
              <a:rPr lang="en-US" dirty="0">
                <a:latin typeface="Calibri Light" panose="020F0302020204030204" pitchFamily="34" charset="0"/>
                <a:cs typeface="Calibri Light" panose="020F0302020204030204" pitchFamily="34" charset="0"/>
              </a:rPr>
              <a:t>3 - History of norms</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640543BE-7064-41AD-86FC-65CF1D9830C6}"/>
              </a:ext>
            </a:extLst>
          </p:cNvPr>
          <p:cNvSpPr>
            <a:spLocks noGrp="1"/>
          </p:cNvSpPr>
          <p:nvPr>
            <p:ph type="body" sz="half" idx="1"/>
          </p:nvPr>
        </p:nvSpPr>
        <p:spPr>
          <a:xfrm>
            <a:off x="838200" y="1825625"/>
            <a:ext cx="9082548" cy="3767867"/>
          </a:xfrm>
        </p:spPr>
        <p:txBody>
          <a:bodyPr/>
          <a:lstStyle/>
          <a:p>
            <a:pPr marL="0" indent="0">
              <a:buNone/>
            </a:pPr>
            <a:r>
              <a:rPr lang="en-US" b="1" dirty="0">
                <a:latin typeface="Calibri Light" panose="020F0302020204030204" pitchFamily="34" charset="0"/>
                <a:cs typeface="Calibri Light" panose="020F0302020204030204" pitchFamily="34" charset="0"/>
              </a:rPr>
              <a:t>Jewish Context </a:t>
            </a:r>
            <a:r>
              <a:rPr lang="en-US" dirty="0">
                <a:latin typeface="Calibri Light" panose="020F0302020204030204" pitchFamily="34" charset="0"/>
                <a:cs typeface="Calibri Light" panose="020F0302020204030204" pitchFamily="34" charset="0"/>
              </a:rPr>
              <a:t>(The Ten Commandments)</a:t>
            </a:r>
          </a:p>
          <a:p>
            <a:endParaRPr lang="en-US" dirty="0">
              <a:latin typeface="Calibri Light" panose="020F0302020204030204" pitchFamily="34" charset="0"/>
              <a:cs typeface="Calibri Light" panose="020F0302020204030204" pitchFamily="34" charset="0"/>
            </a:endParaRPr>
          </a:p>
          <a:p>
            <a:pPr marL="0" indent="0">
              <a:buNone/>
            </a:pPr>
            <a:r>
              <a:rPr lang="en-US" b="1" dirty="0">
                <a:latin typeface="Calibri Light" panose="020F0302020204030204" pitchFamily="34" charset="0"/>
                <a:cs typeface="Calibri Light" panose="020F0302020204030204" pitchFamily="34" charset="0"/>
              </a:rPr>
              <a:t>Hellenistic</a:t>
            </a:r>
            <a:r>
              <a:rPr lang="en-US" dirty="0">
                <a:latin typeface="Calibri Light" panose="020F0302020204030204" pitchFamily="34" charset="0"/>
                <a:cs typeface="Calibri Light" panose="020F0302020204030204" pitchFamily="34" charset="0"/>
              </a:rPr>
              <a:t> (Only God is good: the source of goodness)</a:t>
            </a:r>
          </a:p>
          <a:p>
            <a:pPr marL="0" indent="0">
              <a:buNone/>
            </a:pPr>
            <a:endParaRPr lang="en-US" dirty="0">
              <a:latin typeface="Calibri Light" panose="020F0302020204030204" pitchFamily="34" charset="0"/>
              <a:cs typeface="Calibri Light" panose="020F0302020204030204" pitchFamily="34" charset="0"/>
            </a:endParaRPr>
          </a:p>
          <a:p>
            <a:pPr marL="0" indent="0">
              <a:buNone/>
            </a:pPr>
            <a:r>
              <a:rPr lang="en-US" dirty="0">
                <a:solidFill>
                  <a:srgbClr val="FF0000"/>
                </a:solidFill>
                <a:latin typeface="Calibri Light" panose="020F0302020204030204" pitchFamily="34" charset="0"/>
                <a:cs typeface="Calibri Light" panose="020F0302020204030204" pitchFamily="34" charset="0"/>
              </a:rPr>
              <a:t>Which history though?</a:t>
            </a:r>
          </a:p>
          <a:p>
            <a:endParaRPr lang="en-US" dirty="0">
              <a:latin typeface="Calibri Light" panose="020F0302020204030204" pitchFamily="34" charset="0"/>
              <a:cs typeface="Calibri Light" panose="020F0302020204030204" pitchFamily="34" charset="0"/>
            </a:endParaRPr>
          </a:p>
          <a:p>
            <a:pPr marL="0" indent="0">
              <a:buNone/>
            </a:pPr>
            <a:endParaRPr lang="en-US" dirty="0">
              <a:latin typeface="Calibri Light" panose="020F0302020204030204" pitchFamily="34" charset="0"/>
              <a:cs typeface="Calibri Light" panose="020F0302020204030204" pitchFamily="34" charset="0"/>
            </a:endParaRPr>
          </a:p>
          <a:p>
            <a:pPr marL="0" indent="0">
              <a:buNone/>
            </a:pPr>
            <a:endParaRPr lang="en-US"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11072904"/>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74E9A-9FD2-458B-97CD-B19D578E457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4 - Hierarchy of Norms </a:t>
            </a:r>
          </a:p>
        </p:txBody>
      </p:sp>
      <p:sp>
        <p:nvSpPr>
          <p:cNvPr id="3" name="Text Placeholder 2">
            <a:extLst>
              <a:ext uri="{FF2B5EF4-FFF2-40B4-BE49-F238E27FC236}">
                <a16:creationId xmlns:a16="http://schemas.microsoft.com/office/drawing/2014/main" id="{17EF5E16-A840-41D9-8AD0-F3657B9499D5}"/>
              </a:ext>
            </a:extLst>
          </p:cNvPr>
          <p:cNvSpPr>
            <a:spLocks noGrp="1"/>
          </p:cNvSpPr>
          <p:nvPr>
            <p:ph type="body" sz="half" idx="1"/>
          </p:nvPr>
        </p:nvSpPr>
        <p:spPr>
          <a:xfrm>
            <a:off x="838199" y="1825625"/>
            <a:ext cx="10036277" cy="3767867"/>
          </a:xfrm>
        </p:spPr>
        <p:txBody>
          <a:bodyPr/>
          <a:lstStyle/>
          <a:p>
            <a:pPr marL="0" indent="0">
              <a:buNone/>
            </a:pPr>
            <a:r>
              <a:rPr lang="en-GB" dirty="0">
                <a:latin typeface="Calibri Light" panose="020F0302020204030204" pitchFamily="34" charset="0"/>
                <a:cs typeface="Calibri Light" panose="020F0302020204030204" pitchFamily="34" charset="0"/>
              </a:rPr>
              <a:t>The various norms are not positioned equally to each other. They are evaluated and are put into relation to each other within a hierarchy of values.</a:t>
            </a:r>
          </a:p>
          <a:p>
            <a:endParaRPr lang="en-GB" dirty="0">
              <a:latin typeface="Calibri Light" panose="020F0302020204030204" pitchFamily="34" charset="0"/>
              <a:cs typeface="Calibri Light" panose="020F0302020204030204" pitchFamily="34" charset="0"/>
            </a:endParaRPr>
          </a:p>
          <a:p>
            <a:pPr marL="0" indent="0">
              <a:buNone/>
            </a:pPr>
            <a:r>
              <a:rPr lang="en-GB" dirty="0">
                <a:solidFill>
                  <a:srgbClr val="FF0000"/>
                </a:solidFill>
                <a:latin typeface="Calibri Light" panose="020F0302020204030204" pitchFamily="34" charset="0"/>
                <a:cs typeface="Calibri Light" panose="020F0302020204030204" pitchFamily="34" charset="0"/>
              </a:rPr>
              <a:t>Good/Better vs. Bad/Worse</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57220721"/>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30C96-23B9-4E91-B397-420297A70B9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5 - Motivation of Norms </a:t>
            </a:r>
          </a:p>
        </p:txBody>
      </p:sp>
      <p:sp>
        <p:nvSpPr>
          <p:cNvPr id="3" name="Text Placeholder 2">
            <a:extLst>
              <a:ext uri="{FF2B5EF4-FFF2-40B4-BE49-F238E27FC236}">
                <a16:creationId xmlns:a16="http://schemas.microsoft.com/office/drawing/2014/main" id="{78A10590-4190-4D1D-97C1-9C61409D5E5E}"/>
              </a:ext>
            </a:extLst>
          </p:cNvPr>
          <p:cNvSpPr>
            <a:spLocks noGrp="1"/>
          </p:cNvSpPr>
          <p:nvPr>
            <p:ph type="body" sz="half" idx="1"/>
          </p:nvPr>
        </p:nvSpPr>
        <p:spPr>
          <a:xfrm>
            <a:off x="838200" y="1825625"/>
            <a:ext cx="9908458" cy="3767867"/>
          </a:xfrm>
        </p:spPr>
        <p:txBody>
          <a:bodyPr>
            <a:normAutofit/>
          </a:bodyPr>
          <a:lstStyle/>
          <a:p>
            <a:pPr marL="0" indent="0">
              <a:buNone/>
            </a:pPr>
            <a:r>
              <a:rPr lang="en-GB" dirty="0">
                <a:latin typeface="Calibri Light" panose="020F0302020204030204" pitchFamily="34" charset="0"/>
                <a:cs typeface="Calibri Light" panose="020F0302020204030204" pitchFamily="34" charset="0"/>
              </a:rPr>
              <a:t>e.g. “deontological” and “teleological” argumentation.</a:t>
            </a:r>
          </a:p>
          <a:p>
            <a:endParaRPr lang="en-GB"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The ethical argumentation is called deontological when the customarily correct action is deducted from a prescribed norm </a:t>
            </a:r>
            <a:br>
              <a:rPr lang="en-GB" sz="2400" dirty="0">
                <a:latin typeface="Calibri Light" panose="020F0302020204030204" pitchFamily="34" charset="0"/>
                <a:cs typeface="Calibri Light" panose="020F0302020204030204" pitchFamily="34" charset="0"/>
              </a:rPr>
            </a:br>
            <a:r>
              <a:rPr lang="en-GB" sz="2400" dirty="0">
                <a:latin typeface="Calibri Light" panose="020F0302020204030204" pitchFamily="34" charset="0"/>
                <a:cs typeface="Calibri Light" panose="020F0302020204030204" pitchFamily="34" charset="0"/>
              </a:rPr>
              <a:t>(Imperative: Do the prescribed good for its own sake). </a:t>
            </a:r>
          </a:p>
          <a:p>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The motive is teleological or consequential when the value of an action is measured by the aims of the action or the consequences </a:t>
            </a:r>
            <a:br>
              <a:rPr lang="en-GB" sz="2400" dirty="0">
                <a:latin typeface="Calibri Light" panose="020F0302020204030204" pitchFamily="34" charset="0"/>
                <a:cs typeface="Calibri Light" panose="020F0302020204030204" pitchFamily="34" charset="0"/>
              </a:rPr>
            </a:br>
            <a:r>
              <a:rPr lang="en-GB" sz="2400" dirty="0">
                <a:latin typeface="Calibri Light" panose="020F0302020204030204" pitchFamily="34" charset="0"/>
                <a:cs typeface="Calibri Light" panose="020F0302020204030204" pitchFamily="34" charset="0"/>
              </a:rPr>
              <a:t>(Imperative: Do so, so that a desired goal is reached).</a:t>
            </a:r>
          </a:p>
        </p:txBody>
      </p:sp>
    </p:spTree>
    <p:extLst>
      <p:ext uri="{BB962C8B-B14F-4D97-AF65-F5344CB8AC3E}">
        <p14:creationId xmlns:p14="http://schemas.microsoft.com/office/powerpoint/2010/main" val="552713965"/>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624B5-6CCE-4C86-8A19-AA2DE5B7299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6 - Moral Agent </a:t>
            </a:r>
          </a:p>
        </p:txBody>
      </p:sp>
      <p:sp>
        <p:nvSpPr>
          <p:cNvPr id="3" name="Text Placeholder 2">
            <a:extLst>
              <a:ext uri="{FF2B5EF4-FFF2-40B4-BE49-F238E27FC236}">
                <a16:creationId xmlns:a16="http://schemas.microsoft.com/office/drawing/2014/main" id="{3EBD5D63-15C3-4DA0-BC93-12B3A4D572CD}"/>
              </a:ext>
            </a:extLst>
          </p:cNvPr>
          <p:cNvSpPr>
            <a:spLocks noGrp="1"/>
          </p:cNvSpPr>
          <p:nvPr>
            <p:ph type="body" sz="half" idx="1"/>
          </p:nvPr>
        </p:nvSpPr>
        <p:spPr>
          <a:xfrm>
            <a:off x="838199" y="1825625"/>
            <a:ext cx="9485671" cy="3767867"/>
          </a:xfrm>
        </p:spPr>
        <p:txBody>
          <a:bodyPr/>
          <a:lstStyle/>
          <a:p>
            <a:pPr marL="0" indent="0">
              <a:buNone/>
            </a:pPr>
            <a:r>
              <a:rPr lang="en-GB" dirty="0">
                <a:latin typeface="Calibri Light" panose="020F0302020204030204" pitchFamily="34" charset="0"/>
                <a:cs typeface="Calibri Light" panose="020F0302020204030204" pitchFamily="34" charset="0"/>
              </a:rPr>
              <a:t>Who is the ethical subject, the carrier of ethical judgements? </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Which factors constitute the ethical subject?</a:t>
            </a:r>
          </a:p>
          <a:p>
            <a:pPr lvl="1"/>
            <a:r>
              <a:rPr lang="en-GB" dirty="0">
                <a:latin typeface="Calibri Light" panose="020F0302020204030204" pitchFamily="34" charset="0"/>
                <a:cs typeface="Calibri Light" panose="020F0302020204030204" pitchFamily="34" charset="0"/>
              </a:rPr>
              <a:t>Autonomy</a:t>
            </a:r>
          </a:p>
          <a:p>
            <a:pPr lvl="1"/>
            <a:r>
              <a:rPr lang="en-GB" dirty="0" err="1">
                <a:latin typeface="Calibri Light" panose="020F0302020204030204" pitchFamily="34" charset="0"/>
                <a:cs typeface="Calibri Light" panose="020F0302020204030204" pitchFamily="34" charset="0"/>
              </a:rPr>
              <a:t>Heteronymy</a:t>
            </a:r>
            <a:endParaRPr lang="en-GB" dirty="0">
              <a:latin typeface="Calibri Light" panose="020F0302020204030204" pitchFamily="34" charset="0"/>
              <a:cs typeface="Calibri Light" panose="020F0302020204030204" pitchFamily="34" charset="0"/>
            </a:endParaRPr>
          </a:p>
          <a:p>
            <a:pPr lvl="1"/>
            <a:endParaRPr lang="en-GB" dirty="0">
              <a:latin typeface="Calibri Light" panose="020F0302020204030204" pitchFamily="34" charset="0"/>
              <a:cs typeface="Calibri Light" panose="020F0302020204030204" pitchFamily="34" charset="0"/>
            </a:endParaRPr>
          </a:p>
          <a:p>
            <a:pPr marL="0" indent="-38100">
              <a:buNone/>
            </a:pPr>
            <a:r>
              <a:rPr lang="en-GB" dirty="0">
                <a:solidFill>
                  <a:srgbClr val="FF0000"/>
                </a:solidFill>
                <a:latin typeface="Calibri Light" panose="020F0302020204030204" pitchFamily="34" charset="0"/>
                <a:cs typeface="Calibri Light" panose="020F0302020204030204" pitchFamily="34" charset="0"/>
              </a:rPr>
              <a:t>How do we choose / determine this?</a:t>
            </a:r>
          </a:p>
        </p:txBody>
      </p:sp>
    </p:spTree>
    <p:extLst>
      <p:ext uri="{BB962C8B-B14F-4D97-AF65-F5344CB8AC3E}">
        <p14:creationId xmlns:p14="http://schemas.microsoft.com/office/powerpoint/2010/main" val="3807201387"/>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AB22C-994B-4F66-B1B7-08E4B47FB85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7 - Lived Ethos </a:t>
            </a:r>
          </a:p>
        </p:txBody>
      </p:sp>
      <p:sp>
        <p:nvSpPr>
          <p:cNvPr id="3" name="Text Placeholder 2">
            <a:extLst>
              <a:ext uri="{FF2B5EF4-FFF2-40B4-BE49-F238E27FC236}">
                <a16:creationId xmlns:a16="http://schemas.microsoft.com/office/drawing/2014/main" id="{C76A53A6-6897-4B8B-998D-94780F97CD94}"/>
              </a:ext>
            </a:extLst>
          </p:cNvPr>
          <p:cNvSpPr>
            <a:spLocks noGrp="1"/>
          </p:cNvSpPr>
          <p:nvPr>
            <p:ph type="body" sz="half" idx="1"/>
          </p:nvPr>
        </p:nvSpPr>
        <p:spPr>
          <a:xfrm>
            <a:off x="838199" y="1825625"/>
            <a:ext cx="9554497" cy="3767867"/>
          </a:xfrm>
        </p:spPr>
        <p:txBody>
          <a:bodyPr/>
          <a:lstStyle/>
          <a:p>
            <a:pPr marL="0" indent="0">
              <a:buNone/>
            </a:pPr>
            <a:r>
              <a:rPr lang="en-GB" dirty="0">
                <a:latin typeface="Calibri Light" panose="020F0302020204030204" pitchFamily="34" charset="0"/>
                <a:cs typeface="Calibri Light" panose="020F0302020204030204" pitchFamily="34" charset="0"/>
              </a:rPr>
              <a:t>Which concrete ethos corresponds to or contradicts the ethical argumentation?</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Prime examples of linguistic forms of ethos are commands, community rules or house rules. They are the morals, set down in text, of a particular group.</a:t>
            </a:r>
          </a:p>
        </p:txBody>
      </p:sp>
    </p:spTree>
    <p:extLst>
      <p:ext uri="{BB962C8B-B14F-4D97-AF65-F5344CB8AC3E}">
        <p14:creationId xmlns:p14="http://schemas.microsoft.com/office/powerpoint/2010/main" val="3761272616"/>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C4B95-F4AC-4627-915A-52415272C48A}"/>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8 - Application </a:t>
            </a:r>
          </a:p>
        </p:txBody>
      </p:sp>
      <p:sp>
        <p:nvSpPr>
          <p:cNvPr id="3" name="Text Placeholder 2">
            <a:extLst>
              <a:ext uri="{FF2B5EF4-FFF2-40B4-BE49-F238E27FC236}">
                <a16:creationId xmlns:a16="http://schemas.microsoft.com/office/drawing/2014/main" id="{BFF00ABC-E7CC-496F-8001-8F189ADB04AA}"/>
              </a:ext>
            </a:extLst>
          </p:cNvPr>
          <p:cNvSpPr>
            <a:spLocks noGrp="1"/>
          </p:cNvSpPr>
          <p:nvPr>
            <p:ph type="body" sz="half" idx="1"/>
          </p:nvPr>
        </p:nvSpPr>
        <p:spPr>
          <a:xfrm>
            <a:off x="838199" y="1825625"/>
            <a:ext cx="9495503" cy="3767867"/>
          </a:xfrm>
        </p:spPr>
        <p:txBody>
          <a:bodyPr/>
          <a:lstStyle/>
          <a:p>
            <a:pPr marL="0" indent="0">
              <a:buNone/>
            </a:pPr>
            <a:r>
              <a:rPr lang="en-GB" dirty="0">
                <a:latin typeface="Calibri Light" panose="020F0302020204030204" pitchFamily="34" charset="0"/>
                <a:cs typeface="Calibri Light" panose="020F0302020204030204" pitchFamily="34" charset="0"/>
              </a:rPr>
              <a:t>To whom is the text addressed? </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Which field of application of a norm is mentioned?</a:t>
            </a:r>
          </a:p>
          <a:p>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question of historical context of the text and the universality of its application </a:t>
            </a:r>
          </a:p>
        </p:txBody>
      </p:sp>
    </p:spTree>
    <p:extLst>
      <p:ext uri="{BB962C8B-B14F-4D97-AF65-F5344CB8AC3E}">
        <p14:creationId xmlns:p14="http://schemas.microsoft.com/office/powerpoint/2010/main" val="535790440"/>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194C9-492C-456F-3B5D-016BB73C921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Scripture and Authority in Christian Ethics</a:t>
            </a:r>
            <a:endParaRPr lang="en-GB" dirty="0"/>
          </a:p>
        </p:txBody>
      </p:sp>
      <p:sp>
        <p:nvSpPr>
          <p:cNvPr id="3" name="Text Placeholder 2">
            <a:extLst>
              <a:ext uri="{FF2B5EF4-FFF2-40B4-BE49-F238E27FC236}">
                <a16:creationId xmlns:a16="http://schemas.microsoft.com/office/drawing/2014/main" id="{C303C2F9-0DA5-40A0-3370-570B4143F8ED}"/>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These previous two examples highlight the issue that in ethics, it is often the decisions we make before reading the text that have the biggest influence on what we then read in the text itself.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This can easily be seen in many of the arguments over “what the Bible says” – where actually the disagreement is over decisions made about how to engage with and understand the Bible, rather than the words themselves e.g. Leviticus 18:22</a:t>
            </a:r>
          </a:p>
        </p:txBody>
      </p:sp>
      <p:pic>
        <p:nvPicPr>
          <p:cNvPr id="5" name="Picture 4" descr="A picture containing text&#10;&#10;Description automatically generated">
            <a:extLst>
              <a:ext uri="{FF2B5EF4-FFF2-40B4-BE49-F238E27FC236}">
                <a16:creationId xmlns:a16="http://schemas.microsoft.com/office/drawing/2014/main" id="{52D124F4-1CD4-BA95-AA4B-EE535CE591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537" y="1454355"/>
            <a:ext cx="2646024" cy="3949290"/>
          </a:xfrm>
          <a:prstGeom prst="rect">
            <a:avLst/>
          </a:prstGeom>
        </p:spPr>
      </p:pic>
    </p:spTree>
    <p:extLst>
      <p:ext uri="{BB962C8B-B14F-4D97-AF65-F5344CB8AC3E}">
        <p14:creationId xmlns:p14="http://schemas.microsoft.com/office/powerpoint/2010/main" val="1938546688"/>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 in the Christian Tradition</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82F67-694B-42C6-A167-3036A52E9E5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Valuations in the Christian Tradition</a:t>
            </a:r>
          </a:p>
        </p:txBody>
      </p:sp>
      <p:sp>
        <p:nvSpPr>
          <p:cNvPr id="3" name="Content Placeholder 2">
            <a:extLst>
              <a:ext uri="{FF2B5EF4-FFF2-40B4-BE49-F238E27FC236}">
                <a16:creationId xmlns:a16="http://schemas.microsoft.com/office/drawing/2014/main" id="{82E044B1-1825-4576-A33F-E3F82B9C8126}"/>
              </a:ext>
            </a:extLst>
          </p:cNvPr>
          <p:cNvSpPr>
            <a:spLocks noGrp="1"/>
          </p:cNvSpPr>
          <p:nvPr>
            <p:ph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As we discussed in the previous section, moral valuations lie at the bedrock of moral and ethical reflection – when we choose to value some things over others. </a:t>
            </a:r>
          </a:p>
          <a:p>
            <a:pPr marL="0" indent="0">
              <a:buNone/>
            </a:pPr>
            <a:r>
              <a:rPr lang="en-GB" dirty="0">
                <a:latin typeface="Calibri Light" panose="020F0302020204030204" pitchFamily="34" charset="0"/>
                <a:cs typeface="Calibri Light" panose="020F0302020204030204" pitchFamily="34" charset="0"/>
              </a:rPr>
              <a:t>One of the very first moral valuations we should address is the valuation of moral and ethical reflection itself – why does the Christian tradition value this activity in the way it does?</a:t>
            </a:r>
          </a:p>
          <a:p>
            <a:pPr marL="0" indent="0">
              <a:buNone/>
            </a:pPr>
            <a:r>
              <a:rPr lang="en-GB" dirty="0">
                <a:latin typeface="Calibri Light" panose="020F0302020204030204" pitchFamily="34" charset="0"/>
                <a:cs typeface="Calibri Light" panose="020F0302020204030204" pitchFamily="34" charset="0"/>
              </a:rPr>
              <a:t>The opposite scriptural quotation goes some way to explaining this valuation – moral reflection is valued because it is integral to the development of knowledge, self-control, virtue, and faith. </a:t>
            </a:r>
          </a:p>
        </p:txBody>
      </p:sp>
      <p:sp>
        <p:nvSpPr>
          <p:cNvPr id="4" name="Content Placeholder 3">
            <a:extLst>
              <a:ext uri="{FF2B5EF4-FFF2-40B4-BE49-F238E27FC236}">
                <a16:creationId xmlns:a16="http://schemas.microsoft.com/office/drawing/2014/main" id="{841B1748-6873-4928-BBE9-EB2857AE3F88}"/>
              </a:ext>
            </a:extLst>
          </p:cNvPr>
          <p:cNvSpPr>
            <a:spLocks noGrp="1"/>
          </p:cNvSpPr>
          <p:nvPr>
            <p:ph sz="half" idx="2"/>
          </p:nvPr>
        </p:nvSpPr>
        <p:spPr/>
        <p:txBody>
          <a:bodyPr>
            <a:noAutofit/>
          </a:bodyPr>
          <a:lstStyle/>
          <a:p>
            <a:pPr marL="0" indent="0">
              <a:lnSpc>
                <a:spcPct val="150000"/>
              </a:lnSpc>
              <a:buNone/>
            </a:pPr>
            <a:r>
              <a:rPr lang="en-GB" sz="1800" i="1" baseline="30000" dirty="0">
                <a:latin typeface="Calibri Light" panose="020F0302020204030204" pitchFamily="34" charset="0"/>
                <a:cs typeface="Calibri Light" panose="020F0302020204030204" pitchFamily="34" charset="0"/>
              </a:rPr>
              <a:t>5 </a:t>
            </a:r>
            <a:r>
              <a:rPr lang="en-GB" sz="1800" i="1" dirty="0">
                <a:latin typeface="Calibri Light" panose="020F0302020204030204" pitchFamily="34" charset="0"/>
                <a:cs typeface="Calibri Light" panose="020F0302020204030204" pitchFamily="34" charset="0"/>
              </a:rPr>
              <a:t>For this very reason, make every effort to add to your faith goodness; and to goodness, knowledge; </a:t>
            </a:r>
            <a:r>
              <a:rPr lang="en-GB" sz="1800" i="1" baseline="30000" dirty="0">
                <a:latin typeface="Calibri Light" panose="020F0302020204030204" pitchFamily="34" charset="0"/>
                <a:cs typeface="Calibri Light" panose="020F0302020204030204" pitchFamily="34" charset="0"/>
              </a:rPr>
              <a:t>6 </a:t>
            </a:r>
            <a:r>
              <a:rPr lang="en-GB" sz="1800" i="1" dirty="0">
                <a:latin typeface="Calibri Light" panose="020F0302020204030204" pitchFamily="34" charset="0"/>
                <a:cs typeface="Calibri Light" panose="020F0302020204030204" pitchFamily="34" charset="0"/>
              </a:rPr>
              <a:t>and to knowledge, self-control; and to self-control, perseverance; and to perseverance, godliness; </a:t>
            </a:r>
            <a:r>
              <a:rPr lang="en-GB" sz="1800" i="1" baseline="30000" dirty="0">
                <a:latin typeface="Calibri Light" panose="020F0302020204030204" pitchFamily="34" charset="0"/>
                <a:cs typeface="Calibri Light" panose="020F0302020204030204" pitchFamily="34" charset="0"/>
              </a:rPr>
              <a:t>7 </a:t>
            </a:r>
            <a:r>
              <a:rPr lang="en-GB" sz="1800" i="1" dirty="0">
                <a:latin typeface="Calibri Light" panose="020F0302020204030204" pitchFamily="34" charset="0"/>
                <a:cs typeface="Calibri Light" panose="020F0302020204030204" pitchFamily="34" charset="0"/>
              </a:rPr>
              <a:t>and to godliness, mutual affection; and to mutual affection, love. </a:t>
            </a:r>
            <a:r>
              <a:rPr lang="en-GB" sz="1800" i="1" baseline="30000" dirty="0">
                <a:latin typeface="Calibri Light" panose="020F0302020204030204" pitchFamily="34" charset="0"/>
                <a:cs typeface="Calibri Light" panose="020F0302020204030204" pitchFamily="34" charset="0"/>
              </a:rPr>
              <a:t>8 </a:t>
            </a:r>
            <a:r>
              <a:rPr lang="en-GB" sz="1800" i="1" dirty="0">
                <a:latin typeface="Calibri Light" panose="020F0302020204030204" pitchFamily="34" charset="0"/>
                <a:cs typeface="Calibri Light" panose="020F0302020204030204" pitchFamily="34" charset="0"/>
              </a:rPr>
              <a:t>For if you possess these qualities in increasing measure, they will keep you from being ineffective and unproductive in your knowledge of our Lord Jesus Christ.</a:t>
            </a:r>
            <a:br>
              <a:rPr lang="en-GB" sz="1800" i="1" dirty="0">
                <a:latin typeface="Calibri Light" panose="020F0302020204030204" pitchFamily="34" charset="0"/>
                <a:cs typeface="Calibri Light" panose="020F0302020204030204" pitchFamily="34" charset="0"/>
              </a:rPr>
            </a:br>
            <a:br>
              <a:rPr lang="en-GB" sz="1800" i="1" dirty="0">
                <a:latin typeface="Calibri Light" panose="020F0302020204030204" pitchFamily="34" charset="0"/>
                <a:cs typeface="Calibri Light" panose="020F0302020204030204" pitchFamily="34" charset="0"/>
              </a:rPr>
            </a:br>
            <a:r>
              <a:rPr lang="en-GB" sz="1800" i="1" dirty="0">
                <a:latin typeface="Calibri Light" panose="020F0302020204030204" pitchFamily="34" charset="0"/>
                <a:cs typeface="Calibri Light" panose="020F0302020204030204" pitchFamily="34" charset="0"/>
              </a:rPr>
              <a:t>2 Peter 1:5-8</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736122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CC1D8-265B-4CB5-977C-E0D281C0C2EF}"/>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Valuations in the Christian Tradition</a:t>
            </a:r>
          </a:p>
        </p:txBody>
      </p:sp>
      <p:sp>
        <p:nvSpPr>
          <p:cNvPr id="3" name="Content Placeholder 2">
            <a:extLst>
              <a:ext uri="{FF2B5EF4-FFF2-40B4-BE49-F238E27FC236}">
                <a16:creationId xmlns:a16="http://schemas.microsoft.com/office/drawing/2014/main" id="{BC63DEDD-A900-46A7-8C1E-D6043369A2BC}"/>
              </a:ext>
            </a:extLst>
          </p:cNvPr>
          <p:cNvSpPr>
            <a:spLocks noGrp="1"/>
          </p:cNvSpPr>
          <p:nvPr>
            <p:ph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Similarly undergirding much Christian moral and ethical reflection is a belief that good and evil do exist, that these are universal in nature, and that this moral judgement is accessible through the diligent application of faith and/or reason. </a:t>
            </a:r>
          </a:p>
          <a:p>
            <a:pPr marL="0" indent="0">
              <a:buNone/>
            </a:pPr>
            <a:r>
              <a:rPr lang="en-GB" dirty="0">
                <a:latin typeface="Calibri Light" panose="020F0302020204030204" pitchFamily="34" charset="0"/>
                <a:cs typeface="Calibri Light" panose="020F0302020204030204" pitchFamily="34" charset="0"/>
              </a:rPr>
              <a:t>As we saw in the previous section, this is not always the case in ethical reflection – e.g. in morally relativist systems of thought – but it is a central commitment of the Christian tradition.</a:t>
            </a:r>
          </a:p>
          <a:p>
            <a:pPr marL="0" indent="0">
              <a:buNone/>
            </a:pPr>
            <a:r>
              <a:rPr lang="en-GB" dirty="0">
                <a:latin typeface="Calibri Light" panose="020F0302020204030204" pitchFamily="34" charset="0"/>
                <a:cs typeface="Calibri Light" panose="020F0302020204030204" pitchFamily="34" charset="0"/>
              </a:rPr>
              <a:t>The moral judgments made by the tradition, and the ethical reflection based on them, are therefore absolute.  </a:t>
            </a:r>
          </a:p>
        </p:txBody>
      </p:sp>
      <p:sp>
        <p:nvSpPr>
          <p:cNvPr id="4" name="Content Placeholder 3">
            <a:extLst>
              <a:ext uri="{FF2B5EF4-FFF2-40B4-BE49-F238E27FC236}">
                <a16:creationId xmlns:a16="http://schemas.microsoft.com/office/drawing/2014/main" id="{61D0842A-BBD2-4869-A103-E783B814F694}"/>
              </a:ext>
            </a:extLst>
          </p:cNvPr>
          <p:cNvSpPr>
            <a:spLocks noGrp="1"/>
          </p:cNvSpPr>
          <p:nvPr>
            <p:ph sz="half" idx="2"/>
          </p:nvPr>
        </p:nvSpPr>
        <p:spPr/>
        <p:txBody>
          <a:bodyPr>
            <a:noAutofit/>
          </a:bodyPr>
          <a:lstStyle/>
          <a:p>
            <a:pPr marL="0" indent="0">
              <a:lnSpc>
                <a:spcPct val="150000"/>
              </a:lnSpc>
              <a:buNone/>
            </a:pPr>
            <a:r>
              <a:rPr lang="en-GB" sz="1800" i="1" baseline="30000" dirty="0">
                <a:latin typeface="Calibri Light" panose="020F0302020204030204" pitchFamily="34" charset="0"/>
                <a:cs typeface="Calibri Light" panose="020F0302020204030204" pitchFamily="34" charset="0"/>
              </a:rPr>
              <a:t>2 </a:t>
            </a:r>
            <a:r>
              <a:rPr lang="en-GB" sz="1800" i="1" dirty="0">
                <a:latin typeface="Calibri Light" panose="020F0302020204030204" pitchFamily="34" charset="0"/>
                <a:cs typeface="Calibri Light" panose="020F0302020204030204" pitchFamily="34" charset="0"/>
              </a:rPr>
              <a:t>Now we know that God’s judgment against those who do such things is based on truth. </a:t>
            </a:r>
            <a:r>
              <a:rPr lang="en-GB" sz="1800" i="1" baseline="30000" dirty="0">
                <a:latin typeface="Calibri Light" panose="020F0302020204030204" pitchFamily="34" charset="0"/>
                <a:cs typeface="Calibri Light" panose="020F0302020204030204" pitchFamily="34" charset="0"/>
              </a:rPr>
              <a:t>3 </a:t>
            </a:r>
            <a:r>
              <a:rPr lang="en-GB" sz="1800" i="1" dirty="0">
                <a:latin typeface="Calibri Light" panose="020F0302020204030204" pitchFamily="34" charset="0"/>
                <a:cs typeface="Calibri Light" panose="020F0302020204030204" pitchFamily="34" charset="0"/>
              </a:rPr>
              <a:t>So when you, a mere human being, pass judgment on them and yet do the same things, do you think you will escape God’s judgment? </a:t>
            </a:r>
            <a:r>
              <a:rPr lang="en-GB" sz="1800" i="1" baseline="30000" dirty="0">
                <a:latin typeface="Calibri Light" panose="020F0302020204030204" pitchFamily="34" charset="0"/>
                <a:cs typeface="Calibri Light" panose="020F0302020204030204" pitchFamily="34" charset="0"/>
              </a:rPr>
              <a:t>4 </a:t>
            </a:r>
            <a:r>
              <a:rPr lang="en-GB" sz="1800" i="1" dirty="0">
                <a:latin typeface="Calibri Light" panose="020F0302020204030204" pitchFamily="34" charset="0"/>
                <a:cs typeface="Calibri Light" panose="020F0302020204030204" pitchFamily="34" charset="0"/>
              </a:rPr>
              <a:t>Or do you show contempt for the riches of his kindness, forbearance and patience, not realizing that God’s kindness is intended to lead you to repentance?</a:t>
            </a:r>
            <a:br>
              <a:rPr lang="en-GB" sz="1800" i="1" dirty="0">
                <a:latin typeface="Calibri Light" panose="020F0302020204030204" pitchFamily="34" charset="0"/>
                <a:cs typeface="Calibri Light" panose="020F0302020204030204" pitchFamily="34" charset="0"/>
              </a:rPr>
            </a:br>
            <a:br>
              <a:rPr lang="en-GB" sz="1800" i="1" dirty="0">
                <a:latin typeface="Calibri Light" panose="020F0302020204030204" pitchFamily="34" charset="0"/>
                <a:cs typeface="Calibri Light" panose="020F0302020204030204" pitchFamily="34" charset="0"/>
              </a:rPr>
            </a:br>
            <a:r>
              <a:rPr lang="en-GB" sz="1800" i="1" dirty="0">
                <a:latin typeface="Calibri Light" panose="020F0302020204030204" pitchFamily="34" charset="0"/>
                <a:cs typeface="Calibri Light" panose="020F0302020204030204" pitchFamily="34" charset="0"/>
              </a:rPr>
              <a:t>Romans 2:2-4</a:t>
            </a:r>
          </a:p>
        </p:txBody>
      </p:sp>
    </p:spTree>
    <p:extLst>
      <p:ext uri="{BB962C8B-B14F-4D97-AF65-F5344CB8AC3E}">
        <p14:creationId xmlns:p14="http://schemas.microsoft.com/office/powerpoint/2010/main" val="22841872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D7766-A92D-4627-A904-1508DE6DBC1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Valuations in the Christian Tradition</a:t>
            </a:r>
          </a:p>
        </p:txBody>
      </p:sp>
      <p:sp>
        <p:nvSpPr>
          <p:cNvPr id="3" name="Content Placeholder 2">
            <a:extLst>
              <a:ext uri="{FF2B5EF4-FFF2-40B4-BE49-F238E27FC236}">
                <a16:creationId xmlns:a16="http://schemas.microsoft.com/office/drawing/2014/main" id="{4B3A5083-61CA-4AB2-B926-88CA75E8099C}"/>
              </a:ext>
            </a:extLst>
          </p:cNvPr>
          <p:cNvSpPr>
            <a:spLocks noGrp="1"/>
          </p:cNvSpPr>
          <p:nvPr>
            <p:ph sz="half" idx="1"/>
          </p:nvPr>
        </p:nvSpPr>
        <p:spPr/>
        <p:txBody>
          <a:bodyPr>
            <a:normAutofit fontScale="92500" lnSpcReduction="10000"/>
          </a:bodyPr>
          <a:lstStyle/>
          <a:p>
            <a:pPr marL="0" indent="0">
              <a:buNone/>
            </a:pPr>
            <a:r>
              <a:rPr lang="en-GB" sz="2400" dirty="0">
                <a:latin typeface="Calibri Light" panose="020F0302020204030204" pitchFamily="34" charset="0"/>
                <a:cs typeface="Calibri Light" panose="020F0302020204030204" pitchFamily="34" charset="0"/>
              </a:rPr>
              <a:t>So, where do these universal moral answers come from?</a:t>
            </a:r>
          </a:p>
          <a:p>
            <a:pPr marL="0" indent="0">
              <a:buNone/>
            </a:pPr>
            <a:r>
              <a:rPr lang="en-GB" sz="2400" dirty="0">
                <a:latin typeface="Calibri Light" panose="020F0302020204030204" pitchFamily="34" charset="0"/>
                <a:cs typeface="Calibri Light" panose="020F0302020204030204" pitchFamily="34" charset="0"/>
              </a:rPr>
              <a:t>In the Christian tradition, moral goodness flows from God – who is himself good in an absolute way. </a:t>
            </a:r>
          </a:p>
          <a:p>
            <a:pPr marL="0" indent="0">
              <a:buNone/>
            </a:pPr>
            <a:r>
              <a:rPr lang="en-GB" sz="2400" dirty="0">
                <a:latin typeface="Calibri Light" panose="020F0302020204030204" pitchFamily="34" charset="0"/>
                <a:cs typeface="Calibri Light" panose="020F0302020204030204" pitchFamily="34" charset="0"/>
              </a:rPr>
              <a:t>Just as God is Love, or God is Peace, describe characteristic qualities of the Christian God, so too does Goodness.</a:t>
            </a:r>
          </a:p>
          <a:p>
            <a:pPr marL="0" indent="0">
              <a:buNone/>
            </a:pPr>
            <a:r>
              <a:rPr lang="en-GB" sz="2400" dirty="0">
                <a:latin typeface="Calibri Light" panose="020F0302020204030204" pitchFamily="34" charset="0"/>
                <a:cs typeface="Calibri Light" panose="020F0302020204030204" pitchFamily="34" charset="0"/>
              </a:rPr>
              <a:t>If we seek an answer to what is good, then it is only through and in the divine that we can find the reliable answer – God’s being shows us goodness. </a:t>
            </a:r>
          </a:p>
          <a:p>
            <a:pPr marL="0" indent="0">
              <a:buNone/>
            </a:pPr>
            <a:endParaRPr lang="en-GB" dirty="0">
              <a:latin typeface="Calibri Light" panose="020F0302020204030204" pitchFamily="34" charset="0"/>
              <a:cs typeface="Calibri Light" panose="020F0302020204030204" pitchFamily="34" charset="0"/>
            </a:endParaRPr>
          </a:p>
        </p:txBody>
      </p:sp>
      <p:sp>
        <p:nvSpPr>
          <p:cNvPr id="4" name="Content Placeholder 3">
            <a:extLst>
              <a:ext uri="{FF2B5EF4-FFF2-40B4-BE49-F238E27FC236}">
                <a16:creationId xmlns:a16="http://schemas.microsoft.com/office/drawing/2014/main" id="{3BC96B44-44A7-41D9-9C81-EC3A47AC056C}"/>
              </a:ext>
            </a:extLst>
          </p:cNvPr>
          <p:cNvSpPr>
            <a:spLocks noGrp="1"/>
          </p:cNvSpPr>
          <p:nvPr>
            <p:ph sz="half" idx="2"/>
          </p:nvPr>
        </p:nvSpPr>
        <p:spPr/>
        <p:txBody>
          <a:bodyPr>
            <a:noAutofit/>
          </a:bodyPr>
          <a:lstStyle/>
          <a:p>
            <a:pPr marL="0" indent="0">
              <a:lnSpc>
                <a:spcPct val="170000"/>
              </a:lnSpc>
              <a:buNone/>
            </a:pPr>
            <a:r>
              <a:rPr lang="en-GB" sz="1800" i="1" baseline="30000" dirty="0">
                <a:latin typeface="Calibri Light" panose="020F0302020204030204" pitchFamily="34" charset="0"/>
                <a:cs typeface="Calibri Light" panose="020F0302020204030204" pitchFamily="34" charset="0"/>
              </a:rPr>
              <a:t>17 </a:t>
            </a:r>
            <a:r>
              <a:rPr lang="en-GB" sz="1800" i="1" dirty="0">
                <a:latin typeface="Calibri Light" panose="020F0302020204030204" pitchFamily="34" charset="0"/>
                <a:cs typeface="Calibri Light" panose="020F0302020204030204" pitchFamily="34" charset="0"/>
              </a:rPr>
              <a:t>And when he was gone forth into the way, there came one running, and kneeled to him, and asked him, Good Master, what shall I do that I may inherit eternal life?</a:t>
            </a:r>
          </a:p>
          <a:p>
            <a:pPr marL="0" indent="0">
              <a:lnSpc>
                <a:spcPct val="170000"/>
              </a:lnSpc>
              <a:buNone/>
            </a:pPr>
            <a:r>
              <a:rPr lang="en-GB" sz="1800" i="1" baseline="30000" dirty="0">
                <a:latin typeface="Calibri Light" panose="020F0302020204030204" pitchFamily="34" charset="0"/>
                <a:cs typeface="Calibri Light" panose="020F0302020204030204" pitchFamily="34" charset="0"/>
              </a:rPr>
              <a:t>18 </a:t>
            </a:r>
            <a:r>
              <a:rPr lang="en-GB" sz="1800" i="1" dirty="0">
                <a:latin typeface="Calibri Light" panose="020F0302020204030204" pitchFamily="34" charset="0"/>
                <a:cs typeface="Calibri Light" panose="020F0302020204030204" pitchFamily="34" charset="0"/>
              </a:rPr>
              <a:t>And Jesus said unto him, Why </a:t>
            </a:r>
            <a:r>
              <a:rPr lang="en-GB" sz="1800" i="1" dirty="0" err="1">
                <a:latin typeface="Calibri Light" panose="020F0302020204030204" pitchFamily="34" charset="0"/>
                <a:cs typeface="Calibri Light" panose="020F0302020204030204" pitchFamily="34" charset="0"/>
              </a:rPr>
              <a:t>callest</a:t>
            </a:r>
            <a:r>
              <a:rPr lang="en-GB" sz="1800" i="1" dirty="0">
                <a:latin typeface="Calibri Light" panose="020F0302020204030204" pitchFamily="34" charset="0"/>
                <a:cs typeface="Calibri Light" panose="020F0302020204030204" pitchFamily="34" charset="0"/>
              </a:rPr>
              <a:t> thou me good? there is none good but one, that is, God.</a:t>
            </a:r>
            <a:br>
              <a:rPr lang="en-GB" sz="1800" i="1" dirty="0">
                <a:latin typeface="Calibri Light" panose="020F0302020204030204" pitchFamily="34" charset="0"/>
                <a:cs typeface="Calibri Light" panose="020F0302020204030204" pitchFamily="34" charset="0"/>
              </a:rPr>
            </a:br>
            <a:br>
              <a:rPr lang="en-GB" sz="1800" i="1" dirty="0">
                <a:latin typeface="Calibri Light" panose="020F0302020204030204" pitchFamily="34" charset="0"/>
                <a:cs typeface="Calibri Light" panose="020F0302020204030204" pitchFamily="34" charset="0"/>
              </a:rPr>
            </a:br>
            <a:r>
              <a:rPr lang="en-GB" sz="1800" i="1" dirty="0">
                <a:latin typeface="Calibri Light" panose="020F0302020204030204" pitchFamily="34" charset="0"/>
                <a:cs typeface="Calibri Light" panose="020F0302020204030204" pitchFamily="34" charset="0"/>
              </a:rPr>
              <a:t>Mark 10: 17-18</a:t>
            </a:r>
          </a:p>
        </p:txBody>
      </p:sp>
    </p:spTree>
    <p:extLst>
      <p:ext uri="{BB962C8B-B14F-4D97-AF65-F5344CB8AC3E}">
        <p14:creationId xmlns:p14="http://schemas.microsoft.com/office/powerpoint/2010/main" val="3187275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934E-305A-4BBC-AE7C-CB0E29E0000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Valuations in the Christian Tradition</a:t>
            </a:r>
          </a:p>
        </p:txBody>
      </p:sp>
      <p:sp>
        <p:nvSpPr>
          <p:cNvPr id="3" name="Content Placeholder 2">
            <a:extLst>
              <a:ext uri="{FF2B5EF4-FFF2-40B4-BE49-F238E27FC236}">
                <a16:creationId xmlns:a16="http://schemas.microsoft.com/office/drawing/2014/main" id="{76BEAF62-9CB0-4456-A2F9-AD0D93700BBD}"/>
              </a:ext>
            </a:extLst>
          </p:cNvPr>
          <p:cNvSpPr>
            <a:spLocks noGrp="1"/>
          </p:cNvSpPr>
          <p:nvPr>
            <p:ph sz="half" idx="1"/>
          </p:nvPr>
        </p:nvSpPr>
        <p:spPr/>
        <p:txBody>
          <a:bodyPr>
            <a:normAutofit fontScale="77500" lnSpcReduction="20000"/>
          </a:bodyPr>
          <a:lstStyle/>
          <a:p>
            <a:pPr marL="0" indent="0" eaLnBrk="1" hangingPunct="1">
              <a:buNone/>
            </a:pPr>
            <a:r>
              <a:rPr lang="en-US" altLang="en-US" dirty="0">
                <a:latin typeface="Calibri Light" panose="020F0302020204030204" pitchFamily="34" charset="0"/>
                <a:cs typeface="Calibri Light" panose="020F0302020204030204" pitchFamily="34" charset="0"/>
              </a:rPr>
              <a:t>Having identified the location where absolute and universal moral valuations can be found – God – the Christian tradition has also come to stress the importance of seeking out this knowledge in order to perfect and practice moral valuation that accords with it. </a:t>
            </a:r>
          </a:p>
          <a:p>
            <a:pPr marL="0" indent="0" eaLnBrk="1" hangingPunct="1">
              <a:buNone/>
            </a:pPr>
            <a:endParaRPr lang="en-US" altLang="en-US" dirty="0">
              <a:latin typeface="Calibri Light" panose="020F0302020204030204" pitchFamily="34" charset="0"/>
              <a:cs typeface="Calibri Light" panose="020F0302020204030204" pitchFamily="34" charset="0"/>
            </a:endParaRPr>
          </a:p>
          <a:p>
            <a:pPr marL="0" indent="0" eaLnBrk="1" hangingPunct="1">
              <a:buNone/>
            </a:pPr>
            <a:r>
              <a:rPr lang="en-US" altLang="en-US" dirty="0">
                <a:latin typeface="Calibri Light" panose="020F0302020204030204" pitchFamily="34" charset="0"/>
                <a:cs typeface="Calibri Light" panose="020F0302020204030204" pitchFamily="34" charset="0"/>
              </a:rPr>
              <a:t>In this sense, it is possible to learn what pleases God and to practice doing so. Those who are mature in their faith in God are able to better discern the will of God, and should be able to better discern good from evil actions in new circumstances. </a:t>
            </a:r>
          </a:p>
          <a:p>
            <a:pPr eaLnBrk="1" hangingPunct="1"/>
            <a:endParaRPr lang="en-US" altLang="en-US"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
        <p:nvSpPr>
          <p:cNvPr id="4" name="Content Placeholder 3">
            <a:extLst>
              <a:ext uri="{FF2B5EF4-FFF2-40B4-BE49-F238E27FC236}">
                <a16:creationId xmlns:a16="http://schemas.microsoft.com/office/drawing/2014/main" id="{28E188AD-FF13-420D-95C4-AA8265297C81}"/>
              </a:ext>
            </a:extLst>
          </p:cNvPr>
          <p:cNvSpPr>
            <a:spLocks noGrp="1"/>
          </p:cNvSpPr>
          <p:nvPr>
            <p:ph sz="half" idx="2"/>
          </p:nvPr>
        </p:nvSpPr>
        <p:spPr/>
        <p:txBody>
          <a:bodyPr>
            <a:noAutofit/>
          </a:bodyPr>
          <a:lstStyle/>
          <a:p>
            <a:pPr marL="0" indent="0">
              <a:lnSpc>
                <a:spcPct val="160000"/>
              </a:lnSpc>
              <a:buNone/>
            </a:pPr>
            <a:r>
              <a:rPr lang="en-GB" sz="1800" i="1" baseline="30000" dirty="0">
                <a:latin typeface="Calibri Light" panose="020F0302020204030204" pitchFamily="34" charset="0"/>
                <a:cs typeface="Calibri Light" panose="020F0302020204030204" pitchFamily="34" charset="0"/>
              </a:rPr>
              <a:t>8 </a:t>
            </a:r>
            <a:r>
              <a:rPr lang="en-GB" sz="1800" i="1" dirty="0">
                <a:latin typeface="Calibri Light" panose="020F0302020204030204" pitchFamily="34" charset="0"/>
                <a:cs typeface="Calibri Light" panose="020F0302020204030204" pitchFamily="34" charset="0"/>
              </a:rPr>
              <a:t>For you were once darkness, but now you are light in the Lord. Live as children of light </a:t>
            </a:r>
            <a:r>
              <a:rPr lang="en-GB" sz="1800" i="1" baseline="30000" dirty="0">
                <a:latin typeface="Calibri Light" panose="020F0302020204030204" pitchFamily="34" charset="0"/>
                <a:cs typeface="Calibri Light" panose="020F0302020204030204" pitchFamily="34" charset="0"/>
              </a:rPr>
              <a:t>9 </a:t>
            </a:r>
            <a:r>
              <a:rPr lang="en-GB" sz="1800" i="1" dirty="0">
                <a:latin typeface="Calibri Light" panose="020F0302020204030204" pitchFamily="34" charset="0"/>
                <a:cs typeface="Calibri Light" panose="020F0302020204030204" pitchFamily="34" charset="0"/>
              </a:rPr>
              <a:t>(for the fruit of the light consists in all goodness, righteousness and truth) </a:t>
            </a:r>
            <a:r>
              <a:rPr lang="en-GB" sz="1800" i="1" baseline="30000" dirty="0">
                <a:latin typeface="Calibri Light" panose="020F0302020204030204" pitchFamily="34" charset="0"/>
                <a:cs typeface="Calibri Light" panose="020F0302020204030204" pitchFamily="34" charset="0"/>
              </a:rPr>
              <a:t>10 </a:t>
            </a:r>
            <a:r>
              <a:rPr lang="en-GB" sz="1800" i="1" dirty="0">
                <a:latin typeface="Calibri Light" panose="020F0302020204030204" pitchFamily="34" charset="0"/>
                <a:cs typeface="Calibri Light" panose="020F0302020204030204" pitchFamily="34" charset="0"/>
              </a:rPr>
              <a:t>and find out what pleases the Lord. </a:t>
            </a:r>
            <a:r>
              <a:rPr lang="en-GB" sz="1800" i="1" baseline="30000" dirty="0">
                <a:latin typeface="Calibri Light" panose="020F0302020204030204" pitchFamily="34" charset="0"/>
                <a:cs typeface="Calibri Light" panose="020F0302020204030204" pitchFamily="34" charset="0"/>
              </a:rPr>
              <a:t>11 </a:t>
            </a:r>
            <a:r>
              <a:rPr lang="en-GB" sz="1800" i="1" dirty="0">
                <a:latin typeface="Calibri Light" panose="020F0302020204030204" pitchFamily="34" charset="0"/>
                <a:cs typeface="Calibri Light" panose="020F0302020204030204" pitchFamily="34" charset="0"/>
              </a:rPr>
              <a:t>Have nothing to do with the fruitless deeds of darkness, but rather expose them.</a:t>
            </a:r>
            <a:endParaRPr lang="en-GB" sz="1800" i="1" baseline="30000" dirty="0">
              <a:latin typeface="Calibri Light" panose="020F0302020204030204" pitchFamily="34" charset="0"/>
              <a:cs typeface="Calibri Light" panose="020F0302020204030204" pitchFamily="34" charset="0"/>
            </a:endParaRPr>
          </a:p>
          <a:p>
            <a:pPr marL="0" indent="0">
              <a:lnSpc>
                <a:spcPct val="160000"/>
              </a:lnSpc>
              <a:buNone/>
            </a:pPr>
            <a:endParaRPr lang="en-GB" sz="1800" i="1" baseline="30000" dirty="0">
              <a:latin typeface="Calibri Light" panose="020F0302020204030204" pitchFamily="34" charset="0"/>
              <a:cs typeface="Calibri Light" panose="020F0302020204030204" pitchFamily="34" charset="0"/>
            </a:endParaRPr>
          </a:p>
          <a:p>
            <a:pPr marL="0" indent="0">
              <a:lnSpc>
                <a:spcPct val="160000"/>
              </a:lnSpc>
              <a:buNone/>
            </a:pPr>
            <a:r>
              <a:rPr lang="en-GB" sz="1800" i="1" dirty="0">
                <a:latin typeface="Calibri Light" panose="020F0302020204030204" pitchFamily="34" charset="0"/>
                <a:cs typeface="Calibri Light" panose="020F0302020204030204" pitchFamily="34" charset="0"/>
              </a:rPr>
              <a:t>Ephesians 5:8-11</a:t>
            </a:r>
          </a:p>
        </p:txBody>
      </p:sp>
    </p:spTree>
    <p:extLst>
      <p:ext uri="{BB962C8B-B14F-4D97-AF65-F5344CB8AC3E}">
        <p14:creationId xmlns:p14="http://schemas.microsoft.com/office/powerpoint/2010/main" val="3445621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DF35-E902-46C9-9121-B121CAF1715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Valuations in the Christian Tradition</a:t>
            </a:r>
          </a:p>
        </p:txBody>
      </p:sp>
      <p:sp>
        <p:nvSpPr>
          <p:cNvPr id="3" name="Content Placeholder 2">
            <a:extLst>
              <a:ext uri="{FF2B5EF4-FFF2-40B4-BE49-F238E27FC236}">
                <a16:creationId xmlns:a16="http://schemas.microsoft.com/office/drawing/2014/main" id="{6C13CB8C-AB1D-41CE-B167-7DF2F32C13BD}"/>
              </a:ext>
            </a:extLst>
          </p:cNvPr>
          <p:cNvSpPr>
            <a:spLocks noGrp="1"/>
          </p:cNvSpPr>
          <p:nvPr>
            <p:ph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Following on from this assumption that moral action flows from one’s knowledge of God’s will, is the concomitant expectation that our external moral behaviour mirrors the extent of our relationship with the divine. </a:t>
            </a:r>
          </a:p>
          <a:p>
            <a:pPr marL="0" indent="0">
              <a:buNone/>
            </a:pPr>
            <a:r>
              <a:rPr lang="en-GB" dirty="0">
                <a:latin typeface="Calibri Light" panose="020F0302020204030204" pitchFamily="34" charset="0"/>
                <a:cs typeface="Calibri Light" panose="020F0302020204030204" pitchFamily="34" charset="0"/>
              </a:rPr>
              <a:t>What this means is that external goodness mirrors internal goodness – without external morality, one cannot claim internal purity; without internal purity, one cannot have external morality. </a:t>
            </a:r>
          </a:p>
          <a:p>
            <a:pPr marL="0" indent="0">
              <a:buNone/>
            </a:pPr>
            <a:r>
              <a:rPr lang="en-GB" dirty="0">
                <a:latin typeface="Calibri Light" panose="020F0302020204030204" pitchFamily="34" charset="0"/>
                <a:cs typeface="Calibri Light" panose="020F0302020204030204" pitchFamily="34" charset="0"/>
              </a:rPr>
              <a:t>This returns us to a number of the questions raised in the previous section about intent and motivation in ethics. </a:t>
            </a:r>
          </a:p>
        </p:txBody>
      </p:sp>
      <p:sp>
        <p:nvSpPr>
          <p:cNvPr id="4" name="Content Placeholder 3">
            <a:extLst>
              <a:ext uri="{FF2B5EF4-FFF2-40B4-BE49-F238E27FC236}">
                <a16:creationId xmlns:a16="http://schemas.microsoft.com/office/drawing/2014/main" id="{B3FED2D7-7501-4A03-A9FA-EE36F7485600}"/>
              </a:ext>
            </a:extLst>
          </p:cNvPr>
          <p:cNvSpPr>
            <a:spLocks noGrp="1"/>
          </p:cNvSpPr>
          <p:nvPr>
            <p:ph sz="half" idx="2"/>
          </p:nvPr>
        </p:nvSpPr>
        <p:spPr/>
        <p:txBody>
          <a:bodyPr>
            <a:noAutofit/>
          </a:bodyPr>
          <a:lstStyle/>
          <a:p>
            <a:pPr marL="0" indent="0">
              <a:lnSpc>
                <a:spcPct val="150000"/>
              </a:lnSpc>
              <a:buNone/>
            </a:pPr>
            <a:r>
              <a:rPr lang="en-GB" sz="2000" i="1" baseline="30000" dirty="0">
                <a:latin typeface="Calibri Light" panose="020F0302020204030204" pitchFamily="34" charset="0"/>
                <a:cs typeface="Calibri Light" panose="020F0302020204030204" pitchFamily="34" charset="0"/>
              </a:rPr>
              <a:t>11 </a:t>
            </a:r>
            <a:r>
              <a:rPr lang="en-GB" sz="2000" i="1" dirty="0">
                <a:latin typeface="Calibri Light" panose="020F0302020204030204" pitchFamily="34" charset="0"/>
                <a:cs typeface="Calibri Light" panose="020F0302020204030204" pitchFamily="34" charset="0"/>
              </a:rPr>
              <a:t>Dear friend, do not imitate what is evil but what is good. Anyone who does what is good is from God. Anyone who does what is evil has not seen God.</a:t>
            </a:r>
            <a:br>
              <a:rPr lang="en-GB" sz="2000" i="1" dirty="0">
                <a:latin typeface="Calibri Light" panose="020F0302020204030204" pitchFamily="34" charset="0"/>
                <a:cs typeface="Calibri Light" panose="020F0302020204030204" pitchFamily="34" charset="0"/>
              </a:rPr>
            </a:br>
            <a:r>
              <a:rPr lang="en-GB" sz="2000" i="1" dirty="0">
                <a:latin typeface="Calibri Light" panose="020F0302020204030204" pitchFamily="34" charset="0"/>
                <a:cs typeface="Calibri Light" panose="020F0302020204030204" pitchFamily="34" charset="0"/>
              </a:rPr>
              <a:t>3 John 1:11</a:t>
            </a:r>
            <a:br>
              <a:rPr lang="en-GB" sz="2000" i="1" dirty="0">
                <a:latin typeface="Calibri Light" panose="020F0302020204030204" pitchFamily="34" charset="0"/>
                <a:cs typeface="Calibri Light" panose="020F0302020204030204" pitchFamily="34" charset="0"/>
              </a:rPr>
            </a:br>
            <a:br>
              <a:rPr lang="en-GB" sz="2000" i="1" dirty="0">
                <a:latin typeface="Calibri Light" panose="020F0302020204030204" pitchFamily="34" charset="0"/>
                <a:cs typeface="Calibri Light" panose="020F0302020204030204" pitchFamily="34" charset="0"/>
              </a:rPr>
            </a:br>
            <a:r>
              <a:rPr lang="en-GB" sz="2000" i="1" baseline="30000" dirty="0">
                <a:latin typeface="Calibri Light" panose="020F0302020204030204" pitchFamily="34" charset="0"/>
                <a:cs typeface="Calibri Light" panose="020F0302020204030204" pitchFamily="34" charset="0"/>
              </a:rPr>
              <a:t>8 </a:t>
            </a:r>
            <a:r>
              <a:rPr lang="en-GB" sz="2000" i="1" dirty="0">
                <a:latin typeface="Calibri Light" panose="020F0302020204030204" pitchFamily="34" charset="0"/>
                <a:cs typeface="Calibri Light" panose="020F0302020204030204" pitchFamily="34" charset="0"/>
              </a:rPr>
              <a:t>But for those who are self-seeking and who reject the truth and follow evil, there will be wrath and anger.</a:t>
            </a:r>
            <a:br>
              <a:rPr lang="en-GB" sz="2000" i="1" dirty="0">
                <a:latin typeface="Calibri Light" panose="020F0302020204030204" pitchFamily="34" charset="0"/>
                <a:cs typeface="Calibri Light" panose="020F0302020204030204" pitchFamily="34" charset="0"/>
              </a:rPr>
            </a:br>
            <a:r>
              <a:rPr lang="en-GB" sz="2000" i="1" dirty="0">
                <a:latin typeface="Calibri Light" panose="020F0302020204030204" pitchFamily="34" charset="0"/>
                <a:cs typeface="Calibri Light" panose="020F0302020204030204" pitchFamily="34" charset="0"/>
              </a:rPr>
              <a:t>Romans 2:8</a:t>
            </a:r>
          </a:p>
        </p:txBody>
      </p:sp>
    </p:spTree>
    <p:extLst>
      <p:ext uri="{BB962C8B-B14F-4D97-AF65-F5344CB8AC3E}">
        <p14:creationId xmlns:p14="http://schemas.microsoft.com/office/powerpoint/2010/main" val="84673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5F299-8757-45C8-BA9E-BA9FC42E02F0}"/>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a:t>
            </a:r>
          </a:p>
        </p:txBody>
      </p:sp>
      <p:sp>
        <p:nvSpPr>
          <p:cNvPr id="3" name="Content Placeholder 2">
            <a:extLst>
              <a:ext uri="{FF2B5EF4-FFF2-40B4-BE49-F238E27FC236}">
                <a16:creationId xmlns:a16="http://schemas.microsoft.com/office/drawing/2014/main" id="{B3E8EE7A-88F6-4446-A7E5-C26483D3F45C}"/>
              </a:ext>
            </a:extLst>
          </p:cNvPr>
          <p:cNvSpPr>
            <a:spLocks noGrp="1"/>
          </p:cNvSpPr>
          <p:nvPr>
            <p:ph sz="half" idx="1"/>
          </p:nvPr>
        </p:nvSpPr>
        <p:spPr/>
        <p:txBody>
          <a:bodyPr>
            <a:normAutofit fontScale="77500" lnSpcReduction="20000"/>
          </a:bodyPr>
          <a:lstStyle/>
          <a:p>
            <a:pPr marL="0" indent="0" eaLnBrk="1" hangingPunct="1">
              <a:buNone/>
            </a:pPr>
            <a:r>
              <a:rPr lang="en-GB" dirty="0">
                <a:latin typeface="Calibri Light" panose="020F0302020204030204" pitchFamily="34" charset="0"/>
                <a:cs typeface="Calibri Light" panose="020F0302020204030204" pitchFamily="34" charset="0"/>
              </a:rPr>
              <a:t>Because of God’s perfect goodness, imbued within his character, what God wills must also be both good and perfect.</a:t>
            </a:r>
          </a:p>
          <a:p>
            <a:pPr marL="0" indent="0" eaLnBrk="1" hangingPunct="1">
              <a:buNone/>
            </a:pPr>
            <a:r>
              <a:rPr lang="en-GB" dirty="0">
                <a:latin typeface="Calibri Light" panose="020F0302020204030204" pitchFamily="34" charset="0"/>
                <a:cs typeface="Calibri Light" panose="020F0302020204030204" pitchFamily="34" charset="0"/>
              </a:rPr>
              <a:t>God’s actions and will define, for us, what is good in a universal and absolute sense – this formulation offers the Christian ethical tradition (as well as, in similar forms, most religious ethical systems) a certainty for their ethical speculation. </a:t>
            </a:r>
          </a:p>
          <a:p>
            <a:pPr marL="0" indent="0" eaLnBrk="1" hangingPunct="1">
              <a:buNone/>
            </a:pPr>
            <a:r>
              <a:rPr lang="en-GB" dirty="0">
                <a:latin typeface="Calibri Light" panose="020F0302020204030204" pitchFamily="34" charset="0"/>
                <a:cs typeface="Calibri Light" panose="020F0302020204030204" pitchFamily="34" charset="0"/>
              </a:rPr>
              <a:t>Morality becomes following the expressed will of the divine which, while still requiring interpretation and application to new circumstances, is accessible  to us through revelation.</a:t>
            </a:r>
          </a:p>
        </p:txBody>
      </p:sp>
      <p:sp>
        <p:nvSpPr>
          <p:cNvPr id="4" name="Content Placeholder 3">
            <a:extLst>
              <a:ext uri="{FF2B5EF4-FFF2-40B4-BE49-F238E27FC236}">
                <a16:creationId xmlns:a16="http://schemas.microsoft.com/office/drawing/2014/main" id="{71AB14B2-39AE-4242-BD94-0112578D1B35}"/>
              </a:ext>
            </a:extLst>
          </p:cNvPr>
          <p:cNvSpPr>
            <a:spLocks noGrp="1"/>
          </p:cNvSpPr>
          <p:nvPr>
            <p:ph sz="half" idx="2"/>
          </p:nvPr>
        </p:nvSpPr>
        <p:spPr>
          <a:xfrm>
            <a:off x="6172200" y="365125"/>
            <a:ext cx="5181600" cy="5228367"/>
          </a:xfrm>
        </p:spPr>
        <p:txBody>
          <a:bodyPr>
            <a:noAutofit/>
          </a:bodyPr>
          <a:lstStyle/>
          <a:p>
            <a:pPr marL="0" indent="0">
              <a:lnSpc>
                <a:spcPct val="170000"/>
              </a:lnSpc>
              <a:buNone/>
            </a:pPr>
            <a:r>
              <a:rPr lang="en-GB" sz="1800" i="1" baseline="30000" dirty="0">
                <a:latin typeface="Calibri Light" panose="020F0302020204030204" pitchFamily="34" charset="0"/>
                <a:cs typeface="Calibri Light" panose="020F0302020204030204" pitchFamily="34" charset="0"/>
              </a:rPr>
              <a:t>43 </a:t>
            </a:r>
            <a:r>
              <a:rPr lang="en-GB" sz="1800" i="1" dirty="0">
                <a:latin typeface="Calibri Light" panose="020F0302020204030204" pitchFamily="34" charset="0"/>
                <a:cs typeface="Calibri Light" panose="020F0302020204030204" pitchFamily="34" charset="0"/>
              </a:rPr>
              <a:t>“You have heard that it was said, ‘Love your neighbour</a:t>
            </a:r>
            <a:r>
              <a:rPr lang="en-GB" sz="1800" i="1" baseline="30000" dirty="0">
                <a:latin typeface="Calibri Light" panose="020F0302020204030204" pitchFamily="34" charset="0"/>
                <a:cs typeface="Calibri Light" panose="020F0302020204030204" pitchFamily="34" charset="0"/>
              </a:rPr>
              <a:t>[</a:t>
            </a:r>
            <a:r>
              <a:rPr lang="en-GB" sz="1800" i="1" baseline="30000" dirty="0" err="1">
                <a:latin typeface="Calibri Light" panose="020F0302020204030204" pitchFamily="34" charset="0"/>
                <a:cs typeface="Calibri Light" panose="020F0302020204030204" pitchFamily="34" charset="0"/>
                <a:hlinkClick r:id="rId2" tooltip="See footnote i"/>
              </a:rPr>
              <a:t>i</a:t>
            </a:r>
            <a:r>
              <a:rPr lang="en-GB" sz="1800" i="1" baseline="30000" dirty="0">
                <a:latin typeface="Calibri Light" panose="020F0302020204030204" pitchFamily="34" charset="0"/>
                <a:cs typeface="Calibri Light" panose="020F0302020204030204" pitchFamily="34" charset="0"/>
              </a:rPr>
              <a:t>]</a:t>
            </a:r>
            <a:r>
              <a:rPr lang="en-GB" sz="1800" i="1" dirty="0">
                <a:latin typeface="Calibri Light" panose="020F0302020204030204" pitchFamily="34" charset="0"/>
                <a:cs typeface="Calibri Light" panose="020F0302020204030204" pitchFamily="34" charset="0"/>
              </a:rPr>
              <a:t> and hate your enemy.’ </a:t>
            </a:r>
            <a:r>
              <a:rPr lang="en-GB" sz="1800" i="1" baseline="30000" dirty="0">
                <a:latin typeface="Calibri Light" panose="020F0302020204030204" pitchFamily="34" charset="0"/>
                <a:cs typeface="Calibri Light" panose="020F0302020204030204" pitchFamily="34" charset="0"/>
              </a:rPr>
              <a:t>44 </a:t>
            </a:r>
            <a:r>
              <a:rPr lang="en-GB" sz="1800" i="1" dirty="0">
                <a:latin typeface="Calibri Light" panose="020F0302020204030204" pitchFamily="34" charset="0"/>
                <a:cs typeface="Calibri Light" panose="020F0302020204030204" pitchFamily="34" charset="0"/>
              </a:rPr>
              <a:t>But I tell you, love your enemies and pray for those who persecute you, </a:t>
            </a:r>
            <a:r>
              <a:rPr lang="en-GB" sz="1800" i="1" baseline="30000" dirty="0">
                <a:latin typeface="Calibri Light" panose="020F0302020204030204" pitchFamily="34" charset="0"/>
                <a:cs typeface="Calibri Light" panose="020F0302020204030204" pitchFamily="34" charset="0"/>
              </a:rPr>
              <a:t>45 </a:t>
            </a:r>
            <a:r>
              <a:rPr lang="en-GB" sz="1800" i="1" dirty="0">
                <a:latin typeface="Calibri Light" panose="020F0302020204030204" pitchFamily="34" charset="0"/>
                <a:cs typeface="Calibri Light" panose="020F0302020204030204" pitchFamily="34" charset="0"/>
              </a:rPr>
              <a:t>that you may be children of your Father in heaven. He causes his sun to rise on the evil and the good, and sends rain on the righteous and the unrighteous. </a:t>
            </a:r>
            <a:r>
              <a:rPr lang="en-GB" sz="1800" i="1" baseline="30000" dirty="0">
                <a:latin typeface="Calibri Light" panose="020F0302020204030204" pitchFamily="34" charset="0"/>
                <a:cs typeface="Calibri Light" panose="020F0302020204030204" pitchFamily="34" charset="0"/>
              </a:rPr>
              <a:t>46 </a:t>
            </a:r>
            <a:r>
              <a:rPr lang="en-GB" sz="1800" i="1" dirty="0">
                <a:latin typeface="Calibri Light" panose="020F0302020204030204" pitchFamily="34" charset="0"/>
                <a:cs typeface="Calibri Light" panose="020F0302020204030204" pitchFamily="34" charset="0"/>
              </a:rPr>
              <a:t>If you love those who love you, what reward will you get? Are not even the tax collectors doing that? </a:t>
            </a:r>
            <a:r>
              <a:rPr lang="en-GB" sz="1800" i="1" baseline="30000" dirty="0">
                <a:latin typeface="Calibri Light" panose="020F0302020204030204" pitchFamily="34" charset="0"/>
                <a:cs typeface="Calibri Light" panose="020F0302020204030204" pitchFamily="34" charset="0"/>
              </a:rPr>
              <a:t>47 </a:t>
            </a:r>
            <a:r>
              <a:rPr lang="en-GB" sz="1800" i="1" dirty="0">
                <a:latin typeface="Calibri Light" panose="020F0302020204030204" pitchFamily="34" charset="0"/>
                <a:cs typeface="Calibri Light" panose="020F0302020204030204" pitchFamily="34" charset="0"/>
              </a:rPr>
              <a:t>And if you greet only your own people, what are you doing more than others? Do not even pagans do that? </a:t>
            </a:r>
            <a:r>
              <a:rPr lang="en-GB" sz="1800" i="1" baseline="30000" dirty="0">
                <a:latin typeface="Calibri Light" panose="020F0302020204030204" pitchFamily="34" charset="0"/>
                <a:cs typeface="Calibri Light" panose="020F0302020204030204" pitchFamily="34" charset="0"/>
              </a:rPr>
              <a:t>48 </a:t>
            </a:r>
            <a:r>
              <a:rPr lang="en-GB" sz="1800" b="1" i="1" dirty="0">
                <a:latin typeface="Calibri Light" panose="020F0302020204030204" pitchFamily="34" charset="0"/>
                <a:cs typeface="Calibri Light" panose="020F0302020204030204" pitchFamily="34" charset="0"/>
              </a:rPr>
              <a:t>Be perfect, therefore, as your heavenly Father is perfect.</a:t>
            </a:r>
            <a:br>
              <a:rPr lang="en-GB" sz="1800" i="1" dirty="0">
                <a:latin typeface="Calibri Light" panose="020F0302020204030204" pitchFamily="34" charset="0"/>
                <a:cs typeface="Calibri Light" panose="020F0302020204030204" pitchFamily="34" charset="0"/>
              </a:rPr>
            </a:br>
            <a:br>
              <a:rPr lang="en-GB" sz="1800" i="1" dirty="0">
                <a:latin typeface="Calibri Light" panose="020F0302020204030204" pitchFamily="34" charset="0"/>
                <a:cs typeface="Calibri Light" panose="020F0302020204030204" pitchFamily="34" charset="0"/>
              </a:rPr>
            </a:br>
            <a:r>
              <a:rPr lang="en-GB" sz="1800" i="1" dirty="0">
                <a:latin typeface="Calibri Light" panose="020F0302020204030204" pitchFamily="34" charset="0"/>
                <a:cs typeface="Calibri Light" panose="020F0302020204030204" pitchFamily="34" charset="0"/>
              </a:rPr>
              <a:t>Matthew 5: 43-48</a:t>
            </a:r>
          </a:p>
        </p:txBody>
      </p:sp>
    </p:spTree>
    <p:extLst>
      <p:ext uri="{BB962C8B-B14F-4D97-AF65-F5344CB8AC3E}">
        <p14:creationId xmlns:p14="http://schemas.microsoft.com/office/powerpoint/2010/main" val="11904495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812C-3C5B-4418-B202-B03B502CCD4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Moral Valuations in the Christian Tradition</a:t>
            </a:r>
          </a:p>
        </p:txBody>
      </p:sp>
      <p:sp>
        <p:nvSpPr>
          <p:cNvPr id="3" name="Content Placeholder 2">
            <a:extLst>
              <a:ext uri="{FF2B5EF4-FFF2-40B4-BE49-F238E27FC236}">
                <a16:creationId xmlns:a16="http://schemas.microsoft.com/office/drawing/2014/main" id="{2B8B3489-A621-48FE-A5E6-D0B905F7B3FE}"/>
              </a:ext>
            </a:extLst>
          </p:cNvPr>
          <p:cNvSpPr>
            <a:spLocks noGrp="1"/>
          </p:cNvSpPr>
          <p:nvPr>
            <p:ph sz="half" idx="1"/>
          </p:nvPr>
        </p:nvSpPr>
        <p:spPr/>
        <p:txBody>
          <a:bodyPr>
            <a:normAutofit/>
          </a:bodyPr>
          <a:lstStyle/>
          <a:p>
            <a:pPr marL="0" indent="0">
              <a:buNone/>
            </a:pPr>
            <a:r>
              <a:rPr lang="en-GB" sz="2200" dirty="0">
                <a:latin typeface="Calibri Light" panose="020F0302020204030204" pitchFamily="34" charset="0"/>
                <a:cs typeface="Calibri Light" panose="020F0302020204030204" pitchFamily="34" charset="0"/>
              </a:rPr>
              <a:t>This revelation of morality occurs through Scripture (e.g. reading the Bible), but </a:t>
            </a:r>
            <a:r>
              <a:rPr lang="en-GB" sz="2200" b="1" dirty="0">
                <a:latin typeface="Calibri Light" panose="020F0302020204030204" pitchFamily="34" charset="0"/>
                <a:cs typeface="Calibri Light" panose="020F0302020204030204" pitchFamily="34" charset="0"/>
              </a:rPr>
              <a:t>also through the character of the divine. </a:t>
            </a:r>
          </a:p>
          <a:p>
            <a:pPr marL="0" indent="0">
              <a:buNone/>
            </a:pPr>
            <a:endParaRPr lang="en-GB" sz="2200" dirty="0">
              <a:latin typeface="Calibri Light" panose="020F0302020204030204" pitchFamily="34" charset="0"/>
              <a:cs typeface="Calibri Light" panose="020F0302020204030204" pitchFamily="34" charset="0"/>
            </a:endParaRPr>
          </a:p>
          <a:p>
            <a:pPr marL="0" indent="0">
              <a:buNone/>
            </a:pPr>
            <a:r>
              <a:rPr lang="en-GB" sz="2200" dirty="0">
                <a:latin typeface="Calibri Light" panose="020F0302020204030204" pitchFamily="34" charset="0"/>
                <a:cs typeface="Calibri Light" panose="020F0302020204030204" pitchFamily="34" charset="0"/>
              </a:rPr>
              <a:t>God’s nature is expressed through God’s actions towards us – the ongoing wonderous gifts of creation, sustaining, and redemption – and it is through these actions that we fallible and broken humans are given examples to follow. </a:t>
            </a:r>
          </a:p>
        </p:txBody>
      </p:sp>
      <p:sp>
        <p:nvSpPr>
          <p:cNvPr id="4" name="Content Placeholder 3">
            <a:extLst>
              <a:ext uri="{FF2B5EF4-FFF2-40B4-BE49-F238E27FC236}">
                <a16:creationId xmlns:a16="http://schemas.microsoft.com/office/drawing/2014/main" id="{E43B7E7C-1316-4FD4-AC49-75079BF1C485}"/>
              </a:ext>
            </a:extLst>
          </p:cNvPr>
          <p:cNvSpPr>
            <a:spLocks noGrp="1"/>
          </p:cNvSpPr>
          <p:nvPr>
            <p:ph sz="half" idx="2"/>
          </p:nvPr>
        </p:nvSpPr>
        <p:spPr>
          <a:xfrm>
            <a:off x="6172200" y="1690688"/>
            <a:ext cx="5181600" cy="3902804"/>
          </a:xfrm>
        </p:spPr>
        <p:txBody>
          <a:bodyPr>
            <a:normAutofit/>
          </a:bodyPr>
          <a:lstStyle/>
          <a:p>
            <a:pPr marL="0" indent="0">
              <a:lnSpc>
                <a:spcPct val="150000"/>
              </a:lnSpc>
              <a:buNone/>
            </a:pPr>
            <a:r>
              <a:rPr lang="en-GB" sz="2400" i="1" baseline="30000" dirty="0">
                <a:latin typeface="Calibri Light" panose="020F0302020204030204" pitchFamily="34" charset="0"/>
                <a:cs typeface="Calibri Light" panose="020F0302020204030204" pitchFamily="34" charset="0"/>
              </a:rPr>
              <a:t>31 </a:t>
            </a:r>
            <a:r>
              <a:rPr lang="en-GB" sz="2400" i="1" dirty="0">
                <a:latin typeface="Calibri Light" panose="020F0302020204030204" pitchFamily="34" charset="0"/>
                <a:cs typeface="Calibri Light" panose="020F0302020204030204" pitchFamily="34" charset="0"/>
              </a:rPr>
              <a:t>God saw all that he had made, and it was </a:t>
            </a:r>
            <a:r>
              <a:rPr lang="en-GB" sz="2400" b="1" i="1" dirty="0">
                <a:latin typeface="Calibri Light" panose="020F0302020204030204" pitchFamily="34" charset="0"/>
                <a:cs typeface="Calibri Light" panose="020F0302020204030204" pitchFamily="34" charset="0"/>
              </a:rPr>
              <a:t>good</a:t>
            </a:r>
            <a:r>
              <a:rPr lang="en-GB" sz="2400" i="1" dirty="0">
                <a:latin typeface="Calibri Light" panose="020F0302020204030204" pitchFamily="34" charset="0"/>
                <a:cs typeface="Calibri Light" panose="020F0302020204030204" pitchFamily="34" charset="0"/>
              </a:rPr>
              <a:t>. And there was evening, and there was morning —the sixth day.</a:t>
            </a:r>
            <a:br>
              <a:rPr lang="en-GB" sz="2400" i="1" dirty="0">
                <a:latin typeface="Calibri Light" panose="020F0302020204030204" pitchFamily="34" charset="0"/>
                <a:cs typeface="Calibri Light" panose="020F0302020204030204" pitchFamily="34" charset="0"/>
              </a:rPr>
            </a:br>
            <a:br>
              <a:rPr lang="en-GB" sz="2400" i="1" dirty="0">
                <a:latin typeface="Calibri Light" panose="020F0302020204030204" pitchFamily="34" charset="0"/>
                <a:cs typeface="Calibri Light" panose="020F0302020204030204" pitchFamily="34" charset="0"/>
              </a:rPr>
            </a:br>
            <a:r>
              <a:rPr lang="en-GB" sz="2400" i="1" dirty="0">
                <a:latin typeface="Calibri Light" panose="020F0302020204030204" pitchFamily="34" charset="0"/>
                <a:cs typeface="Calibri Light" panose="020F0302020204030204" pitchFamily="34" charset="0"/>
              </a:rPr>
              <a:t>Genesis 1:31</a:t>
            </a:r>
          </a:p>
        </p:txBody>
      </p:sp>
    </p:spTree>
    <p:extLst>
      <p:ext uri="{BB962C8B-B14F-4D97-AF65-F5344CB8AC3E}">
        <p14:creationId xmlns:p14="http://schemas.microsoft.com/office/powerpoint/2010/main" val="2359017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8F35-361B-4141-A11D-723D736335C6}"/>
              </a:ext>
            </a:extLst>
          </p:cNvPr>
          <p:cNvSpPr>
            <a:spLocks noGrp="1"/>
          </p:cNvSpPr>
          <p:nvPr>
            <p:ph type="title"/>
          </p:nvPr>
        </p:nvSpPr>
        <p:spPr/>
        <p:txBody>
          <a:bodyPr/>
          <a:lstStyle/>
          <a:p>
            <a:r>
              <a:rPr lang="en-GB" dirty="0"/>
              <a:t>Moral Valuation</a:t>
            </a:r>
          </a:p>
        </p:txBody>
      </p:sp>
      <p:sp>
        <p:nvSpPr>
          <p:cNvPr id="3" name="Content Placeholder 2">
            <a:extLst>
              <a:ext uri="{FF2B5EF4-FFF2-40B4-BE49-F238E27FC236}">
                <a16:creationId xmlns:a16="http://schemas.microsoft.com/office/drawing/2014/main" id="{91B26C09-EFF0-446F-8FF5-9E8FA8AEDEC5}"/>
              </a:ext>
            </a:extLst>
          </p:cNvPr>
          <p:cNvSpPr>
            <a:spLocks noGrp="1"/>
          </p:cNvSpPr>
          <p:nvPr>
            <p:ph sz="half" idx="1"/>
          </p:nvPr>
        </p:nvSpPr>
        <p:spPr/>
        <p:txBody>
          <a:bodyPr>
            <a:noAutofit/>
          </a:bodyPr>
          <a:lstStyle/>
          <a:p>
            <a:pPr marL="0" indent="0">
              <a:buNone/>
            </a:pPr>
            <a:r>
              <a:rPr lang="en-GB" sz="2200" dirty="0"/>
              <a:t>What then is the core moral assumption of the Christian tradition?</a:t>
            </a:r>
          </a:p>
          <a:p>
            <a:pPr marL="0" indent="0">
              <a:buNone/>
            </a:pPr>
            <a:r>
              <a:rPr lang="en-GB" sz="2200" dirty="0"/>
              <a:t>That the ‘good’ sought by morality and ethics can be found in the </a:t>
            </a:r>
            <a:r>
              <a:rPr lang="en-GB" sz="2200" b="1" dirty="0"/>
              <a:t>revealed will of God</a:t>
            </a:r>
            <a:r>
              <a:rPr lang="en-GB" sz="2200" dirty="0"/>
              <a:t>, through the </a:t>
            </a:r>
            <a:r>
              <a:rPr lang="en-GB" sz="2200" b="1" dirty="0"/>
              <a:t>divine example </a:t>
            </a:r>
            <a:r>
              <a:rPr lang="en-GB" sz="2200" dirty="0"/>
              <a:t>and through </a:t>
            </a:r>
            <a:r>
              <a:rPr lang="en-GB" sz="2200" b="1" dirty="0"/>
              <a:t>scripture</a:t>
            </a:r>
            <a:r>
              <a:rPr lang="en-GB" sz="2200" dirty="0"/>
              <a:t>, and that this can be relied upon </a:t>
            </a:r>
            <a:r>
              <a:rPr lang="en-GB" sz="2200" b="1" dirty="0"/>
              <a:t>absolutely</a:t>
            </a:r>
            <a:r>
              <a:rPr lang="en-GB" sz="2200" dirty="0"/>
              <a:t> and </a:t>
            </a:r>
            <a:r>
              <a:rPr lang="en-GB" sz="2200" b="1" dirty="0"/>
              <a:t>universally</a:t>
            </a:r>
            <a:r>
              <a:rPr lang="en-GB" sz="2200" dirty="0"/>
              <a:t>. </a:t>
            </a:r>
            <a:br>
              <a:rPr lang="en-GB" sz="2200" dirty="0"/>
            </a:br>
            <a:endParaRPr lang="en-GB" sz="2200" dirty="0"/>
          </a:p>
          <a:p>
            <a:pPr marL="0" indent="0">
              <a:buNone/>
            </a:pPr>
            <a:r>
              <a:rPr lang="en-GB" sz="2200" dirty="0"/>
              <a:t>Bear these in mind for when we examine similar issues in the Islamic tradition.</a:t>
            </a:r>
            <a:br>
              <a:rPr lang="en-GB" sz="2200" dirty="0"/>
            </a:br>
            <a:endParaRPr lang="en-GB" sz="2200" dirty="0"/>
          </a:p>
        </p:txBody>
      </p:sp>
      <p:pic>
        <p:nvPicPr>
          <p:cNvPr id="6" name="Content Placeholder 5">
            <a:extLst>
              <a:ext uri="{FF2B5EF4-FFF2-40B4-BE49-F238E27FC236}">
                <a16:creationId xmlns:a16="http://schemas.microsoft.com/office/drawing/2014/main" id="{5863E60C-3542-4CFC-A3D0-B2230E5FF0AC}"/>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06685" y="230901"/>
            <a:ext cx="4990585" cy="5227638"/>
          </a:xfrm>
        </p:spPr>
      </p:pic>
    </p:spTree>
    <p:extLst>
      <p:ext uri="{BB962C8B-B14F-4D97-AF65-F5344CB8AC3E}">
        <p14:creationId xmlns:p14="http://schemas.microsoft.com/office/powerpoint/2010/main" val="455237524"/>
      </p:ext>
    </p:extLst>
  </p:cSld>
  <p:clrMapOvr>
    <a:masterClrMapping/>
  </p:clrMapOvr>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1820</TotalTime>
  <Words>2643</Words>
  <Application>Microsoft Office PowerPoint</Application>
  <PresentationFormat>Widescreen</PresentationFormat>
  <Paragraphs>166</Paragraphs>
  <Slides>34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Georgia</vt:lpstr>
      <vt:lpstr>Lampeter</vt:lpstr>
      <vt:lpstr>Cross Cultural Ethics: Christian and Islamic Approaches</vt:lpstr>
      <vt:lpstr>Introduction </vt:lpstr>
      <vt:lpstr>Scripture as a Source of Christian Ethics</vt:lpstr>
      <vt:lpstr>Scripture and Authority in Christian Ethics</vt:lpstr>
      <vt:lpstr>Scripture and Authority in Christian Ethics</vt:lpstr>
      <vt:lpstr>Scripture and Authority in Christian Ethics</vt:lpstr>
      <vt:lpstr>Reading the New Testament Ethics </vt:lpstr>
      <vt:lpstr>Hayes – Focal Images</vt:lpstr>
      <vt:lpstr>Richard Hayes: Moral Vision of the NT </vt:lpstr>
      <vt:lpstr>1 - Community </vt:lpstr>
      <vt:lpstr>2 - Cross</vt:lpstr>
      <vt:lpstr>3 - New Creation </vt:lpstr>
      <vt:lpstr>Love!   Do you think that ‘love’ constitute a ‘focal image’ for NT Ethics?</vt:lpstr>
      <vt:lpstr>Zimmermann ‘Implicit Ethics’</vt:lpstr>
      <vt:lpstr>Implicit Ethics: Definitions </vt:lpstr>
      <vt:lpstr>Eight Questions </vt:lpstr>
      <vt:lpstr>1 - Language </vt:lpstr>
      <vt:lpstr>2 - Norms</vt:lpstr>
      <vt:lpstr>3 - History of norms</vt:lpstr>
      <vt:lpstr>4 - Hierarchy of Norms </vt:lpstr>
      <vt:lpstr>5 - Motivation of Norms </vt:lpstr>
      <vt:lpstr>6 - Moral Agent </vt:lpstr>
      <vt:lpstr>7 - Lived Ethos </vt:lpstr>
      <vt:lpstr>8 - Application </vt:lpstr>
      <vt:lpstr>Scripture and Authority in Christian Ethics</vt:lpstr>
      <vt:lpstr>Moral Valuation in the Christian Tradition</vt:lpstr>
      <vt:lpstr>Moral Valuations in the Christian Tradition</vt:lpstr>
      <vt:lpstr>Moral Valuations in the Christian Tradition</vt:lpstr>
      <vt:lpstr>Moral Valuations in the Christian Tradition</vt:lpstr>
      <vt:lpstr>Moral Valuations in the Christian Tradition</vt:lpstr>
      <vt:lpstr>Moral Valuations in the Christian Tradition</vt:lpstr>
      <vt:lpstr>Moral Valuation</vt:lpstr>
      <vt:lpstr>Moral Valuations in the Christian Tradition</vt:lpstr>
      <vt:lpstr>Moral 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HPRS7019 The Study of Theology</dc:title>
  <cp:lastModifiedBy>Angus Slater</cp:lastModifiedBy>
  <cp:revision>53</cp:revision>
  <dcterms:modified xsi:type="dcterms:W3CDTF">2023-01-15T13:52:37Z</dcterms:modified>
</cp:coreProperties>
</file>