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99" r:id="rId5"/>
    <p:sldMasterId id="2147483720" r:id="rId6"/>
    <p:sldMasterId id="2147483684" r:id="rId7"/>
    <p:sldMasterId id="2147483723" r:id="rId8"/>
  </p:sldMasterIdLst>
  <p:notesMasterIdLst>
    <p:notesMasterId r:id="rId52"/>
  </p:notesMasterIdLst>
  <p:sldIdLst>
    <p:sldId id="256" r:id="rId9"/>
    <p:sldId id="267" r:id="rId10"/>
    <p:sldId id="309" r:id="rId11"/>
    <p:sldId id="285" r:id="rId12"/>
    <p:sldId id="286" r:id="rId13"/>
    <p:sldId id="296" r:id="rId14"/>
    <p:sldId id="266" r:id="rId15"/>
    <p:sldId id="297" r:id="rId16"/>
    <p:sldId id="298" r:id="rId17"/>
    <p:sldId id="307" r:id="rId18"/>
    <p:sldId id="284" r:id="rId19"/>
    <p:sldId id="287" r:id="rId20"/>
    <p:sldId id="288" r:id="rId21"/>
    <p:sldId id="289" r:id="rId22"/>
    <p:sldId id="299" r:id="rId23"/>
    <p:sldId id="300" r:id="rId24"/>
    <p:sldId id="302" r:id="rId25"/>
    <p:sldId id="303" r:id="rId26"/>
    <p:sldId id="273" r:id="rId27"/>
    <p:sldId id="268" r:id="rId28"/>
    <p:sldId id="290" r:id="rId29"/>
    <p:sldId id="313" r:id="rId30"/>
    <p:sldId id="312" r:id="rId31"/>
    <p:sldId id="293" r:id="rId32"/>
    <p:sldId id="294" r:id="rId33"/>
    <p:sldId id="306" r:id="rId34"/>
    <p:sldId id="310" r:id="rId35"/>
    <p:sldId id="311" r:id="rId36"/>
    <p:sldId id="316" r:id="rId37"/>
    <p:sldId id="308" r:id="rId38"/>
    <p:sldId id="319" r:id="rId39"/>
    <p:sldId id="318" r:id="rId40"/>
    <p:sldId id="315" r:id="rId41"/>
    <p:sldId id="304" r:id="rId42"/>
    <p:sldId id="317" r:id="rId43"/>
    <p:sldId id="282" r:id="rId44"/>
    <p:sldId id="278" r:id="rId45"/>
    <p:sldId id="279" r:id="rId46"/>
    <p:sldId id="305" r:id="rId47"/>
    <p:sldId id="295" r:id="rId48"/>
    <p:sldId id="321" r:id="rId49"/>
    <p:sldId id="314" r:id="rId50"/>
    <p:sldId id="281"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F0F0"/>
    <a:srgbClr val="F9F9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378CB5-414C-4F48-88E3-1473948000DB}" v="3" dt="2022-04-14T13:24:01.94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8" d="100"/>
          <a:sy n="78" d="100"/>
        </p:scale>
        <p:origin x="125" y="203"/>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presProps" Target="presProps.xml"/><Relationship Id="rId5" Type="http://schemas.openxmlformats.org/officeDocument/2006/relationships/slideMaster" Target="slideMasters/slideMaster2.xml"/><Relationship Id="rId19" Type="http://schemas.openxmlformats.org/officeDocument/2006/relationships/slide" Target="slides/slide1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tableStyles" Target="tableStyles.xml"/><Relationship Id="rId8" Type="http://schemas.openxmlformats.org/officeDocument/2006/relationships/slideMaster" Target="slideMasters/slideMaster5.xml"/><Relationship Id="rId51" Type="http://schemas.openxmlformats.org/officeDocument/2006/relationships/slide" Target="slides/slide43.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microsoft.com/office/2015/10/relationships/revisionInfo" Target="revisionInfo.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_rels/data2.xml.rels><?xml version="1.0" encoding="UTF-8" standalone="yes"?>
<Relationships xmlns="http://schemas.openxmlformats.org/package/2006/relationships"><Relationship Id="rId8" Type="http://schemas.openxmlformats.org/officeDocument/2006/relationships/image" Target="../media/image56.svg"/><Relationship Id="rId3" Type="http://schemas.openxmlformats.org/officeDocument/2006/relationships/hyperlink" Target="https://www.uwtsd.ac.uk/library/student-essentials/meet-your-academic-liaison-librarian/" TargetMode="External"/><Relationship Id="rId7" Type="http://schemas.openxmlformats.org/officeDocument/2006/relationships/image" Target="../media/image55.png"/><Relationship Id="rId12" Type="http://schemas.openxmlformats.org/officeDocument/2006/relationships/image" Target="../media/image60.svg"/><Relationship Id="rId2" Type="http://schemas.openxmlformats.org/officeDocument/2006/relationships/hyperlink" Target="https://www.uwtsd.ac.uk/library/infoskills/" TargetMode="External"/><Relationship Id="rId1" Type="http://schemas.openxmlformats.org/officeDocument/2006/relationships/hyperlink" Target="https://www.uwtsd.ac.uk/library/student-essentials/referencing-handbooks/" TargetMode="External"/><Relationship Id="rId6" Type="http://schemas.openxmlformats.org/officeDocument/2006/relationships/image" Target="../media/image54.svg"/><Relationship Id="rId11" Type="http://schemas.openxmlformats.org/officeDocument/2006/relationships/image" Target="../media/image59.png"/><Relationship Id="rId5" Type="http://schemas.openxmlformats.org/officeDocument/2006/relationships/image" Target="../media/image53.png"/><Relationship Id="rId10" Type="http://schemas.openxmlformats.org/officeDocument/2006/relationships/image" Target="../media/image58.svg"/><Relationship Id="rId4" Type="http://schemas.openxmlformats.org/officeDocument/2006/relationships/hyperlink" Target="https://moodle.uwtsd.ac.uk/course/view.php?id=9500" TargetMode="External"/><Relationship Id="rId9" Type="http://schemas.openxmlformats.org/officeDocument/2006/relationships/image" Target="../media/image57.png"/></Relationships>
</file>

<file path=ppt/diagrams/_rels/drawing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_rels/drawing2.xml.rels><?xml version="1.0" encoding="UTF-8" standalone="yes"?>
<Relationships xmlns="http://schemas.openxmlformats.org/package/2006/relationships"><Relationship Id="rId8" Type="http://schemas.openxmlformats.org/officeDocument/2006/relationships/image" Target="../media/image58.svg"/><Relationship Id="rId3" Type="http://schemas.openxmlformats.org/officeDocument/2006/relationships/hyperlink" Target="https://www.uwtsd.ac.uk/library/student-essentials/referencing-handbooks/" TargetMode="External"/><Relationship Id="rId7" Type="http://schemas.openxmlformats.org/officeDocument/2006/relationships/image" Target="../media/image57.png"/><Relationship Id="rId12" Type="http://schemas.openxmlformats.org/officeDocument/2006/relationships/hyperlink" Target="https://moodle.uwtsd.ac.uk/course/view.php?id=9500" TargetMode="External"/><Relationship Id="rId2" Type="http://schemas.openxmlformats.org/officeDocument/2006/relationships/image" Target="../media/image54.svg"/><Relationship Id="rId1" Type="http://schemas.openxmlformats.org/officeDocument/2006/relationships/image" Target="../media/image53.png"/><Relationship Id="rId6" Type="http://schemas.openxmlformats.org/officeDocument/2006/relationships/hyperlink" Target="https://www.uwtsd.ac.uk/library/infoskills/" TargetMode="External"/><Relationship Id="rId11" Type="http://schemas.openxmlformats.org/officeDocument/2006/relationships/image" Target="../media/image60.svg"/><Relationship Id="rId5" Type="http://schemas.openxmlformats.org/officeDocument/2006/relationships/image" Target="../media/image56.svg"/><Relationship Id="rId10" Type="http://schemas.openxmlformats.org/officeDocument/2006/relationships/image" Target="../media/image59.png"/><Relationship Id="rId4" Type="http://schemas.openxmlformats.org/officeDocument/2006/relationships/image" Target="../media/image55.png"/><Relationship Id="rId9" Type="http://schemas.openxmlformats.org/officeDocument/2006/relationships/hyperlink" Target="https://www.uwtsd.ac.uk/library/student-essentials/meet-your-academic-liaison-librarian/"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39ED4D-B43E-4806-9217-373F039CB17C}"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FFB19AAA-E6FE-434E-90A5-747579CFE965}">
      <dgm:prSet/>
      <dgm:spPr/>
      <dgm:t>
        <a:bodyPr/>
        <a:lstStyle/>
        <a:p>
          <a:r>
            <a:rPr lang="en-GB" b="1">
              <a:latin typeface="Corbel" panose="020B0503020204020204"/>
            </a:rPr>
            <a:t>Arrange </a:t>
          </a:r>
          <a:r>
            <a:rPr lang="en-GB" b="0">
              <a:latin typeface="Corbel" panose="020B0503020204020204"/>
            </a:rPr>
            <a:t>alphabetically by author’s surname - or by title if no author </a:t>
          </a:r>
          <a:endParaRPr lang="en-US" b="0"/>
        </a:p>
      </dgm:t>
    </dgm:pt>
    <dgm:pt modelId="{1F7E8F41-EE95-4EF4-B5BD-47D4F029702B}" type="parTrans" cxnId="{53B5918A-CBC4-4DD5-807E-FF6938D32E0F}">
      <dgm:prSet/>
      <dgm:spPr/>
      <dgm:t>
        <a:bodyPr/>
        <a:lstStyle/>
        <a:p>
          <a:endParaRPr lang="en-US"/>
        </a:p>
      </dgm:t>
    </dgm:pt>
    <dgm:pt modelId="{D0B57C1D-1AA5-4165-9C5B-A1E210C70090}" type="sibTrans" cxnId="{53B5918A-CBC4-4DD5-807E-FF6938D32E0F}">
      <dgm:prSet/>
      <dgm:spPr/>
      <dgm:t>
        <a:bodyPr/>
        <a:lstStyle/>
        <a:p>
          <a:endParaRPr lang="en-US"/>
        </a:p>
      </dgm:t>
    </dgm:pt>
    <dgm:pt modelId="{6640551B-64D1-4CD2-AEBB-2ADED2A1A4A2}">
      <dgm:prSet/>
      <dgm:spPr/>
      <dgm:t>
        <a:bodyPr/>
        <a:lstStyle/>
        <a:p>
          <a:r>
            <a:rPr lang="en-GB" b="1"/>
            <a:t>More than one source by the same author </a:t>
          </a:r>
          <a:r>
            <a:rPr lang="en-GB" b="0"/>
            <a:t>- arrange chronologically </a:t>
          </a:r>
          <a:endParaRPr lang="en-US" b="0"/>
        </a:p>
      </dgm:t>
    </dgm:pt>
    <dgm:pt modelId="{7C16B993-545F-4815-B64B-7E8B653CE2DC}" type="parTrans" cxnId="{892F9278-B542-4977-8603-AB7ACBC8EC4B}">
      <dgm:prSet/>
      <dgm:spPr/>
      <dgm:t>
        <a:bodyPr/>
        <a:lstStyle/>
        <a:p>
          <a:endParaRPr lang="en-US"/>
        </a:p>
      </dgm:t>
    </dgm:pt>
    <dgm:pt modelId="{6955D824-5152-4456-8E5B-4A6A6E1839BD}" type="sibTrans" cxnId="{892F9278-B542-4977-8603-AB7ACBC8EC4B}">
      <dgm:prSet/>
      <dgm:spPr/>
      <dgm:t>
        <a:bodyPr/>
        <a:lstStyle/>
        <a:p>
          <a:endParaRPr lang="en-US"/>
        </a:p>
      </dgm:t>
    </dgm:pt>
    <dgm:pt modelId="{4BEEB0C6-97DE-441A-A5B5-EA84D0A91E80}">
      <dgm:prSet/>
      <dgm:spPr/>
      <dgm:t>
        <a:bodyPr/>
        <a:lstStyle/>
        <a:p>
          <a:r>
            <a:rPr lang="en-GB" b="1"/>
            <a:t>List </a:t>
          </a:r>
          <a:r>
            <a:rPr lang="en-GB"/>
            <a:t>all sources cited in your writing</a:t>
          </a:r>
        </a:p>
      </dgm:t>
    </dgm:pt>
    <dgm:pt modelId="{B894C344-7CD6-4016-872B-840CBB86EF72}" type="parTrans" cxnId="{022195DB-94D4-4B35-8A93-8FD1C2F41553}">
      <dgm:prSet/>
      <dgm:spPr/>
      <dgm:t>
        <a:bodyPr/>
        <a:lstStyle/>
        <a:p>
          <a:endParaRPr lang="en-GB"/>
        </a:p>
      </dgm:t>
    </dgm:pt>
    <dgm:pt modelId="{590C4C1E-9085-4FBF-901F-B3CB1D1359A6}" type="sibTrans" cxnId="{022195DB-94D4-4B35-8A93-8FD1C2F41553}">
      <dgm:prSet/>
      <dgm:spPr/>
      <dgm:t>
        <a:bodyPr/>
        <a:lstStyle/>
        <a:p>
          <a:endParaRPr lang="en-GB"/>
        </a:p>
      </dgm:t>
    </dgm:pt>
    <dgm:pt modelId="{16E323E5-0F52-4222-8F7A-B0BE27FE7B46}" type="pres">
      <dgm:prSet presAssocID="{9139ED4D-B43E-4806-9217-373F039CB17C}" presName="root" presStyleCnt="0">
        <dgm:presLayoutVars>
          <dgm:dir/>
          <dgm:resizeHandles val="exact"/>
        </dgm:presLayoutVars>
      </dgm:prSet>
      <dgm:spPr/>
    </dgm:pt>
    <dgm:pt modelId="{41C4AE1A-2852-40E9-B139-DE36C4AF0995}" type="pres">
      <dgm:prSet presAssocID="{4BEEB0C6-97DE-441A-A5B5-EA84D0A91E80}" presName="compNode" presStyleCnt="0"/>
      <dgm:spPr/>
    </dgm:pt>
    <dgm:pt modelId="{16180B7C-EFA5-4DBC-83EB-B880DFCB6CD8}" type="pres">
      <dgm:prSet presAssocID="{4BEEB0C6-97DE-441A-A5B5-EA84D0A91E80}" presName="bgRect" presStyleLbl="bgShp" presStyleIdx="0" presStyleCnt="3"/>
      <dgm:spPr/>
    </dgm:pt>
    <dgm:pt modelId="{60C271E2-5A0B-4F3B-AEC4-5A25DF3BA0FA}" type="pres">
      <dgm:prSet presAssocID="{4BEEB0C6-97DE-441A-A5B5-EA84D0A91E8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ypewriter"/>
        </a:ext>
      </dgm:extLst>
    </dgm:pt>
    <dgm:pt modelId="{AAD7C112-A10A-4504-A8E9-3F6A581BC493}" type="pres">
      <dgm:prSet presAssocID="{4BEEB0C6-97DE-441A-A5B5-EA84D0A91E80}" presName="spaceRect" presStyleCnt="0"/>
      <dgm:spPr/>
    </dgm:pt>
    <dgm:pt modelId="{EB7D8719-8209-4617-BE9A-73AB1FFA1127}" type="pres">
      <dgm:prSet presAssocID="{4BEEB0C6-97DE-441A-A5B5-EA84D0A91E80}" presName="parTx" presStyleLbl="revTx" presStyleIdx="0" presStyleCnt="3">
        <dgm:presLayoutVars>
          <dgm:chMax val="0"/>
          <dgm:chPref val="0"/>
        </dgm:presLayoutVars>
      </dgm:prSet>
      <dgm:spPr/>
    </dgm:pt>
    <dgm:pt modelId="{9BD441E9-1985-43B1-AEB1-2995D85D5859}" type="pres">
      <dgm:prSet presAssocID="{590C4C1E-9085-4FBF-901F-B3CB1D1359A6}" presName="sibTrans" presStyleCnt="0"/>
      <dgm:spPr/>
    </dgm:pt>
    <dgm:pt modelId="{5D8EB104-44B8-4E41-A327-3C081375A0C5}" type="pres">
      <dgm:prSet presAssocID="{FFB19AAA-E6FE-434E-90A5-747579CFE965}" presName="compNode" presStyleCnt="0"/>
      <dgm:spPr/>
    </dgm:pt>
    <dgm:pt modelId="{CC7B5051-BC43-49E1-8438-A96E2C3B32DC}" type="pres">
      <dgm:prSet presAssocID="{FFB19AAA-E6FE-434E-90A5-747579CFE965}" presName="bgRect" presStyleLbl="bgShp" presStyleIdx="1" presStyleCnt="3"/>
      <dgm:spPr/>
    </dgm:pt>
    <dgm:pt modelId="{938E5A77-16AC-4653-830F-05CEAE7D5ECF}" type="pres">
      <dgm:prSet presAssocID="{FFB19AAA-E6FE-434E-90A5-747579CFE96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cument"/>
        </a:ext>
      </dgm:extLst>
    </dgm:pt>
    <dgm:pt modelId="{D4C9AAB1-E21C-4DDB-ADDE-01F90C98CD9E}" type="pres">
      <dgm:prSet presAssocID="{FFB19AAA-E6FE-434E-90A5-747579CFE965}" presName="spaceRect" presStyleCnt="0"/>
      <dgm:spPr/>
    </dgm:pt>
    <dgm:pt modelId="{63E3784C-CF75-4CC6-B41E-8DAB42EFEA34}" type="pres">
      <dgm:prSet presAssocID="{FFB19AAA-E6FE-434E-90A5-747579CFE965}" presName="parTx" presStyleLbl="revTx" presStyleIdx="1" presStyleCnt="3">
        <dgm:presLayoutVars>
          <dgm:chMax val="0"/>
          <dgm:chPref val="0"/>
        </dgm:presLayoutVars>
      </dgm:prSet>
      <dgm:spPr/>
    </dgm:pt>
    <dgm:pt modelId="{1051E51E-751B-4BBB-9086-B0C90D7F9D3C}" type="pres">
      <dgm:prSet presAssocID="{D0B57C1D-1AA5-4165-9C5B-A1E210C70090}" presName="sibTrans" presStyleCnt="0"/>
      <dgm:spPr/>
    </dgm:pt>
    <dgm:pt modelId="{96A443E1-B881-49D8-A926-29BFCC06F3A8}" type="pres">
      <dgm:prSet presAssocID="{6640551B-64D1-4CD2-AEBB-2ADED2A1A4A2}" presName="compNode" presStyleCnt="0"/>
      <dgm:spPr/>
    </dgm:pt>
    <dgm:pt modelId="{02A4951A-B23F-49DD-BD69-51F1EFC6B653}" type="pres">
      <dgm:prSet presAssocID="{6640551B-64D1-4CD2-AEBB-2ADED2A1A4A2}" presName="bgRect" presStyleLbl="bgShp" presStyleIdx="2" presStyleCnt="3"/>
      <dgm:spPr/>
    </dgm:pt>
    <dgm:pt modelId="{89C69E2D-E4A5-4D3D-B5AF-58E2CEF759BB}" type="pres">
      <dgm:prSet presAssocID="{6640551B-64D1-4CD2-AEBB-2ADED2A1A4A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encil"/>
        </a:ext>
      </dgm:extLst>
    </dgm:pt>
    <dgm:pt modelId="{5258AEDF-B6D3-485F-9FF2-45B5DED307E4}" type="pres">
      <dgm:prSet presAssocID="{6640551B-64D1-4CD2-AEBB-2ADED2A1A4A2}" presName="spaceRect" presStyleCnt="0"/>
      <dgm:spPr/>
    </dgm:pt>
    <dgm:pt modelId="{2333017D-611A-485C-8628-3C9445243137}" type="pres">
      <dgm:prSet presAssocID="{6640551B-64D1-4CD2-AEBB-2ADED2A1A4A2}" presName="parTx" presStyleLbl="revTx" presStyleIdx="2" presStyleCnt="3">
        <dgm:presLayoutVars>
          <dgm:chMax val="0"/>
          <dgm:chPref val="0"/>
        </dgm:presLayoutVars>
      </dgm:prSet>
      <dgm:spPr/>
    </dgm:pt>
  </dgm:ptLst>
  <dgm:cxnLst>
    <dgm:cxn modelId="{D5CCA108-C886-44EA-881F-92A21CFEDF66}" type="presOf" srcId="{6640551B-64D1-4CD2-AEBB-2ADED2A1A4A2}" destId="{2333017D-611A-485C-8628-3C9445243137}" srcOrd="0" destOrd="0" presId="urn:microsoft.com/office/officeart/2018/2/layout/IconVerticalSolidList"/>
    <dgm:cxn modelId="{9FF82335-F8F5-4C12-834B-82157A75B260}" type="presOf" srcId="{4BEEB0C6-97DE-441A-A5B5-EA84D0A91E80}" destId="{EB7D8719-8209-4617-BE9A-73AB1FFA1127}" srcOrd="0" destOrd="0" presId="urn:microsoft.com/office/officeart/2018/2/layout/IconVerticalSolidList"/>
    <dgm:cxn modelId="{892F9278-B542-4977-8603-AB7ACBC8EC4B}" srcId="{9139ED4D-B43E-4806-9217-373F039CB17C}" destId="{6640551B-64D1-4CD2-AEBB-2ADED2A1A4A2}" srcOrd="2" destOrd="0" parTransId="{7C16B993-545F-4815-B64B-7E8B653CE2DC}" sibTransId="{6955D824-5152-4456-8E5B-4A6A6E1839BD}"/>
    <dgm:cxn modelId="{F1E8CB86-4036-47EC-85F5-DCBF0AB90C27}" type="presOf" srcId="{9139ED4D-B43E-4806-9217-373F039CB17C}" destId="{16E323E5-0F52-4222-8F7A-B0BE27FE7B46}" srcOrd="0" destOrd="0" presId="urn:microsoft.com/office/officeart/2018/2/layout/IconVerticalSolidList"/>
    <dgm:cxn modelId="{53B5918A-CBC4-4DD5-807E-FF6938D32E0F}" srcId="{9139ED4D-B43E-4806-9217-373F039CB17C}" destId="{FFB19AAA-E6FE-434E-90A5-747579CFE965}" srcOrd="1" destOrd="0" parTransId="{1F7E8F41-EE95-4EF4-B5BD-47D4F029702B}" sibTransId="{D0B57C1D-1AA5-4165-9C5B-A1E210C70090}"/>
    <dgm:cxn modelId="{C1F3D8B5-A618-4123-96A7-4BED3FD4EBB8}" type="presOf" srcId="{FFB19AAA-E6FE-434E-90A5-747579CFE965}" destId="{63E3784C-CF75-4CC6-B41E-8DAB42EFEA34}" srcOrd="0" destOrd="0" presId="urn:microsoft.com/office/officeart/2018/2/layout/IconVerticalSolidList"/>
    <dgm:cxn modelId="{022195DB-94D4-4B35-8A93-8FD1C2F41553}" srcId="{9139ED4D-B43E-4806-9217-373F039CB17C}" destId="{4BEEB0C6-97DE-441A-A5B5-EA84D0A91E80}" srcOrd="0" destOrd="0" parTransId="{B894C344-7CD6-4016-872B-840CBB86EF72}" sibTransId="{590C4C1E-9085-4FBF-901F-B3CB1D1359A6}"/>
    <dgm:cxn modelId="{FC5AC3EF-F38E-4B98-B61B-A22F4B5592D7}" type="presParOf" srcId="{16E323E5-0F52-4222-8F7A-B0BE27FE7B46}" destId="{41C4AE1A-2852-40E9-B139-DE36C4AF0995}" srcOrd="0" destOrd="0" presId="urn:microsoft.com/office/officeart/2018/2/layout/IconVerticalSolidList"/>
    <dgm:cxn modelId="{614094AA-4587-4AA3-8643-1BE716F2D435}" type="presParOf" srcId="{41C4AE1A-2852-40E9-B139-DE36C4AF0995}" destId="{16180B7C-EFA5-4DBC-83EB-B880DFCB6CD8}" srcOrd="0" destOrd="0" presId="urn:microsoft.com/office/officeart/2018/2/layout/IconVerticalSolidList"/>
    <dgm:cxn modelId="{9AD0254B-4A93-4CC7-B3DF-38B5CC5769D8}" type="presParOf" srcId="{41C4AE1A-2852-40E9-B139-DE36C4AF0995}" destId="{60C271E2-5A0B-4F3B-AEC4-5A25DF3BA0FA}" srcOrd="1" destOrd="0" presId="urn:microsoft.com/office/officeart/2018/2/layout/IconVerticalSolidList"/>
    <dgm:cxn modelId="{20733468-72CF-466E-909F-9DA5DE7A4FB5}" type="presParOf" srcId="{41C4AE1A-2852-40E9-B139-DE36C4AF0995}" destId="{AAD7C112-A10A-4504-A8E9-3F6A581BC493}" srcOrd="2" destOrd="0" presId="urn:microsoft.com/office/officeart/2018/2/layout/IconVerticalSolidList"/>
    <dgm:cxn modelId="{EDB92F50-4558-4A27-AA8C-44CFA24A0B48}" type="presParOf" srcId="{41C4AE1A-2852-40E9-B139-DE36C4AF0995}" destId="{EB7D8719-8209-4617-BE9A-73AB1FFA1127}" srcOrd="3" destOrd="0" presId="urn:microsoft.com/office/officeart/2018/2/layout/IconVerticalSolidList"/>
    <dgm:cxn modelId="{860AAA3D-BB1B-4E1D-8FAE-35F308E15D04}" type="presParOf" srcId="{16E323E5-0F52-4222-8F7A-B0BE27FE7B46}" destId="{9BD441E9-1985-43B1-AEB1-2995D85D5859}" srcOrd="1" destOrd="0" presId="urn:microsoft.com/office/officeart/2018/2/layout/IconVerticalSolidList"/>
    <dgm:cxn modelId="{199FD999-3301-4985-9F4E-808117B92E48}" type="presParOf" srcId="{16E323E5-0F52-4222-8F7A-B0BE27FE7B46}" destId="{5D8EB104-44B8-4E41-A327-3C081375A0C5}" srcOrd="2" destOrd="0" presId="urn:microsoft.com/office/officeart/2018/2/layout/IconVerticalSolidList"/>
    <dgm:cxn modelId="{F98B00FE-92D0-4D5F-82EE-E0B3F2D77F08}" type="presParOf" srcId="{5D8EB104-44B8-4E41-A327-3C081375A0C5}" destId="{CC7B5051-BC43-49E1-8438-A96E2C3B32DC}" srcOrd="0" destOrd="0" presId="urn:microsoft.com/office/officeart/2018/2/layout/IconVerticalSolidList"/>
    <dgm:cxn modelId="{9B272193-262D-4055-A9DC-DEE1282CC8E5}" type="presParOf" srcId="{5D8EB104-44B8-4E41-A327-3C081375A0C5}" destId="{938E5A77-16AC-4653-830F-05CEAE7D5ECF}" srcOrd="1" destOrd="0" presId="urn:microsoft.com/office/officeart/2018/2/layout/IconVerticalSolidList"/>
    <dgm:cxn modelId="{106511AF-E7C9-46E2-A34E-EC3F0BCF5A65}" type="presParOf" srcId="{5D8EB104-44B8-4E41-A327-3C081375A0C5}" destId="{D4C9AAB1-E21C-4DDB-ADDE-01F90C98CD9E}" srcOrd="2" destOrd="0" presId="urn:microsoft.com/office/officeart/2018/2/layout/IconVerticalSolidList"/>
    <dgm:cxn modelId="{A7A310C1-4D02-41EF-9C56-B6E4DCE1BC35}" type="presParOf" srcId="{5D8EB104-44B8-4E41-A327-3C081375A0C5}" destId="{63E3784C-CF75-4CC6-B41E-8DAB42EFEA34}" srcOrd="3" destOrd="0" presId="urn:microsoft.com/office/officeart/2018/2/layout/IconVerticalSolidList"/>
    <dgm:cxn modelId="{6DAE99B4-D5A3-4235-9F00-B32B737BF2FA}" type="presParOf" srcId="{16E323E5-0F52-4222-8F7A-B0BE27FE7B46}" destId="{1051E51E-751B-4BBB-9086-B0C90D7F9D3C}" srcOrd="3" destOrd="0" presId="urn:microsoft.com/office/officeart/2018/2/layout/IconVerticalSolidList"/>
    <dgm:cxn modelId="{2972C477-DFD4-4F28-A34B-0849FC75F250}" type="presParOf" srcId="{16E323E5-0F52-4222-8F7A-B0BE27FE7B46}" destId="{96A443E1-B881-49D8-A926-29BFCC06F3A8}" srcOrd="4" destOrd="0" presId="urn:microsoft.com/office/officeart/2018/2/layout/IconVerticalSolidList"/>
    <dgm:cxn modelId="{AA0D7712-AE39-4362-BCDF-027436191C7C}" type="presParOf" srcId="{96A443E1-B881-49D8-A926-29BFCC06F3A8}" destId="{02A4951A-B23F-49DD-BD69-51F1EFC6B653}" srcOrd="0" destOrd="0" presId="urn:microsoft.com/office/officeart/2018/2/layout/IconVerticalSolidList"/>
    <dgm:cxn modelId="{953E5639-A5CF-4106-BCA0-9E44A7A8EED4}" type="presParOf" srcId="{96A443E1-B881-49D8-A926-29BFCC06F3A8}" destId="{89C69E2D-E4A5-4D3D-B5AF-58E2CEF759BB}" srcOrd="1" destOrd="0" presId="urn:microsoft.com/office/officeart/2018/2/layout/IconVerticalSolidList"/>
    <dgm:cxn modelId="{F8F1CCA6-DC34-4D38-83E9-398AF0C23E52}" type="presParOf" srcId="{96A443E1-B881-49D8-A926-29BFCC06F3A8}" destId="{5258AEDF-B6D3-485F-9FF2-45B5DED307E4}" srcOrd="2" destOrd="0" presId="urn:microsoft.com/office/officeart/2018/2/layout/IconVerticalSolidList"/>
    <dgm:cxn modelId="{FF41091B-A647-4765-B0C4-F7023C24B10E}" type="presParOf" srcId="{96A443E1-B881-49D8-A926-29BFCC06F3A8}" destId="{2333017D-611A-485C-8628-3C944524313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CDFF7F2-A78F-4E43-8D16-644B00306EDA}"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A39C5FC-8BCB-4676-B62F-43F533B20B5A}">
      <dgm:prSet/>
      <dgm:spPr/>
      <dgm:t>
        <a:bodyPr/>
        <a:lstStyle/>
        <a:p>
          <a:r>
            <a:rPr lang="en-GB">
              <a:latin typeface="Arial"/>
              <a:cs typeface="Arial"/>
              <a:hlinkClick xmlns:r="http://schemas.openxmlformats.org/officeDocument/2006/relationships" r:id="rId1"/>
            </a:rPr>
            <a:t>UWTSD Referencing Guides</a:t>
          </a:r>
          <a:endParaRPr lang="en-US">
            <a:latin typeface="Arial"/>
            <a:cs typeface="Arial"/>
          </a:endParaRPr>
        </a:p>
      </dgm:t>
    </dgm:pt>
    <dgm:pt modelId="{85DA7774-C8E2-4D1D-BAC1-8D316F83F28A}" type="parTrans" cxnId="{F06FE775-9943-452D-8431-9FDD4B98C47F}">
      <dgm:prSet/>
      <dgm:spPr/>
      <dgm:t>
        <a:bodyPr/>
        <a:lstStyle/>
        <a:p>
          <a:endParaRPr lang="en-US"/>
        </a:p>
      </dgm:t>
    </dgm:pt>
    <dgm:pt modelId="{5CBA72EF-6220-4BD9-9168-A092CEBCA0AF}" type="sibTrans" cxnId="{F06FE775-9943-452D-8431-9FDD4B98C47F}">
      <dgm:prSet/>
      <dgm:spPr/>
      <dgm:t>
        <a:bodyPr/>
        <a:lstStyle/>
        <a:p>
          <a:endParaRPr lang="en-US"/>
        </a:p>
      </dgm:t>
    </dgm:pt>
    <dgm:pt modelId="{DC32F5C0-8CFB-47A6-9201-A08FCB8A4820}">
      <dgm:prSet/>
      <dgm:spPr/>
      <dgm:t>
        <a:bodyPr/>
        <a:lstStyle/>
        <a:p>
          <a:r>
            <a:rPr lang="en-GB">
              <a:latin typeface="Arial"/>
              <a:cs typeface="Arial"/>
              <a:hlinkClick xmlns:r="http://schemas.openxmlformats.org/officeDocument/2006/relationships" r:id="rId2"/>
            </a:rPr>
            <a:t>Library infoskills Sways</a:t>
          </a:r>
          <a:endParaRPr lang="en-US">
            <a:latin typeface="Arial"/>
            <a:cs typeface="Arial"/>
          </a:endParaRPr>
        </a:p>
      </dgm:t>
    </dgm:pt>
    <dgm:pt modelId="{6BCFB04D-DC75-4D18-8D72-A801759DDAE9}" type="parTrans" cxnId="{244B6249-250E-4544-BFC8-13CC0BC782E6}">
      <dgm:prSet/>
      <dgm:spPr/>
      <dgm:t>
        <a:bodyPr/>
        <a:lstStyle/>
        <a:p>
          <a:endParaRPr lang="en-US"/>
        </a:p>
      </dgm:t>
    </dgm:pt>
    <dgm:pt modelId="{F0387422-169D-45FD-BD25-50DA070EBDA7}" type="sibTrans" cxnId="{244B6249-250E-4544-BFC8-13CC0BC782E6}">
      <dgm:prSet/>
      <dgm:spPr/>
      <dgm:t>
        <a:bodyPr/>
        <a:lstStyle/>
        <a:p>
          <a:endParaRPr lang="en-US"/>
        </a:p>
      </dgm:t>
    </dgm:pt>
    <dgm:pt modelId="{5F9446AD-1F33-43A7-9D1D-F6D230F26EB7}">
      <dgm:prSet/>
      <dgm:spPr/>
      <dgm:t>
        <a:bodyPr/>
        <a:lstStyle/>
        <a:p>
          <a:r>
            <a:rPr lang="en-GB">
              <a:latin typeface="Arial"/>
              <a:cs typeface="Arial"/>
              <a:hlinkClick xmlns:r="http://schemas.openxmlformats.org/officeDocument/2006/relationships" r:id="rId3"/>
            </a:rPr>
            <a:t>Bookable sessions with Academic Liaison Librarian</a:t>
          </a:r>
          <a:endParaRPr lang="en-US">
            <a:latin typeface="Arial"/>
            <a:cs typeface="Arial"/>
          </a:endParaRPr>
        </a:p>
      </dgm:t>
    </dgm:pt>
    <dgm:pt modelId="{DFA11E93-C054-448D-92AC-1AA86EFDE530}" type="parTrans" cxnId="{2B417685-C80D-463E-8749-0DB60E404070}">
      <dgm:prSet/>
      <dgm:spPr/>
      <dgm:t>
        <a:bodyPr/>
        <a:lstStyle/>
        <a:p>
          <a:endParaRPr lang="en-US"/>
        </a:p>
      </dgm:t>
    </dgm:pt>
    <dgm:pt modelId="{214304A0-00AB-455A-800E-837DA42524CD}" type="sibTrans" cxnId="{2B417685-C80D-463E-8749-0DB60E404070}">
      <dgm:prSet/>
      <dgm:spPr/>
      <dgm:t>
        <a:bodyPr/>
        <a:lstStyle/>
        <a:p>
          <a:endParaRPr lang="en-US"/>
        </a:p>
      </dgm:t>
    </dgm:pt>
    <dgm:pt modelId="{D139452D-EC50-412C-AF15-9EA9A4BFB671}">
      <dgm:prSet/>
      <dgm:spPr/>
      <dgm:t>
        <a:bodyPr/>
        <a:lstStyle/>
        <a:p>
          <a:r>
            <a:rPr lang="en-GB">
              <a:latin typeface="Arial"/>
              <a:cs typeface="Arial"/>
              <a:hlinkClick xmlns:r="http://schemas.openxmlformats.org/officeDocument/2006/relationships" r:id="rId4"/>
            </a:rPr>
            <a:t>Harvard Referencing Moodle Course</a:t>
          </a:r>
          <a:endParaRPr lang="en-US">
            <a:latin typeface="Arial"/>
            <a:cs typeface="Arial"/>
          </a:endParaRPr>
        </a:p>
      </dgm:t>
    </dgm:pt>
    <dgm:pt modelId="{EAA37A19-0D00-402E-91AD-5BC9931E58DC}" type="parTrans" cxnId="{6590DE30-28CB-4DA9-9271-74FBA0AC90F5}">
      <dgm:prSet/>
      <dgm:spPr/>
      <dgm:t>
        <a:bodyPr/>
        <a:lstStyle/>
        <a:p>
          <a:endParaRPr lang="en-US"/>
        </a:p>
      </dgm:t>
    </dgm:pt>
    <dgm:pt modelId="{EBA22D14-A505-4593-B407-D7CCF1AE5895}" type="sibTrans" cxnId="{6590DE30-28CB-4DA9-9271-74FBA0AC90F5}">
      <dgm:prSet/>
      <dgm:spPr/>
      <dgm:t>
        <a:bodyPr/>
        <a:lstStyle/>
        <a:p>
          <a:endParaRPr lang="en-US"/>
        </a:p>
      </dgm:t>
    </dgm:pt>
    <dgm:pt modelId="{252EF95F-C80C-4256-87C1-A3CE1D45323A}" type="pres">
      <dgm:prSet presAssocID="{FCDFF7F2-A78F-4E43-8D16-644B00306EDA}" presName="root" presStyleCnt="0">
        <dgm:presLayoutVars>
          <dgm:dir/>
          <dgm:resizeHandles val="exact"/>
        </dgm:presLayoutVars>
      </dgm:prSet>
      <dgm:spPr/>
    </dgm:pt>
    <dgm:pt modelId="{DA8BB106-1BC6-47D1-9F92-4E9977B11970}" type="pres">
      <dgm:prSet presAssocID="{AA39C5FC-8BCB-4676-B62F-43F533B20B5A}" presName="compNode" presStyleCnt="0"/>
      <dgm:spPr/>
    </dgm:pt>
    <dgm:pt modelId="{FE0949A7-C0B3-4FAE-B33D-9572EB087628}" type="pres">
      <dgm:prSet presAssocID="{AA39C5FC-8BCB-4676-B62F-43F533B20B5A}" presName="bgRect" presStyleLbl="bgShp" presStyleIdx="0" presStyleCnt="4"/>
      <dgm:spPr/>
    </dgm:pt>
    <dgm:pt modelId="{724725DC-FB05-4B29-9D68-AB8806DB44BB}" type="pres">
      <dgm:prSet presAssocID="{AA39C5FC-8BCB-4676-B62F-43F533B20B5A}" presName="iconRect" presStyleLbl="node1" presStyleIdx="0"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oks"/>
        </a:ext>
      </dgm:extLst>
    </dgm:pt>
    <dgm:pt modelId="{87FF137D-6BA9-4E61-83DB-F12A22106931}" type="pres">
      <dgm:prSet presAssocID="{AA39C5FC-8BCB-4676-B62F-43F533B20B5A}" presName="spaceRect" presStyleCnt="0"/>
      <dgm:spPr/>
    </dgm:pt>
    <dgm:pt modelId="{E9182165-2C21-4841-B4D8-85AF3293E355}" type="pres">
      <dgm:prSet presAssocID="{AA39C5FC-8BCB-4676-B62F-43F533B20B5A}" presName="parTx" presStyleLbl="revTx" presStyleIdx="0" presStyleCnt="4">
        <dgm:presLayoutVars>
          <dgm:chMax val="0"/>
          <dgm:chPref val="0"/>
        </dgm:presLayoutVars>
      </dgm:prSet>
      <dgm:spPr/>
    </dgm:pt>
    <dgm:pt modelId="{2718B9EF-FE86-4444-BD7A-A61ADC68C5AC}" type="pres">
      <dgm:prSet presAssocID="{5CBA72EF-6220-4BD9-9168-A092CEBCA0AF}" presName="sibTrans" presStyleCnt="0"/>
      <dgm:spPr/>
    </dgm:pt>
    <dgm:pt modelId="{BE2EFFBB-EE08-4556-96A9-7C2073B80DCF}" type="pres">
      <dgm:prSet presAssocID="{DC32F5C0-8CFB-47A6-9201-A08FCB8A4820}" presName="compNode" presStyleCnt="0"/>
      <dgm:spPr/>
    </dgm:pt>
    <dgm:pt modelId="{08D1A508-75E9-4574-898E-6D74E20502EA}" type="pres">
      <dgm:prSet presAssocID="{DC32F5C0-8CFB-47A6-9201-A08FCB8A4820}" presName="bgRect" presStyleLbl="bgShp" presStyleIdx="1" presStyleCnt="4"/>
      <dgm:spPr/>
    </dgm:pt>
    <dgm:pt modelId="{69E7452C-00CB-4F8D-A4F6-F8B030D0C600}" type="pres">
      <dgm:prSet presAssocID="{DC32F5C0-8CFB-47A6-9201-A08FCB8A4820}" presName="iconRect" presStyleLbl="node1" presStyleIdx="1"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ick"/>
        </a:ext>
      </dgm:extLst>
    </dgm:pt>
    <dgm:pt modelId="{2E066322-4705-4AA5-91BB-465A343B3BC3}" type="pres">
      <dgm:prSet presAssocID="{DC32F5C0-8CFB-47A6-9201-A08FCB8A4820}" presName="spaceRect" presStyleCnt="0"/>
      <dgm:spPr/>
    </dgm:pt>
    <dgm:pt modelId="{074A1372-8583-4EF1-8104-F03F0C058AB3}" type="pres">
      <dgm:prSet presAssocID="{DC32F5C0-8CFB-47A6-9201-A08FCB8A4820}" presName="parTx" presStyleLbl="revTx" presStyleIdx="1" presStyleCnt="4">
        <dgm:presLayoutVars>
          <dgm:chMax val="0"/>
          <dgm:chPref val="0"/>
        </dgm:presLayoutVars>
      </dgm:prSet>
      <dgm:spPr/>
    </dgm:pt>
    <dgm:pt modelId="{8A26B21E-35A4-4A5F-9409-DB2C201590B1}" type="pres">
      <dgm:prSet presAssocID="{F0387422-169D-45FD-BD25-50DA070EBDA7}" presName="sibTrans" presStyleCnt="0"/>
      <dgm:spPr/>
    </dgm:pt>
    <dgm:pt modelId="{D2001C46-1034-4032-ADA2-27F35AA0E068}" type="pres">
      <dgm:prSet presAssocID="{5F9446AD-1F33-43A7-9D1D-F6D230F26EB7}" presName="compNode" presStyleCnt="0"/>
      <dgm:spPr/>
    </dgm:pt>
    <dgm:pt modelId="{4B9BE636-E3A2-43BF-B800-E2968890A4A2}" type="pres">
      <dgm:prSet presAssocID="{5F9446AD-1F33-43A7-9D1D-F6D230F26EB7}" presName="bgRect" presStyleLbl="bgShp" presStyleIdx="2" presStyleCnt="4"/>
      <dgm:spPr/>
    </dgm:pt>
    <dgm:pt modelId="{C22D1415-95C0-460C-A6C3-4A8D5033BF97}" type="pres">
      <dgm:prSet presAssocID="{5F9446AD-1F33-43A7-9D1D-F6D230F26EB7}" presName="iconRect" presStyleLbl="node1" presStyleIdx="2" presStyleCnt="4"/>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eacher"/>
        </a:ext>
      </dgm:extLst>
    </dgm:pt>
    <dgm:pt modelId="{33DEE65F-27C6-4441-AE01-1D06A24582FE}" type="pres">
      <dgm:prSet presAssocID="{5F9446AD-1F33-43A7-9D1D-F6D230F26EB7}" presName="spaceRect" presStyleCnt="0"/>
      <dgm:spPr/>
    </dgm:pt>
    <dgm:pt modelId="{AD31C6C6-1415-4F5F-B550-116EC7DCB857}" type="pres">
      <dgm:prSet presAssocID="{5F9446AD-1F33-43A7-9D1D-F6D230F26EB7}" presName="parTx" presStyleLbl="revTx" presStyleIdx="2" presStyleCnt="4">
        <dgm:presLayoutVars>
          <dgm:chMax val="0"/>
          <dgm:chPref val="0"/>
        </dgm:presLayoutVars>
      </dgm:prSet>
      <dgm:spPr/>
    </dgm:pt>
    <dgm:pt modelId="{F5363F41-F7DA-4188-9F8A-5631556F3A09}" type="pres">
      <dgm:prSet presAssocID="{214304A0-00AB-455A-800E-837DA42524CD}" presName="sibTrans" presStyleCnt="0"/>
      <dgm:spPr/>
    </dgm:pt>
    <dgm:pt modelId="{14842805-7BD7-458A-AA9E-A34DCD4B1862}" type="pres">
      <dgm:prSet presAssocID="{D139452D-EC50-412C-AF15-9EA9A4BFB671}" presName="compNode" presStyleCnt="0"/>
      <dgm:spPr/>
    </dgm:pt>
    <dgm:pt modelId="{3D0CE3AD-079F-4F0A-A93B-28524C639353}" type="pres">
      <dgm:prSet presAssocID="{D139452D-EC50-412C-AF15-9EA9A4BFB671}" presName="bgRect" presStyleLbl="bgShp" presStyleIdx="3" presStyleCnt="4"/>
      <dgm:spPr/>
    </dgm:pt>
    <dgm:pt modelId="{939F1510-6271-4682-ACFF-E03B813540CB}" type="pres">
      <dgm:prSet presAssocID="{D139452D-EC50-412C-AF15-9EA9A4BFB671}" presName="iconRect" presStyleLbl="node1" presStyleIdx="3" presStyleCnt="4"/>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Open Book"/>
        </a:ext>
      </dgm:extLst>
    </dgm:pt>
    <dgm:pt modelId="{121B4041-7FBF-4DAB-A7A7-EAA93F52C6A8}" type="pres">
      <dgm:prSet presAssocID="{D139452D-EC50-412C-AF15-9EA9A4BFB671}" presName="spaceRect" presStyleCnt="0"/>
      <dgm:spPr/>
    </dgm:pt>
    <dgm:pt modelId="{01A6A9A3-0131-499B-BCA8-D7F5EE61584C}" type="pres">
      <dgm:prSet presAssocID="{D139452D-EC50-412C-AF15-9EA9A4BFB671}" presName="parTx" presStyleLbl="revTx" presStyleIdx="3" presStyleCnt="4">
        <dgm:presLayoutVars>
          <dgm:chMax val="0"/>
          <dgm:chPref val="0"/>
        </dgm:presLayoutVars>
      </dgm:prSet>
      <dgm:spPr/>
    </dgm:pt>
  </dgm:ptLst>
  <dgm:cxnLst>
    <dgm:cxn modelId="{127B060D-F39F-4375-9DC5-2272156B6689}" type="presOf" srcId="{AA39C5FC-8BCB-4676-B62F-43F533B20B5A}" destId="{E9182165-2C21-4841-B4D8-85AF3293E355}" srcOrd="0" destOrd="0" presId="urn:microsoft.com/office/officeart/2018/2/layout/IconVerticalSolidList"/>
    <dgm:cxn modelId="{CE42D11C-F9BE-4C8C-9603-E480C83550C2}" type="presOf" srcId="{FCDFF7F2-A78F-4E43-8D16-644B00306EDA}" destId="{252EF95F-C80C-4256-87C1-A3CE1D45323A}" srcOrd="0" destOrd="0" presId="urn:microsoft.com/office/officeart/2018/2/layout/IconVerticalSolidList"/>
    <dgm:cxn modelId="{6590DE30-28CB-4DA9-9271-74FBA0AC90F5}" srcId="{FCDFF7F2-A78F-4E43-8D16-644B00306EDA}" destId="{D139452D-EC50-412C-AF15-9EA9A4BFB671}" srcOrd="3" destOrd="0" parTransId="{EAA37A19-0D00-402E-91AD-5BC9931E58DC}" sibTransId="{EBA22D14-A505-4593-B407-D7CCF1AE5895}"/>
    <dgm:cxn modelId="{244B6249-250E-4544-BFC8-13CC0BC782E6}" srcId="{FCDFF7F2-A78F-4E43-8D16-644B00306EDA}" destId="{DC32F5C0-8CFB-47A6-9201-A08FCB8A4820}" srcOrd="1" destOrd="0" parTransId="{6BCFB04D-DC75-4D18-8D72-A801759DDAE9}" sibTransId="{F0387422-169D-45FD-BD25-50DA070EBDA7}"/>
    <dgm:cxn modelId="{F06FE775-9943-452D-8431-9FDD4B98C47F}" srcId="{FCDFF7F2-A78F-4E43-8D16-644B00306EDA}" destId="{AA39C5FC-8BCB-4676-B62F-43F533B20B5A}" srcOrd="0" destOrd="0" parTransId="{85DA7774-C8E2-4D1D-BAC1-8D316F83F28A}" sibTransId="{5CBA72EF-6220-4BD9-9168-A092CEBCA0AF}"/>
    <dgm:cxn modelId="{2B417685-C80D-463E-8749-0DB60E404070}" srcId="{FCDFF7F2-A78F-4E43-8D16-644B00306EDA}" destId="{5F9446AD-1F33-43A7-9D1D-F6D230F26EB7}" srcOrd="2" destOrd="0" parTransId="{DFA11E93-C054-448D-92AC-1AA86EFDE530}" sibTransId="{214304A0-00AB-455A-800E-837DA42524CD}"/>
    <dgm:cxn modelId="{2963A894-A894-4D15-ACEB-43AAF51E90E5}" type="presOf" srcId="{5F9446AD-1F33-43A7-9D1D-F6D230F26EB7}" destId="{AD31C6C6-1415-4F5F-B550-116EC7DCB857}" srcOrd="0" destOrd="0" presId="urn:microsoft.com/office/officeart/2018/2/layout/IconVerticalSolidList"/>
    <dgm:cxn modelId="{F36883C9-8351-40DA-A99E-5084C574FE8B}" type="presOf" srcId="{DC32F5C0-8CFB-47A6-9201-A08FCB8A4820}" destId="{074A1372-8583-4EF1-8104-F03F0C058AB3}" srcOrd="0" destOrd="0" presId="urn:microsoft.com/office/officeart/2018/2/layout/IconVerticalSolidList"/>
    <dgm:cxn modelId="{8F2682EC-CAE7-4FDB-802B-99A1FC78D260}" type="presOf" srcId="{D139452D-EC50-412C-AF15-9EA9A4BFB671}" destId="{01A6A9A3-0131-499B-BCA8-D7F5EE61584C}" srcOrd="0" destOrd="0" presId="urn:microsoft.com/office/officeart/2018/2/layout/IconVerticalSolidList"/>
    <dgm:cxn modelId="{1921A13D-DFC6-4617-8344-074CE6FAF0EB}" type="presParOf" srcId="{252EF95F-C80C-4256-87C1-A3CE1D45323A}" destId="{DA8BB106-1BC6-47D1-9F92-4E9977B11970}" srcOrd="0" destOrd="0" presId="urn:microsoft.com/office/officeart/2018/2/layout/IconVerticalSolidList"/>
    <dgm:cxn modelId="{9FC40002-C7E3-4534-9BEE-002A8AAF49F0}" type="presParOf" srcId="{DA8BB106-1BC6-47D1-9F92-4E9977B11970}" destId="{FE0949A7-C0B3-4FAE-B33D-9572EB087628}" srcOrd="0" destOrd="0" presId="urn:microsoft.com/office/officeart/2018/2/layout/IconVerticalSolidList"/>
    <dgm:cxn modelId="{72007AF2-A92C-4C32-94D0-A80F56B577A4}" type="presParOf" srcId="{DA8BB106-1BC6-47D1-9F92-4E9977B11970}" destId="{724725DC-FB05-4B29-9D68-AB8806DB44BB}" srcOrd="1" destOrd="0" presId="urn:microsoft.com/office/officeart/2018/2/layout/IconVerticalSolidList"/>
    <dgm:cxn modelId="{B6F7A236-E7CA-4266-8F65-B6C749B5D24C}" type="presParOf" srcId="{DA8BB106-1BC6-47D1-9F92-4E9977B11970}" destId="{87FF137D-6BA9-4E61-83DB-F12A22106931}" srcOrd="2" destOrd="0" presId="urn:microsoft.com/office/officeart/2018/2/layout/IconVerticalSolidList"/>
    <dgm:cxn modelId="{051BF618-27A6-4F84-80D7-E7168874473A}" type="presParOf" srcId="{DA8BB106-1BC6-47D1-9F92-4E9977B11970}" destId="{E9182165-2C21-4841-B4D8-85AF3293E355}" srcOrd="3" destOrd="0" presId="urn:microsoft.com/office/officeart/2018/2/layout/IconVerticalSolidList"/>
    <dgm:cxn modelId="{82BE1F46-F147-47BF-AD86-960CC690D6E6}" type="presParOf" srcId="{252EF95F-C80C-4256-87C1-A3CE1D45323A}" destId="{2718B9EF-FE86-4444-BD7A-A61ADC68C5AC}" srcOrd="1" destOrd="0" presId="urn:microsoft.com/office/officeart/2018/2/layout/IconVerticalSolidList"/>
    <dgm:cxn modelId="{7ADB90A3-BA6D-40DB-A288-4CEE87FAA412}" type="presParOf" srcId="{252EF95F-C80C-4256-87C1-A3CE1D45323A}" destId="{BE2EFFBB-EE08-4556-96A9-7C2073B80DCF}" srcOrd="2" destOrd="0" presId="urn:microsoft.com/office/officeart/2018/2/layout/IconVerticalSolidList"/>
    <dgm:cxn modelId="{698C3CBD-903D-4216-86EF-4A9D7D098B63}" type="presParOf" srcId="{BE2EFFBB-EE08-4556-96A9-7C2073B80DCF}" destId="{08D1A508-75E9-4574-898E-6D74E20502EA}" srcOrd="0" destOrd="0" presId="urn:microsoft.com/office/officeart/2018/2/layout/IconVerticalSolidList"/>
    <dgm:cxn modelId="{C7C8EC8C-3C67-40A8-82F6-245A14329E00}" type="presParOf" srcId="{BE2EFFBB-EE08-4556-96A9-7C2073B80DCF}" destId="{69E7452C-00CB-4F8D-A4F6-F8B030D0C600}" srcOrd="1" destOrd="0" presId="urn:microsoft.com/office/officeart/2018/2/layout/IconVerticalSolidList"/>
    <dgm:cxn modelId="{C39D1773-ACA1-44A9-B3AF-3167C89901A2}" type="presParOf" srcId="{BE2EFFBB-EE08-4556-96A9-7C2073B80DCF}" destId="{2E066322-4705-4AA5-91BB-465A343B3BC3}" srcOrd="2" destOrd="0" presId="urn:microsoft.com/office/officeart/2018/2/layout/IconVerticalSolidList"/>
    <dgm:cxn modelId="{A97B1668-06C2-44B1-8E9F-09A4E48AAB3B}" type="presParOf" srcId="{BE2EFFBB-EE08-4556-96A9-7C2073B80DCF}" destId="{074A1372-8583-4EF1-8104-F03F0C058AB3}" srcOrd="3" destOrd="0" presId="urn:microsoft.com/office/officeart/2018/2/layout/IconVerticalSolidList"/>
    <dgm:cxn modelId="{B010147D-37C0-462B-9BF7-E9F1AA4C5D0A}" type="presParOf" srcId="{252EF95F-C80C-4256-87C1-A3CE1D45323A}" destId="{8A26B21E-35A4-4A5F-9409-DB2C201590B1}" srcOrd="3" destOrd="0" presId="urn:microsoft.com/office/officeart/2018/2/layout/IconVerticalSolidList"/>
    <dgm:cxn modelId="{D5C00C02-B8A6-4903-A755-76940F63BF8D}" type="presParOf" srcId="{252EF95F-C80C-4256-87C1-A3CE1D45323A}" destId="{D2001C46-1034-4032-ADA2-27F35AA0E068}" srcOrd="4" destOrd="0" presId="urn:microsoft.com/office/officeart/2018/2/layout/IconVerticalSolidList"/>
    <dgm:cxn modelId="{ACAC1F07-93C8-4D5C-9E1A-B3343C6C24BC}" type="presParOf" srcId="{D2001C46-1034-4032-ADA2-27F35AA0E068}" destId="{4B9BE636-E3A2-43BF-B800-E2968890A4A2}" srcOrd="0" destOrd="0" presId="urn:microsoft.com/office/officeart/2018/2/layout/IconVerticalSolidList"/>
    <dgm:cxn modelId="{BF40FBBB-0325-4AE5-A9FB-428B2D50DEF4}" type="presParOf" srcId="{D2001C46-1034-4032-ADA2-27F35AA0E068}" destId="{C22D1415-95C0-460C-A6C3-4A8D5033BF97}" srcOrd="1" destOrd="0" presId="urn:microsoft.com/office/officeart/2018/2/layout/IconVerticalSolidList"/>
    <dgm:cxn modelId="{E1E30E8A-5A8B-434D-BB28-0C3616E66990}" type="presParOf" srcId="{D2001C46-1034-4032-ADA2-27F35AA0E068}" destId="{33DEE65F-27C6-4441-AE01-1D06A24582FE}" srcOrd="2" destOrd="0" presId="urn:microsoft.com/office/officeart/2018/2/layout/IconVerticalSolidList"/>
    <dgm:cxn modelId="{C8C16674-93E8-431E-8B13-0A67767CD645}" type="presParOf" srcId="{D2001C46-1034-4032-ADA2-27F35AA0E068}" destId="{AD31C6C6-1415-4F5F-B550-116EC7DCB857}" srcOrd="3" destOrd="0" presId="urn:microsoft.com/office/officeart/2018/2/layout/IconVerticalSolidList"/>
    <dgm:cxn modelId="{F1B6F7EC-F5F6-4A79-82AE-A189782BEEC6}" type="presParOf" srcId="{252EF95F-C80C-4256-87C1-A3CE1D45323A}" destId="{F5363F41-F7DA-4188-9F8A-5631556F3A09}" srcOrd="5" destOrd="0" presId="urn:microsoft.com/office/officeart/2018/2/layout/IconVerticalSolidList"/>
    <dgm:cxn modelId="{30E5F1C2-4F07-425D-BEBA-4DB9BCAD9FB5}" type="presParOf" srcId="{252EF95F-C80C-4256-87C1-A3CE1D45323A}" destId="{14842805-7BD7-458A-AA9E-A34DCD4B1862}" srcOrd="6" destOrd="0" presId="urn:microsoft.com/office/officeart/2018/2/layout/IconVerticalSolidList"/>
    <dgm:cxn modelId="{E0EA67A6-0824-4D55-818C-7CBB7DDCF12A}" type="presParOf" srcId="{14842805-7BD7-458A-AA9E-A34DCD4B1862}" destId="{3D0CE3AD-079F-4F0A-A93B-28524C639353}" srcOrd="0" destOrd="0" presId="urn:microsoft.com/office/officeart/2018/2/layout/IconVerticalSolidList"/>
    <dgm:cxn modelId="{AF798D02-5056-4BC9-A3C4-8650F8193926}" type="presParOf" srcId="{14842805-7BD7-458A-AA9E-A34DCD4B1862}" destId="{939F1510-6271-4682-ACFF-E03B813540CB}" srcOrd="1" destOrd="0" presId="urn:microsoft.com/office/officeart/2018/2/layout/IconVerticalSolidList"/>
    <dgm:cxn modelId="{430656BF-74FC-43A6-8DA5-9730CBBB6733}" type="presParOf" srcId="{14842805-7BD7-458A-AA9E-A34DCD4B1862}" destId="{121B4041-7FBF-4DAB-A7A7-EAA93F52C6A8}" srcOrd="2" destOrd="0" presId="urn:microsoft.com/office/officeart/2018/2/layout/IconVerticalSolidList"/>
    <dgm:cxn modelId="{236D6FC2-96EA-4872-9151-6230167AD46B}" type="presParOf" srcId="{14842805-7BD7-458A-AA9E-A34DCD4B1862}" destId="{01A6A9A3-0131-499B-BCA8-D7F5EE61584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180B7C-EFA5-4DBC-83EB-B880DFCB6CD8}">
      <dsp:nvSpPr>
        <dsp:cNvPr id="0" name=""/>
        <dsp:cNvSpPr/>
      </dsp:nvSpPr>
      <dsp:spPr>
        <a:xfrm>
          <a:off x="0" y="557"/>
          <a:ext cx="5233081" cy="130415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0C271E2-5A0B-4F3B-AEC4-5A25DF3BA0FA}">
      <dsp:nvSpPr>
        <dsp:cNvPr id="0" name=""/>
        <dsp:cNvSpPr/>
      </dsp:nvSpPr>
      <dsp:spPr>
        <a:xfrm>
          <a:off x="394506" y="293991"/>
          <a:ext cx="717284" cy="71728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B7D8719-8209-4617-BE9A-73AB1FFA1127}">
      <dsp:nvSpPr>
        <dsp:cNvPr id="0" name=""/>
        <dsp:cNvSpPr/>
      </dsp:nvSpPr>
      <dsp:spPr>
        <a:xfrm>
          <a:off x="1506296" y="557"/>
          <a:ext cx="3726784" cy="13041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023" tIns="138023" rIns="138023" bIns="138023" numCol="1" spcCol="1270" anchor="ctr" anchorCtr="0">
          <a:noAutofit/>
        </a:bodyPr>
        <a:lstStyle/>
        <a:p>
          <a:pPr marL="0" lvl="0" indent="0" algn="l" defTabSz="1066800">
            <a:lnSpc>
              <a:spcPct val="90000"/>
            </a:lnSpc>
            <a:spcBef>
              <a:spcPct val="0"/>
            </a:spcBef>
            <a:spcAft>
              <a:spcPct val="35000"/>
            </a:spcAft>
            <a:buNone/>
          </a:pPr>
          <a:r>
            <a:rPr lang="en-GB" sz="2400" b="1" kern="1200"/>
            <a:t>List </a:t>
          </a:r>
          <a:r>
            <a:rPr lang="en-GB" sz="2400" kern="1200"/>
            <a:t>all sources cited in your writing</a:t>
          </a:r>
        </a:p>
      </dsp:txBody>
      <dsp:txXfrm>
        <a:off x="1506296" y="557"/>
        <a:ext cx="3726784" cy="1304152"/>
      </dsp:txXfrm>
    </dsp:sp>
    <dsp:sp modelId="{CC7B5051-BC43-49E1-8438-A96E2C3B32DC}">
      <dsp:nvSpPr>
        <dsp:cNvPr id="0" name=""/>
        <dsp:cNvSpPr/>
      </dsp:nvSpPr>
      <dsp:spPr>
        <a:xfrm>
          <a:off x="0" y="1630748"/>
          <a:ext cx="5233081" cy="130415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8E5A77-16AC-4653-830F-05CEAE7D5ECF}">
      <dsp:nvSpPr>
        <dsp:cNvPr id="0" name=""/>
        <dsp:cNvSpPr/>
      </dsp:nvSpPr>
      <dsp:spPr>
        <a:xfrm>
          <a:off x="394506" y="1924182"/>
          <a:ext cx="717284" cy="71728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3E3784C-CF75-4CC6-B41E-8DAB42EFEA34}">
      <dsp:nvSpPr>
        <dsp:cNvPr id="0" name=""/>
        <dsp:cNvSpPr/>
      </dsp:nvSpPr>
      <dsp:spPr>
        <a:xfrm>
          <a:off x="1506296" y="1630748"/>
          <a:ext cx="3726784" cy="13041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023" tIns="138023" rIns="138023" bIns="138023" numCol="1" spcCol="1270" anchor="ctr" anchorCtr="0">
          <a:noAutofit/>
        </a:bodyPr>
        <a:lstStyle/>
        <a:p>
          <a:pPr marL="0" lvl="0" indent="0" algn="l" defTabSz="1066800">
            <a:lnSpc>
              <a:spcPct val="90000"/>
            </a:lnSpc>
            <a:spcBef>
              <a:spcPct val="0"/>
            </a:spcBef>
            <a:spcAft>
              <a:spcPct val="35000"/>
            </a:spcAft>
            <a:buNone/>
          </a:pPr>
          <a:r>
            <a:rPr lang="en-GB" sz="2400" b="1" kern="1200">
              <a:latin typeface="Corbel" panose="020B0503020204020204"/>
            </a:rPr>
            <a:t>Arrange </a:t>
          </a:r>
          <a:r>
            <a:rPr lang="en-GB" sz="2400" b="0" kern="1200">
              <a:latin typeface="Corbel" panose="020B0503020204020204"/>
            </a:rPr>
            <a:t>alphabetically by author’s surname - or by title if no author </a:t>
          </a:r>
          <a:endParaRPr lang="en-US" sz="2400" b="0" kern="1200"/>
        </a:p>
      </dsp:txBody>
      <dsp:txXfrm>
        <a:off x="1506296" y="1630748"/>
        <a:ext cx="3726784" cy="1304152"/>
      </dsp:txXfrm>
    </dsp:sp>
    <dsp:sp modelId="{02A4951A-B23F-49DD-BD69-51F1EFC6B653}">
      <dsp:nvSpPr>
        <dsp:cNvPr id="0" name=""/>
        <dsp:cNvSpPr/>
      </dsp:nvSpPr>
      <dsp:spPr>
        <a:xfrm>
          <a:off x="0" y="3260939"/>
          <a:ext cx="5233081" cy="130415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C69E2D-E4A5-4D3D-B5AF-58E2CEF759BB}">
      <dsp:nvSpPr>
        <dsp:cNvPr id="0" name=""/>
        <dsp:cNvSpPr/>
      </dsp:nvSpPr>
      <dsp:spPr>
        <a:xfrm>
          <a:off x="394506" y="3554374"/>
          <a:ext cx="717284" cy="71728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333017D-611A-485C-8628-3C9445243137}">
      <dsp:nvSpPr>
        <dsp:cNvPr id="0" name=""/>
        <dsp:cNvSpPr/>
      </dsp:nvSpPr>
      <dsp:spPr>
        <a:xfrm>
          <a:off x="1506296" y="3260939"/>
          <a:ext cx="3726784" cy="13041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023" tIns="138023" rIns="138023" bIns="138023" numCol="1" spcCol="1270" anchor="ctr" anchorCtr="0">
          <a:noAutofit/>
        </a:bodyPr>
        <a:lstStyle/>
        <a:p>
          <a:pPr marL="0" lvl="0" indent="0" algn="l" defTabSz="1066800">
            <a:lnSpc>
              <a:spcPct val="90000"/>
            </a:lnSpc>
            <a:spcBef>
              <a:spcPct val="0"/>
            </a:spcBef>
            <a:spcAft>
              <a:spcPct val="35000"/>
            </a:spcAft>
            <a:buNone/>
          </a:pPr>
          <a:r>
            <a:rPr lang="en-GB" sz="2400" b="1" kern="1200"/>
            <a:t>More than one source by the same author </a:t>
          </a:r>
          <a:r>
            <a:rPr lang="en-GB" sz="2400" b="0" kern="1200"/>
            <a:t>- arrange chronologically </a:t>
          </a:r>
          <a:endParaRPr lang="en-US" sz="2400" b="0" kern="1200"/>
        </a:p>
      </dsp:txBody>
      <dsp:txXfrm>
        <a:off x="1506296" y="3260939"/>
        <a:ext cx="3726784" cy="13041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0949A7-C0B3-4FAE-B33D-9572EB087628}">
      <dsp:nvSpPr>
        <dsp:cNvPr id="0" name=""/>
        <dsp:cNvSpPr/>
      </dsp:nvSpPr>
      <dsp:spPr>
        <a:xfrm>
          <a:off x="0" y="1898"/>
          <a:ext cx="10794999" cy="9620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4725DC-FB05-4B29-9D68-AB8806DB44BB}">
      <dsp:nvSpPr>
        <dsp:cNvPr id="0" name=""/>
        <dsp:cNvSpPr/>
      </dsp:nvSpPr>
      <dsp:spPr>
        <a:xfrm>
          <a:off x="291023" y="218361"/>
          <a:ext cx="529133" cy="52913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9182165-2C21-4841-B4D8-85AF3293E355}">
      <dsp:nvSpPr>
        <dsp:cNvPr id="0" name=""/>
        <dsp:cNvSpPr/>
      </dsp:nvSpPr>
      <dsp:spPr>
        <a:xfrm>
          <a:off x="1111180" y="1898"/>
          <a:ext cx="9683819" cy="9620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818" tIns="101818" rIns="101818" bIns="101818" numCol="1" spcCol="1270" anchor="ctr" anchorCtr="0">
          <a:noAutofit/>
        </a:bodyPr>
        <a:lstStyle/>
        <a:p>
          <a:pPr marL="0" lvl="0" indent="0" algn="l" defTabSz="977900">
            <a:lnSpc>
              <a:spcPct val="90000"/>
            </a:lnSpc>
            <a:spcBef>
              <a:spcPct val="0"/>
            </a:spcBef>
            <a:spcAft>
              <a:spcPct val="35000"/>
            </a:spcAft>
            <a:buNone/>
          </a:pPr>
          <a:r>
            <a:rPr lang="en-GB" sz="2200" kern="1200">
              <a:latin typeface="Arial"/>
              <a:cs typeface="Arial"/>
              <a:hlinkClick xmlns:r="http://schemas.openxmlformats.org/officeDocument/2006/relationships" r:id="rId3"/>
            </a:rPr>
            <a:t>UWTSD Referencing Guides</a:t>
          </a:r>
          <a:endParaRPr lang="en-US" sz="2200" kern="1200">
            <a:latin typeface="Arial"/>
            <a:cs typeface="Arial"/>
          </a:endParaRPr>
        </a:p>
      </dsp:txBody>
      <dsp:txXfrm>
        <a:off x="1111180" y="1898"/>
        <a:ext cx="9683819" cy="962061"/>
      </dsp:txXfrm>
    </dsp:sp>
    <dsp:sp modelId="{08D1A508-75E9-4574-898E-6D74E20502EA}">
      <dsp:nvSpPr>
        <dsp:cNvPr id="0" name=""/>
        <dsp:cNvSpPr/>
      </dsp:nvSpPr>
      <dsp:spPr>
        <a:xfrm>
          <a:off x="0" y="1204474"/>
          <a:ext cx="10794999" cy="9620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E7452C-00CB-4F8D-A4F6-F8B030D0C600}">
      <dsp:nvSpPr>
        <dsp:cNvPr id="0" name=""/>
        <dsp:cNvSpPr/>
      </dsp:nvSpPr>
      <dsp:spPr>
        <a:xfrm>
          <a:off x="291023" y="1420938"/>
          <a:ext cx="529133" cy="529133"/>
        </a:xfrm>
        <a:prstGeom prst="rect">
          <a:avLst/>
        </a:prstGeom>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4A1372-8583-4EF1-8104-F03F0C058AB3}">
      <dsp:nvSpPr>
        <dsp:cNvPr id="0" name=""/>
        <dsp:cNvSpPr/>
      </dsp:nvSpPr>
      <dsp:spPr>
        <a:xfrm>
          <a:off x="1111180" y="1204474"/>
          <a:ext cx="9683819" cy="9620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818" tIns="101818" rIns="101818" bIns="101818" numCol="1" spcCol="1270" anchor="ctr" anchorCtr="0">
          <a:noAutofit/>
        </a:bodyPr>
        <a:lstStyle/>
        <a:p>
          <a:pPr marL="0" lvl="0" indent="0" algn="l" defTabSz="977900">
            <a:lnSpc>
              <a:spcPct val="90000"/>
            </a:lnSpc>
            <a:spcBef>
              <a:spcPct val="0"/>
            </a:spcBef>
            <a:spcAft>
              <a:spcPct val="35000"/>
            </a:spcAft>
            <a:buNone/>
          </a:pPr>
          <a:r>
            <a:rPr lang="en-GB" sz="2200" kern="1200">
              <a:latin typeface="Arial"/>
              <a:cs typeface="Arial"/>
              <a:hlinkClick xmlns:r="http://schemas.openxmlformats.org/officeDocument/2006/relationships" r:id="rId6"/>
            </a:rPr>
            <a:t>Library infoskills Sways</a:t>
          </a:r>
          <a:endParaRPr lang="en-US" sz="2200" kern="1200">
            <a:latin typeface="Arial"/>
            <a:cs typeface="Arial"/>
          </a:endParaRPr>
        </a:p>
      </dsp:txBody>
      <dsp:txXfrm>
        <a:off x="1111180" y="1204474"/>
        <a:ext cx="9683819" cy="962061"/>
      </dsp:txXfrm>
    </dsp:sp>
    <dsp:sp modelId="{4B9BE636-E3A2-43BF-B800-E2968890A4A2}">
      <dsp:nvSpPr>
        <dsp:cNvPr id="0" name=""/>
        <dsp:cNvSpPr/>
      </dsp:nvSpPr>
      <dsp:spPr>
        <a:xfrm>
          <a:off x="0" y="2407051"/>
          <a:ext cx="10794999" cy="9620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2D1415-95C0-460C-A6C3-4A8D5033BF97}">
      <dsp:nvSpPr>
        <dsp:cNvPr id="0" name=""/>
        <dsp:cNvSpPr/>
      </dsp:nvSpPr>
      <dsp:spPr>
        <a:xfrm>
          <a:off x="291023" y="2623514"/>
          <a:ext cx="529133" cy="52913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D31C6C6-1415-4F5F-B550-116EC7DCB857}">
      <dsp:nvSpPr>
        <dsp:cNvPr id="0" name=""/>
        <dsp:cNvSpPr/>
      </dsp:nvSpPr>
      <dsp:spPr>
        <a:xfrm>
          <a:off x="1111180" y="2407051"/>
          <a:ext cx="9683819" cy="9620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818" tIns="101818" rIns="101818" bIns="101818" numCol="1" spcCol="1270" anchor="ctr" anchorCtr="0">
          <a:noAutofit/>
        </a:bodyPr>
        <a:lstStyle/>
        <a:p>
          <a:pPr marL="0" lvl="0" indent="0" algn="l" defTabSz="977900">
            <a:lnSpc>
              <a:spcPct val="90000"/>
            </a:lnSpc>
            <a:spcBef>
              <a:spcPct val="0"/>
            </a:spcBef>
            <a:spcAft>
              <a:spcPct val="35000"/>
            </a:spcAft>
            <a:buNone/>
          </a:pPr>
          <a:r>
            <a:rPr lang="en-GB" sz="2200" kern="1200">
              <a:latin typeface="Arial"/>
              <a:cs typeface="Arial"/>
              <a:hlinkClick xmlns:r="http://schemas.openxmlformats.org/officeDocument/2006/relationships" r:id="rId9"/>
            </a:rPr>
            <a:t>Bookable sessions with Academic Liaison Librarian</a:t>
          </a:r>
          <a:endParaRPr lang="en-US" sz="2200" kern="1200">
            <a:latin typeface="Arial"/>
            <a:cs typeface="Arial"/>
          </a:endParaRPr>
        </a:p>
      </dsp:txBody>
      <dsp:txXfrm>
        <a:off x="1111180" y="2407051"/>
        <a:ext cx="9683819" cy="962061"/>
      </dsp:txXfrm>
    </dsp:sp>
    <dsp:sp modelId="{3D0CE3AD-079F-4F0A-A93B-28524C639353}">
      <dsp:nvSpPr>
        <dsp:cNvPr id="0" name=""/>
        <dsp:cNvSpPr/>
      </dsp:nvSpPr>
      <dsp:spPr>
        <a:xfrm>
          <a:off x="0" y="3609627"/>
          <a:ext cx="10794999" cy="9620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9F1510-6271-4682-ACFF-E03B813540CB}">
      <dsp:nvSpPr>
        <dsp:cNvPr id="0" name=""/>
        <dsp:cNvSpPr/>
      </dsp:nvSpPr>
      <dsp:spPr>
        <a:xfrm>
          <a:off x="291023" y="3826091"/>
          <a:ext cx="529133" cy="529133"/>
        </a:xfrm>
        <a:prstGeom prst="rect">
          <a:avLst/>
        </a:prstGeom>
        <a:blipFill>
          <a:blip xmlns:r="http://schemas.openxmlformats.org/officeDocument/2006/relationships"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1A6A9A3-0131-499B-BCA8-D7F5EE61584C}">
      <dsp:nvSpPr>
        <dsp:cNvPr id="0" name=""/>
        <dsp:cNvSpPr/>
      </dsp:nvSpPr>
      <dsp:spPr>
        <a:xfrm>
          <a:off x="1111180" y="3609627"/>
          <a:ext cx="9683819" cy="9620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818" tIns="101818" rIns="101818" bIns="101818" numCol="1" spcCol="1270" anchor="ctr" anchorCtr="0">
          <a:noAutofit/>
        </a:bodyPr>
        <a:lstStyle/>
        <a:p>
          <a:pPr marL="0" lvl="0" indent="0" algn="l" defTabSz="977900">
            <a:lnSpc>
              <a:spcPct val="90000"/>
            </a:lnSpc>
            <a:spcBef>
              <a:spcPct val="0"/>
            </a:spcBef>
            <a:spcAft>
              <a:spcPct val="35000"/>
            </a:spcAft>
            <a:buNone/>
          </a:pPr>
          <a:r>
            <a:rPr lang="en-GB" sz="2200" kern="1200">
              <a:latin typeface="Arial"/>
              <a:cs typeface="Arial"/>
              <a:hlinkClick xmlns:r="http://schemas.openxmlformats.org/officeDocument/2006/relationships" r:id="rId12"/>
            </a:rPr>
            <a:t>Harvard Referencing Moodle Course</a:t>
          </a:r>
          <a:endParaRPr lang="en-US" sz="2200" kern="1200">
            <a:latin typeface="Arial"/>
            <a:cs typeface="Arial"/>
          </a:endParaRPr>
        </a:p>
      </dsp:txBody>
      <dsp:txXfrm>
        <a:off x="1111180" y="3609627"/>
        <a:ext cx="9683819" cy="962061"/>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C4392C-B303-40FD-BC68-78C142F0970E}" type="datetimeFigureOut">
              <a:rPr lang="en-GB" smtClean="0"/>
              <a:t>25/01/2024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1845D0-53D4-4312-8F17-71CDCA72431A}" type="slidenum">
              <a:rPr lang="en-GB" smtClean="0"/>
              <a:t>‹#›</a:t>
            </a:fld>
            <a:endParaRPr lang="en-GB"/>
          </a:p>
        </p:txBody>
      </p:sp>
    </p:spTree>
    <p:extLst>
      <p:ext uri="{BB962C8B-B14F-4D97-AF65-F5344CB8AC3E}">
        <p14:creationId xmlns:p14="http://schemas.microsoft.com/office/powerpoint/2010/main" val="29756548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turnitin.com/resources/plagiarism-spectrum-2-0"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1</a:t>
            </a:fld>
            <a:endParaRPr lang="en-GB"/>
          </a:p>
        </p:txBody>
      </p:sp>
    </p:spTree>
    <p:extLst>
      <p:ext uri="{BB962C8B-B14F-4D97-AF65-F5344CB8AC3E}">
        <p14:creationId xmlns:p14="http://schemas.microsoft.com/office/powerpoint/2010/main" val="5744185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2</a:t>
            </a:fld>
            <a:endParaRPr lang="en-GB"/>
          </a:p>
        </p:txBody>
      </p:sp>
    </p:spTree>
    <p:extLst>
      <p:ext uri="{BB962C8B-B14F-4D97-AF65-F5344CB8AC3E}">
        <p14:creationId xmlns:p14="http://schemas.microsoft.com/office/powerpoint/2010/main" val="3423474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Read widely and assimilate information from different sources, such as lectures, </a:t>
            </a:r>
            <a:r>
              <a:rPr lang="en-US" err="1">
                <a:cs typeface="Calibri"/>
              </a:rPr>
              <a:t>moodle</a:t>
            </a:r>
            <a:r>
              <a:rPr lang="en-US">
                <a:cs typeface="Calibri"/>
              </a:rPr>
              <a:t>, web,</a:t>
            </a:r>
            <a:r>
              <a:rPr lang="en-GB">
                <a:cs typeface="Calibri"/>
              </a:rPr>
              <a:t> books, journals, tv, newspapers and more. </a:t>
            </a:r>
          </a:p>
          <a:p>
            <a:endParaRPr lang="en-US">
              <a:cs typeface="Calibri"/>
            </a:endParaRPr>
          </a:p>
          <a:p>
            <a:r>
              <a:rPr lang="en-US">
                <a:cs typeface="Calibri"/>
              </a:rPr>
              <a:t>Take notes as you go along, making sure to highlight any quotes, paraphrasing, where you got the idea / words/ information from.</a:t>
            </a:r>
            <a:endParaRPr lang="en-GB">
              <a:cs typeface="Calibri"/>
            </a:endParaRPr>
          </a:p>
          <a:p>
            <a:endParaRPr lang="en-US">
              <a:cs typeface="Calibri"/>
            </a:endParaRPr>
          </a:p>
          <a:p>
            <a:r>
              <a:rPr lang="en-US">
                <a:cs typeface="Calibri"/>
              </a:rPr>
              <a:t>Focus on ideas not quoting or paraphrasing. Keep asking yourself,  How do you know this information? </a:t>
            </a:r>
            <a:r>
              <a:rPr lang="en-US"/>
              <a:t>Whose idea is it? Attribute the information. </a:t>
            </a:r>
            <a:endParaRPr lang="en-GB"/>
          </a:p>
          <a:p>
            <a:endParaRPr lang="en-US">
              <a:cs typeface="Calibri"/>
            </a:endParaRPr>
          </a:p>
          <a:p>
            <a:r>
              <a:rPr lang="en-US">
                <a:cs typeface="Calibri"/>
              </a:rPr>
              <a:t>Note taking is a skill that is necessary to develop to become a good scholar. </a:t>
            </a:r>
          </a:p>
          <a:p>
            <a:endParaRPr lang="en-US">
              <a:cs typeface="Calibri"/>
            </a:endParaRPr>
          </a:p>
          <a:p>
            <a:r>
              <a:rPr lang="en-US">
                <a:cs typeface="Calibri"/>
              </a:rPr>
              <a:t>Draw your own conclusions based on your understanding of the evidence and information you have found and reference and acknowledge your sources, also known as attribution. </a:t>
            </a:r>
            <a:endParaRPr lang="en-GB">
              <a:cs typeface="Calibri"/>
            </a:endParaRPr>
          </a:p>
          <a:p>
            <a:endParaRPr lang="en-GB">
              <a:cs typeface="Calibri"/>
            </a:endParaRPr>
          </a:p>
          <a:p>
            <a:r>
              <a:rPr lang="en-GB">
                <a:cs typeface="Calibri"/>
              </a:rPr>
              <a:t>Repeat </a:t>
            </a:r>
            <a:r>
              <a:rPr lang="en-US">
                <a:cs typeface="Calibri"/>
              </a:rPr>
              <a:t>to yourself as you are writing How do I know this? Where did I read this?</a:t>
            </a:r>
            <a:r>
              <a:rPr lang="en-GB">
                <a:cs typeface="Calibri"/>
              </a:rPr>
              <a:t> This will help you avoid plagiarism. </a:t>
            </a:r>
            <a:endParaRPr lang="en-US">
              <a:cs typeface="Calibri"/>
            </a:endParaRPr>
          </a:p>
        </p:txBody>
      </p:sp>
      <p:sp>
        <p:nvSpPr>
          <p:cNvPr id="4" name="Slide Number Placeholder 3"/>
          <p:cNvSpPr>
            <a:spLocks noGrp="1"/>
          </p:cNvSpPr>
          <p:nvPr>
            <p:ph type="sldNum" sz="quarter" idx="5"/>
          </p:nvPr>
        </p:nvSpPr>
        <p:spPr/>
        <p:txBody>
          <a:bodyPr/>
          <a:lstStyle/>
          <a:p>
            <a:fld id="{CFA13A40-97AA-4A84-B7E5-B46BB067ED7D}" type="slidenum">
              <a:rPr lang="en-GB"/>
              <a:t>4</a:t>
            </a:fld>
            <a:endParaRPr lang="en-GB"/>
          </a:p>
        </p:txBody>
      </p:sp>
    </p:spTree>
    <p:extLst>
      <p:ext uri="{BB962C8B-B14F-4D97-AF65-F5344CB8AC3E}">
        <p14:creationId xmlns:p14="http://schemas.microsoft.com/office/powerpoint/2010/main" val="40557047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12th century origin, but widely recognized as Sir Isaac Newton in the 17th century. </a:t>
            </a:r>
            <a:endParaRPr lang="en-GB">
              <a:cs typeface="Calibri"/>
            </a:endParaRPr>
          </a:p>
          <a:p>
            <a:endParaRPr lang="en-US">
              <a:cs typeface="Calibri"/>
            </a:endParaRPr>
          </a:p>
          <a:p>
            <a:r>
              <a:rPr lang="en-US">
                <a:cs typeface="Calibri"/>
              </a:rPr>
              <a:t>All creative and academic work builds on what was created before. Your interpretation and ideas are inspired and originate from reading others work. But you must give attribution to those whose ideas, research and work you have read. </a:t>
            </a:r>
            <a:endParaRPr lang="en-GB">
              <a:cs typeface="Calibri"/>
            </a:endParaRPr>
          </a:p>
          <a:p>
            <a:endParaRPr lang="en-GB">
              <a:cs typeface="Calibri"/>
            </a:endParaRPr>
          </a:p>
          <a:p>
            <a:r>
              <a:rPr lang="en-GB">
                <a:cs typeface="Calibri"/>
              </a:rPr>
              <a:t>So where do we find all this information?</a:t>
            </a:r>
          </a:p>
          <a:p>
            <a:endParaRPr lang="en-GB">
              <a:cs typeface="Calibri"/>
            </a:endParaRPr>
          </a:p>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CFA13A40-97AA-4A84-B7E5-B46BB067ED7D}" type="slidenum">
              <a:rPr lang="en-GB"/>
              <a:t>5</a:t>
            </a:fld>
            <a:endParaRPr lang="en-GB"/>
          </a:p>
        </p:txBody>
      </p:sp>
    </p:spTree>
    <p:extLst>
      <p:ext uri="{BB962C8B-B14F-4D97-AF65-F5344CB8AC3E}">
        <p14:creationId xmlns:p14="http://schemas.microsoft.com/office/powerpoint/2010/main" val="23323787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Quick recap on why referencing is so important. </a:t>
            </a:r>
          </a:p>
        </p:txBody>
      </p:sp>
      <p:sp>
        <p:nvSpPr>
          <p:cNvPr id="4" name="Slide Number Placeholder 3"/>
          <p:cNvSpPr>
            <a:spLocks noGrp="1"/>
          </p:cNvSpPr>
          <p:nvPr>
            <p:ph type="sldNum" sz="quarter" idx="5"/>
          </p:nvPr>
        </p:nvSpPr>
        <p:spPr/>
        <p:txBody>
          <a:bodyPr/>
          <a:lstStyle/>
          <a:p>
            <a:fld id="{7C1845D0-53D4-4312-8F17-71CDCA72431A}" type="slidenum">
              <a:rPr lang="en-GB" smtClean="0"/>
              <a:t>6</a:t>
            </a:fld>
            <a:endParaRPr lang="en-GB"/>
          </a:p>
        </p:txBody>
      </p:sp>
    </p:spTree>
    <p:extLst>
      <p:ext uri="{BB962C8B-B14F-4D97-AF65-F5344CB8AC3E}">
        <p14:creationId xmlns:p14="http://schemas.microsoft.com/office/powerpoint/2010/main" val="5524223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7</a:t>
            </a:fld>
            <a:endParaRPr lang="en-GB"/>
          </a:p>
        </p:txBody>
      </p:sp>
    </p:spTree>
    <p:extLst>
      <p:ext uri="{BB962C8B-B14F-4D97-AF65-F5344CB8AC3E}">
        <p14:creationId xmlns:p14="http://schemas.microsoft.com/office/powerpoint/2010/main" val="32154708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Turnitin Plagiarism Instructor guide - </a:t>
            </a:r>
            <a:r>
              <a:rPr lang="en-US">
                <a:hlinkClick r:id="rId3"/>
              </a:rPr>
              <a:t>Plagiarism Spectrum 2.0 | Turnitin</a:t>
            </a:r>
          </a:p>
          <a:p>
            <a:r>
              <a:rPr lang="en-US">
                <a:cs typeface="Calibri"/>
              </a:rPr>
              <a:t>Student Collusion</a:t>
            </a:r>
          </a:p>
          <a:p>
            <a:pPr marL="171450" indent="-171450">
              <a:buFont typeface="Arial"/>
              <a:buChar char="•"/>
            </a:pPr>
            <a:r>
              <a:rPr lang="en-US"/>
              <a:t>Asking somebody you know to write all or part of your assignment</a:t>
            </a:r>
          </a:p>
          <a:p>
            <a:pPr marL="171450" indent="-171450">
              <a:buFont typeface="Arial"/>
              <a:buChar char="•"/>
            </a:pPr>
            <a:r>
              <a:rPr lang="en-US"/>
              <a:t>Allowing another student to submit your work as their own</a:t>
            </a:r>
          </a:p>
          <a:p>
            <a:pPr marL="171450" indent="-171450">
              <a:buFont typeface="Arial"/>
              <a:buChar char="•"/>
            </a:pPr>
            <a:r>
              <a:rPr lang="en-US"/>
              <a:t>Jointly completing an individual assignment with another person and then each submitting identical or similar pieces of work</a:t>
            </a:r>
          </a:p>
          <a:p>
            <a:pPr marL="171450" indent="-171450">
              <a:buFont typeface="Arial"/>
              <a:buChar char="•"/>
            </a:pPr>
            <a:r>
              <a:rPr lang="en-US"/>
              <a:t>Working with another student to jointly plan an assignment e.g. structure, main arguments and sources, even if you then individually write up the assignment.</a:t>
            </a:r>
          </a:p>
          <a:p>
            <a:endParaRPr lang="en-US">
              <a:cs typeface="Calibri"/>
            </a:endParaRPr>
          </a:p>
        </p:txBody>
      </p:sp>
      <p:sp>
        <p:nvSpPr>
          <p:cNvPr id="4" name="Slide Number Placeholder 3"/>
          <p:cNvSpPr>
            <a:spLocks noGrp="1"/>
          </p:cNvSpPr>
          <p:nvPr>
            <p:ph type="sldNum" sz="quarter" idx="5"/>
          </p:nvPr>
        </p:nvSpPr>
        <p:spPr/>
        <p:txBody>
          <a:bodyPr/>
          <a:lstStyle/>
          <a:p>
            <a:fld id="{CFA13A40-97AA-4A84-B7E5-B46BB067ED7D}" type="slidenum">
              <a:rPr lang="en-GB"/>
              <a:t>8</a:t>
            </a:fld>
            <a:endParaRPr lang="en-GB"/>
          </a:p>
        </p:txBody>
      </p:sp>
    </p:spTree>
    <p:extLst>
      <p:ext uri="{BB962C8B-B14F-4D97-AF65-F5344CB8AC3E}">
        <p14:creationId xmlns:p14="http://schemas.microsoft.com/office/powerpoint/2010/main" val="27313024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 video from a Cardiff University lecturer on why you shouldn’t plagiarise. </a:t>
            </a:r>
            <a:endParaRPr lang="en-US"/>
          </a:p>
        </p:txBody>
      </p:sp>
      <p:sp>
        <p:nvSpPr>
          <p:cNvPr id="4" name="Slide Number Placeholder 3"/>
          <p:cNvSpPr>
            <a:spLocks noGrp="1"/>
          </p:cNvSpPr>
          <p:nvPr>
            <p:ph type="sldNum" sz="quarter" idx="5"/>
          </p:nvPr>
        </p:nvSpPr>
        <p:spPr/>
        <p:txBody>
          <a:bodyPr/>
          <a:lstStyle/>
          <a:p>
            <a:fld id="{CFA13A40-97AA-4A84-B7E5-B46BB067ED7D}" type="slidenum">
              <a:rPr lang="en-GB" smtClean="0"/>
              <a:t>9</a:t>
            </a:fld>
            <a:endParaRPr lang="en-GB"/>
          </a:p>
        </p:txBody>
      </p:sp>
    </p:spTree>
    <p:extLst>
      <p:ext uri="{BB962C8B-B14F-4D97-AF65-F5344CB8AC3E}">
        <p14:creationId xmlns:p14="http://schemas.microsoft.com/office/powerpoint/2010/main" val="5529027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cs typeface="Calibri"/>
              </a:rPr>
              <a:t>So we know why, but how do we reference in UWTSD?</a:t>
            </a:r>
          </a:p>
          <a:p>
            <a:endParaRPr lang="en-GB">
              <a:cs typeface="Calibri"/>
            </a:endParaRPr>
          </a:p>
          <a:p>
            <a:r>
              <a:rPr lang="en-US">
                <a:cs typeface="Calibri"/>
              </a:rPr>
              <a:t>Consistency is key!</a:t>
            </a:r>
            <a:endParaRPr lang="en-GB">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CFA13A40-97AA-4A84-B7E5-B46BB067ED7D}" type="slidenum">
              <a:rPr lang="en-GB"/>
              <a:t>10</a:t>
            </a:fld>
            <a:endParaRPr lang="en-GB"/>
          </a:p>
        </p:txBody>
      </p:sp>
    </p:spTree>
    <p:extLst>
      <p:ext uri="{BB962C8B-B14F-4D97-AF65-F5344CB8AC3E}">
        <p14:creationId xmlns:p14="http://schemas.microsoft.com/office/powerpoint/2010/main" val="16720336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11</a:t>
            </a:fld>
            <a:endParaRPr lang="en-GB"/>
          </a:p>
        </p:txBody>
      </p:sp>
    </p:spTree>
    <p:extLst>
      <p:ext uri="{BB962C8B-B14F-4D97-AF65-F5344CB8AC3E}">
        <p14:creationId xmlns:p14="http://schemas.microsoft.com/office/powerpoint/2010/main" val="586808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One of the key purposes of referencing is to acknowledge the role that the work of others has played in developing your ideas. </a:t>
            </a:r>
            <a:endParaRPr lang="en-GB"/>
          </a:p>
          <a:p>
            <a:endParaRPr lang="en-GB"/>
          </a:p>
          <a:p>
            <a:r>
              <a:rPr lang="en-US"/>
              <a:t>This means that </a:t>
            </a:r>
            <a:r>
              <a:rPr lang="en-US" b="1"/>
              <a:t>you must include a citation every time you use an idea that you got from someone else – not just when you quote directly. </a:t>
            </a:r>
            <a:r>
              <a:rPr lang="en-US"/>
              <a:t>That includes images, tables, graphs etc. if they’re not your own work.</a:t>
            </a:r>
            <a:endParaRPr lang="en-GB"/>
          </a:p>
          <a:p>
            <a:endParaRPr lang="en-US"/>
          </a:p>
          <a:p>
            <a:r>
              <a:rPr lang="en-US">
                <a:cs typeface="Calibri"/>
              </a:rPr>
              <a:t>Good note taking skills are important. You must record the information as you go along and highlight which words</a:t>
            </a:r>
            <a:r>
              <a:rPr lang="en-GB">
                <a:cs typeface="Calibri"/>
              </a:rPr>
              <a:t> are</a:t>
            </a:r>
            <a:r>
              <a:rPr lang="en-US">
                <a:cs typeface="Calibri"/>
              </a:rPr>
              <a:t> exact quotes and which are paraphrased.</a:t>
            </a:r>
          </a:p>
        </p:txBody>
      </p:sp>
      <p:sp>
        <p:nvSpPr>
          <p:cNvPr id="4" name="Slide Number Placeholder 3"/>
          <p:cNvSpPr>
            <a:spLocks noGrp="1"/>
          </p:cNvSpPr>
          <p:nvPr>
            <p:ph type="sldNum" sz="quarter" idx="5"/>
          </p:nvPr>
        </p:nvSpPr>
        <p:spPr/>
        <p:txBody>
          <a:bodyPr/>
          <a:lstStyle/>
          <a:p>
            <a:fld id="{CFA13A40-97AA-4A84-B7E5-B46BB067ED7D}" type="slidenum">
              <a:rPr lang="en-GB"/>
              <a:t>12</a:t>
            </a:fld>
            <a:endParaRPr lang="en-GB"/>
          </a:p>
        </p:txBody>
      </p:sp>
    </p:spTree>
    <p:extLst>
      <p:ext uri="{BB962C8B-B14F-4D97-AF65-F5344CB8AC3E}">
        <p14:creationId xmlns:p14="http://schemas.microsoft.com/office/powerpoint/2010/main" val="8235766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If you are using the author's name in your sentence, you only need the date and page number in brackets. Note the full stop comes after the citation if at the end of a sentence. </a:t>
            </a:r>
          </a:p>
        </p:txBody>
      </p:sp>
      <p:sp>
        <p:nvSpPr>
          <p:cNvPr id="4" name="Slide Number Placeholder 3"/>
          <p:cNvSpPr>
            <a:spLocks noGrp="1"/>
          </p:cNvSpPr>
          <p:nvPr>
            <p:ph type="sldNum" sz="quarter" idx="5"/>
          </p:nvPr>
        </p:nvSpPr>
        <p:spPr/>
        <p:txBody>
          <a:bodyPr/>
          <a:lstStyle/>
          <a:p>
            <a:fld id="{CFA13A40-97AA-4A84-B7E5-B46BB067ED7D}" type="slidenum">
              <a:rPr lang="en-GB"/>
              <a:t>13</a:t>
            </a:fld>
            <a:endParaRPr lang="en-GB"/>
          </a:p>
        </p:txBody>
      </p:sp>
    </p:spTree>
    <p:extLst>
      <p:ext uri="{BB962C8B-B14F-4D97-AF65-F5344CB8AC3E}">
        <p14:creationId xmlns:p14="http://schemas.microsoft.com/office/powerpoint/2010/main" val="616404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14</a:t>
            </a:fld>
            <a:endParaRPr lang="en-GB"/>
          </a:p>
        </p:txBody>
      </p:sp>
    </p:spTree>
    <p:extLst>
      <p:ext uri="{BB962C8B-B14F-4D97-AF65-F5344CB8AC3E}">
        <p14:creationId xmlns:p14="http://schemas.microsoft.com/office/powerpoint/2010/main" val="42591306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If you are using the author's name in your sentence, you only need the date and page number in brackets. Note the full stop comes after the citation if at the end of a sentence. </a:t>
            </a:r>
          </a:p>
        </p:txBody>
      </p:sp>
      <p:sp>
        <p:nvSpPr>
          <p:cNvPr id="4" name="Slide Number Placeholder 3"/>
          <p:cNvSpPr>
            <a:spLocks noGrp="1"/>
          </p:cNvSpPr>
          <p:nvPr>
            <p:ph type="sldNum" sz="quarter" idx="5"/>
          </p:nvPr>
        </p:nvSpPr>
        <p:spPr/>
        <p:txBody>
          <a:bodyPr/>
          <a:lstStyle/>
          <a:p>
            <a:fld id="{CFA13A40-97AA-4A84-B7E5-B46BB067ED7D}" type="slidenum">
              <a:rPr lang="en-GB"/>
              <a:t>15</a:t>
            </a:fld>
            <a:endParaRPr lang="en-GB"/>
          </a:p>
        </p:txBody>
      </p:sp>
    </p:spTree>
    <p:extLst>
      <p:ext uri="{BB962C8B-B14F-4D97-AF65-F5344CB8AC3E}">
        <p14:creationId xmlns:p14="http://schemas.microsoft.com/office/powerpoint/2010/main" val="17900191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Don’t just drop a quote into your writing – integrate it into your own sentences. Highlight use of two authors, connected by ‘and’ </a:t>
            </a:r>
          </a:p>
        </p:txBody>
      </p:sp>
      <p:sp>
        <p:nvSpPr>
          <p:cNvPr id="4" name="Slide Number Placeholder 3"/>
          <p:cNvSpPr>
            <a:spLocks noGrp="1"/>
          </p:cNvSpPr>
          <p:nvPr>
            <p:ph type="sldNum" sz="quarter" idx="5"/>
          </p:nvPr>
        </p:nvSpPr>
        <p:spPr/>
        <p:txBody>
          <a:bodyPr/>
          <a:lstStyle/>
          <a:p>
            <a:fld id="{8236E5D3-2D1D-4335-8033-F314E4E9B495}" type="slidenum">
              <a:rPr lang="en-GB" smtClean="0"/>
              <a:t>16</a:t>
            </a:fld>
            <a:endParaRPr lang="en-GB"/>
          </a:p>
        </p:txBody>
      </p:sp>
    </p:spTree>
    <p:extLst>
      <p:ext uri="{BB962C8B-B14F-4D97-AF65-F5344CB8AC3E}">
        <p14:creationId xmlns:p14="http://schemas.microsoft.com/office/powerpoint/2010/main" val="10163243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17</a:t>
            </a:fld>
            <a:endParaRPr lang="en-GB"/>
          </a:p>
        </p:txBody>
      </p:sp>
    </p:spTree>
    <p:extLst>
      <p:ext uri="{BB962C8B-B14F-4D97-AF65-F5344CB8AC3E}">
        <p14:creationId xmlns:p14="http://schemas.microsoft.com/office/powerpoint/2010/main" val="1577249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18</a:t>
            </a:fld>
            <a:endParaRPr lang="en-GB"/>
          </a:p>
        </p:txBody>
      </p:sp>
    </p:spTree>
    <p:extLst>
      <p:ext uri="{BB962C8B-B14F-4D97-AF65-F5344CB8AC3E}">
        <p14:creationId xmlns:p14="http://schemas.microsoft.com/office/powerpoint/2010/main" val="15536004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19</a:t>
            </a:fld>
            <a:endParaRPr lang="en-GB"/>
          </a:p>
        </p:txBody>
      </p:sp>
    </p:spTree>
    <p:extLst>
      <p:ext uri="{BB962C8B-B14F-4D97-AF65-F5344CB8AC3E}">
        <p14:creationId xmlns:p14="http://schemas.microsoft.com/office/powerpoint/2010/main" val="41408633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Did I know this before I started this course?</a:t>
            </a:r>
          </a:p>
          <a:p>
            <a:r>
              <a:rPr lang="en-US">
                <a:cs typeface="Calibri"/>
              </a:rPr>
              <a:t>Did this idea come from me or something I have read?</a:t>
            </a:r>
          </a:p>
          <a:p>
            <a:r>
              <a:rPr lang="en-US">
                <a:cs typeface="Calibri"/>
              </a:rPr>
              <a:t>Ig in doubt – cite it!</a:t>
            </a:r>
          </a:p>
        </p:txBody>
      </p:sp>
      <p:sp>
        <p:nvSpPr>
          <p:cNvPr id="4" name="Slide Number Placeholder 3"/>
          <p:cNvSpPr>
            <a:spLocks noGrp="1"/>
          </p:cNvSpPr>
          <p:nvPr>
            <p:ph type="sldNum" sz="quarter" idx="5"/>
          </p:nvPr>
        </p:nvSpPr>
        <p:spPr/>
        <p:txBody>
          <a:bodyPr/>
          <a:lstStyle/>
          <a:p>
            <a:fld id="{7C1845D0-53D4-4312-8F17-71CDCA72431A}" type="slidenum">
              <a:rPr lang="en-GB" smtClean="0"/>
              <a:t>20</a:t>
            </a:fld>
            <a:endParaRPr lang="en-GB"/>
          </a:p>
        </p:txBody>
      </p:sp>
    </p:spTree>
    <p:extLst>
      <p:ext uri="{BB962C8B-B14F-4D97-AF65-F5344CB8AC3E}">
        <p14:creationId xmlns:p14="http://schemas.microsoft.com/office/powerpoint/2010/main" val="35973723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814B348-030A-4680-A53F-58B231D09CC1}" type="slidenum">
              <a:rPr lang="en-GB" smtClean="0"/>
              <a:t>21</a:t>
            </a:fld>
            <a:endParaRPr lang="en-GB"/>
          </a:p>
        </p:txBody>
      </p:sp>
    </p:spTree>
    <p:extLst>
      <p:ext uri="{BB962C8B-B14F-4D97-AF65-F5344CB8AC3E}">
        <p14:creationId xmlns:p14="http://schemas.microsoft.com/office/powerpoint/2010/main" val="36110216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22</a:t>
            </a:fld>
            <a:endParaRPr lang="en-GB"/>
          </a:p>
        </p:txBody>
      </p:sp>
    </p:spTree>
    <p:extLst>
      <p:ext uri="{BB962C8B-B14F-4D97-AF65-F5344CB8AC3E}">
        <p14:creationId xmlns:p14="http://schemas.microsoft.com/office/powerpoint/2010/main" val="31798220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24</a:t>
            </a:fld>
            <a:endParaRPr lang="en-GB"/>
          </a:p>
        </p:txBody>
      </p:sp>
    </p:spTree>
    <p:extLst>
      <p:ext uri="{BB962C8B-B14F-4D97-AF65-F5344CB8AC3E}">
        <p14:creationId xmlns:p14="http://schemas.microsoft.com/office/powerpoint/2010/main" val="38780571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25</a:t>
            </a:fld>
            <a:endParaRPr lang="en-GB"/>
          </a:p>
        </p:txBody>
      </p:sp>
    </p:spTree>
    <p:extLst>
      <p:ext uri="{BB962C8B-B14F-4D97-AF65-F5344CB8AC3E}">
        <p14:creationId xmlns:p14="http://schemas.microsoft.com/office/powerpoint/2010/main" val="3650475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34</a:t>
            </a:fld>
            <a:endParaRPr lang="en-GB"/>
          </a:p>
        </p:txBody>
      </p:sp>
    </p:spTree>
    <p:extLst>
      <p:ext uri="{BB962C8B-B14F-4D97-AF65-F5344CB8AC3E}">
        <p14:creationId xmlns:p14="http://schemas.microsoft.com/office/powerpoint/2010/main" val="18675983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36</a:t>
            </a:fld>
            <a:endParaRPr lang="en-GB"/>
          </a:p>
        </p:txBody>
      </p:sp>
    </p:spTree>
    <p:extLst>
      <p:ext uri="{BB962C8B-B14F-4D97-AF65-F5344CB8AC3E}">
        <p14:creationId xmlns:p14="http://schemas.microsoft.com/office/powerpoint/2010/main" val="3729298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37</a:t>
            </a:fld>
            <a:endParaRPr lang="en-GB"/>
          </a:p>
        </p:txBody>
      </p:sp>
    </p:spTree>
    <p:extLst>
      <p:ext uri="{BB962C8B-B14F-4D97-AF65-F5344CB8AC3E}">
        <p14:creationId xmlns:p14="http://schemas.microsoft.com/office/powerpoint/2010/main" val="5552642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38</a:t>
            </a:fld>
            <a:endParaRPr lang="en-GB"/>
          </a:p>
        </p:txBody>
      </p:sp>
    </p:spTree>
    <p:extLst>
      <p:ext uri="{BB962C8B-B14F-4D97-AF65-F5344CB8AC3E}">
        <p14:creationId xmlns:p14="http://schemas.microsoft.com/office/powerpoint/2010/main" val="28902089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39</a:t>
            </a:fld>
            <a:endParaRPr lang="en-GB"/>
          </a:p>
        </p:txBody>
      </p:sp>
    </p:spTree>
    <p:extLst>
      <p:ext uri="{BB962C8B-B14F-4D97-AF65-F5344CB8AC3E}">
        <p14:creationId xmlns:p14="http://schemas.microsoft.com/office/powerpoint/2010/main" val="30387223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Don't forget study support through the HWB pages.</a:t>
            </a:r>
          </a:p>
        </p:txBody>
      </p:sp>
      <p:sp>
        <p:nvSpPr>
          <p:cNvPr id="4" name="Slide Number Placeholder 3"/>
          <p:cNvSpPr>
            <a:spLocks noGrp="1"/>
          </p:cNvSpPr>
          <p:nvPr>
            <p:ph type="sldNum" sz="quarter" idx="5"/>
          </p:nvPr>
        </p:nvSpPr>
        <p:spPr/>
        <p:txBody>
          <a:bodyPr/>
          <a:lstStyle/>
          <a:p>
            <a:fld id="{CFA13A40-97AA-4A84-B7E5-B46BB067ED7D}" type="slidenum">
              <a:rPr lang="en-GB"/>
              <a:t>40</a:t>
            </a:fld>
            <a:endParaRPr lang="en-GB"/>
          </a:p>
        </p:txBody>
      </p:sp>
    </p:spTree>
    <p:extLst>
      <p:ext uri="{BB962C8B-B14F-4D97-AF65-F5344CB8AC3E}">
        <p14:creationId xmlns:p14="http://schemas.microsoft.com/office/powerpoint/2010/main" val="39684585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43</a:t>
            </a:fld>
            <a:endParaRPr lang="en-GB"/>
          </a:p>
        </p:txBody>
      </p:sp>
    </p:spTree>
    <p:extLst>
      <p:ext uri="{BB962C8B-B14F-4D97-AF65-F5344CB8AC3E}">
        <p14:creationId xmlns:p14="http://schemas.microsoft.com/office/powerpoint/2010/main" val="413853919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5.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0" y="0"/>
            <a:ext cx="6102350" cy="6858000"/>
          </a:xfrm>
          <a:ln>
            <a:noFill/>
          </a:ln>
        </p:spPr>
        <p:txBody>
          <a:bodyPr/>
          <a:lstStyle/>
          <a:p>
            <a:r>
              <a:rPr lang="en-US"/>
              <a:t>Click icon to add picture</a:t>
            </a:r>
            <a:endParaRPr lang="en-GB"/>
          </a:p>
        </p:txBody>
      </p:sp>
      <p:sp>
        <p:nvSpPr>
          <p:cNvPr id="7" name="Rectangle 6"/>
          <p:cNvSpPr/>
          <p:nvPr userDrawn="1"/>
        </p:nvSpPr>
        <p:spPr>
          <a:xfrm>
            <a:off x="6096000" y="0"/>
            <a:ext cx="6089780" cy="68572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6378926" y="4698064"/>
            <a:ext cx="5435249" cy="1046857"/>
          </a:xfrm>
        </p:spPr>
        <p:txBody>
          <a:bodyPr/>
          <a:lstStyle>
            <a:lvl1pPr marL="0" indent="0" algn="l">
              <a:buNone/>
              <a:defRPr sz="24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30281" y="777"/>
            <a:ext cx="1372730" cy="1062138"/>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24763" y="447656"/>
            <a:ext cx="1419921" cy="542381"/>
          </a:xfrm>
          <a:prstGeom prst="rect">
            <a:avLst/>
          </a:prstGeom>
        </p:spPr>
      </p:pic>
      <p:pic>
        <p:nvPicPr>
          <p:cNvPr id="12" name="Picture 1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217020" y="6460717"/>
            <a:ext cx="1597155" cy="225552"/>
          </a:xfrm>
          <a:prstGeom prst="rect">
            <a:avLst/>
          </a:prstGeom>
        </p:spPr>
      </p:pic>
      <p:pic>
        <p:nvPicPr>
          <p:cNvPr id="14" name="Picture 1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400348" y="6472466"/>
            <a:ext cx="1493523" cy="234696"/>
          </a:xfrm>
          <a:prstGeom prst="rect">
            <a:avLst/>
          </a:prstGeom>
        </p:spPr>
      </p:pic>
      <p:pic>
        <p:nvPicPr>
          <p:cNvPr id="15" name="Picture 14"/>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6246997" y="6411949"/>
            <a:ext cx="1859284" cy="323089"/>
          </a:xfrm>
          <a:prstGeom prst="rect">
            <a:avLst/>
          </a:prstGeom>
        </p:spPr>
      </p:pic>
      <p:cxnSp>
        <p:nvCxnSpPr>
          <p:cNvPr id="18" name="Straight Connector 17"/>
          <p:cNvCxnSpPr/>
          <p:nvPr userDrawn="1"/>
        </p:nvCxnSpPr>
        <p:spPr>
          <a:xfrm>
            <a:off x="6367977"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userDrawn="1"/>
        </p:nvSpPr>
        <p:spPr>
          <a:xfrm>
            <a:off x="6367977" y="2109158"/>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a:p>
        </p:txBody>
      </p:sp>
      <p:sp>
        <p:nvSpPr>
          <p:cNvPr id="4" name="Title 3"/>
          <p:cNvSpPr>
            <a:spLocks noGrp="1"/>
          </p:cNvSpPr>
          <p:nvPr>
            <p:ph type="title"/>
          </p:nvPr>
        </p:nvSpPr>
        <p:spPr>
          <a:xfrm>
            <a:off x="6367977" y="2286001"/>
            <a:ext cx="5446198" cy="2225400"/>
          </a:xfrm>
        </p:spPr>
        <p:txBody>
          <a:bodyPr/>
          <a:lstStyle/>
          <a:p>
            <a:r>
              <a:rPr lang="en-US"/>
              <a:t>Click to edit Master title style</a:t>
            </a:r>
            <a:endParaRPr lang="en-GB"/>
          </a:p>
        </p:txBody>
      </p:sp>
    </p:spTree>
    <p:extLst>
      <p:ext uri="{BB962C8B-B14F-4D97-AF65-F5344CB8AC3E}">
        <p14:creationId xmlns:p14="http://schemas.microsoft.com/office/powerpoint/2010/main" val="1699695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4315626" y="0"/>
            <a:ext cx="7876374" cy="6858000"/>
          </a:xfrm>
          <a:ln>
            <a:noFill/>
          </a:ln>
        </p:spPr>
        <p:txBody>
          <a:bodyPr/>
          <a:lstStyle/>
          <a:p>
            <a:r>
              <a:rPr lang="en-US"/>
              <a:t>Click icon to add picture</a:t>
            </a:r>
            <a:endParaRPr lang="en-GB"/>
          </a:p>
        </p:txBody>
      </p:sp>
      <p:sp>
        <p:nvSpPr>
          <p:cNvPr id="7" name="Rectangle 6"/>
          <p:cNvSpPr/>
          <p:nvPr userDrawn="1"/>
        </p:nvSpPr>
        <p:spPr>
          <a:xfrm>
            <a:off x="0" y="0"/>
            <a:ext cx="4315626" cy="68572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286221" y="1263533"/>
            <a:ext cx="3670481" cy="3641841"/>
          </a:xfrm>
        </p:spPr>
        <p:txBody>
          <a:bodyPr>
            <a:normAutofit/>
          </a:bodyPr>
          <a:lstStyle>
            <a:lvl1pPr marL="0" indent="0" algn="l">
              <a:buNone/>
              <a:defRPr sz="4000" i="1"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67645" y="218254"/>
            <a:ext cx="1023113" cy="1023113"/>
          </a:xfrm>
          <a:prstGeom prst="rect">
            <a:avLst/>
          </a:prstGeom>
        </p:spPr>
      </p:pic>
    </p:spTree>
    <p:extLst>
      <p:ext uri="{BB962C8B-B14F-4D97-AF65-F5344CB8AC3E}">
        <p14:creationId xmlns:p14="http://schemas.microsoft.com/office/powerpoint/2010/main" val="36840608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11" name="Text Placeholder 3"/>
          <p:cNvSpPr>
            <a:spLocks noGrp="1"/>
          </p:cNvSpPr>
          <p:nvPr>
            <p:ph type="body" sz="half" idx="2"/>
          </p:nvPr>
        </p:nvSpPr>
        <p:spPr>
          <a:xfrm>
            <a:off x="1580973" y="200797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2" name="Text Placeholder 31"/>
          <p:cNvSpPr>
            <a:spLocks noGrp="1"/>
          </p:cNvSpPr>
          <p:nvPr>
            <p:ph type="body" sz="quarter" idx="20" hasCustomPrompt="1"/>
          </p:nvPr>
        </p:nvSpPr>
        <p:spPr>
          <a:xfrm>
            <a:off x="698242" y="1999505"/>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27" name="Text Placeholder 3"/>
          <p:cNvSpPr>
            <a:spLocks noGrp="1"/>
          </p:cNvSpPr>
          <p:nvPr>
            <p:ph type="body" sz="half" idx="21"/>
          </p:nvPr>
        </p:nvSpPr>
        <p:spPr>
          <a:xfrm>
            <a:off x="1580973" y="295861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8" name="Text Placeholder 31"/>
          <p:cNvSpPr>
            <a:spLocks noGrp="1"/>
          </p:cNvSpPr>
          <p:nvPr>
            <p:ph type="body" sz="quarter" idx="22" hasCustomPrompt="1"/>
          </p:nvPr>
        </p:nvSpPr>
        <p:spPr>
          <a:xfrm>
            <a:off x="698242" y="2950141"/>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1" name="Text Placeholder 3"/>
          <p:cNvSpPr>
            <a:spLocks noGrp="1"/>
          </p:cNvSpPr>
          <p:nvPr>
            <p:ph type="body" sz="half" idx="23"/>
          </p:nvPr>
        </p:nvSpPr>
        <p:spPr>
          <a:xfrm>
            <a:off x="1580973" y="389621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3" name="Text Placeholder 31"/>
          <p:cNvSpPr>
            <a:spLocks noGrp="1"/>
          </p:cNvSpPr>
          <p:nvPr>
            <p:ph type="body" sz="quarter" idx="24" hasCustomPrompt="1"/>
          </p:nvPr>
        </p:nvSpPr>
        <p:spPr>
          <a:xfrm>
            <a:off x="698242" y="3887743"/>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4" name="Text Placeholder 3"/>
          <p:cNvSpPr>
            <a:spLocks noGrp="1"/>
          </p:cNvSpPr>
          <p:nvPr>
            <p:ph type="body" sz="half" idx="25"/>
          </p:nvPr>
        </p:nvSpPr>
        <p:spPr>
          <a:xfrm>
            <a:off x="1580973" y="484685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5" name="Text Placeholder 31"/>
          <p:cNvSpPr>
            <a:spLocks noGrp="1"/>
          </p:cNvSpPr>
          <p:nvPr>
            <p:ph type="body" sz="quarter" idx="26" hasCustomPrompt="1"/>
          </p:nvPr>
        </p:nvSpPr>
        <p:spPr>
          <a:xfrm>
            <a:off x="698242" y="4838379"/>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6" name="Text Placeholder 3"/>
          <p:cNvSpPr>
            <a:spLocks noGrp="1"/>
          </p:cNvSpPr>
          <p:nvPr>
            <p:ph type="body" sz="half" idx="27"/>
          </p:nvPr>
        </p:nvSpPr>
        <p:spPr>
          <a:xfrm>
            <a:off x="7263061" y="199958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7" name="Text Placeholder 31"/>
          <p:cNvSpPr>
            <a:spLocks noGrp="1"/>
          </p:cNvSpPr>
          <p:nvPr>
            <p:ph type="body" sz="quarter" idx="28" hasCustomPrompt="1"/>
          </p:nvPr>
        </p:nvSpPr>
        <p:spPr>
          <a:xfrm>
            <a:off x="6380330" y="1991115"/>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8" name="Text Placeholder 3"/>
          <p:cNvSpPr>
            <a:spLocks noGrp="1"/>
          </p:cNvSpPr>
          <p:nvPr>
            <p:ph type="body" sz="half" idx="29"/>
          </p:nvPr>
        </p:nvSpPr>
        <p:spPr>
          <a:xfrm>
            <a:off x="7263061" y="295022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9" name="Text Placeholder 31"/>
          <p:cNvSpPr>
            <a:spLocks noGrp="1"/>
          </p:cNvSpPr>
          <p:nvPr>
            <p:ph type="body" sz="quarter" idx="30" hasCustomPrompt="1"/>
          </p:nvPr>
        </p:nvSpPr>
        <p:spPr>
          <a:xfrm>
            <a:off x="6380330" y="2941751"/>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40" name="Text Placeholder 3"/>
          <p:cNvSpPr>
            <a:spLocks noGrp="1"/>
          </p:cNvSpPr>
          <p:nvPr>
            <p:ph type="body" sz="half" idx="31"/>
          </p:nvPr>
        </p:nvSpPr>
        <p:spPr>
          <a:xfrm>
            <a:off x="7263061" y="388782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1" name="Text Placeholder 31"/>
          <p:cNvSpPr>
            <a:spLocks noGrp="1"/>
          </p:cNvSpPr>
          <p:nvPr>
            <p:ph type="body" sz="quarter" idx="32" hasCustomPrompt="1"/>
          </p:nvPr>
        </p:nvSpPr>
        <p:spPr>
          <a:xfrm>
            <a:off x="6380330" y="3879353"/>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42" name="Text Placeholder 3"/>
          <p:cNvSpPr>
            <a:spLocks noGrp="1"/>
          </p:cNvSpPr>
          <p:nvPr>
            <p:ph type="body" sz="half" idx="33"/>
          </p:nvPr>
        </p:nvSpPr>
        <p:spPr>
          <a:xfrm>
            <a:off x="7263061" y="483846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3" name="Text Placeholder 31"/>
          <p:cNvSpPr>
            <a:spLocks noGrp="1"/>
          </p:cNvSpPr>
          <p:nvPr>
            <p:ph type="body" sz="quarter" idx="34" hasCustomPrompt="1"/>
          </p:nvPr>
        </p:nvSpPr>
        <p:spPr>
          <a:xfrm>
            <a:off x="6380330" y="4829989"/>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Tree>
    <p:extLst>
      <p:ext uri="{BB962C8B-B14F-4D97-AF65-F5344CB8AC3E}">
        <p14:creationId xmlns:p14="http://schemas.microsoft.com/office/powerpoint/2010/main" val="209247728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nd pictur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18457" y="1600201"/>
            <a:ext cx="5233081" cy="45656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Title 1"/>
          <p:cNvSpPr>
            <a:spLocks noGrp="1"/>
          </p:cNvSpPr>
          <p:nvPr>
            <p:ph type="title"/>
          </p:nvPr>
        </p:nvSpPr>
        <p:spPr>
          <a:xfrm>
            <a:off x="718456" y="262866"/>
            <a:ext cx="10795518" cy="1003916"/>
          </a:xfrm>
        </p:spPr>
        <p:txBody>
          <a:bodyPr/>
          <a:lstStyle>
            <a:lvl1pPr>
              <a:defRPr/>
            </a:lvl1pPr>
          </a:lstStyle>
          <a:p>
            <a:r>
              <a:rPr lang="en-US"/>
              <a:t>Click to edit Master title style</a:t>
            </a:r>
            <a:endParaRPr lang="en-GB"/>
          </a:p>
        </p:txBody>
      </p:sp>
      <p:sp>
        <p:nvSpPr>
          <p:cNvPr id="8" name="Picture Placeholder 7"/>
          <p:cNvSpPr>
            <a:spLocks noGrp="1"/>
          </p:cNvSpPr>
          <p:nvPr>
            <p:ph type="pic" sz="quarter" idx="13"/>
          </p:nvPr>
        </p:nvSpPr>
        <p:spPr>
          <a:xfrm>
            <a:off x="6254749" y="1600201"/>
            <a:ext cx="5239011" cy="4565650"/>
          </a:xfrm>
        </p:spPr>
        <p:txBody>
          <a:bodyPr/>
          <a:lstStyle/>
          <a:p>
            <a:r>
              <a:rPr lang="en-US"/>
              <a:t>Click icon to add picture</a:t>
            </a:r>
            <a:endParaRPr lang="en-GB"/>
          </a:p>
        </p:txBody>
      </p:sp>
    </p:spTree>
    <p:extLst>
      <p:ext uri="{BB962C8B-B14F-4D97-AF65-F5344CB8AC3E}">
        <p14:creationId xmlns:p14="http://schemas.microsoft.com/office/powerpoint/2010/main" val="3894415064"/>
      </p:ext>
    </p:extLst>
  </p:cSld>
  <p:clrMapOvr>
    <a:masterClrMapping/>
  </p:clrMapOvr>
  <p:extLst>
    <p:ext uri="{DCECCB84-F9BA-43D5-87BE-67443E8EF086}">
      <p15:sldGuideLst xmlns:p15="http://schemas.microsoft.com/office/powerpoint/2012/main">
        <p15:guide id="1" orient="horz"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Text Placeholder 3"/>
          <p:cNvSpPr>
            <a:spLocks noGrp="1"/>
          </p:cNvSpPr>
          <p:nvPr>
            <p:ph type="body" sz="quarter" idx="10"/>
          </p:nvPr>
        </p:nvSpPr>
        <p:spPr>
          <a:xfrm>
            <a:off x="698500" y="1592263"/>
            <a:ext cx="5253038"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Text Placeholder 5"/>
          <p:cNvSpPr>
            <a:spLocks noGrp="1"/>
          </p:cNvSpPr>
          <p:nvPr>
            <p:ph type="body" sz="quarter" idx="11"/>
          </p:nvPr>
        </p:nvSpPr>
        <p:spPr>
          <a:xfrm>
            <a:off x="6254750" y="1592263"/>
            <a:ext cx="5238750"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682154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98242" y="1592263"/>
            <a:ext cx="5253297" cy="494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98243" y="2105367"/>
            <a:ext cx="5253296"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254750" y="1592262"/>
            <a:ext cx="5275260" cy="51310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54750" y="2105366"/>
            <a:ext cx="5275262"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Title 1"/>
          <p:cNvSpPr>
            <a:spLocks noGrp="1"/>
          </p:cNvSpPr>
          <p:nvPr>
            <p:ph type="title"/>
          </p:nvPr>
        </p:nvSpPr>
        <p:spPr>
          <a:xfrm>
            <a:off x="698242" y="265291"/>
            <a:ext cx="10795518" cy="1003916"/>
          </a:xfrm>
        </p:spPr>
        <p:txBody>
          <a:bodyPr/>
          <a:lstStyle>
            <a:lvl1pPr>
              <a:defRPr/>
            </a:lvl1pPr>
          </a:lstStyle>
          <a:p>
            <a:r>
              <a:rPr lang="en-US"/>
              <a:t>Click to edit Master title style</a:t>
            </a:r>
            <a:endParaRPr lang="en-GB"/>
          </a:p>
        </p:txBody>
      </p:sp>
    </p:spTree>
    <p:extLst>
      <p:ext uri="{BB962C8B-B14F-4D97-AF65-F5344CB8AC3E}">
        <p14:creationId xmlns:p14="http://schemas.microsoft.com/office/powerpoint/2010/main" val="2751120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7" name="Content Placeholder 6"/>
          <p:cNvSpPr>
            <a:spLocks noGrp="1"/>
          </p:cNvSpPr>
          <p:nvPr>
            <p:ph sz="quarter" idx="10"/>
          </p:nvPr>
        </p:nvSpPr>
        <p:spPr>
          <a:xfrm>
            <a:off x="698242" y="1592263"/>
            <a:ext cx="10795518" cy="457404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260057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5" name="Picture Placeholder 4"/>
          <p:cNvSpPr>
            <a:spLocks noGrp="1"/>
          </p:cNvSpPr>
          <p:nvPr>
            <p:ph type="pic" sz="quarter" idx="10"/>
          </p:nvPr>
        </p:nvSpPr>
        <p:spPr>
          <a:xfrm>
            <a:off x="698242" y="1592263"/>
            <a:ext cx="10795518" cy="4574040"/>
          </a:xfrm>
        </p:spPr>
        <p:txBody>
          <a:bodyPr/>
          <a:lstStyle/>
          <a:p>
            <a:r>
              <a:rPr lang="en-US"/>
              <a:t>Click icon to add picture</a:t>
            </a:r>
            <a:endParaRPr lang="en-GB"/>
          </a:p>
        </p:txBody>
      </p:sp>
    </p:spTree>
    <p:extLst>
      <p:ext uri="{BB962C8B-B14F-4D97-AF65-F5344CB8AC3E}">
        <p14:creationId xmlns:p14="http://schemas.microsoft.com/office/powerpoint/2010/main" val="314438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userDrawn="1"/>
        </p:nvSpPr>
        <p:spPr>
          <a:xfrm>
            <a:off x="0" y="1709738"/>
            <a:ext cx="12192000" cy="4379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063688" y="1709738"/>
            <a:ext cx="10283761" cy="2852737"/>
          </a:xfrm>
        </p:spPr>
        <p:txBody>
          <a:bodyPr anchor="b"/>
          <a:lstStyle>
            <a:lvl1pPr>
              <a:defRPr sz="6000">
                <a:solidFill>
                  <a:schemeClr val="bg1"/>
                </a:solidFill>
              </a:defRPr>
            </a:lvl1pPr>
          </a:lstStyle>
          <a:p>
            <a:r>
              <a:rPr lang="en-US"/>
              <a:t>Click to edit Master title style</a:t>
            </a:r>
            <a:endParaRPr lang="en-GB"/>
          </a:p>
        </p:txBody>
      </p:sp>
      <p:sp>
        <p:nvSpPr>
          <p:cNvPr id="3" name="Text Placeholder 2"/>
          <p:cNvSpPr>
            <a:spLocks noGrp="1"/>
          </p:cNvSpPr>
          <p:nvPr>
            <p:ph type="body" idx="1"/>
          </p:nvPr>
        </p:nvSpPr>
        <p:spPr>
          <a:xfrm>
            <a:off x="1063688" y="4589463"/>
            <a:ext cx="10283761"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7072906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1725538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10056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Empty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271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5586B75A-687E-405C-8A0B-8D00578BA2C3}" type="datetimeFigureOut">
              <a:rPr lang="en-US" dirty="0"/>
              <a:pPr/>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14736294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86B75A-687E-405C-8A0B-8D00578BA2C3}" type="datetimeFigureOut">
              <a:rPr lang="en-US" dirty="0"/>
              <a:pPr/>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9112086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5490773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p:cNvSpPr>
            <a:spLocks noGrp="1"/>
          </p:cNvSpPr>
          <p:nvPr>
            <p:ph type="dt" sz="half" idx="10"/>
          </p:nvPr>
        </p:nvSpPr>
        <p:spPr/>
        <p:txBody>
          <a:bodyPr/>
          <a:lstStyle/>
          <a:p>
            <a:fld id="{5586B75A-687E-405C-8A0B-8D00578BA2C3}" type="datetimeFigureOut">
              <a:rPr lang="en-US" dirty="0"/>
              <a:pPr/>
              <a:t>1/25/2024</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13165804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1"/>
          <p:cNvSpPr>
            <a:spLocks noGrp="1"/>
          </p:cNvSpPr>
          <p:nvPr>
            <p:ph type="dt" sz="half" idx="10"/>
          </p:nvPr>
        </p:nvSpPr>
        <p:spPr/>
        <p:txBody>
          <a:bodyPr/>
          <a:lstStyle/>
          <a:p>
            <a:fld id="{5586B75A-687E-405C-8A0B-8D00578BA2C3}" type="datetimeFigureOut">
              <a:rPr lang="en-US" dirty="0"/>
              <a:pPr/>
              <a:t>1/25/2024</a:t>
            </a:fld>
            <a:endParaRPr lang="en-US"/>
          </a:p>
        </p:txBody>
      </p:sp>
      <p:sp>
        <p:nvSpPr>
          <p:cNvPr id="11" name="Footer Placeholder 10"/>
          <p:cNvSpPr>
            <a:spLocks noGrp="1"/>
          </p:cNvSpPr>
          <p:nvPr>
            <p:ph type="ftr" sz="quarter" idx="11"/>
          </p:nvPr>
        </p:nvSpPr>
        <p:spPr/>
        <p:txBody>
          <a:bodyPr/>
          <a:lstStyle/>
          <a:p>
            <a:endParaRPr lang="en-US"/>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13076237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2" name="Date Placeholder 1"/>
          <p:cNvSpPr>
            <a:spLocks noGrp="1"/>
          </p:cNvSpPr>
          <p:nvPr>
            <p:ph type="dt" sz="half" idx="10"/>
          </p:nvPr>
        </p:nvSpPr>
        <p:spPr/>
        <p:txBody>
          <a:bodyPr/>
          <a:lstStyle/>
          <a:p>
            <a:fld id="{5586B75A-687E-405C-8A0B-8D00578BA2C3}" type="datetimeFigureOut">
              <a:rPr lang="en-US" dirty="0"/>
              <a:pPr/>
              <a:t>1/25/2024</a:t>
            </a:fld>
            <a:endParaRPr lang="en-US"/>
          </a:p>
        </p:txBody>
      </p:sp>
      <p:sp>
        <p:nvSpPr>
          <p:cNvPr id="7" name="Footer Placeholder 6"/>
          <p:cNvSpPr>
            <a:spLocks noGrp="1"/>
          </p:cNvSpPr>
          <p:nvPr>
            <p:ph type="ftr" sz="quarter" idx="11"/>
          </p:nvPr>
        </p:nvSpPr>
        <p:spPr/>
        <p:txBody>
          <a:bodyPr/>
          <a:lstStyle/>
          <a:p>
            <a:endParaRPr lang="en-US"/>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40737056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23265315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1/25/2024</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39168094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1/25/2024</a:t>
            </a:fld>
            <a:endParaRPr lang="en-US"/>
          </a:p>
        </p:txBody>
      </p:sp>
      <p:sp>
        <p:nvSpPr>
          <p:cNvPr id="9" name="Footer Placeholder 8"/>
          <p:cNvSpPr>
            <a:spLocks noGrp="1"/>
          </p:cNvSpPr>
          <p:nvPr>
            <p:ph type="ftr" sz="quarter" idx="11"/>
          </p:nvPr>
        </p:nvSpPr>
        <p:spPr>
          <a:xfrm>
            <a:off x="3499101" y="6356350"/>
            <a:ext cx="5911517" cy="365125"/>
          </a:xfrm>
        </p:spPr>
        <p:txBody>
          <a:bodyPr/>
          <a:lstStyle/>
          <a:p>
            <a:endParaRPr lang="en-US"/>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6669516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586B75A-687E-405C-8A0B-8D00578BA2C3}" type="datetimeFigureOut">
              <a:rPr lang="en-US" dirty="0"/>
              <a:pPr/>
              <a:t>1/25/2024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38716253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586B75A-687E-405C-8A0B-8D00578BA2C3}" type="datetimeFigureOut">
              <a:rPr lang="en-US" dirty="0"/>
              <a:pPr/>
              <a:t>1/25/2024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24950645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77158682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5519290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63518964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13210889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79625644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44933809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6089782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71535039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366939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6937107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66282214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2" name="Date Placeholder 1"/>
          <p:cNvSpPr>
            <a:spLocks noGrp="1"/>
          </p:cNvSpPr>
          <p:nvPr>
            <p:ph type="dt" sz="half" idx="10"/>
          </p:nvPr>
        </p:nvSpPr>
        <p:spPr/>
        <p:txBody>
          <a:bodyPr/>
          <a:lstStyle/>
          <a:p>
            <a:fld id="{5586B75A-687E-405C-8A0B-8D00578BA2C3}" type="datetimeFigureOut">
              <a:rPr lang="en-US" dirty="0"/>
              <a:pPr/>
              <a:t>1/25/2024</a:t>
            </a:fld>
            <a:endParaRPr lang="en-US"/>
          </a:p>
        </p:txBody>
      </p:sp>
      <p:sp>
        <p:nvSpPr>
          <p:cNvPr id="7" name="Footer Placeholder 6"/>
          <p:cNvSpPr>
            <a:spLocks noGrp="1"/>
          </p:cNvSpPr>
          <p:nvPr>
            <p:ph type="ftr" sz="quarter" idx="11"/>
          </p:nvPr>
        </p:nvSpPr>
        <p:spPr/>
        <p:txBody>
          <a:bodyPr/>
          <a:lstStyle/>
          <a:p>
            <a:endParaRPr lang="en-US"/>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153547106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5586B75A-687E-405C-8A0B-8D00578BA2C3}" type="datetimeFigureOut">
              <a:rPr lang="en-US" dirty="0"/>
              <a:pPr/>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224416800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70862716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86B75A-687E-405C-8A0B-8D00578BA2C3}" type="datetimeFigureOut">
              <a:rPr lang="en-US" dirty="0"/>
              <a:pPr/>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8890652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0" y="0"/>
            <a:ext cx="6102350" cy="6858000"/>
          </a:xfrm>
          <a:ln>
            <a:noFill/>
          </a:ln>
        </p:spPr>
        <p:txBody>
          <a:bodyPr/>
          <a:lstStyle/>
          <a:p>
            <a:r>
              <a:rPr lang="en-US"/>
              <a:t>Click icon to add picture</a:t>
            </a:r>
            <a:endParaRPr lang="en-GB"/>
          </a:p>
        </p:txBody>
      </p:sp>
      <p:sp>
        <p:nvSpPr>
          <p:cNvPr id="7" name="Rectangle 6"/>
          <p:cNvSpPr/>
          <p:nvPr userDrawn="1"/>
        </p:nvSpPr>
        <p:spPr>
          <a:xfrm>
            <a:off x="6096000" y="0"/>
            <a:ext cx="6089780" cy="68572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6378926" y="4698064"/>
            <a:ext cx="5435249" cy="1046857"/>
          </a:xfrm>
        </p:spPr>
        <p:txBody>
          <a:bodyPr/>
          <a:lstStyle>
            <a:lvl1pPr marL="0" indent="0" algn="l">
              <a:buNone/>
              <a:defRPr sz="24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30281" y="777"/>
            <a:ext cx="1372730" cy="1062138"/>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24763" y="447656"/>
            <a:ext cx="1419921" cy="542381"/>
          </a:xfrm>
          <a:prstGeom prst="rect">
            <a:avLst/>
          </a:prstGeom>
        </p:spPr>
      </p:pic>
      <p:pic>
        <p:nvPicPr>
          <p:cNvPr id="12" name="Picture 1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217020" y="6460717"/>
            <a:ext cx="1597155" cy="225552"/>
          </a:xfrm>
          <a:prstGeom prst="rect">
            <a:avLst/>
          </a:prstGeom>
        </p:spPr>
      </p:pic>
      <p:pic>
        <p:nvPicPr>
          <p:cNvPr id="14" name="Picture 1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400348" y="6472466"/>
            <a:ext cx="1493523" cy="234696"/>
          </a:xfrm>
          <a:prstGeom prst="rect">
            <a:avLst/>
          </a:prstGeom>
        </p:spPr>
      </p:pic>
      <p:pic>
        <p:nvPicPr>
          <p:cNvPr id="15" name="Picture 14"/>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6246997" y="6411949"/>
            <a:ext cx="1859284" cy="323089"/>
          </a:xfrm>
          <a:prstGeom prst="rect">
            <a:avLst/>
          </a:prstGeom>
        </p:spPr>
      </p:pic>
      <p:cxnSp>
        <p:nvCxnSpPr>
          <p:cNvPr id="18" name="Straight Connector 17"/>
          <p:cNvCxnSpPr/>
          <p:nvPr userDrawn="1"/>
        </p:nvCxnSpPr>
        <p:spPr>
          <a:xfrm>
            <a:off x="6367977"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userDrawn="1"/>
        </p:nvSpPr>
        <p:spPr>
          <a:xfrm>
            <a:off x="6367977" y="2109158"/>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a:p>
        </p:txBody>
      </p:sp>
      <p:sp>
        <p:nvSpPr>
          <p:cNvPr id="4" name="Title 3"/>
          <p:cNvSpPr>
            <a:spLocks noGrp="1"/>
          </p:cNvSpPr>
          <p:nvPr>
            <p:ph type="title"/>
          </p:nvPr>
        </p:nvSpPr>
        <p:spPr>
          <a:xfrm>
            <a:off x="6367977" y="2286001"/>
            <a:ext cx="5446198" cy="2225400"/>
          </a:xfrm>
        </p:spPr>
        <p:txBody>
          <a:bodyPr/>
          <a:lstStyle/>
          <a:p>
            <a:r>
              <a:rPr lang="en-US"/>
              <a:t>Click to edit Master title style</a:t>
            </a:r>
            <a:endParaRPr lang="en-GB"/>
          </a:p>
        </p:txBody>
      </p:sp>
    </p:spTree>
    <p:extLst>
      <p:ext uri="{BB962C8B-B14F-4D97-AF65-F5344CB8AC3E}">
        <p14:creationId xmlns:p14="http://schemas.microsoft.com/office/powerpoint/2010/main" val="169969581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4315626" y="0"/>
            <a:ext cx="7876374" cy="6858000"/>
          </a:xfrm>
          <a:ln>
            <a:noFill/>
          </a:ln>
        </p:spPr>
        <p:txBody>
          <a:bodyPr/>
          <a:lstStyle/>
          <a:p>
            <a:r>
              <a:rPr lang="en-US"/>
              <a:t>Click icon to add picture</a:t>
            </a:r>
            <a:endParaRPr lang="en-GB"/>
          </a:p>
        </p:txBody>
      </p:sp>
      <p:sp>
        <p:nvSpPr>
          <p:cNvPr id="7" name="Rectangle 6"/>
          <p:cNvSpPr/>
          <p:nvPr userDrawn="1"/>
        </p:nvSpPr>
        <p:spPr>
          <a:xfrm>
            <a:off x="0" y="0"/>
            <a:ext cx="4315626" cy="68572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286221" y="1263533"/>
            <a:ext cx="3670481" cy="3641841"/>
          </a:xfrm>
        </p:spPr>
        <p:txBody>
          <a:bodyPr>
            <a:normAutofit/>
          </a:bodyPr>
          <a:lstStyle>
            <a:lvl1pPr marL="0" indent="0" algn="l">
              <a:buNone/>
              <a:defRPr sz="4000" i="1"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67645" y="218254"/>
            <a:ext cx="1023113" cy="1023113"/>
          </a:xfrm>
          <a:prstGeom prst="rect">
            <a:avLst/>
          </a:prstGeom>
        </p:spPr>
      </p:pic>
    </p:spTree>
    <p:extLst>
      <p:ext uri="{BB962C8B-B14F-4D97-AF65-F5344CB8AC3E}">
        <p14:creationId xmlns:p14="http://schemas.microsoft.com/office/powerpoint/2010/main" val="368406085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s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11" name="Text Placeholder 3"/>
          <p:cNvSpPr>
            <a:spLocks noGrp="1"/>
          </p:cNvSpPr>
          <p:nvPr>
            <p:ph type="body" sz="half" idx="2"/>
          </p:nvPr>
        </p:nvSpPr>
        <p:spPr>
          <a:xfrm>
            <a:off x="1580973" y="200797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2" name="Text Placeholder 31"/>
          <p:cNvSpPr>
            <a:spLocks noGrp="1"/>
          </p:cNvSpPr>
          <p:nvPr>
            <p:ph type="body" sz="quarter" idx="20" hasCustomPrompt="1"/>
          </p:nvPr>
        </p:nvSpPr>
        <p:spPr>
          <a:xfrm>
            <a:off x="698242" y="1999505"/>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27" name="Text Placeholder 3"/>
          <p:cNvSpPr>
            <a:spLocks noGrp="1"/>
          </p:cNvSpPr>
          <p:nvPr>
            <p:ph type="body" sz="half" idx="21"/>
          </p:nvPr>
        </p:nvSpPr>
        <p:spPr>
          <a:xfrm>
            <a:off x="1580973" y="295861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8" name="Text Placeholder 31"/>
          <p:cNvSpPr>
            <a:spLocks noGrp="1"/>
          </p:cNvSpPr>
          <p:nvPr>
            <p:ph type="body" sz="quarter" idx="22" hasCustomPrompt="1"/>
          </p:nvPr>
        </p:nvSpPr>
        <p:spPr>
          <a:xfrm>
            <a:off x="698242" y="2950141"/>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1" name="Text Placeholder 3"/>
          <p:cNvSpPr>
            <a:spLocks noGrp="1"/>
          </p:cNvSpPr>
          <p:nvPr>
            <p:ph type="body" sz="half" idx="23"/>
          </p:nvPr>
        </p:nvSpPr>
        <p:spPr>
          <a:xfrm>
            <a:off x="1580973" y="389621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3" name="Text Placeholder 31"/>
          <p:cNvSpPr>
            <a:spLocks noGrp="1"/>
          </p:cNvSpPr>
          <p:nvPr>
            <p:ph type="body" sz="quarter" idx="24" hasCustomPrompt="1"/>
          </p:nvPr>
        </p:nvSpPr>
        <p:spPr>
          <a:xfrm>
            <a:off x="698242" y="3887743"/>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4" name="Text Placeholder 3"/>
          <p:cNvSpPr>
            <a:spLocks noGrp="1"/>
          </p:cNvSpPr>
          <p:nvPr>
            <p:ph type="body" sz="half" idx="25"/>
          </p:nvPr>
        </p:nvSpPr>
        <p:spPr>
          <a:xfrm>
            <a:off x="1580973" y="484685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5" name="Text Placeholder 31"/>
          <p:cNvSpPr>
            <a:spLocks noGrp="1"/>
          </p:cNvSpPr>
          <p:nvPr>
            <p:ph type="body" sz="quarter" idx="26" hasCustomPrompt="1"/>
          </p:nvPr>
        </p:nvSpPr>
        <p:spPr>
          <a:xfrm>
            <a:off x="698242" y="4838379"/>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6" name="Text Placeholder 3"/>
          <p:cNvSpPr>
            <a:spLocks noGrp="1"/>
          </p:cNvSpPr>
          <p:nvPr>
            <p:ph type="body" sz="half" idx="27"/>
          </p:nvPr>
        </p:nvSpPr>
        <p:spPr>
          <a:xfrm>
            <a:off x="7263061" y="199958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7" name="Text Placeholder 31"/>
          <p:cNvSpPr>
            <a:spLocks noGrp="1"/>
          </p:cNvSpPr>
          <p:nvPr>
            <p:ph type="body" sz="quarter" idx="28" hasCustomPrompt="1"/>
          </p:nvPr>
        </p:nvSpPr>
        <p:spPr>
          <a:xfrm>
            <a:off x="6380330" y="1991115"/>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8" name="Text Placeholder 3"/>
          <p:cNvSpPr>
            <a:spLocks noGrp="1"/>
          </p:cNvSpPr>
          <p:nvPr>
            <p:ph type="body" sz="half" idx="29"/>
          </p:nvPr>
        </p:nvSpPr>
        <p:spPr>
          <a:xfrm>
            <a:off x="7263061" y="295022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9" name="Text Placeholder 31"/>
          <p:cNvSpPr>
            <a:spLocks noGrp="1"/>
          </p:cNvSpPr>
          <p:nvPr>
            <p:ph type="body" sz="quarter" idx="30" hasCustomPrompt="1"/>
          </p:nvPr>
        </p:nvSpPr>
        <p:spPr>
          <a:xfrm>
            <a:off x="6380330" y="2941751"/>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40" name="Text Placeholder 3"/>
          <p:cNvSpPr>
            <a:spLocks noGrp="1"/>
          </p:cNvSpPr>
          <p:nvPr>
            <p:ph type="body" sz="half" idx="31"/>
          </p:nvPr>
        </p:nvSpPr>
        <p:spPr>
          <a:xfrm>
            <a:off x="7263061" y="388782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1" name="Text Placeholder 31"/>
          <p:cNvSpPr>
            <a:spLocks noGrp="1"/>
          </p:cNvSpPr>
          <p:nvPr>
            <p:ph type="body" sz="quarter" idx="32" hasCustomPrompt="1"/>
          </p:nvPr>
        </p:nvSpPr>
        <p:spPr>
          <a:xfrm>
            <a:off x="6380330" y="3879353"/>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42" name="Text Placeholder 3"/>
          <p:cNvSpPr>
            <a:spLocks noGrp="1"/>
          </p:cNvSpPr>
          <p:nvPr>
            <p:ph type="body" sz="half" idx="33"/>
          </p:nvPr>
        </p:nvSpPr>
        <p:spPr>
          <a:xfrm>
            <a:off x="7263061" y="483846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3" name="Text Placeholder 31"/>
          <p:cNvSpPr>
            <a:spLocks noGrp="1"/>
          </p:cNvSpPr>
          <p:nvPr>
            <p:ph type="body" sz="quarter" idx="34" hasCustomPrompt="1"/>
          </p:nvPr>
        </p:nvSpPr>
        <p:spPr>
          <a:xfrm>
            <a:off x="6380330" y="4829989"/>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Tree>
    <p:extLst>
      <p:ext uri="{BB962C8B-B14F-4D97-AF65-F5344CB8AC3E}">
        <p14:creationId xmlns:p14="http://schemas.microsoft.com/office/powerpoint/2010/main" val="209247728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ext and pictur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18457" y="1600201"/>
            <a:ext cx="5233081" cy="45656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Title 1"/>
          <p:cNvSpPr>
            <a:spLocks noGrp="1"/>
          </p:cNvSpPr>
          <p:nvPr>
            <p:ph type="title"/>
          </p:nvPr>
        </p:nvSpPr>
        <p:spPr>
          <a:xfrm>
            <a:off x="718456" y="262866"/>
            <a:ext cx="10795518" cy="1003916"/>
          </a:xfrm>
        </p:spPr>
        <p:txBody>
          <a:bodyPr/>
          <a:lstStyle>
            <a:lvl1pPr>
              <a:defRPr/>
            </a:lvl1pPr>
          </a:lstStyle>
          <a:p>
            <a:r>
              <a:rPr lang="en-US"/>
              <a:t>Click to edit Master title style</a:t>
            </a:r>
            <a:endParaRPr lang="en-GB"/>
          </a:p>
        </p:txBody>
      </p:sp>
      <p:sp>
        <p:nvSpPr>
          <p:cNvPr id="8" name="Picture Placeholder 7"/>
          <p:cNvSpPr>
            <a:spLocks noGrp="1"/>
          </p:cNvSpPr>
          <p:nvPr>
            <p:ph type="pic" sz="quarter" idx="13"/>
          </p:nvPr>
        </p:nvSpPr>
        <p:spPr>
          <a:xfrm>
            <a:off x="6254749" y="1600201"/>
            <a:ext cx="5239011" cy="4565650"/>
          </a:xfrm>
        </p:spPr>
        <p:txBody>
          <a:bodyPr/>
          <a:lstStyle/>
          <a:p>
            <a:r>
              <a:rPr lang="en-US"/>
              <a:t>Click icon to add picture</a:t>
            </a:r>
            <a:endParaRPr lang="en-GB"/>
          </a:p>
        </p:txBody>
      </p:sp>
    </p:spTree>
    <p:extLst>
      <p:ext uri="{BB962C8B-B14F-4D97-AF65-F5344CB8AC3E}">
        <p14:creationId xmlns:p14="http://schemas.microsoft.com/office/powerpoint/2010/main" val="3894415064"/>
      </p:ext>
    </p:extLst>
  </p:cSld>
  <p:clrMapOvr>
    <a:masterClrMapping/>
  </p:clrMapOvr>
  <p:extLst>
    <p:ext uri="{DCECCB84-F9BA-43D5-87BE-67443E8EF086}">
      <p15:sldGuideLst xmlns:p15="http://schemas.microsoft.com/office/powerpoint/2012/main">
        <p15:guide id="1" orient="horz" pos="2160"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ext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Text Placeholder 3"/>
          <p:cNvSpPr>
            <a:spLocks noGrp="1"/>
          </p:cNvSpPr>
          <p:nvPr>
            <p:ph type="body" sz="quarter" idx="10"/>
          </p:nvPr>
        </p:nvSpPr>
        <p:spPr>
          <a:xfrm>
            <a:off x="698500" y="1592263"/>
            <a:ext cx="5253038"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Text Placeholder 5"/>
          <p:cNvSpPr>
            <a:spLocks noGrp="1"/>
          </p:cNvSpPr>
          <p:nvPr>
            <p:ph type="body" sz="quarter" idx="11"/>
          </p:nvPr>
        </p:nvSpPr>
        <p:spPr>
          <a:xfrm>
            <a:off x="6254750" y="1592263"/>
            <a:ext cx="5238750"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6821542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98242" y="1592263"/>
            <a:ext cx="5253297" cy="494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98243" y="2105367"/>
            <a:ext cx="5253296"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254750" y="1592262"/>
            <a:ext cx="5275260" cy="51310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54750" y="2105366"/>
            <a:ext cx="5275262"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Title 1"/>
          <p:cNvSpPr>
            <a:spLocks noGrp="1"/>
          </p:cNvSpPr>
          <p:nvPr>
            <p:ph type="title"/>
          </p:nvPr>
        </p:nvSpPr>
        <p:spPr>
          <a:xfrm>
            <a:off x="698242" y="265291"/>
            <a:ext cx="10795518" cy="1003916"/>
          </a:xfrm>
        </p:spPr>
        <p:txBody>
          <a:bodyPr/>
          <a:lstStyle>
            <a:lvl1pPr>
              <a:defRPr/>
            </a:lvl1pPr>
          </a:lstStyle>
          <a:p>
            <a:r>
              <a:rPr lang="en-US"/>
              <a:t>Click to edit Master title style</a:t>
            </a:r>
            <a:endParaRPr lang="en-GB"/>
          </a:p>
        </p:txBody>
      </p:sp>
    </p:spTree>
    <p:extLst>
      <p:ext uri="{BB962C8B-B14F-4D97-AF65-F5344CB8AC3E}">
        <p14:creationId xmlns:p14="http://schemas.microsoft.com/office/powerpoint/2010/main" val="275112024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7" name="Content Placeholder 6"/>
          <p:cNvSpPr>
            <a:spLocks noGrp="1"/>
          </p:cNvSpPr>
          <p:nvPr>
            <p:ph sz="quarter" idx="10"/>
          </p:nvPr>
        </p:nvSpPr>
        <p:spPr>
          <a:xfrm>
            <a:off x="698242" y="1592263"/>
            <a:ext cx="10795518" cy="457404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26005744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le and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5" name="Picture Placeholder 4"/>
          <p:cNvSpPr>
            <a:spLocks noGrp="1"/>
          </p:cNvSpPr>
          <p:nvPr>
            <p:ph type="pic" sz="quarter" idx="10"/>
          </p:nvPr>
        </p:nvSpPr>
        <p:spPr>
          <a:xfrm>
            <a:off x="698242" y="1592263"/>
            <a:ext cx="10795518" cy="4574040"/>
          </a:xfrm>
        </p:spPr>
        <p:txBody>
          <a:bodyPr/>
          <a:lstStyle/>
          <a:p>
            <a:r>
              <a:rPr lang="en-US"/>
              <a:t>Click icon to add picture</a:t>
            </a:r>
            <a:endParaRPr lang="en-GB"/>
          </a:p>
        </p:txBody>
      </p:sp>
    </p:spTree>
    <p:extLst>
      <p:ext uri="{BB962C8B-B14F-4D97-AF65-F5344CB8AC3E}">
        <p14:creationId xmlns:p14="http://schemas.microsoft.com/office/powerpoint/2010/main" val="31443872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userDrawn="1"/>
        </p:nvSpPr>
        <p:spPr>
          <a:xfrm>
            <a:off x="0" y="1709738"/>
            <a:ext cx="12192000" cy="4379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063688" y="1709738"/>
            <a:ext cx="10283761" cy="2852737"/>
          </a:xfrm>
        </p:spPr>
        <p:txBody>
          <a:bodyPr anchor="b"/>
          <a:lstStyle>
            <a:lvl1pPr>
              <a:defRPr sz="6000">
                <a:solidFill>
                  <a:schemeClr val="bg1"/>
                </a:solidFill>
              </a:defRPr>
            </a:lvl1pPr>
          </a:lstStyle>
          <a:p>
            <a:r>
              <a:rPr lang="en-US"/>
              <a:t>Click to edit Master title style</a:t>
            </a:r>
            <a:endParaRPr lang="en-GB"/>
          </a:p>
        </p:txBody>
      </p:sp>
      <p:sp>
        <p:nvSpPr>
          <p:cNvPr id="3" name="Text Placeholder 2"/>
          <p:cNvSpPr>
            <a:spLocks noGrp="1"/>
          </p:cNvSpPr>
          <p:nvPr>
            <p:ph type="body" idx="1"/>
          </p:nvPr>
        </p:nvSpPr>
        <p:spPr>
          <a:xfrm>
            <a:off x="1063688" y="4589463"/>
            <a:ext cx="10283761"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70729063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17255384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100569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Empty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27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37.xml"/><Relationship Id="rId2" Type="http://schemas.openxmlformats.org/officeDocument/2006/relationships/slideLayout" Target="../slideLayouts/slideLayout36.xml"/><Relationship Id="rId1" Type="http://schemas.openxmlformats.org/officeDocument/2006/relationships/slideLayout" Target="../slideLayouts/slideLayout35.xml"/><Relationship Id="rId5" Type="http://schemas.openxmlformats.org/officeDocument/2006/relationships/theme" Target="../theme/theme4.xml"/><Relationship Id="rId4" Type="http://schemas.openxmlformats.org/officeDocument/2006/relationships/slideLayout" Target="../slideLayouts/slideLayout3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theme" Target="../theme/theme5.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2" Type="http://schemas.openxmlformats.org/officeDocument/2006/relationships/slideLayout" Target="../slideLayouts/slideLayout40.xml"/><Relationship Id="rId16" Type="http://schemas.openxmlformats.org/officeDocument/2006/relationships/image" Target="../media/image3.png"/><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image" Target="../media/image2.png"/><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15" name="Rectangle 14"/>
          <p:cNvSpPr/>
          <p:nvPr userDrawn="1"/>
        </p:nvSpPr>
        <p:spPr>
          <a:xfrm>
            <a:off x="0" y="713"/>
            <a:ext cx="12192000" cy="6867071"/>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userDrawn="1"/>
        </p:nvSpPr>
        <p:spPr>
          <a:xfrm>
            <a:off x="0" y="713"/>
            <a:ext cx="12192000" cy="127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userDrawn="1"/>
        </p:nvSpPr>
        <p:spPr>
          <a:xfrm>
            <a:off x="0" y="6311899"/>
            <a:ext cx="12192000" cy="55517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Placeholder 1"/>
          <p:cNvSpPr>
            <a:spLocks noGrp="1"/>
          </p:cNvSpPr>
          <p:nvPr>
            <p:ph type="title"/>
          </p:nvPr>
        </p:nvSpPr>
        <p:spPr>
          <a:xfrm>
            <a:off x="698242" y="252284"/>
            <a:ext cx="10795518" cy="1003916"/>
          </a:xfrm>
          <a:prstGeom prst="rect">
            <a:avLst/>
          </a:prstGeom>
        </p:spPr>
        <p:txBody>
          <a:bodyPr vert="horz" lIns="91440" tIns="45720" rIns="91440" bIns="45720" rtlCol="0" anchor="b">
            <a:normAutofit/>
          </a:bodyPr>
          <a:lstStyle/>
          <a:p>
            <a:r>
              <a:rPr lang="en-US"/>
              <a:t>Click to edit Master title style</a:t>
            </a:r>
            <a:endParaRPr lang="en-GB"/>
          </a:p>
        </p:txBody>
      </p:sp>
      <p:sp>
        <p:nvSpPr>
          <p:cNvPr id="3" name="Text Placeholder 2"/>
          <p:cNvSpPr>
            <a:spLocks noGrp="1"/>
          </p:cNvSpPr>
          <p:nvPr>
            <p:ph type="body" idx="1"/>
          </p:nvPr>
        </p:nvSpPr>
        <p:spPr>
          <a:xfrm>
            <a:off x="698240" y="1592263"/>
            <a:ext cx="10795520" cy="45740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0" name="Picture 9"/>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9896605" y="6468047"/>
            <a:ext cx="1597155" cy="225552"/>
          </a:xfrm>
          <a:prstGeom prst="rect">
            <a:avLst/>
          </a:prstGeom>
        </p:spPr>
      </p:pic>
      <p:pic>
        <p:nvPicPr>
          <p:cNvPr id="11" name="Picture 10"/>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5349239" y="6452997"/>
            <a:ext cx="1493523" cy="234696"/>
          </a:xfrm>
          <a:prstGeom prst="rect">
            <a:avLst/>
          </a:prstGeom>
        </p:spPr>
      </p:pic>
      <p:pic>
        <p:nvPicPr>
          <p:cNvPr id="12" name="Picture 11"/>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698242" y="6419278"/>
            <a:ext cx="1859284" cy="323089"/>
          </a:xfrm>
          <a:prstGeom prst="rect">
            <a:avLst/>
          </a:prstGeom>
        </p:spPr>
      </p:pic>
    </p:spTree>
    <p:extLst>
      <p:ext uri="{BB962C8B-B14F-4D97-AF65-F5344CB8AC3E}">
        <p14:creationId xmlns:p14="http://schemas.microsoft.com/office/powerpoint/2010/main" val="80297582"/>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8" r:id="rId3"/>
    <p:sldLayoutId id="2147483652" r:id="rId4"/>
    <p:sldLayoutId id="2147483661" r:id="rId5"/>
    <p:sldLayoutId id="2147483653" r:id="rId6"/>
    <p:sldLayoutId id="2147483650" r:id="rId7"/>
    <p:sldLayoutId id="2147483662" r:id="rId8"/>
    <p:sldLayoutId id="2147483651" r:id="rId9"/>
    <p:sldLayoutId id="2147483654" r:id="rId10"/>
    <p:sldLayoutId id="2147483655" r:id="rId11"/>
    <p:sldLayoutId id="2147483663" r:id="rId12"/>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03" userDrawn="1">
          <p15:clr>
            <a:srgbClr val="F26B43"/>
          </p15:clr>
        </p15:guide>
        <p15:guide id="2" pos="3840" userDrawn="1">
          <p15:clr>
            <a:srgbClr val="F26B43"/>
          </p15:clr>
        </p15:guide>
        <p15:guide id="3" orient="horz" pos="3884" userDrawn="1">
          <p15:clr>
            <a:srgbClr val="F26B43"/>
          </p15:clr>
        </p15:guide>
        <p15:guide id="4" pos="3940" userDrawn="1">
          <p15:clr>
            <a:srgbClr val="F26B43"/>
          </p15:clr>
        </p15:guide>
        <p15:guide id="5" pos="3749"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1/25/2024</a:t>
            </a:fld>
            <a:endParaRPr lang="en-US"/>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a:p>
        </p:txBody>
      </p:sp>
    </p:spTree>
    <p:extLst>
      <p:ext uri="{BB962C8B-B14F-4D97-AF65-F5344CB8AC3E}">
        <p14:creationId xmlns:p14="http://schemas.microsoft.com/office/powerpoint/2010/main" val="1268196549"/>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306532809"/>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1/25/2024</a:t>
            </a:fld>
            <a:endParaRPr lang="en-US"/>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a:p>
        </p:txBody>
      </p:sp>
    </p:spTree>
    <p:extLst>
      <p:ext uri="{BB962C8B-B14F-4D97-AF65-F5344CB8AC3E}">
        <p14:creationId xmlns:p14="http://schemas.microsoft.com/office/powerpoint/2010/main" val="2010774760"/>
      </p:ext>
    </p:extLst>
  </p:cSld>
  <p:clrMap bg1="lt1" tx1="dk1" bg2="lt2" tx2="dk2" accent1="accent1" accent2="accent2" accent3="accent3" accent4="accent4" accent5="accent5" accent6="accent6" hlink="hlink" folHlink="folHlink"/>
  <p:sldLayoutIdLst>
    <p:sldLayoutId id="2147483690" r:id="rId1"/>
    <p:sldLayoutId id="2147483685" r:id="rId2"/>
    <p:sldLayoutId id="2147483691" r:id="rId3"/>
    <p:sldLayoutId id="2147483686" r:id="rId4"/>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5" name="Rectangle 14"/>
          <p:cNvSpPr/>
          <p:nvPr userDrawn="1"/>
        </p:nvSpPr>
        <p:spPr>
          <a:xfrm>
            <a:off x="0" y="713"/>
            <a:ext cx="12192000" cy="6867071"/>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userDrawn="1"/>
        </p:nvSpPr>
        <p:spPr>
          <a:xfrm>
            <a:off x="0" y="713"/>
            <a:ext cx="12192000" cy="127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userDrawn="1"/>
        </p:nvSpPr>
        <p:spPr>
          <a:xfrm>
            <a:off x="0" y="6311899"/>
            <a:ext cx="12192000" cy="55517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Placeholder 1"/>
          <p:cNvSpPr>
            <a:spLocks noGrp="1"/>
          </p:cNvSpPr>
          <p:nvPr>
            <p:ph type="title"/>
          </p:nvPr>
        </p:nvSpPr>
        <p:spPr>
          <a:xfrm>
            <a:off x="698242" y="252284"/>
            <a:ext cx="10795518" cy="1003916"/>
          </a:xfrm>
          <a:prstGeom prst="rect">
            <a:avLst/>
          </a:prstGeom>
        </p:spPr>
        <p:txBody>
          <a:bodyPr vert="horz" lIns="91440" tIns="45720" rIns="91440" bIns="45720" rtlCol="0" anchor="b">
            <a:normAutofit/>
          </a:bodyPr>
          <a:lstStyle/>
          <a:p>
            <a:r>
              <a:rPr lang="en-US"/>
              <a:t>Click to edit Master title style</a:t>
            </a:r>
            <a:endParaRPr lang="en-GB"/>
          </a:p>
        </p:txBody>
      </p:sp>
      <p:sp>
        <p:nvSpPr>
          <p:cNvPr id="3" name="Text Placeholder 2"/>
          <p:cNvSpPr>
            <a:spLocks noGrp="1"/>
          </p:cNvSpPr>
          <p:nvPr>
            <p:ph type="body" idx="1"/>
          </p:nvPr>
        </p:nvSpPr>
        <p:spPr>
          <a:xfrm>
            <a:off x="698240" y="1592263"/>
            <a:ext cx="10795520" cy="45740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0" name="Picture 9"/>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9896605" y="6468047"/>
            <a:ext cx="1597155" cy="225552"/>
          </a:xfrm>
          <a:prstGeom prst="rect">
            <a:avLst/>
          </a:prstGeom>
        </p:spPr>
      </p:pic>
      <p:pic>
        <p:nvPicPr>
          <p:cNvPr id="11" name="Picture 10"/>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5349239" y="6452997"/>
            <a:ext cx="1493523" cy="234696"/>
          </a:xfrm>
          <a:prstGeom prst="rect">
            <a:avLst/>
          </a:prstGeom>
        </p:spPr>
      </p:pic>
      <p:pic>
        <p:nvPicPr>
          <p:cNvPr id="12" name="Picture 11"/>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698242" y="6419278"/>
            <a:ext cx="1859284" cy="323089"/>
          </a:xfrm>
          <a:prstGeom prst="rect">
            <a:avLst/>
          </a:prstGeom>
        </p:spPr>
      </p:pic>
    </p:spTree>
    <p:extLst>
      <p:ext uri="{BB962C8B-B14F-4D97-AF65-F5344CB8AC3E}">
        <p14:creationId xmlns:p14="http://schemas.microsoft.com/office/powerpoint/2010/main" val="80297582"/>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03" userDrawn="1">
          <p15:clr>
            <a:srgbClr val="F26B43"/>
          </p15:clr>
        </p15:guide>
        <p15:guide id="2" pos="3840" userDrawn="1">
          <p15:clr>
            <a:srgbClr val="F26B43"/>
          </p15:clr>
        </p15:guide>
        <p15:guide id="3" orient="horz" pos="3884" userDrawn="1">
          <p15:clr>
            <a:srgbClr val="F26B43"/>
          </p15:clr>
        </p15:guide>
        <p15:guide id="4" pos="3940" userDrawn="1">
          <p15:clr>
            <a:srgbClr val="F26B43"/>
          </p15:clr>
        </p15:guide>
        <p15:guide id="5" pos="374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notesSlide" Target="../notesSlides/notesSlide3.xml"/><Relationship Id="rId1" Type="http://schemas.openxmlformats.org/officeDocument/2006/relationships/slideLayout" Target="../slideLayouts/slideLayout45.xml"/><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 Id="rId14" Type="http://schemas.openxmlformats.org/officeDocument/2006/relationships/image" Target="../media/image20.svg"/></Relationships>
</file>

<file path=ppt/slides/_rels/slide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40.xml"/><Relationship Id="rId4" Type="http://schemas.openxmlformats.org/officeDocument/2006/relationships/hyperlink" Target="https://pixabay.com/users/dreamypixel-6094827/"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4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5.xml"/><Relationship Id="rId1" Type="http://schemas.openxmlformats.org/officeDocument/2006/relationships/video" Target="https://www.youtube.com/embed/NJkt739uEF4?feature=oembed" TargetMode="External"/><Relationship Id="rId4" Type="http://schemas.openxmlformats.org/officeDocument/2006/relationships/image" Target="../media/image24.jpe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hyperlink" Target="https://librarysearch.uwtsd.ac.uk/permalink/44WHELF_UWTSD/11c0l68/alma99100436002502421" TargetMode="External"/><Relationship Id="rId4" Type="http://schemas.openxmlformats.org/officeDocument/2006/relationships/hyperlink" Target="https://librarysearch.uwtsd.ac.uk/permalink/44WHELF_UWTSD/1pbrh66/alma99100317731402421"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8.xml"/><Relationship Id="rId4" Type="http://schemas.openxmlformats.org/officeDocument/2006/relationships/hyperlink" Target="https://library.southwales.ac.uk/collections-subject-guides/referencing/"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4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0.xml"/><Relationship Id="rId1" Type="http://schemas.openxmlformats.org/officeDocument/2006/relationships/slideLayout" Target="../slideLayouts/slideLayout4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1.xml"/><Relationship Id="rId1" Type="http://schemas.openxmlformats.org/officeDocument/2006/relationships/slideLayout" Target="../slideLayouts/slideLayout45.xml"/></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45.xml"/></Relationships>
</file>

<file path=ppt/slides/_rels/slide2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2.xml"/><Relationship Id="rId1" Type="http://schemas.openxmlformats.org/officeDocument/2006/relationships/slideLayout" Target="../slideLayouts/slideLayout4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5.xml"/></Relationships>
</file>

<file path=ppt/slides/_rels/slide2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5.xml"/></Relationships>
</file>

<file path=ppt/slides/_rels/slide2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45.xml"/></Relationships>
</file>

<file path=ppt/slides/_rels/slide2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5.xml"/></Relationships>
</file>

<file path=ppt/slides/_rels/slide2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4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0.xml"/></Relationships>
</file>

<file path=ppt/slides/_rels/slide3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5.xml"/><Relationship Id="rId1" Type="http://schemas.openxmlformats.org/officeDocument/2006/relationships/slideLayout" Target="../slideLayouts/slideLayout25.xml"/></Relationships>
</file>

<file path=ppt/slides/_rels/slide3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hyperlink" Target="https://uwtsd.ac.uk/library/student-essentials/refworks/"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image" Target="../media/image49.png"/></Relationships>
</file>

<file path=ppt/slides/_rels/slide39.xml.rels><?xml version="1.0" encoding="UTF-8" standalone="yes"?>
<Relationships xmlns="http://schemas.openxmlformats.org/package/2006/relationships"><Relationship Id="rId8" Type="http://schemas.openxmlformats.org/officeDocument/2006/relationships/hyperlink" Target="https://www.youtube.com/playlist?list=PLyN7Mmvg_0odPDamAc5anVah56yS-mkxV" TargetMode="External"/><Relationship Id="rId3" Type="http://schemas.openxmlformats.org/officeDocument/2006/relationships/image" Target="../media/image50.png"/><Relationship Id="rId7" Type="http://schemas.openxmlformats.org/officeDocument/2006/relationships/hyperlink" Target="https://youtu.be/BgY9IFpQgS8" TargetMode="External"/><Relationship Id="rId2" Type="http://schemas.openxmlformats.org/officeDocument/2006/relationships/notesSlide" Target="../notesSlides/notesSlide28.xml"/><Relationship Id="rId1" Type="http://schemas.openxmlformats.org/officeDocument/2006/relationships/slideLayout" Target="../slideLayouts/slideLayout6.xml"/><Relationship Id="rId6" Type="http://schemas.openxmlformats.org/officeDocument/2006/relationships/hyperlink" Target="https://youtu.be/3CVzQsAoajY" TargetMode="External"/><Relationship Id="rId5" Type="http://schemas.openxmlformats.org/officeDocument/2006/relationships/hyperlink" Target="https://uwtsd.ac.uk/library/student-essentials/refworks/" TargetMode="External"/><Relationship Id="rId4" Type="http://schemas.openxmlformats.org/officeDocument/2006/relationships/image" Target="../media/image51.svg"/></Relationships>
</file>

<file path=ppt/slides/_rels/slide40.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hyperlink" Target="https://whel-primo.hosted.exlibrisgroup.com/permalink/f/8jmhd5/44UWTSD_ALMA51220939680002421" TargetMode="External"/><Relationship Id="rId2" Type="http://schemas.openxmlformats.org/officeDocument/2006/relationships/notesSlide" Target="../notesSlides/notesSlide29.xml"/><Relationship Id="rId1" Type="http://schemas.openxmlformats.org/officeDocument/2006/relationships/slideLayout" Target="../slideLayouts/slideLayout45.xml"/><Relationship Id="rId6" Type="http://schemas.openxmlformats.org/officeDocument/2006/relationships/hyperlink" Target="https://librarysearch.uwtsd.ac.uk/permalink/44WHELF_UWTSD/1pbrh66/alma99100317731402421" TargetMode="External"/><Relationship Id="rId5" Type="http://schemas.openxmlformats.org/officeDocument/2006/relationships/hyperlink" Target="https://whel-primo.hosted.exlibrisgroup.com/permalink/f/8jmhd5/44UWTSD_ALMA51199408680002421" TargetMode="External"/><Relationship Id="rId4" Type="http://schemas.openxmlformats.org/officeDocument/2006/relationships/hyperlink" Target="https://librarysearch.uwtsd.ac.uk/permalink/44WHELF_UWTSD/1pbrh66/alma99100341060102421"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hyperlink" Target="https://whelf-uwtsd.alma.exlibrisgroup.com/leganto/public/44WHELF_UWTSD/lists/7517844970002421?auth=SAML" TargetMode="External"/><Relationship Id="rId1" Type="http://schemas.openxmlformats.org/officeDocument/2006/relationships/slideLayout" Target="../slideLayouts/slideLayout4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3.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30.xml"/><Relationship Id="rId1" Type="http://schemas.openxmlformats.org/officeDocument/2006/relationships/slideLayout" Target="../slideLayouts/slideLayout6.xml"/><Relationship Id="rId4" Type="http://schemas.openxmlformats.org/officeDocument/2006/relationships/hyperlink" Target="mailto:l.ellis@uwtsd.ac.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9" descr="Studious high school students">
            <a:extLst>
              <a:ext uri="{FF2B5EF4-FFF2-40B4-BE49-F238E27FC236}">
                <a16:creationId xmlns:a16="http://schemas.microsoft.com/office/drawing/2014/main" id="{0E5E5563-5BAE-4E00-B940-D11ED17525F5}"/>
              </a:ext>
            </a:extLst>
          </p:cNvPr>
          <p:cNvPicPr>
            <a:picLocks noGrp="1" noChangeAspect="1"/>
          </p:cNvPicPr>
          <p:nvPr>
            <p:ph type="pic" sz="quarter" idx="13"/>
          </p:nvPr>
        </p:nvPicPr>
        <p:blipFill rotWithShape="1">
          <a:blip r:embed="rId3"/>
          <a:srcRect l="20347" r="20347"/>
          <a:stretch/>
        </p:blipFill>
        <p:spPr/>
      </p:pic>
      <p:sp>
        <p:nvSpPr>
          <p:cNvPr id="3" name="Subtitle 2"/>
          <p:cNvSpPr>
            <a:spLocks noGrp="1"/>
          </p:cNvSpPr>
          <p:nvPr>
            <p:ph type="subTitle" idx="1"/>
          </p:nvPr>
        </p:nvSpPr>
        <p:spPr/>
        <p:txBody>
          <a:bodyPr vert="horz" lIns="91440" tIns="45720" rIns="91440" bIns="45720" rtlCol="0" anchor="t">
            <a:normAutofit/>
          </a:bodyPr>
          <a:lstStyle/>
          <a:p>
            <a:r>
              <a:rPr lang="en-GB">
                <a:cs typeface="Calibri Light"/>
              </a:rPr>
              <a:t>Lisa Ellis</a:t>
            </a:r>
          </a:p>
          <a:p>
            <a:r>
              <a:rPr lang="en-GB">
                <a:cs typeface="Calibri Light"/>
              </a:rPr>
              <a:t>Academic Liaison Librarian</a:t>
            </a:r>
          </a:p>
        </p:txBody>
      </p:sp>
      <p:sp>
        <p:nvSpPr>
          <p:cNvPr id="4" name="Title 3"/>
          <p:cNvSpPr>
            <a:spLocks noGrp="1"/>
          </p:cNvSpPr>
          <p:nvPr>
            <p:ph type="title"/>
          </p:nvPr>
        </p:nvSpPr>
        <p:spPr/>
        <p:txBody>
          <a:bodyPr>
            <a:normAutofit fontScale="90000"/>
          </a:bodyPr>
          <a:lstStyle/>
          <a:p>
            <a:r>
              <a:rPr lang="en-GB"/>
              <a:t>Harvard Referencing: </a:t>
            </a:r>
            <a:br>
              <a:rPr lang="en-GB"/>
            </a:br>
            <a:br>
              <a:rPr lang="en-GB"/>
            </a:br>
            <a:r>
              <a:rPr lang="en-GB" sz="3200"/>
              <a:t>The why, when and how</a:t>
            </a:r>
          </a:p>
        </p:txBody>
      </p:sp>
    </p:spTree>
    <p:extLst>
      <p:ext uri="{BB962C8B-B14F-4D97-AF65-F5344CB8AC3E}">
        <p14:creationId xmlns:p14="http://schemas.microsoft.com/office/powerpoint/2010/main" val="41538525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57FF9-A7C9-4D97-80BD-031E00E6A448}"/>
              </a:ext>
            </a:extLst>
          </p:cNvPr>
          <p:cNvSpPr>
            <a:spLocks noGrp="1"/>
          </p:cNvSpPr>
          <p:nvPr>
            <p:ph type="title"/>
          </p:nvPr>
        </p:nvSpPr>
        <p:spPr/>
        <p:txBody>
          <a:bodyPr/>
          <a:lstStyle/>
          <a:p>
            <a:r>
              <a:rPr lang="en-GB"/>
              <a:t>Aims...</a:t>
            </a:r>
          </a:p>
        </p:txBody>
      </p:sp>
      <p:sp>
        <p:nvSpPr>
          <p:cNvPr id="3" name="Text Placeholder 2">
            <a:extLst>
              <a:ext uri="{FF2B5EF4-FFF2-40B4-BE49-F238E27FC236}">
                <a16:creationId xmlns:a16="http://schemas.microsoft.com/office/drawing/2014/main" id="{B6BED126-7CE4-4397-A113-2358B5987042}"/>
              </a:ext>
            </a:extLst>
          </p:cNvPr>
          <p:cNvSpPr>
            <a:spLocks noGrp="1"/>
          </p:cNvSpPr>
          <p:nvPr>
            <p:ph type="body" sz="half" idx="2"/>
          </p:nvPr>
        </p:nvSpPr>
        <p:spPr>
          <a:xfrm>
            <a:off x="1580973" y="2001114"/>
            <a:ext cx="6744247" cy="692581"/>
          </a:xfrm>
        </p:spPr>
        <p:txBody>
          <a:bodyPr>
            <a:normAutofit/>
          </a:bodyPr>
          <a:lstStyle/>
          <a:p>
            <a:r>
              <a:rPr lang="en-GB">
                <a:latin typeface="Arial"/>
                <a:cs typeface="Calibri Light"/>
              </a:rPr>
              <a:t>The importance of referencing</a:t>
            </a:r>
            <a:endParaRPr lang="en-GB">
              <a:latin typeface="Arial"/>
              <a:cs typeface="Arial"/>
            </a:endParaRPr>
          </a:p>
        </p:txBody>
      </p:sp>
      <p:sp>
        <p:nvSpPr>
          <p:cNvPr id="4" name="Text Placeholder 3">
            <a:extLst>
              <a:ext uri="{FF2B5EF4-FFF2-40B4-BE49-F238E27FC236}">
                <a16:creationId xmlns:a16="http://schemas.microsoft.com/office/drawing/2014/main" id="{62342D1B-D428-4385-87C0-97B359DF0837}"/>
              </a:ext>
            </a:extLst>
          </p:cNvPr>
          <p:cNvSpPr>
            <a:spLocks noGrp="1"/>
          </p:cNvSpPr>
          <p:nvPr>
            <p:ph type="body" sz="quarter" idx="20"/>
          </p:nvPr>
        </p:nvSpPr>
        <p:spPr>
          <a:solidFill>
            <a:srgbClr val="FFC000"/>
          </a:solidFill>
        </p:spPr>
        <p:txBody>
          <a:bodyPr/>
          <a:lstStyle/>
          <a:p>
            <a:r>
              <a:rPr lang="en-GB">
                <a:cs typeface="Calibri Light"/>
              </a:rPr>
              <a:t>1</a:t>
            </a:r>
            <a:endParaRPr lang="en-GB"/>
          </a:p>
        </p:txBody>
      </p:sp>
      <p:sp>
        <p:nvSpPr>
          <p:cNvPr id="5" name="Text Placeholder 4">
            <a:extLst>
              <a:ext uri="{FF2B5EF4-FFF2-40B4-BE49-F238E27FC236}">
                <a16:creationId xmlns:a16="http://schemas.microsoft.com/office/drawing/2014/main" id="{ED05864B-001D-4BCB-8E6E-98DF2938453F}"/>
              </a:ext>
            </a:extLst>
          </p:cNvPr>
          <p:cNvSpPr>
            <a:spLocks noGrp="1"/>
          </p:cNvSpPr>
          <p:nvPr>
            <p:ph type="body" sz="half" idx="21"/>
          </p:nvPr>
        </p:nvSpPr>
        <p:spPr/>
        <p:txBody>
          <a:bodyPr>
            <a:normAutofit/>
          </a:bodyPr>
          <a:lstStyle/>
          <a:p>
            <a:r>
              <a:rPr lang="en-GB">
                <a:latin typeface="Arial"/>
                <a:cs typeface="Calibri Light"/>
              </a:rPr>
              <a:t>Creating citations</a:t>
            </a:r>
          </a:p>
        </p:txBody>
      </p:sp>
      <p:sp>
        <p:nvSpPr>
          <p:cNvPr id="6" name="Text Placeholder 5">
            <a:extLst>
              <a:ext uri="{FF2B5EF4-FFF2-40B4-BE49-F238E27FC236}">
                <a16:creationId xmlns:a16="http://schemas.microsoft.com/office/drawing/2014/main" id="{CBB13366-1D1E-46BA-9C75-7A04199A8A41}"/>
              </a:ext>
            </a:extLst>
          </p:cNvPr>
          <p:cNvSpPr>
            <a:spLocks noGrp="1"/>
          </p:cNvSpPr>
          <p:nvPr>
            <p:ph type="body" sz="quarter" idx="22"/>
          </p:nvPr>
        </p:nvSpPr>
        <p:spPr>
          <a:solidFill>
            <a:srgbClr val="FFC000"/>
          </a:solidFill>
        </p:spPr>
        <p:txBody>
          <a:bodyPr/>
          <a:lstStyle/>
          <a:p>
            <a:r>
              <a:rPr lang="en-GB">
                <a:cs typeface="Calibri Light"/>
              </a:rPr>
              <a:t>2</a:t>
            </a:r>
            <a:endParaRPr lang="en-GB"/>
          </a:p>
        </p:txBody>
      </p:sp>
      <p:sp>
        <p:nvSpPr>
          <p:cNvPr id="7" name="Text Placeholder 6">
            <a:extLst>
              <a:ext uri="{FF2B5EF4-FFF2-40B4-BE49-F238E27FC236}">
                <a16:creationId xmlns:a16="http://schemas.microsoft.com/office/drawing/2014/main" id="{5A18235E-E76F-4FB1-82E1-F5E261E35BF7}"/>
              </a:ext>
            </a:extLst>
          </p:cNvPr>
          <p:cNvSpPr>
            <a:spLocks noGrp="1"/>
          </p:cNvSpPr>
          <p:nvPr>
            <p:ph type="body" sz="half" idx="23"/>
          </p:nvPr>
        </p:nvSpPr>
        <p:spPr>
          <a:xfrm>
            <a:off x="1580973" y="3888279"/>
            <a:ext cx="8899814" cy="685717"/>
          </a:xfrm>
        </p:spPr>
        <p:txBody>
          <a:bodyPr>
            <a:noAutofit/>
          </a:bodyPr>
          <a:lstStyle/>
          <a:p>
            <a:pPr>
              <a:lnSpc>
                <a:spcPct val="110000"/>
              </a:lnSpc>
            </a:pPr>
            <a:r>
              <a:rPr lang="en-GB">
                <a:latin typeface="Arial"/>
                <a:cs typeface="Calibri Light"/>
              </a:rPr>
              <a:t>Referencing books and journals</a:t>
            </a:r>
          </a:p>
        </p:txBody>
      </p:sp>
      <p:sp>
        <p:nvSpPr>
          <p:cNvPr id="8" name="Text Placeholder 7">
            <a:extLst>
              <a:ext uri="{FF2B5EF4-FFF2-40B4-BE49-F238E27FC236}">
                <a16:creationId xmlns:a16="http://schemas.microsoft.com/office/drawing/2014/main" id="{663812E4-95FE-4EF1-A70C-D26E590DA69A}"/>
              </a:ext>
            </a:extLst>
          </p:cNvPr>
          <p:cNvSpPr>
            <a:spLocks noGrp="1"/>
          </p:cNvSpPr>
          <p:nvPr>
            <p:ph type="body" sz="quarter" idx="24"/>
          </p:nvPr>
        </p:nvSpPr>
        <p:spPr>
          <a:solidFill>
            <a:srgbClr val="FFC000"/>
          </a:solidFill>
        </p:spPr>
        <p:txBody>
          <a:bodyPr/>
          <a:lstStyle/>
          <a:p>
            <a:r>
              <a:rPr lang="en-GB">
                <a:cs typeface="Calibri Light"/>
              </a:rPr>
              <a:t>3</a:t>
            </a:r>
            <a:endParaRPr lang="en-GB"/>
          </a:p>
        </p:txBody>
      </p:sp>
      <p:sp>
        <p:nvSpPr>
          <p:cNvPr id="9" name="Text Placeholder 8">
            <a:extLst>
              <a:ext uri="{FF2B5EF4-FFF2-40B4-BE49-F238E27FC236}">
                <a16:creationId xmlns:a16="http://schemas.microsoft.com/office/drawing/2014/main" id="{DC105226-2DC7-4D57-86C1-047C90C2288D}"/>
              </a:ext>
            </a:extLst>
          </p:cNvPr>
          <p:cNvSpPr>
            <a:spLocks noGrp="1"/>
          </p:cNvSpPr>
          <p:nvPr>
            <p:ph type="body" sz="half" idx="25"/>
          </p:nvPr>
        </p:nvSpPr>
        <p:spPr/>
        <p:txBody>
          <a:bodyPr>
            <a:normAutofit/>
          </a:bodyPr>
          <a:lstStyle/>
          <a:p>
            <a:r>
              <a:rPr lang="en-GB">
                <a:latin typeface="Arial"/>
                <a:cs typeface="Calibri Light"/>
              </a:rPr>
              <a:t>RefWorks</a:t>
            </a:r>
          </a:p>
        </p:txBody>
      </p:sp>
      <p:sp>
        <p:nvSpPr>
          <p:cNvPr id="10" name="Text Placeholder 9">
            <a:extLst>
              <a:ext uri="{FF2B5EF4-FFF2-40B4-BE49-F238E27FC236}">
                <a16:creationId xmlns:a16="http://schemas.microsoft.com/office/drawing/2014/main" id="{71731B1D-2329-4C75-8C1E-737D8FC4B876}"/>
              </a:ext>
            </a:extLst>
          </p:cNvPr>
          <p:cNvSpPr>
            <a:spLocks noGrp="1"/>
          </p:cNvSpPr>
          <p:nvPr>
            <p:ph type="body" sz="quarter" idx="26"/>
          </p:nvPr>
        </p:nvSpPr>
        <p:spPr>
          <a:solidFill>
            <a:srgbClr val="FFC000"/>
          </a:solidFill>
        </p:spPr>
        <p:txBody>
          <a:bodyPr/>
          <a:lstStyle/>
          <a:p>
            <a:r>
              <a:rPr lang="en-GB">
                <a:cs typeface="Calibri Light"/>
              </a:rPr>
              <a:t>4</a:t>
            </a:r>
            <a:endParaRPr lang="en-GB"/>
          </a:p>
        </p:txBody>
      </p:sp>
    </p:spTree>
    <p:extLst>
      <p:ext uri="{BB962C8B-B14F-4D97-AF65-F5344CB8AC3E}">
        <p14:creationId xmlns:p14="http://schemas.microsoft.com/office/powerpoint/2010/main" val="38688182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Content Placeholder 1">
            <a:extLst>
              <a:ext uri="{FF2B5EF4-FFF2-40B4-BE49-F238E27FC236}">
                <a16:creationId xmlns:a16="http://schemas.microsoft.com/office/drawing/2014/main" id="{A76F1412-B887-4ED5-8978-6AC728A47824}"/>
              </a:ext>
            </a:extLst>
          </p:cNvPr>
          <p:cNvSpPr>
            <a:spLocks noGrp="1"/>
          </p:cNvSpPr>
          <p:nvPr>
            <p:ph sz="half" idx="1"/>
          </p:nvPr>
        </p:nvSpPr>
        <p:spPr>
          <a:xfrm>
            <a:off x="194582" y="1600201"/>
            <a:ext cx="6741206" cy="4565650"/>
          </a:xfrm>
        </p:spPr>
        <p:txBody>
          <a:bodyPr vert="horz" lIns="91440" tIns="45720" rIns="91440" bIns="45720" rtlCol="0" anchor="t">
            <a:normAutofit lnSpcReduction="10000"/>
          </a:bodyPr>
          <a:lstStyle/>
          <a:p>
            <a:pPr marL="0" indent="0">
              <a:buNone/>
            </a:pPr>
            <a:r>
              <a:rPr lang="en-US" sz="3600">
                <a:latin typeface="Arial"/>
                <a:cs typeface="Calibri Light"/>
              </a:rPr>
              <a:t>Which part of </a:t>
            </a:r>
            <a:r>
              <a:rPr lang="en-US" sz="3600">
                <a:solidFill>
                  <a:schemeClr val="accent1"/>
                </a:solidFill>
                <a:latin typeface="Arial"/>
                <a:cs typeface="Calibri Light"/>
              </a:rPr>
              <a:t>Harvard</a:t>
            </a:r>
            <a:r>
              <a:rPr lang="en-US" sz="3600">
                <a:latin typeface="Arial"/>
                <a:cs typeface="Calibri Light"/>
              </a:rPr>
              <a:t> </a:t>
            </a:r>
            <a:r>
              <a:rPr lang="en-US" sz="3600">
                <a:solidFill>
                  <a:schemeClr val="accent1"/>
                </a:solidFill>
                <a:latin typeface="Arial"/>
                <a:cs typeface="Calibri Light"/>
              </a:rPr>
              <a:t>Referencing</a:t>
            </a:r>
            <a:r>
              <a:rPr lang="en-US" sz="3600">
                <a:latin typeface="Arial"/>
                <a:cs typeface="Calibri Light"/>
              </a:rPr>
              <a:t> do you find most difficult?</a:t>
            </a:r>
            <a:endParaRPr lang="en-US" sz="3600">
              <a:latin typeface="Arial"/>
              <a:cs typeface="Arial"/>
            </a:endParaRPr>
          </a:p>
          <a:p>
            <a:endParaRPr lang="en-US" sz="3600">
              <a:latin typeface="Arial"/>
              <a:cs typeface="Calibri Light"/>
            </a:endParaRPr>
          </a:p>
          <a:p>
            <a:endParaRPr lang="en-US">
              <a:latin typeface="Arial"/>
              <a:cs typeface="Calibri Light"/>
            </a:endParaRPr>
          </a:p>
          <a:p>
            <a:pPr marL="0" indent="0">
              <a:buNone/>
            </a:pPr>
            <a:endParaRPr lang="en-US">
              <a:latin typeface="Arial"/>
              <a:cs typeface="Calibri Light"/>
            </a:endParaRPr>
          </a:p>
          <a:p>
            <a:pPr marL="0" indent="0">
              <a:buNone/>
            </a:pPr>
            <a:endParaRPr lang="en-US">
              <a:latin typeface="Arial"/>
              <a:cs typeface="Calibri Light"/>
            </a:endParaRPr>
          </a:p>
          <a:p>
            <a:pPr marL="0" indent="0">
              <a:buNone/>
            </a:pPr>
            <a:r>
              <a:rPr lang="en-US">
                <a:latin typeface="Arial"/>
                <a:cs typeface="Calibri Light"/>
              </a:rPr>
              <a:t>Use your camera on your phone to scan the QR code and answer the question. </a:t>
            </a:r>
            <a:endParaRPr lang="en-US">
              <a:cs typeface="Calibri Light"/>
            </a:endParaRPr>
          </a:p>
          <a:p>
            <a:pPr marL="0" indent="0">
              <a:buNone/>
            </a:pPr>
            <a:endParaRPr lang="en-US">
              <a:cs typeface="Calibri Light"/>
            </a:endParaRPr>
          </a:p>
        </p:txBody>
      </p:sp>
      <p:sp>
        <p:nvSpPr>
          <p:cNvPr id="11" name="Title 2">
            <a:extLst>
              <a:ext uri="{FF2B5EF4-FFF2-40B4-BE49-F238E27FC236}">
                <a16:creationId xmlns:a16="http://schemas.microsoft.com/office/drawing/2014/main" id="{B32582A7-E194-4E12-8390-AF4B8AF9ACC4}"/>
              </a:ext>
            </a:extLst>
          </p:cNvPr>
          <p:cNvSpPr>
            <a:spLocks noGrp="1"/>
          </p:cNvSpPr>
          <p:nvPr>
            <p:ph type="title"/>
          </p:nvPr>
        </p:nvSpPr>
        <p:spPr>
          <a:xfrm>
            <a:off x="718456" y="262866"/>
            <a:ext cx="10795518" cy="1003916"/>
          </a:xfrm>
        </p:spPr>
        <p:txBody>
          <a:bodyPr/>
          <a:lstStyle/>
          <a:p>
            <a:r>
              <a:rPr lang="en-US"/>
              <a:t>Question</a:t>
            </a:r>
          </a:p>
        </p:txBody>
      </p:sp>
      <p:pic>
        <p:nvPicPr>
          <p:cNvPr id="4" name="Picture 4" descr="Qr code&#10;&#10;Description automatically generated">
            <a:extLst>
              <a:ext uri="{FF2B5EF4-FFF2-40B4-BE49-F238E27FC236}">
                <a16:creationId xmlns:a16="http://schemas.microsoft.com/office/drawing/2014/main" id="{639B1F42-BA64-486D-B8BB-6D7C7F6163A0}"/>
              </a:ext>
            </a:extLst>
          </p:cNvPr>
          <p:cNvPicPr>
            <a:picLocks noGrp="1" noChangeAspect="1"/>
          </p:cNvPicPr>
          <p:nvPr>
            <p:ph type="pic" sz="quarter" idx="13"/>
          </p:nvPr>
        </p:nvPicPr>
        <p:blipFill rotWithShape="1">
          <a:blip r:embed="rId2"/>
          <a:srcRect r="1" b="12328"/>
          <a:stretch/>
        </p:blipFill>
        <p:spPr>
          <a:xfrm>
            <a:off x="8197427" y="2225258"/>
            <a:ext cx="2769421" cy="2407483"/>
          </a:xfrm>
          <a:noFill/>
        </p:spPr>
      </p:pic>
    </p:spTree>
    <p:extLst>
      <p:ext uri="{BB962C8B-B14F-4D97-AF65-F5344CB8AC3E}">
        <p14:creationId xmlns:p14="http://schemas.microsoft.com/office/powerpoint/2010/main" val="22936125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C609E-2DFB-400D-9C18-B78A5A7821FB}"/>
              </a:ext>
            </a:extLst>
          </p:cNvPr>
          <p:cNvSpPr>
            <a:spLocks noGrp="1"/>
          </p:cNvSpPr>
          <p:nvPr>
            <p:ph type="title"/>
          </p:nvPr>
        </p:nvSpPr>
        <p:spPr/>
        <p:txBody>
          <a:bodyPr/>
          <a:lstStyle/>
          <a:p>
            <a:r>
              <a:rPr lang="en-GB" b="1">
                <a:cs typeface="Calibri Light"/>
              </a:rPr>
              <a:t>Research Process</a:t>
            </a:r>
          </a:p>
        </p:txBody>
      </p:sp>
      <p:pic>
        <p:nvPicPr>
          <p:cNvPr id="6" name="Graphic 6" descr="Head with gears with solid fill">
            <a:extLst>
              <a:ext uri="{FF2B5EF4-FFF2-40B4-BE49-F238E27FC236}">
                <a16:creationId xmlns:a16="http://schemas.microsoft.com/office/drawing/2014/main" id="{4B2D26CF-9F24-47D4-8F01-57BA1404BD5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797801" y="3564948"/>
            <a:ext cx="1526309" cy="1532082"/>
          </a:xfrm>
          <a:prstGeom prst="rect">
            <a:avLst/>
          </a:prstGeom>
        </p:spPr>
      </p:pic>
      <p:pic>
        <p:nvPicPr>
          <p:cNvPr id="8" name="Graphic 8" descr="Thought bubble outline">
            <a:extLst>
              <a:ext uri="{FF2B5EF4-FFF2-40B4-BE49-F238E27FC236}">
                <a16:creationId xmlns:a16="http://schemas.microsoft.com/office/drawing/2014/main" id="{E2A95DD0-6516-45D3-87AC-57042D5433D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flipH="1">
            <a:off x="4124348" y="970201"/>
            <a:ext cx="4568865" cy="3409041"/>
          </a:xfrm>
          <a:prstGeom prst="rect">
            <a:avLst/>
          </a:prstGeom>
        </p:spPr>
      </p:pic>
      <p:pic>
        <p:nvPicPr>
          <p:cNvPr id="9" name="Graphic 9" descr="Lecturer with solid fill">
            <a:extLst>
              <a:ext uri="{FF2B5EF4-FFF2-40B4-BE49-F238E27FC236}">
                <a16:creationId xmlns:a16="http://schemas.microsoft.com/office/drawing/2014/main" id="{486BE341-32D6-48D9-AE2B-4F6CF817C09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01757" y="3514436"/>
            <a:ext cx="1630218" cy="1630218"/>
          </a:xfrm>
          <a:prstGeom prst="rect">
            <a:avLst/>
          </a:prstGeom>
        </p:spPr>
      </p:pic>
      <p:pic>
        <p:nvPicPr>
          <p:cNvPr id="10" name="Graphic 10" descr="Internet with solid fill">
            <a:extLst>
              <a:ext uri="{FF2B5EF4-FFF2-40B4-BE49-F238E27FC236}">
                <a16:creationId xmlns:a16="http://schemas.microsoft.com/office/drawing/2014/main" id="{78533B40-97ED-4C03-90CC-94E1434A6BA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131868" y="3515880"/>
            <a:ext cx="1480127" cy="1480127"/>
          </a:xfrm>
          <a:prstGeom prst="rect">
            <a:avLst/>
          </a:prstGeom>
        </p:spPr>
      </p:pic>
      <p:pic>
        <p:nvPicPr>
          <p:cNvPr id="11" name="Graphic 11" descr="Books with solid fill">
            <a:extLst>
              <a:ext uri="{FF2B5EF4-FFF2-40B4-BE49-F238E27FC236}">
                <a16:creationId xmlns:a16="http://schemas.microsoft.com/office/drawing/2014/main" id="{3F48DC4B-0E97-4C52-93DD-62A0B956206C}"/>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566515" y="3568556"/>
            <a:ext cx="1526309" cy="1537854"/>
          </a:xfrm>
          <a:prstGeom prst="rect">
            <a:avLst/>
          </a:prstGeom>
        </p:spPr>
      </p:pic>
      <p:pic>
        <p:nvPicPr>
          <p:cNvPr id="12" name="Graphic 12" descr="Graduation cap with solid fill">
            <a:extLst>
              <a:ext uri="{FF2B5EF4-FFF2-40B4-BE49-F238E27FC236}">
                <a16:creationId xmlns:a16="http://schemas.microsoft.com/office/drawing/2014/main" id="{DBA19759-0025-4136-B3FA-94DD9956338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0228119" y="3353522"/>
            <a:ext cx="1965036" cy="1965036"/>
          </a:xfrm>
          <a:prstGeom prst="rect">
            <a:avLst/>
          </a:prstGeom>
        </p:spPr>
      </p:pic>
      <p:sp>
        <p:nvSpPr>
          <p:cNvPr id="16" name="Plus Sign 15">
            <a:extLst>
              <a:ext uri="{FF2B5EF4-FFF2-40B4-BE49-F238E27FC236}">
                <a16:creationId xmlns:a16="http://schemas.microsoft.com/office/drawing/2014/main" id="{4DCE82C7-97E2-445A-9A23-0B8C184BAF38}"/>
              </a:ext>
            </a:extLst>
          </p:cNvPr>
          <p:cNvSpPr/>
          <p:nvPr/>
        </p:nvSpPr>
        <p:spPr>
          <a:xfrm>
            <a:off x="3795856" y="4025322"/>
            <a:ext cx="669636" cy="606136"/>
          </a:xfrm>
          <a:prstGeom prst="mathPlus">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Plus Sign 16">
            <a:extLst>
              <a:ext uri="{FF2B5EF4-FFF2-40B4-BE49-F238E27FC236}">
                <a16:creationId xmlns:a16="http://schemas.microsoft.com/office/drawing/2014/main" id="{356277BC-F040-49C3-B1B9-882F4F31BDB3}"/>
              </a:ext>
            </a:extLst>
          </p:cNvPr>
          <p:cNvSpPr/>
          <p:nvPr/>
        </p:nvSpPr>
        <p:spPr>
          <a:xfrm>
            <a:off x="1278947" y="4080884"/>
            <a:ext cx="669636" cy="606136"/>
          </a:xfrm>
          <a:prstGeom prst="mathPlus">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Equals 17">
            <a:extLst>
              <a:ext uri="{FF2B5EF4-FFF2-40B4-BE49-F238E27FC236}">
                <a16:creationId xmlns:a16="http://schemas.microsoft.com/office/drawing/2014/main" id="{BDA4E49A-645C-413D-B3D6-C1495C39C2A4}"/>
              </a:ext>
            </a:extLst>
          </p:cNvPr>
          <p:cNvSpPr/>
          <p:nvPr/>
        </p:nvSpPr>
        <p:spPr>
          <a:xfrm>
            <a:off x="9428595" y="3981306"/>
            <a:ext cx="669636" cy="698500"/>
          </a:xfrm>
          <a:prstGeom prst="mathEqua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9" name="Arrow: Right 18">
            <a:extLst>
              <a:ext uri="{FF2B5EF4-FFF2-40B4-BE49-F238E27FC236}">
                <a16:creationId xmlns:a16="http://schemas.microsoft.com/office/drawing/2014/main" id="{876F720D-E557-4E83-B10D-205C3E55ECFF}"/>
              </a:ext>
            </a:extLst>
          </p:cNvPr>
          <p:cNvSpPr/>
          <p:nvPr/>
        </p:nvSpPr>
        <p:spPr>
          <a:xfrm>
            <a:off x="6718046" y="4023728"/>
            <a:ext cx="767772" cy="623454"/>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F754C7BD-7E6E-44BA-8B0C-4FA2ACA66C8C}"/>
              </a:ext>
            </a:extLst>
          </p:cNvPr>
          <p:cNvSpPr txBox="1"/>
          <p:nvPr/>
        </p:nvSpPr>
        <p:spPr>
          <a:xfrm>
            <a:off x="252846" y="5502562"/>
            <a:ext cx="672637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t>Explore ideas, information and research from different sources</a:t>
            </a:r>
            <a:endParaRPr lang="en-US" sz="2000">
              <a:cs typeface="Calibri"/>
            </a:endParaRPr>
          </a:p>
        </p:txBody>
      </p:sp>
      <p:sp>
        <p:nvSpPr>
          <p:cNvPr id="14" name="TextBox 13">
            <a:extLst>
              <a:ext uri="{FF2B5EF4-FFF2-40B4-BE49-F238E27FC236}">
                <a16:creationId xmlns:a16="http://schemas.microsoft.com/office/drawing/2014/main" id="{2B557807-FD78-4269-9080-AF4548B268D6}"/>
              </a:ext>
            </a:extLst>
          </p:cNvPr>
          <p:cNvSpPr txBox="1"/>
          <p:nvPr/>
        </p:nvSpPr>
        <p:spPr>
          <a:xfrm>
            <a:off x="5473205" y="1713508"/>
            <a:ext cx="208511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Make notes, Use critical thinking and apply academic integrity to my work</a:t>
            </a:r>
            <a:endParaRPr lang="en-US"/>
          </a:p>
        </p:txBody>
      </p:sp>
      <p:sp>
        <p:nvSpPr>
          <p:cNvPr id="4" name="TextBox 3">
            <a:extLst>
              <a:ext uri="{FF2B5EF4-FFF2-40B4-BE49-F238E27FC236}">
                <a16:creationId xmlns:a16="http://schemas.microsoft.com/office/drawing/2014/main" id="{5BE0D3B0-4959-40C8-8717-15CE6A44019A}"/>
              </a:ext>
            </a:extLst>
          </p:cNvPr>
          <p:cNvSpPr txBox="1"/>
          <p:nvPr/>
        </p:nvSpPr>
        <p:spPr>
          <a:xfrm>
            <a:off x="9763991" y="5382492"/>
            <a:ext cx="225829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Original ideas built on attributed sources  </a:t>
            </a:r>
          </a:p>
        </p:txBody>
      </p:sp>
    </p:spTree>
    <p:extLst>
      <p:ext uri="{BB962C8B-B14F-4D97-AF65-F5344CB8AC3E}">
        <p14:creationId xmlns:p14="http://schemas.microsoft.com/office/powerpoint/2010/main" val="746998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a:extLst>
              <a:ext uri="{FF2B5EF4-FFF2-40B4-BE49-F238E27FC236}">
                <a16:creationId xmlns:a16="http://schemas.microsoft.com/office/drawing/2014/main" id="{3B88C026-ADEB-4175-B340-09490AF1AB7A}"/>
              </a:ext>
            </a:extLst>
          </p:cNvPr>
          <p:cNvPicPr>
            <a:picLocks noGrp="1" noChangeAspect="1"/>
          </p:cNvPicPr>
          <p:nvPr>
            <p:ph type="pic" sz="quarter" idx="13"/>
          </p:nvPr>
        </p:nvPicPr>
        <p:blipFill rotWithShape="1">
          <a:blip r:embed="rId3"/>
          <a:srcRect l="19891" r="3" b="2"/>
          <a:stretch/>
        </p:blipFill>
        <p:spPr>
          <a:xfrm>
            <a:off x="4315626" y="10"/>
            <a:ext cx="7876374" cy="6857990"/>
          </a:xfrm>
          <a:noFill/>
        </p:spPr>
      </p:pic>
      <p:sp>
        <p:nvSpPr>
          <p:cNvPr id="6" name="TextBox 5">
            <a:extLst>
              <a:ext uri="{FF2B5EF4-FFF2-40B4-BE49-F238E27FC236}">
                <a16:creationId xmlns:a16="http://schemas.microsoft.com/office/drawing/2014/main" id="{0780B868-C3A2-41A9-A21B-FE520B1B698D}"/>
              </a:ext>
            </a:extLst>
          </p:cNvPr>
          <p:cNvSpPr txBox="1"/>
          <p:nvPr/>
        </p:nvSpPr>
        <p:spPr>
          <a:xfrm>
            <a:off x="413221" y="1962033"/>
            <a:ext cx="3606981" cy="3483091"/>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lnSpc>
                <a:spcPct val="90000"/>
              </a:lnSpc>
              <a:spcBef>
                <a:spcPts val="1000"/>
              </a:spcBef>
            </a:pPr>
            <a:r>
              <a:rPr lang="en-GB" sz="6000" i="1">
                <a:solidFill>
                  <a:schemeClr val="bg1"/>
                </a:solidFill>
              </a:rPr>
              <a:t>Standing on the shoulders of giants...</a:t>
            </a:r>
            <a:endParaRPr lang="en-US" sz="6000">
              <a:solidFill>
                <a:schemeClr val="bg1"/>
              </a:solidFill>
              <a:cs typeface="Calibri Light"/>
            </a:endParaRPr>
          </a:p>
        </p:txBody>
      </p:sp>
      <p:sp>
        <p:nvSpPr>
          <p:cNvPr id="4" name="TextBox 3">
            <a:extLst>
              <a:ext uri="{FF2B5EF4-FFF2-40B4-BE49-F238E27FC236}">
                <a16:creationId xmlns:a16="http://schemas.microsoft.com/office/drawing/2014/main" id="{7704C073-B158-41EC-84CA-6C2CFAD2D3FC}"/>
              </a:ext>
            </a:extLst>
          </p:cNvPr>
          <p:cNvSpPr txBox="1"/>
          <p:nvPr/>
        </p:nvSpPr>
        <p:spPr>
          <a:xfrm>
            <a:off x="286221" y="1263533"/>
            <a:ext cx="3670481" cy="3213216"/>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lnSpc>
                <a:spcPct val="90000"/>
              </a:lnSpc>
              <a:spcBef>
                <a:spcPts val="1000"/>
              </a:spcBef>
            </a:pPr>
            <a:endParaRPr lang="en-GB" sz="4000" i="1">
              <a:solidFill>
                <a:schemeClr val="bg1"/>
              </a:solidFill>
            </a:endParaRPr>
          </a:p>
        </p:txBody>
      </p:sp>
      <p:sp>
        <p:nvSpPr>
          <p:cNvPr id="7" name="TextBox 6">
            <a:extLst>
              <a:ext uri="{FF2B5EF4-FFF2-40B4-BE49-F238E27FC236}">
                <a16:creationId xmlns:a16="http://schemas.microsoft.com/office/drawing/2014/main" id="{DB523E6D-2D79-492F-8671-031A13D79F77}"/>
              </a:ext>
            </a:extLst>
          </p:cNvPr>
          <p:cNvSpPr txBox="1"/>
          <p:nvPr/>
        </p:nvSpPr>
        <p:spPr>
          <a:xfrm>
            <a:off x="287338" y="6201728"/>
            <a:ext cx="2743200"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i="1">
                <a:solidFill>
                  <a:schemeClr val="bg1"/>
                </a:solidFill>
                <a:ea typeface="+mn-lt"/>
                <a:cs typeface="+mn-lt"/>
                <a:hlinkClick r:id="rId4">
                  <a:extLst>
                    <a:ext uri="{A12FA001-AC4F-418D-AE19-62706E023703}">
                      <ahyp:hlinkClr xmlns:ahyp="http://schemas.microsoft.com/office/drawing/2018/hyperlinkcolor" val="tx"/>
                    </a:ext>
                  </a:extLst>
                </a:hlinkClick>
              </a:rPr>
              <a:t>Image by Pixabay</a:t>
            </a:r>
            <a:endParaRPr lang="en-GB" sz="2400">
              <a:solidFill>
                <a:schemeClr val="bg1"/>
              </a:solidFill>
              <a:ea typeface="+mn-lt"/>
              <a:cs typeface="+mn-lt"/>
            </a:endParaRPr>
          </a:p>
          <a:p>
            <a:pPr algn="l"/>
            <a:endParaRPr lang="en-GB">
              <a:cs typeface="Calibri Light"/>
            </a:endParaRPr>
          </a:p>
        </p:txBody>
      </p:sp>
    </p:spTree>
    <p:extLst>
      <p:ext uri="{BB962C8B-B14F-4D97-AF65-F5344CB8AC3E}">
        <p14:creationId xmlns:p14="http://schemas.microsoft.com/office/powerpoint/2010/main" val="4004584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02C49-0AC9-4778-8866-3B87108C0AA0}"/>
              </a:ext>
            </a:extLst>
          </p:cNvPr>
          <p:cNvSpPr>
            <a:spLocks noGrp="1"/>
          </p:cNvSpPr>
          <p:nvPr>
            <p:ph type="title"/>
          </p:nvPr>
        </p:nvSpPr>
        <p:spPr/>
        <p:txBody>
          <a:bodyPr/>
          <a:lstStyle/>
          <a:p>
            <a:r>
              <a:rPr lang="en-GB"/>
              <a:t>Why we use referencing …</a:t>
            </a:r>
          </a:p>
        </p:txBody>
      </p:sp>
      <p:sp>
        <p:nvSpPr>
          <p:cNvPr id="8" name="TextBox 7">
            <a:extLst>
              <a:ext uri="{FF2B5EF4-FFF2-40B4-BE49-F238E27FC236}">
                <a16:creationId xmlns:a16="http://schemas.microsoft.com/office/drawing/2014/main" id="{531A87BD-F6C5-4F20-AB1A-90A73115FA4E}"/>
              </a:ext>
            </a:extLst>
          </p:cNvPr>
          <p:cNvSpPr txBox="1"/>
          <p:nvPr/>
        </p:nvSpPr>
        <p:spPr>
          <a:xfrm>
            <a:off x="698241" y="4642338"/>
            <a:ext cx="1543401" cy="1323439"/>
          </a:xfrm>
          <a:prstGeom prst="rect">
            <a:avLst/>
          </a:prstGeom>
          <a:noFill/>
        </p:spPr>
        <p:txBody>
          <a:bodyPr wrap="square" rtlCol="0">
            <a:spAutoFit/>
          </a:bodyPr>
          <a:lstStyle/>
          <a:p>
            <a:r>
              <a:rPr lang="en-GB" sz="2000">
                <a:latin typeface="Arial" panose="020B0604020202020204" pitchFamily="34" charset="0"/>
                <a:cs typeface="Arial" panose="020B0604020202020204" pitchFamily="34" charset="0"/>
              </a:rPr>
              <a:t>And lend credibility to our arguments</a:t>
            </a:r>
          </a:p>
        </p:txBody>
      </p:sp>
      <p:pic>
        <p:nvPicPr>
          <p:cNvPr id="10" name="Picture 9">
            <a:extLst>
              <a:ext uri="{FF2B5EF4-FFF2-40B4-BE49-F238E27FC236}">
                <a16:creationId xmlns:a16="http://schemas.microsoft.com/office/drawing/2014/main" id="{3C617435-4F38-42FE-922B-91CD491FAB3F}"/>
              </a:ext>
            </a:extLst>
          </p:cNvPr>
          <p:cNvPicPr>
            <a:picLocks noChangeAspect="1"/>
          </p:cNvPicPr>
          <p:nvPr/>
        </p:nvPicPr>
        <p:blipFill>
          <a:blip r:embed="rId3"/>
          <a:stretch>
            <a:fillRect/>
          </a:stretch>
        </p:blipFill>
        <p:spPr>
          <a:xfrm>
            <a:off x="442176" y="2215662"/>
            <a:ext cx="11105411" cy="2069429"/>
          </a:xfrm>
          <a:prstGeom prst="rect">
            <a:avLst/>
          </a:prstGeom>
        </p:spPr>
      </p:pic>
      <p:sp>
        <p:nvSpPr>
          <p:cNvPr id="11" name="TextBox 10">
            <a:extLst>
              <a:ext uri="{FF2B5EF4-FFF2-40B4-BE49-F238E27FC236}">
                <a16:creationId xmlns:a16="http://schemas.microsoft.com/office/drawing/2014/main" id="{0BD84858-598D-41A4-9DF2-9A21A9A63715}"/>
              </a:ext>
            </a:extLst>
          </p:cNvPr>
          <p:cNvSpPr txBox="1"/>
          <p:nvPr/>
        </p:nvSpPr>
        <p:spPr>
          <a:xfrm>
            <a:off x="5478118" y="4642338"/>
            <a:ext cx="1679313" cy="1323439"/>
          </a:xfrm>
          <a:prstGeom prst="rect">
            <a:avLst/>
          </a:prstGeom>
          <a:noFill/>
        </p:spPr>
        <p:txBody>
          <a:bodyPr wrap="square" rtlCol="0">
            <a:spAutoFit/>
          </a:bodyPr>
          <a:lstStyle/>
          <a:p>
            <a:r>
              <a:rPr lang="en-GB" sz="2000">
                <a:latin typeface="Arial" panose="020B0604020202020204" pitchFamily="34" charset="0"/>
                <a:cs typeface="Arial" panose="020B0604020202020204" pitchFamily="34" charset="0"/>
              </a:rPr>
              <a:t>Which ideas belong to others by attribution</a:t>
            </a:r>
          </a:p>
        </p:txBody>
      </p:sp>
      <p:sp>
        <p:nvSpPr>
          <p:cNvPr id="12" name="TextBox 11">
            <a:extLst>
              <a:ext uri="{FF2B5EF4-FFF2-40B4-BE49-F238E27FC236}">
                <a16:creationId xmlns:a16="http://schemas.microsoft.com/office/drawing/2014/main" id="{8E99CC24-5485-4590-8FB6-839F682D3F8D}"/>
              </a:ext>
            </a:extLst>
          </p:cNvPr>
          <p:cNvSpPr txBox="1"/>
          <p:nvPr/>
        </p:nvSpPr>
        <p:spPr>
          <a:xfrm>
            <a:off x="2816186" y="4628270"/>
            <a:ext cx="1784820" cy="1015663"/>
          </a:xfrm>
          <a:prstGeom prst="rect">
            <a:avLst/>
          </a:prstGeom>
          <a:noFill/>
        </p:spPr>
        <p:txBody>
          <a:bodyPr wrap="square" rtlCol="0">
            <a:spAutoFit/>
          </a:bodyPr>
          <a:lstStyle/>
          <a:p>
            <a:r>
              <a:rPr lang="en-GB" sz="2000">
                <a:latin typeface="Arial" panose="020B0604020202020204" pitchFamily="34" charset="0"/>
                <a:cs typeface="Arial" panose="020B0604020202020204" pitchFamily="34" charset="0"/>
              </a:rPr>
              <a:t>The intellectual work of others</a:t>
            </a:r>
          </a:p>
        </p:txBody>
      </p:sp>
      <p:sp>
        <p:nvSpPr>
          <p:cNvPr id="13" name="TextBox 12">
            <a:extLst>
              <a:ext uri="{FF2B5EF4-FFF2-40B4-BE49-F238E27FC236}">
                <a16:creationId xmlns:a16="http://schemas.microsoft.com/office/drawing/2014/main" id="{30271DAB-B189-4D37-B901-FBB720DE3213}"/>
              </a:ext>
            </a:extLst>
          </p:cNvPr>
          <p:cNvSpPr txBox="1"/>
          <p:nvPr/>
        </p:nvSpPr>
        <p:spPr>
          <a:xfrm>
            <a:off x="8034543" y="4642338"/>
            <a:ext cx="1482252" cy="400110"/>
          </a:xfrm>
          <a:prstGeom prst="rect">
            <a:avLst/>
          </a:prstGeom>
          <a:noFill/>
        </p:spPr>
        <p:txBody>
          <a:bodyPr wrap="square" rtlCol="0">
            <a:spAutoFit/>
          </a:bodyPr>
          <a:lstStyle/>
          <a:p>
            <a:r>
              <a:rPr lang="en-GB" sz="2000">
                <a:latin typeface="Arial" panose="020B0604020202020204" pitchFamily="34" charset="0"/>
                <a:cs typeface="Arial" panose="020B0604020202020204" pitchFamily="34" charset="0"/>
              </a:rPr>
              <a:t>Plagiarism</a:t>
            </a:r>
          </a:p>
        </p:txBody>
      </p:sp>
      <p:sp>
        <p:nvSpPr>
          <p:cNvPr id="14" name="TextBox 13">
            <a:extLst>
              <a:ext uri="{FF2B5EF4-FFF2-40B4-BE49-F238E27FC236}">
                <a16:creationId xmlns:a16="http://schemas.microsoft.com/office/drawing/2014/main" id="{7C49633E-4A6A-4256-93C8-9D6508EBC7E0}"/>
              </a:ext>
            </a:extLst>
          </p:cNvPr>
          <p:cNvSpPr txBox="1"/>
          <p:nvPr/>
        </p:nvSpPr>
        <p:spPr>
          <a:xfrm>
            <a:off x="10393906" y="4642338"/>
            <a:ext cx="1482252" cy="707886"/>
          </a:xfrm>
          <a:prstGeom prst="rect">
            <a:avLst/>
          </a:prstGeom>
          <a:noFill/>
        </p:spPr>
        <p:txBody>
          <a:bodyPr wrap="square" rtlCol="0">
            <a:spAutoFit/>
          </a:bodyPr>
          <a:lstStyle/>
          <a:p>
            <a:r>
              <a:rPr lang="en-GB" sz="2000">
                <a:latin typeface="Arial" panose="020B0604020202020204" pitchFamily="34" charset="0"/>
                <a:cs typeface="Arial" panose="020B0604020202020204" pitchFamily="34" charset="0"/>
              </a:rPr>
              <a:t>Breadth of reading</a:t>
            </a:r>
          </a:p>
        </p:txBody>
      </p:sp>
    </p:spTree>
    <p:extLst>
      <p:ext uri="{BB962C8B-B14F-4D97-AF65-F5344CB8AC3E}">
        <p14:creationId xmlns:p14="http://schemas.microsoft.com/office/powerpoint/2010/main" val="32323692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03AB6-907A-41EE-BF8A-7CC6996EB829}"/>
              </a:ext>
            </a:extLst>
          </p:cNvPr>
          <p:cNvSpPr>
            <a:spLocks noGrp="1"/>
          </p:cNvSpPr>
          <p:nvPr>
            <p:ph type="title"/>
          </p:nvPr>
        </p:nvSpPr>
        <p:spPr/>
        <p:txBody>
          <a:bodyPr/>
          <a:lstStyle/>
          <a:p>
            <a:r>
              <a:rPr lang="en-GB"/>
              <a:t>Plagiarism</a:t>
            </a:r>
          </a:p>
        </p:txBody>
      </p:sp>
      <p:sp>
        <p:nvSpPr>
          <p:cNvPr id="3" name="Content Placeholder 2">
            <a:extLst>
              <a:ext uri="{FF2B5EF4-FFF2-40B4-BE49-F238E27FC236}">
                <a16:creationId xmlns:a16="http://schemas.microsoft.com/office/drawing/2014/main" id="{46DEBCC0-7FBC-4743-8A6E-2A77D1FBDDE7}"/>
              </a:ext>
            </a:extLst>
          </p:cNvPr>
          <p:cNvSpPr>
            <a:spLocks noGrp="1"/>
          </p:cNvSpPr>
          <p:nvPr>
            <p:ph sz="quarter" idx="10"/>
          </p:nvPr>
        </p:nvSpPr>
        <p:spPr/>
        <p:txBody>
          <a:bodyPr vert="horz" lIns="91440" tIns="45720" rIns="91440" bIns="45720" rtlCol="0" anchor="t">
            <a:normAutofit fontScale="92500" lnSpcReduction="10000"/>
          </a:bodyPr>
          <a:lstStyle/>
          <a:p>
            <a:pPr marL="571500" indent="-571500">
              <a:spcBef>
                <a:spcPct val="0"/>
              </a:spcBef>
              <a:spcAft>
                <a:spcPts val="600"/>
              </a:spcAft>
              <a:buFont typeface="Arial,Sans-Serif" panose="05000000000000000000" pitchFamily="2" charset="2"/>
              <a:buChar char="•"/>
            </a:pPr>
            <a:r>
              <a:rPr lang="en-US">
                <a:latin typeface="Arial"/>
                <a:cs typeface="Arial"/>
              </a:rPr>
              <a:t>Different kinds of plagiarism</a:t>
            </a:r>
            <a:endParaRPr lang="en-US">
              <a:latin typeface="Arial"/>
              <a:ea typeface="+mn-lt"/>
              <a:cs typeface="Arial"/>
            </a:endParaRPr>
          </a:p>
          <a:p>
            <a:pPr marL="571500" indent="-571500">
              <a:spcBef>
                <a:spcPct val="0"/>
              </a:spcBef>
              <a:spcAft>
                <a:spcPts val="600"/>
              </a:spcAft>
              <a:buFont typeface="Arial,Sans-Serif" panose="05000000000000000000" pitchFamily="2" charset="2"/>
              <a:buChar char="•"/>
            </a:pPr>
            <a:endParaRPr lang="en-US">
              <a:latin typeface="Arial"/>
              <a:ea typeface="+mn-lt"/>
              <a:cs typeface="+mn-lt"/>
            </a:endParaRPr>
          </a:p>
          <a:p>
            <a:pPr marL="571500" indent="-571500">
              <a:spcBef>
                <a:spcPct val="0"/>
              </a:spcBef>
              <a:spcAft>
                <a:spcPts val="600"/>
              </a:spcAft>
              <a:buFont typeface="Arial,Sans-Serif" panose="05000000000000000000" pitchFamily="2" charset="2"/>
              <a:buChar char="•"/>
            </a:pPr>
            <a:r>
              <a:rPr lang="en-US">
                <a:latin typeface="Arial"/>
                <a:cs typeface="Arial"/>
              </a:rPr>
              <a:t>Can be deliberate or accidental </a:t>
            </a:r>
            <a:endParaRPr lang="en-US">
              <a:latin typeface="Arial"/>
              <a:ea typeface="+mn-lt"/>
              <a:cs typeface="Arial"/>
            </a:endParaRPr>
          </a:p>
          <a:p>
            <a:pPr marL="571500" indent="-571500">
              <a:spcBef>
                <a:spcPct val="0"/>
              </a:spcBef>
              <a:spcAft>
                <a:spcPts val="600"/>
              </a:spcAft>
              <a:buFont typeface="Arial,Sans-Serif" panose="05000000000000000000" pitchFamily="2" charset="2"/>
              <a:buChar char="•"/>
            </a:pPr>
            <a:endParaRPr lang="en-US">
              <a:latin typeface="Arial"/>
              <a:ea typeface="+mn-lt"/>
              <a:cs typeface="+mn-lt"/>
            </a:endParaRPr>
          </a:p>
          <a:p>
            <a:pPr marL="571500" indent="-571500">
              <a:spcBef>
                <a:spcPct val="0"/>
              </a:spcBef>
              <a:spcAft>
                <a:spcPts val="600"/>
              </a:spcAft>
              <a:buFont typeface="Arial,Sans-Serif" panose="05000000000000000000" pitchFamily="2" charset="2"/>
              <a:buChar char="•"/>
            </a:pPr>
            <a:r>
              <a:rPr lang="en-US">
                <a:latin typeface="Arial"/>
                <a:cs typeface="Arial"/>
              </a:rPr>
              <a:t>Presenting someone else’s work as your own</a:t>
            </a:r>
            <a:endParaRPr lang="en-US">
              <a:latin typeface="Arial"/>
              <a:ea typeface="+mn-lt"/>
              <a:cs typeface="Arial"/>
            </a:endParaRPr>
          </a:p>
          <a:p>
            <a:pPr marL="571500" indent="-571500">
              <a:spcBef>
                <a:spcPct val="0"/>
              </a:spcBef>
              <a:spcAft>
                <a:spcPts val="600"/>
              </a:spcAft>
              <a:buFont typeface="Arial,Sans-Serif" panose="05000000000000000000" pitchFamily="2" charset="2"/>
              <a:buChar char="•"/>
            </a:pPr>
            <a:endParaRPr lang="en-US">
              <a:latin typeface="Arial"/>
              <a:ea typeface="+mn-lt"/>
              <a:cs typeface="+mn-lt"/>
            </a:endParaRPr>
          </a:p>
          <a:p>
            <a:pPr marL="571500" indent="-571500">
              <a:spcBef>
                <a:spcPct val="0"/>
              </a:spcBef>
              <a:spcAft>
                <a:spcPts val="600"/>
              </a:spcAft>
              <a:buFont typeface="Arial,Sans-Serif" panose="05000000000000000000" pitchFamily="2" charset="2"/>
              <a:buChar char="•"/>
            </a:pPr>
            <a:r>
              <a:rPr lang="en-US">
                <a:latin typeface="Arial"/>
                <a:cs typeface="Arial"/>
              </a:rPr>
              <a:t>Forgetting to reference correctly</a:t>
            </a:r>
            <a:endParaRPr lang="en-US">
              <a:latin typeface="Arial"/>
              <a:ea typeface="+mn-lt"/>
              <a:cs typeface="Arial"/>
            </a:endParaRPr>
          </a:p>
          <a:p>
            <a:pPr marL="571500" indent="-571500">
              <a:spcBef>
                <a:spcPct val="0"/>
              </a:spcBef>
              <a:spcAft>
                <a:spcPts val="600"/>
              </a:spcAft>
              <a:buFont typeface="Arial,Sans-Serif" panose="05000000000000000000" pitchFamily="2" charset="2"/>
              <a:buChar char="•"/>
            </a:pPr>
            <a:endParaRPr lang="en-US">
              <a:latin typeface="Arial"/>
              <a:ea typeface="+mn-lt"/>
              <a:cs typeface="+mn-lt"/>
            </a:endParaRPr>
          </a:p>
          <a:p>
            <a:pPr marL="571500" indent="-571500">
              <a:spcBef>
                <a:spcPct val="0"/>
              </a:spcBef>
              <a:spcAft>
                <a:spcPts val="600"/>
              </a:spcAft>
              <a:buFont typeface="Arial,Sans-Serif" panose="05000000000000000000" pitchFamily="2" charset="2"/>
              <a:buChar char="•"/>
            </a:pPr>
            <a:r>
              <a:rPr lang="en-US">
                <a:latin typeface="Arial"/>
                <a:cs typeface="Arial"/>
              </a:rPr>
              <a:t>Self - plagiarism</a:t>
            </a:r>
            <a:endParaRPr lang="en-US">
              <a:latin typeface="Arial"/>
              <a:ea typeface="+mn-lt"/>
              <a:cs typeface="Arial"/>
            </a:endParaRPr>
          </a:p>
          <a:p>
            <a:pPr marL="571500" indent="-571500">
              <a:spcBef>
                <a:spcPct val="0"/>
              </a:spcBef>
              <a:spcAft>
                <a:spcPts val="600"/>
              </a:spcAft>
              <a:buFont typeface="Arial,Sans-Serif" panose="05000000000000000000" pitchFamily="2" charset="2"/>
              <a:buChar char="•"/>
            </a:pPr>
            <a:endParaRPr lang="en-US">
              <a:latin typeface="Arial"/>
              <a:ea typeface="+mn-lt"/>
              <a:cs typeface="+mn-lt"/>
            </a:endParaRPr>
          </a:p>
          <a:p>
            <a:pPr marL="571500" indent="-571500">
              <a:spcBef>
                <a:spcPct val="0"/>
              </a:spcBef>
              <a:spcAft>
                <a:spcPts val="600"/>
              </a:spcAft>
              <a:buFont typeface="Arial,Sans-Serif" panose="05000000000000000000" pitchFamily="2" charset="2"/>
              <a:buChar char="•"/>
            </a:pPr>
            <a:r>
              <a:rPr lang="en-US">
                <a:latin typeface="Arial"/>
                <a:cs typeface="Arial"/>
              </a:rPr>
              <a:t>Essay Mills</a:t>
            </a:r>
            <a:endParaRPr lang="en-US">
              <a:latin typeface="Arial"/>
              <a:ea typeface="+mn-lt"/>
              <a:cs typeface="Arial"/>
            </a:endParaRPr>
          </a:p>
          <a:p>
            <a:pPr marL="571500" indent="-571500">
              <a:spcBef>
                <a:spcPct val="0"/>
              </a:spcBef>
              <a:spcAft>
                <a:spcPts val="600"/>
              </a:spcAft>
              <a:buFont typeface="Arial,Sans-Serif" panose="05000000000000000000" pitchFamily="2" charset="2"/>
              <a:buChar char="•"/>
            </a:pPr>
            <a:endParaRPr lang="en-US">
              <a:latin typeface="Arial"/>
              <a:ea typeface="+mn-lt"/>
              <a:cs typeface="+mn-lt"/>
            </a:endParaRPr>
          </a:p>
          <a:p>
            <a:endParaRPr lang="en-GB">
              <a:cs typeface="Calibri Light"/>
            </a:endParaRPr>
          </a:p>
        </p:txBody>
      </p:sp>
    </p:spTree>
    <p:extLst>
      <p:ext uri="{BB962C8B-B14F-4D97-AF65-F5344CB8AC3E}">
        <p14:creationId xmlns:p14="http://schemas.microsoft.com/office/powerpoint/2010/main" val="3232461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4" descr="Timeline&#10;&#10;Description automatically generated">
            <a:extLst>
              <a:ext uri="{FF2B5EF4-FFF2-40B4-BE49-F238E27FC236}">
                <a16:creationId xmlns:a16="http://schemas.microsoft.com/office/drawing/2014/main" id="{A3AAC7A7-0D21-4C18-9FA9-DD9E086305E6}"/>
              </a:ext>
            </a:extLst>
          </p:cNvPr>
          <p:cNvPicPr>
            <a:picLocks noGrp="1" noChangeAspect="1"/>
          </p:cNvPicPr>
          <p:nvPr>
            <p:ph idx="1"/>
          </p:nvPr>
        </p:nvPicPr>
        <p:blipFill rotWithShape="1">
          <a:blip r:embed="rId3"/>
          <a:srcRect t="2096" b="2985"/>
          <a:stretch/>
        </p:blipFill>
        <p:spPr>
          <a:xfrm>
            <a:off x="20" y="1282"/>
            <a:ext cx="12191980" cy="6856718"/>
          </a:xfrm>
          <a:prstGeom prst="rect">
            <a:avLst/>
          </a:prstGeom>
        </p:spPr>
      </p:pic>
    </p:spTree>
    <p:extLst>
      <p:ext uri="{BB962C8B-B14F-4D97-AF65-F5344CB8AC3E}">
        <p14:creationId xmlns:p14="http://schemas.microsoft.com/office/powerpoint/2010/main" val="691291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B0DD3-D4B7-493B-82DE-7C4211BF7B15}"/>
              </a:ext>
            </a:extLst>
          </p:cNvPr>
          <p:cNvSpPr>
            <a:spLocks noGrp="1"/>
          </p:cNvSpPr>
          <p:nvPr>
            <p:ph type="title"/>
          </p:nvPr>
        </p:nvSpPr>
        <p:spPr/>
        <p:txBody>
          <a:bodyPr/>
          <a:lstStyle/>
          <a:p>
            <a:r>
              <a:rPr lang="en-GB"/>
              <a:t>Video</a:t>
            </a:r>
          </a:p>
        </p:txBody>
      </p:sp>
      <p:pic>
        <p:nvPicPr>
          <p:cNvPr id="4" name="Picture 4">
            <a:hlinkClick r:id="" action="ppaction://media"/>
            <a:extLst>
              <a:ext uri="{FF2B5EF4-FFF2-40B4-BE49-F238E27FC236}">
                <a16:creationId xmlns:a16="http://schemas.microsoft.com/office/drawing/2014/main" id="{C80DE36C-076D-461F-9111-5770AFB2724B}"/>
              </a:ext>
            </a:extLst>
          </p:cNvPr>
          <p:cNvPicPr>
            <a:picLocks noGrp="1" noRot="1" noChangeAspect="1"/>
          </p:cNvPicPr>
          <p:nvPr>
            <p:ph sz="quarter" idx="10"/>
            <a:videoFile r:link="rId1"/>
          </p:nvPr>
        </p:nvPicPr>
        <p:blipFill>
          <a:blip r:embed="rId4"/>
          <a:stretch>
            <a:fillRect/>
          </a:stretch>
        </p:blipFill>
        <p:spPr>
          <a:xfrm>
            <a:off x="2071687" y="1338263"/>
            <a:ext cx="8048625" cy="4857750"/>
          </a:xfrm>
        </p:spPr>
      </p:pic>
    </p:spTree>
    <p:extLst>
      <p:ext uri="{BB962C8B-B14F-4D97-AF65-F5344CB8AC3E}">
        <p14:creationId xmlns:p14="http://schemas.microsoft.com/office/powerpoint/2010/main" val="36878427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6AF236A-9847-44A0-9842-6E3040D93A93}"/>
              </a:ext>
            </a:extLst>
          </p:cNvPr>
          <p:cNvSpPr>
            <a:spLocks noGrp="1"/>
          </p:cNvSpPr>
          <p:nvPr>
            <p:ph type="title"/>
          </p:nvPr>
        </p:nvSpPr>
        <p:spPr/>
        <p:txBody>
          <a:bodyPr/>
          <a:lstStyle/>
          <a:p>
            <a:r>
              <a:rPr lang="en-GB"/>
              <a:t>Harvard Referencing Style</a:t>
            </a:r>
          </a:p>
        </p:txBody>
      </p:sp>
      <p:sp>
        <p:nvSpPr>
          <p:cNvPr id="11" name="TextBox 10">
            <a:extLst>
              <a:ext uri="{FF2B5EF4-FFF2-40B4-BE49-F238E27FC236}">
                <a16:creationId xmlns:a16="http://schemas.microsoft.com/office/drawing/2014/main" id="{95152E7C-B9D6-4817-8E4D-28BC1A7D07AC}"/>
              </a:ext>
            </a:extLst>
          </p:cNvPr>
          <p:cNvSpPr txBox="1"/>
          <p:nvPr/>
        </p:nvSpPr>
        <p:spPr>
          <a:xfrm>
            <a:off x="342899" y="1445636"/>
            <a:ext cx="5747327" cy="48710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lnSpc>
                <a:spcPct val="90000"/>
              </a:lnSpc>
              <a:spcBef>
                <a:spcPts val="1000"/>
              </a:spcBef>
              <a:buFont typeface="Arial"/>
              <a:buChar char="•"/>
            </a:pPr>
            <a:r>
              <a:rPr lang="en-GB" sz="2800">
                <a:latin typeface="Arial"/>
                <a:cs typeface="Arial"/>
              </a:rPr>
              <a:t>There are many different styles of referencing. </a:t>
            </a:r>
            <a:endParaRPr lang="en-GB" sz="2800">
              <a:latin typeface="Arial"/>
              <a:ea typeface="+mn-lt"/>
              <a:cs typeface="Arial"/>
            </a:endParaRPr>
          </a:p>
          <a:p>
            <a:pPr marL="342900" indent="-342900">
              <a:lnSpc>
                <a:spcPct val="90000"/>
              </a:lnSpc>
              <a:spcBef>
                <a:spcPts val="1000"/>
              </a:spcBef>
              <a:buFont typeface="Arial"/>
              <a:buChar char="•"/>
            </a:pPr>
            <a:endParaRPr lang="en-GB" sz="2800">
              <a:latin typeface="Arial"/>
              <a:cs typeface="Arial"/>
            </a:endParaRPr>
          </a:p>
          <a:p>
            <a:pPr marL="342900" indent="-342900">
              <a:lnSpc>
                <a:spcPct val="90000"/>
              </a:lnSpc>
              <a:spcBef>
                <a:spcPts val="1000"/>
              </a:spcBef>
              <a:buFont typeface="Arial"/>
              <a:buChar char="•"/>
            </a:pPr>
            <a:r>
              <a:rPr lang="en-GB" sz="2800">
                <a:latin typeface="Arial"/>
                <a:cs typeface="Arial"/>
              </a:rPr>
              <a:t>You must follow UWTSD's version which currently follows the </a:t>
            </a:r>
            <a:r>
              <a:rPr lang="en-GB" sz="2800" b="1">
                <a:solidFill>
                  <a:schemeClr val="accent1"/>
                </a:solidFill>
                <a:latin typeface="Arial"/>
                <a:cs typeface="Arial"/>
              </a:rPr>
              <a:t>11th edition of Cite Them Right.</a:t>
            </a:r>
          </a:p>
          <a:p>
            <a:pPr marL="342900" indent="-342900">
              <a:lnSpc>
                <a:spcPct val="90000"/>
              </a:lnSpc>
              <a:spcBef>
                <a:spcPts val="1000"/>
              </a:spcBef>
              <a:buFont typeface="Arial"/>
              <a:buChar char="•"/>
            </a:pPr>
            <a:endParaRPr lang="en-GB" sz="2800">
              <a:latin typeface="Arial"/>
              <a:cs typeface="Arial"/>
            </a:endParaRPr>
          </a:p>
          <a:p>
            <a:pPr marL="342900" indent="-342900">
              <a:lnSpc>
                <a:spcPct val="90000"/>
              </a:lnSpc>
              <a:spcBef>
                <a:spcPts val="1000"/>
              </a:spcBef>
              <a:buFont typeface="Arial"/>
              <a:buChar char="•"/>
            </a:pPr>
            <a:r>
              <a:rPr lang="en-GB" sz="2800">
                <a:latin typeface="Arial"/>
                <a:cs typeface="Arial"/>
              </a:rPr>
              <a:t>The Cite Them Right </a:t>
            </a:r>
            <a:r>
              <a:rPr lang="en-GB" sz="2800" err="1">
                <a:latin typeface="Arial"/>
                <a:cs typeface="Arial"/>
              </a:rPr>
              <a:t>Ebook</a:t>
            </a:r>
            <a:r>
              <a:rPr lang="en-GB" sz="2800">
                <a:latin typeface="Arial"/>
                <a:cs typeface="Arial"/>
              </a:rPr>
              <a:t> is </a:t>
            </a:r>
            <a:r>
              <a:rPr lang="en-GB" sz="2800">
                <a:solidFill>
                  <a:schemeClr val="accent1"/>
                </a:solidFill>
                <a:latin typeface="Arial"/>
                <a:cs typeface="Arial"/>
              </a:rPr>
              <a:t>available online</a:t>
            </a:r>
            <a:r>
              <a:rPr lang="en-GB" sz="2800">
                <a:latin typeface="Arial"/>
                <a:cs typeface="Arial"/>
              </a:rPr>
              <a:t> through the library.</a:t>
            </a:r>
          </a:p>
        </p:txBody>
      </p:sp>
      <p:pic>
        <p:nvPicPr>
          <p:cNvPr id="12" name="Picture 12" descr="Text&#10;&#10;Description automatically generated">
            <a:extLst>
              <a:ext uri="{FF2B5EF4-FFF2-40B4-BE49-F238E27FC236}">
                <a16:creationId xmlns:a16="http://schemas.microsoft.com/office/drawing/2014/main" id="{07384D5F-0686-410E-B084-71BA8004DDDD}"/>
              </a:ext>
            </a:extLst>
          </p:cNvPr>
          <p:cNvPicPr>
            <a:picLocks noChangeAspect="1"/>
          </p:cNvPicPr>
          <p:nvPr/>
        </p:nvPicPr>
        <p:blipFill>
          <a:blip r:embed="rId3"/>
          <a:stretch>
            <a:fillRect/>
          </a:stretch>
        </p:blipFill>
        <p:spPr>
          <a:xfrm>
            <a:off x="8507845" y="1519847"/>
            <a:ext cx="2345747" cy="3086903"/>
          </a:xfrm>
          <a:prstGeom prst="rect">
            <a:avLst/>
          </a:prstGeom>
        </p:spPr>
      </p:pic>
      <p:sp>
        <p:nvSpPr>
          <p:cNvPr id="14" name="TextBox 13">
            <a:extLst>
              <a:ext uri="{FF2B5EF4-FFF2-40B4-BE49-F238E27FC236}">
                <a16:creationId xmlns:a16="http://schemas.microsoft.com/office/drawing/2014/main" id="{39C8D902-5FD8-4968-861E-02085937EDC3}"/>
              </a:ext>
            </a:extLst>
          </p:cNvPr>
          <p:cNvSpPr txBox="1"/>
          <p:nvPr/>
        </p:nvSpPr>
        <p:spPr>
          <a:xfrm>
            <a:off x="8575674" y="4693804"/>
            <a:ext cx="2562225" cy="461665"/>
          </a:xfrm>
          <a:prstGeom prst="rect">
            <a:avLst/>
          </a:prstGeom>
          <a:noFill/>
          <a:ln w="28575">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Arial"/>
                <a:cs typeface="Arial"/>
                <a:hlinkClick r:id="rId4"/>
              </a:rPr>
              <a:t>Cite Them Right</a:t>
            </a:r>
            <a:endParaRPr lang="en-US"/>
          </a:p>
        </p:txBody>
      </p:sp>
      <p:sp>
        <p:nvSpPr>
          <p:cNvPr id="2" name="TextBox 1">
            <a:extLst>
              <a:ext uri="{FF2B5EF4-FFF2-40B4-BE49-F238E27FC236}">
                <a16:creationId xmlns:a16="http://schemas.microsoft.com/office/drawing/2014/main" id="{5848A5ED-C1B3-28FD-F595-F8F430DFAB9B}"/>
              </a:ext>
            </a:extLst>
          </p:cNvPr>
          <p:cNvSpPr txBox="1"/>
          <p:nvPr/>
        </p:nvSpPr>
        <p:spPr>
          <a:xfrm>
            <a:off x="8199582" y="5751946"/>
            <a:ext cx="4018972"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solidFill>
                  <a:schemeClr val="accent1"/>
                </a:solidFill>
                <a:hlinkClick r:id="rId5">
                  <a:extLst>
                    <a:ext uri="{A12FA001-AC4F-418D-AE19-62706E023703}">
                      <ahyp:hlinkClr xmlns:ahyp="http://schemas.microsoft.com/office/drawing/2018/hyperlinkcolor" val="tx"/>
                    </a:ext>
                  </a:extLst>
                </a:hlinkClick>
              </a:rPr>
              <a:t>Trial Cite Them Right Database</a:t>
            </a:r>
            <a:endParaRPr lang="en-US" sz="2400" b="1">
              <a:solidFill>
                <a:schemeClr val="accent1"/>
              </a:solidFill>
              <a:cs typeface="Calibri Light"/>
            </a:endParaRPr>
          </a:p>
        </p:txBody>
      </p:sp>
    </p:spTree>
    <p:extLst>
      <p:ext uri="{BB962C8B-B14F-4D97-AF65-F5344CB8AC3E}">
        <p14:creationId xmlns:p14="http://schemas.microsoft.com/office/powerpoint/2010/main" val="40497045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3AC38C0-C76B-4A47-A8C3-7E2341A36C6C}"/>
              </a:ext>
            </a:extLst>
          </p:cNvPr>
          <p:cNvSpPr>
            <a:spLocks noGrp="1"/>
          </p:cNvSpPr>
          <p:nvPr>
            <p:ph type="title"/>
          </p:nvPr>
        </p:nvSpPr>
        <p:spPr>
          <a:xfrm>
            <a:off x="698242" y="252284"/>
            <a:ext cx="10795518" cy="1003916"/>
          </a:xfrm>
        </p:spPr>
        <p:txBody>
          <a:bodyPr/>
          <a:lstStyle/>
          <a:p>
            <a:r>
              <a:rPr lang="en-US"/>
              <a:t>How to Harvard Reference</a:t>
            </a:r>
          </a:p>
        </p:txBody>
      </p:sp>
      <p:pic>
        <p:nvPicPr>
          <p:cNvPr id="4" name="Picture 4" descr="Timeline&#10;&#10;Description automatically generated">
            <a:extLst>
              <a:ext uri="{FF2B5EF4-FFF2-40B4-BE49-F238E27FC236}">
                <a16:creationId xmlns:a16="http://schemas.microsoft.com/office/drawing/2014/main" id="{A389EEE2-8048-44B5-A6B3-63D6D1D9DB07}"/>
              </a:ext>
            </a:extLst>
          </p:cNvPr>
          <p:cNvPicPr>
            <a:picLocks noGrp="1" noChangeAspect="1"/>
          </p:cNvPicPr>
          <p:nvPr>
            <p:ph type="pic" sz="quarter" idx="10"/>
          </p:nvPr>
        </p:nvPicPr>
        <p:blipFill rotWithShape="1">
          <a:blip r:embed="rId3"/>
          <a:stretch/>
        </p:blipFill>
        <p:spPr>
          <a:xfrm>
            <a:off x="4314392" y="1338263"/>
            <a:ext cx="7852868" cy="4931227"/>
          </a:xfrm>
          <a:noFill/>
        </p:spPr>
      </p:pic>
      <p:sp>
        <p:nvSpPr>
          <p:cNvPr id="7" name="TextBox 1">
            <a:extLst>
              <a:ext uri="{FF2B5EF4-FFF2-40B4-BE49-F238E27FC236}">
                <a16:creationId xmlns:a16="http://schemas.microsoft.com/office/drawing/2014/main" id="{1EE44EA6-02A6-492E-8597-4575A89D0B27}"/>
              </a:ext>
            </a:extLst>
          </p:cNvPr>
          <p:cNvSpPr txBox="1"/>
          <p:nvPr/>
        </p:nvSpPr>
        <p:spPr>
          <a:xfrm>
            <a:off x="3115404" y="6230351"/>
            <a:ext cx="9180947" cy="415498"/>
          </a:xfrm>
          <a:prstGeom prst="rect">
            <a:avLst/>
          </a:prstGeom>
          <a:noFill/>
        </p:spPr>
        <p:txBody>
          <a:bodyPr wrap="square" rtlCol="0">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50"/>
              <a:t>University of South Wales Libraries and Student Development and Study Skills Service (2019) </a:t>
            </a:r>
            <a:r>
              <a:rPr lang="en-GB" sz="1050" i="1"/>
              <a:t>The University of South Wales Guide to Harvard Referencing</a:t>
            </a:r>
            <a:r>
              <a:rPr lang="en-GB" sz="1050"/>
              <a:t>. Available at: </a:t>
            </a:r>
            <a:r>
              <a:rPr lang="en-GB" sz="1050" u="sng">
                <a:hlinkClick r:id="rId4"/>
              </a:rPr>
              <a:t>https://library.southwales.ac.uk/collections-subject-guides/referencing</a:t>
            </a:r>
            <a:r>
              <a:rPr lang="en-GB" sz="1050">
                <a:hlinkClick r:id="rId4"/>
              </a:rPr>
              <a:t>/</a:t>
            </a:r>
            <a:r>
              <a:rPr lang="en-GB" sz="1050"/>
              <a:t>   (Accessed: 9 June 2020). </a:t>
            </a:r>
          </a:p>
        </p:txBody>
      </p:sp>
      <p:sp>
        <p:nvSpPr>
          <p:cNvPr id="8" name="TextBox 1">
            <a:extLst>
              <a:ext uri="{FF2B5EF4-FFF2-40B4-BE49-F238E27FC236}">
                <a16:creationId xmlns:a16="http://schemas.microsoft.com/office/drawing/2014/main" id="{1EE44EA6-02A6-492E-8597-4575A89D0B27}"/>
              </a:ext>
            </a:extLst>
          </p:cNvPr>
          <p:cNvSpPr txBox="1"/>
          <p:nvPr/>
        </p:nvSpPr>
        <p:spPr>
          <a:xfrm>
            <a:off x="378100" y="5243090"/>
            <a:ext cx="4021573" cy="900246"/>
          </a:xfrm>
          <a:prstGeom prst="rect">
            <a:avLst/>
          </a:prstGeom>
          <a:noFill/>
        </p:spPr>
        <p:txBody>
          <a:bodyPr wrap="square" rtlCol="0">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50"/>
              <a:t>University of South Wales Libraries and Student Development and Study Skills Service (2019) </a:t>
            </a:r>
            <a:r>
              <a:rPr lang="en-GB" sz="1050" i="1"/>
              <a:t>The University of South Wales Guide to Harvard Referencing</a:t>
            </a:r>
            <a:r>
              <a:rPr lang="en-GB" sz="1050"/>
              <a:t>. Available at: </a:t>
            </a:r>
            <a:r>
              <a:rPr lang="en-GB" sz="1050" u="sng">
                <a:hlinkClick r:id="rId4"/>
              </a:rPr>
              <a:t>https://library.southwales.ac.uk/collections-subject-guides/referencing</a:t>
            </a:r>
            <a:r>
              <a:rPr lang="en-GB" sz="1050">
                <a:hlinkClick r:id="rId4"/>
              </a:rPr>
              <a:t>/</a:t>
            </a:r>
            <a:r>
              <a:rPr lang="en-GB" sz="1050"/>
              <a:t>   (Accessed: 9 June 2020). </a:t>
            </a:r>
          </a:p>
        </p:txBody>
      </p:sp>
      <p:sp>
        <p:nvSpPr>
          <p:cNvPr id="5" name="TextBox 4">
            <a:extLst>
              <a:ext uri="{FF2B5EF4-FFF2-40B4-BE49-F238E27FC236}">
                <a16:creationId xmlns:a16="http://schemas.microsoft.com/office/drawing/2014/main" id="{D2881CB2-6878-401A-88D5-BD74C52FE592}"/>
              </a:ext>
            </a:extLst>
          </p:cNvPr>
          <p:cNvSpPr txBox="1"/>
          <p:nvPr/>
        </p:nvSpPr>
        <p:spPr>
          <a:xfrm>
            <a:off x="375784" y="1504706"/>
            <a:ext cx="3695699"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Arial"/>
                <a:cs typeface="Arial"/>
              </a:rPr>
              <a:t>2 parts to Harvard Referencing:</a:t>
            </a:r>
          </a:p>
          <a:p>
            <a:endParaRPr lang="en-GB" sz="2400">
              <a:latin typeface="Arial"/>
              <a:cs typeface="Arial"/>
            </a:endParaRPr>
          </a:p>
          <a:p>
            <a:endParaRPr lang="en-GB" sz="2400">
              <a:latin typeface="Arial"/>
              <a:cs typeface="Arial"/>
            </a:endParaRPr>
          </a:p>
          <a:p>
            <a:r>
              <a:rPr lang="en-GB" sz="2400" b="1">
                <a:latin typeface="Arial"/>
                <a:cs typeface="Calibri Light"/>
              </a:rPr>
              <a:t>1. In-text citation </a:t>
            </a:r>
          </a:p>
          <a:p>
            <a:endParaRPr lang="en-GB" sz="2400" b="1">
              <a:latin typeface="Arial"/>
              <a:cs typeface="Calibri Light"/>
            </a:endParaRPr>
          </a:p>
          <a:p>
            <a:r>
              <a:rPr lang="en-GB" sz="2400" b="1">
                <a:latin typeface="Arial"/>
                <a:cs typeface="Calibri Light"/>
              </a:rPr>
              <a:t>2. full reference list</a:t>
            </a:r>
          </a:p>
          <a:p>
            <a:endParaRPr lang="en-GB" sz="2400" b="1">
              <a:latin typeface="Arial"/>
              <a:cs typeface="Calibri Light"/>
            </a:endParaRPr>
          </a:p>
        </p:txBody>
      </p:sp>
      <p:sp>
        <p:nvSpPr>
          <p:cNvPr id="2" name="Arrow: Right 1">
            <a:extLst>
              <a:ext uri="{FF2B5EF4-FFF2-40B4-BE49-F238E27FC236}">
                <a16:creationId xmlns:a16="http://schemas.microsoft.com/office/drawing/2014/main" id="{4B5DC215-3B0C-4311-8DCB-109AD12D905A}"/>
              </a:ext>
            </a:extLst>
          </p:cNvPr>
          <p:cNvSpPr/>
          <p:nvPr/>
        </p:nvSpPr>
        <p:spPr>
          <a:xfrm rot="-1320000">
            <a:off x="3054940" y="2548952"/>
            <a:ext cx="2639784" cy="20864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Right 8">
            <a:extLst>
              <a:ext uri="{FF2B5EF4-FFF2-40B4-BE49-F238E27FC236}">
                <a16:creationId xmlns:a16="http://schemas.microsoft.com/office/drawing/2014/main" id="{9A4E2D98-7A0E-4EDF-AD3A-843BDEAEE401}"/>
              </a:ext>
            </a:extLst>
          </p:cNvPr>
          <p:cNvSpPr/>
          <p:nvPr/>
        </p:nvSpPr>
        <p:spPr>
          <a:xfrm rot="420000">
            <a:off x="3397655" y="4076669"/>
            <a:ext cx="4862284" cy="226784"/>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272173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5" descr="Icon&#10;&#10;Description automatically generated">
            <a:extLst>
              <a:ext uri="{FF2B5EF4-FFF2-40B4-BE49-F238E27FC236}">
                <a16:creationId xmlns:a16="http://schemas.microsoft.com/office/drawing/2014/main" id="{6D5C8778-7681-4831-B996-194A0C380B8D}"/>
              </a:ext>
            </a:extLst>
          </p:cNvPr>
          <p:cNvPicPr>
            <a:picLocks noChangeAspect="1"/>
          </p:cNvPicPr>
          <p:nvPr/>
        </p:nvPicPr>
        <p:blipFill>
          <a:blip r:embed="rId3"/>
          <a:stretch>
            <a:fillRect/>
          </a:stretch>
        </p:blipFill>
        <p:spPr>
          <a:xfrm>
            <a:off x="7010401" y="1958754"/>
            <a:ext cx="5180012" cy="4353366"/>
          </a:xfrm>
          <a:prstGeom prst="rect">
            <a:avLst/>
          </a:prstGeom>
        </p:spPr>
      </p:pic>
      <p:sp>
        <p:nvSpPr>
          <p:cNvPr id="2" name="Title 1">
            <a:extLst>
              <a:ext uri="{FF2B5EF4-FFF2-40B4-BE49-F238E27FC236}">
                <a16:creationId xmlns:a16="http://schemas.microsoft.com/office/drawing/2014/main" id="{E3BDC06B-488C-4A37-9A04-8BFC3296A486}"/>
              </a:ext>
            </a:extLst>
          </p:cNvPr>
          <p:cNvSpPr>
            <a:spLocks noGrp="1"/>
          </p:cNvSpPr>
          <p:nvPr>
            <p:ph type="title"/>
          </p:nvPr>
        </p:nvSpPr>
        <p:spPr/>
        <p:txBody>
          <a:bodyPr vert="horz" lIns="91440" tIns="45720" rIns="91440" bIns="45720" rtlCol="0" anchor="b">
            <a:normAutofit/>
          </a:bodyPr>
          <a:lstStyle/>
          <a:p>
            <a:r>
              <a:rPr lang="en-US" sz="6000" b="1"/>
              <a:t>Citations</a:t>
            </a:r>
            <a:endParaRPr lang="en-US" sz="6000" b="1" kern="1200">
              <a:latin typeface="+mj-lt"/>
            </a:endParaRPr>
          </a:p>
        </p:txBody>
      </p:sp>
      <p:sp>
        <p:nvSpPr>
          <p:cNvPr id="3" name="Content Placeholder 2">
            <a:extLst>
              <a:ext uri="{FF2B5EF4-FFF2-40B4-BE49-F238E27FC236}">
                <a16:creationId xmlns:a16="http://schemas.microsoft.com/office/drawing/2014/main" id="{3839B2E8-48EB-4ADD-9CB8-7D50384A6C70}"/>
              </a:ext>
            </a:extLst>
          </p:cNvPr>
          <p:cNvSpPr>
            <a:spLocks noGrp="1"/>
          </p:cNvSpPr>
          <p:nvPr>
            <p:ph sz="quarter" idx="10"/>
          </p:nvPr>
        </p:nvSpPr>
        <p:spPr/>
        <p:txBody>
          <a:bodyPr vert="horz" lIns="91440" tIns="45720" rIns="91440" bIns="45720" rtlCol="0" anchor="t">
            <a:normAutofit/>
          </a:bodyPr>
          <a:lstStyle/>
          <a:p>
            <a:pPr marL="0" indent="0">
              <a:buNone/>
            </a:pPr>
            <a:r>
              <a:rPr lang="en-US" sz="3000" kern="1200">
                <a:latin typeface="Arial"/>
                <a:cs typeface="Arial"/>
              </a:rPr>
              <a:t>Every idea you </a:t>
            </a:r>
            <a:r>
              <a:rPr lang="en-US" sz="3000">
                <a:latin typeface="Arial"/>
                <a:cs typeface="Arial"/>
              </a:rPr>
              <a:t>use</a:t>
            </a:r>
            <a:r>
              <a:rPr lang="en-US" sz="3000" kern="1200">
                <a:latin typeface="Arial"/>
                <a:cs typeface="Arial"/>
              </a:rPr>
              <a:t> from your reading must be acknowledged with </a:t>
            </a:r>
            <a:r>
              <a:rPr lang="en-US" sz="3000">
                <a:latin typeface="Arial"/>
                <a:cs typeface="Arial"/>
              </a:rPr>
              <a:t>an in-text citation</a:t>
            </a:r>
            <a:r>
              <a:rPr lang="en-US" sz="3000" kern="1200">
                <a:latin typeface="Arial"/>
                <a:cs typeface="Arial"/>
              </a:rPr>
              <a:t>.</a:t>
            </a:r>
          </a:p>
        </p:txBody>
      </p:sp>
      <p:sp>
        <p:nvSpPr>
          <p:cNvPr id="4" name="TextBox 3">
            <a:extLst>
              <a:ext uri="{FF2B5EF4-FFF2-40B4-BE49-F238E27FC236}">
                <a16:creationId xmlns:a16="http://schemas.microsoft.com/office/drawing/2014/main" id="{19104A9D-42C4-431E-B1C3-DA7388988A0A}"/>
              </a:ext>
            </a:extLst>
          </p:cNvPr>
          <p:cNvSpPr txBox="1"/>
          <p:nvPr/>
        </p:nvSpPr>
        <p:spPr>
          <a:xfrm>
            <a:off x="700087" y="2877849"/>
            <a:ext cx="5521325" cy="35578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ts val="1000"/>
              </a:spcBef>
            </a:pPr>
            <a:r>
              <a:rPr lang="en-GB" sz="2400">
                <a:latin typeface="Arial"/>
                <a:cs typeface="Arial"/>
              </a:rPr>
              <a:t>This includes, but not limited to:</a:t>
            </a:r>
            <a:endParaRPr lang="en-US" sz="2400">
              <a:ea typeface="+mn-lt"/>
              <a:cs typeface="+mn-lt"/>
            </a:endParaRPr>
          </a:p>
          <a:p>
            <a:pPr marL="285750" indent="-285750">
              <a:lnSpc>
                <a:spcPct val="90000"/>
              </a:lnSpc>
              <a:spcBef>
                <a:spcPts val="1000"/>
              </a:spcBef>
              <a:buFont typeface="Arial"/>
              <a:buChar char="•"/>
            </a:pPr>
            <a:r>
              <a:rPr lang="en-GB" sz="2400">
                <a:latin typeface="Arial"/>
                <a:cs typeface="Arial"/>
              </a:rPr>
              <a:t>Direct quotes</a:t>
            </a:r>
            <a:endParaRPr lang="en-US" sz="2400">
              <a:ea typeface="+mn-lt"/>
              <a:cs typeface="+mn-lt"/>
            </a:endParaRPr>
          </a:p>
          <a:p>
            <a:pPr marL="285750" indent="-285750">
              <a:lnSpc>
                <a:spcPct val="90000"/>
              </a:lnSpc>
              <a:spcBef>
                <a:spcPts val="1000"/>
              </a:spcBef>
              <a:buFont typeface="Arial"/>
              <a:buChar char="•"/>
            </a:pPr>
            <a:r>
              <a:rPr lang="en-GB" sz="2400">
                <a:latin typeface="Arial"/>
                <a:cs typeface="Arial"/>
              </a:rPr>
              <a:t>Paraphrased material</a:t>
            </a:r>
            <a:endParaRPr lang="en-US" sz="2400">
              <a:ea typeface="+mn-lt"/>
              <a:cs typeface="+mn-lt"/>
            </a:endParaRPr>
          </a:p>
          <a:p>
            <a:pPr marL="285750" indent="-285750">
              <a:lnSpc>
                <a:spcPct val="90000"/>
              </a:lnSpc>
              <a:spcBef>
                <a:spcPts val="1000"/>
              </a:spcBef>
              <a:buFont typeface="Arial"/>
              <a:buChar char="•"/>
            </a:pPr>
            <a:r>
              <a:rPr lang="en-GB" sz="2400">
                <a:latin typeface="Arial"/>
                <a:ea typeface="+mn-lt"/>
                <a:cs typeface="Arial"/>
              </a:rPr>
              <a:t>Summarising</a:t>
            </a:r>
          </a:p>
          <a:p>
            <a:pPr marL="285750" indent="-285750">
              <a:lnSpc>
                <a:spcPct val="90000"/>
              </a:lnSpc>
              <a:spcBef>
                <a:spcPts val="1000"/>
              </a:spcBef>
              <a:buFont typeface="Arial"/>
              <a:buChar char="•"/>
            </a:pPr>
            <a:r>
              <a:rPr lang="en-GB" sz="2400">
                <a:latin typeface="Arial"/>
                <a:cs typeface="Arial"/>
              </a:rPr>
              <a:t>Images</a:t>
            </a:r>
          </a:p>
          <a:p>
            <a:pPr marL="285750" indent="-285750">
              <a:lnSpc>
                <a:spcPct val="90000"/>
              </a:lnSpc>
              <a:spcBef>
                <a:spcPts val="1000"/>
              </a:spcBef>
              <a:buFont typeface="Arial"/>
              <a:buChar char="•"/>
            </a:pPr>
            <a:r>
              <a:rPr lang="en-GB" sz="2400">
                <a:latin typeface="Arial"/>
                <a:cs typeface="Arial"/>
              </a:rPr>
              <a:t>Tables</a:t>
            </a:r>
          </a:p>
          <a:p>
            <a:pPr marL="285750" indent="-285750">
              <a:lnSpc>
                <a:spcPct val="90000"/>
              </a:lnSpc>
              <a:spcBef>
                <a:spcPts val="1000"/>
              </a:spcBef>
              <a:buFont typeface="Arial"/>
              <a:buChar char="•"/>
            </a:pPr>
            <a:r>
              <a:rPr lang="en-GB" sz="2400">
                <a:latin typeface="Arial"/>
                <a:cs typeface="Arial"/>
              </a:rPr>
              <a:t>Graphs</a:t>
            </a:r>
          </a:p>
          <a:p>
            <a:pPr algn="l">
              <a:spcAft>
                <a:spcPts val="600"/>
              </a:spcAft>
            </a:pPr>
            <a:endParaRPr lang="en-GB" sz="2400">
              <a:cs typeface="Calibri"/>
            </a:endParaRPr>
          </a:p>
        </p:txBody>
      </p:sp>
    </p:spTree>
    <p:extLst>
      <p:ext uri="{BB962C8B-B14F-4D97-AF65-F5344CB8AC3E}">
        <p14:creationId xmlns:p14="http://schemas.microsoft.com/office/powerpoint/2010/main" val="3279050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FF292-9EB9-41A8-8FEB-FB095EA84809}"/>
              </a:ext>
            </a:extLst>
          </p:cNvPr>
          <p:cNvSpPr>
            <a:spLocks noGrp="1"/>
          </p:cNvSpPr>
          <p:nvPr>
            <p:ph type="title"/>
          </p:nvPr>
        </p:nvSpPr>
        <p:spPr/>
        <p:txBody>
          <a:bodyPr anchor="ctr">
            <a:normAutofit/>
          </a:bodyPr>
          <a:lstStyle/>
          <a:p>
            <a:r>
              <a:rPr lang="en-GB">
                <a:cs typeface="Calibri Light"/>
              </a:rPr>
              <a:t>1. In-text citation</a:t>
            </a:r>
            <a:endParaRPr lang="en-GB"/>
          </a:p>
        </p:txBody>
      </p:sp>
      <p:sp>
        <p:nvSpPr>
          <p:cNvPr id="3" name="Content Placeholder 2">
            <a:extLst>
              <a:ext uri="{FF2B5EF4-FFF2-40B4-BE49-F238E27FC236}">
                <a16:creationId xmlns:a16="http://schemas.microsoft.com/office/drawing/2014/main" id="{F302C818-8E7F-47DB-9908-134F01B7FE1B}"/>
              </a:ext>
            </a:extLst>
          </p:cNvPr>
          <p:cNvSpPr>
            <a:spLocks noGrp="1"/>
          </p:cNvSpPr>
          <p:nvPr>
            <p:ph sz="quarter" idx="10"/>
          </p:nvPr>
        </p:nvSpPr>
        <p:spPr>
          <a:xfrm>
            <a:off x="87055" y="1485323"/>
            <a:ext cx="8072956" cy="2339417"/>
          </a:xfrm>
        </p:spPr>
        <p:txBody>
          <a:bodyPr vert="horz" lIns="91440" tIns="45720" rIns="91440" bIns="45720" rtlCol="0" anchor="t">
            <a:noAutofit/>
          </a:bodyPr>
          <a:lstStyle/>
          <a:p>
            <a:pPr marL="0" indent="0">
              <a:spcBef>
                <a:spcPts val="1200"/>
              </a:spcBef>
              <a:buNone/>
            </a:pPr>
            <a:r>
              <a:rPr lang="en-US" sz="2800">
                <a:latin typeface="Arial"/>
                <a:ea typeface="+mn-lt"/>
                <a:cs typeface="+mn-lt"/>
              </a:rPr>
              <a:t>Goes</a:t>
            </a:r>
            <a:r>
              <a:rPr lang="en-US" sz="2800">
                <a:latin typeface="Arial"/>
                <a:cs typeface="Calibri Light"/>
              </a:rPr>
              <a:t> into the body of your </a:t>
            </a:r>
            <a:r>
              <a:rPr lang="en-US">
                <a:latin typeface="Arial"/>
                <a:cs typeface="Calibri Light"/>
              </a:rPr>
              <a:t>writing and includes:</a:t>
            </a:r>
            <a:endParaRPr lang="en-GB">
              <a:cs typeface="Calibri Light"/>
            </a:endParaRPr>
          </a:p>
        </p:txBody>
      </p:sp>
      <p:sp>
        <p:nvSpPr>
          <p:cNvPr id="4" name="TextBox 3">
            <a:extLst>
              <a:ext uri="{FF2B5EF4-FFF2-40B4-BE49-F238E27FC236}">
                <a16:creationId xmlns:a16="http://schemas.microsoft.com/office/drawing/2014/main" id="{589E48C4-D610-4268-8570-5CC15A6E9161}"/>
              </a:ext>
            </a:extLst>
          </p:cNvPr>
          <p:cNvSpPr txBox="1"/>
          <p:nvPr/>
        </p:nvSpPr>
        <p:spPr>
          <a:xfrm>
            <a:off x="946150" y="2692400"/>
            <a:ext cx="10823574" cy="2862322"/>
          </a:xfrm>
          <a:prstGeom prst="rect">
            <a:avLst/>
          </a:prstGeom>
          <a:solidFill>
            <a:schemeClr val="accent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742950" indent="-742950">
              <a:buAutoNum type="arabicPeriod"/>
            </a:pPr>
            <a:r>
              <a:rPr lang="en-GB" sz="3600" b="1">
                <a:solidFill>
                  <a:srgbClr val="FFFFFF"/>
                </a:solidFill>
                <a:latin typeface="Arial"/>
                <a:cs typeface="Segoe UI"/>
              </a:rPr>
              <a:t>Author(s) or editor(s) surname/family name</a:t>
            </a:r>
            <a:endParaRPr lang="en-US">
              <a:solidFill>
                <a:srgbClr val="000000"/>
              </a:solidFill>
              <a:latin typeface="Calibri Light"/>
              <a:cs typeface="Calibri Light"/>
            </a:endParaRPr>
          </a:p>
          <a:p>
            <a:pPr marL="742950" indent="-742950">
              <a:buAutoNum type="arabicPeriod"/>
            </a:pPr>
            <a:endParaRPr lang="en-GB" sz="3600" b="1">
              <a:solidFill>
                <a:srgbClr val="FFFFFF"/>
              </a:solidFill>
              <a:latin typeface="Arial"/>
              <a:cs typeface="Segoe UI"/>
            </a:endParaRPr>
          </a:p>
          <a:p>
            <a:pPr marL="742950" indent="-742950">
              <a:buAutoNum type="arabicPeriod"/>
            </a:pPr>
            <a:r>
              <a:rPr lang="en-GB" sz="3600" b="1">
                <a:solidFill>
                  <a:srgbClr val="FFFFFF"/>
                </a:solidFill>
                <a:latin typeface="Arial"/>
                <a:cs typeface="Segoe UI"/>
              </a:rPr>
              <a:t>Year of publication</a:t>
            </a:r>
            <a:endParaRPr lang="en-US" sz="3600">
              <a:solidFill>
                <a:srgbClr val="000000"/>
              </a:solidFill>
              <a:latin typeface="Calibri Light"/>
              <a:cs typeface="Calibri Light"/>
            </a:endParaRPr>
          </a:p>
          <a:p>
            <a:pPr marL="742950" indent="-742950">
              <a:buAutoNum type="arabicPeriod"/>
            </a:pPr>
            <a:endParaRPr lang="en-GB" sz="3600" b="1">
              <a:solidFill>
                <a:srgbClr val="FFFFFF"/>
              </a:solidFill>
              <a:latin typeface="Arial"/>
              <a:cs typeface="Segoe UI"/>
            </a:endParaRPr>
          </a:p>
          <a:p>
            <a:pPr marL="742950" indent="-742950">
              <a:buAutoNum type="arabicPeriod"/>
            </a:pPr>
            <a:r>
              <a:rPr lang="en-GB" sz="3600" b="1">
                <a:solidFill>
                  <a:srgbClr val="FFFFFF"/>
                </a:solidFill>
                <a:latin typeface="Arial"/>
                <a:cs typeface="Segoe UI"/>
              </a:rPr>
              <a:t>Page number(s) if required</a:t>
            </a:r>
            <a:r>
              <a:rPr lang="en-US" sz="3600">
                <a:latin typeface="Arial"/>
                <a:cs typeface="Segoe UI"/>
              </a:rPr>
              <a:t>​</a:t>
            </a:r>
            <a:endParaRPr lang="en-US" sz="3600">
              <a:cs typeface="Calibri Light"/>
            </a:endParaRPr>
          </a:p>
        </p:txBody>
      </p:sp>
    </p:spTree>
    <p:extLst>
      <p:ext uri="{BB962C8B-B14F-4D97-AF65-F5344CB8AC3E}">
        <p14:creationId xmlns:p14="http://schemas.microsoft.com/office/powerpoint/2010/main" val="4257807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F37AD-1C16-4620-8A0E-91E5B7D9B7BC}"/>
              </a:ext>
            </a:extLst>
          </p:cNvPr>
          <p:cNvSpPr>
            <a:spLocks noGrp="1"/>
          </p:cNvSpPr>
          <p:nvPr>
            <p:ph type="title"/>
          </p:nvPr>
        </p:nvSpPr>
        <p:spPr>
          <a:xfrm>
            <a:off x="698242" y="265291"/>
            <a:ext cx="10795518" cy="1003916"/>
          </a:xfrm>
        </p:spPr>
        <p:txBody>
          <a:bodyPr vert="horz" lIns="91440" tIns="45720" rIns="91440" bIns="45720" rtlCol="0" anchor="b">
            <a:normAutofit/>
          </a:bodyPr>
          <a:lstStyle/>
          <a:p>
            <a:r>
              <a:rPr lang="en-GB"/>
              <a:t>Examples</a:t>
            </a:r>
          </a:p>
        </p:txBody>
      </p:sp>
      <p:sp>
        <p:nvSpPr>
          <p:cNvPr id="6" name="TextBox 1">
            <a:extLst>
              <a:ext uri="{FF2B5EF4-FFF2-40B4-BE49-F238E27FC236}">
                <a16:creationId xmlns:a16="http://schemas.microsoft.com/office/drawing/2014/main" id="{E900882C-FFED-4511-B1D3-3F5872FD7148}"/>
              </a:ext>
            </a:extLst>
          </p:cNvPr>
          <p:cNvSpPr txBox="1"/>
          <p:nvPr/>
        </p:nvSpPr>
        <p:spPr>
          <a:xfrm>
            <a:off x="345373" y="1787214"/>
            <a:ext cx="4732316" cy="95410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rgbClr val="37858C"/>
                </a:solidFill>
                <a:latin typeface="Arial"/>
                <a:cs typeface="Arial"/>
              </a:rPr>
              <a:t>1 author</a:t>
            </a:r>
          </a:p>
          <a:p>
            <a:r>
              <a:rPr lang="en-US" sz="2800">
                <a:latin typeface="Arial"/>
                <a:cs typeface="Calibri Light"/>
              </a:rPr>
              <a:t>(Smith, 2016, p.5)</a:t>
            </a:r>
          </a:p>
        </p:txBody>
      </p:sp>
      <p:sp>
        <p:nvSpPr>
          <p:cNvPr id="8" name="TextBox 1">
            <a:extLst>
              <a:ext uri="{FF2B5EF4-FFF2-40B4-BE49-F238E27FC236}">
                <a16:creationId xmlns:a16="http://schemas.microsoft.com/office/drawing/2014/main" id="{6EEEF4B9-C561-46A0-9A1F-E8D36703F630}"/>
              </a:ext>
            </a:extLst>
          </p:cNvPr>
          <p:cNvSpPr txBox="1"/>
          <p:nvPr/>
        </p:nvSpPr>
        <p:spPr>
          <a:xfrm>
            <a:off x="343313" y="3277197"/>
            <a:ext cx="6582887" cy="95410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rgbClr val="37858C"/>
                </a:solidFill>
                <a:latin typeface="Arial"/>
                <a:cs typeface="Arial"/>
              </a:rPr>
              <a:t>2 or 3 authors</a:t>
            </a:r>
          </a:p>
          <a:p>
            <a:r>
              <a:rPr lang="en-US" sz="2800">
                <a:latin typeface="Arial"/>
                <a:cs typeface="Calibri Light"/>
              </a:rPr>
              <a:t>(Phillips and Renton, 2012, p.54)</a:t>
            </a:r>
          </a:p>
        </p:txBody>
      </p:sp>
      <p:sp>
        <p:nvSpPr>
          <p:cNvPr id="10" name="TextBox 1">
            <a:extLst>
              <a:ext uri="{FF2B5EF4-FFF2-40B4-BE49-F238E27FC236}">
                <a16:creationId xmlns:a16="http://schemas.microsoft.com/office/drawing/2014/main" id="{7AEDA4F7-E863-41C3-8D2A-AB1F22FCCADF}"/>
              </a:ext>
            </a:extLst>
          </p:cNvPr>
          <p:cNvSpPr txBox="1"/>
          <p:nvPr/>
        </p:nvSpPr>
        <p:spPr>
          <a:xfrm>
            <a:off x="377121" y="4850780"/>
            <a:ext cx="5504212" cy="95410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a:latin typeface="Arial"/>
                <a:cs typeface="Arial"/>
              </a:rPr>
              <a:t> </a:t>
            </a:r>
            <a:r>
              <a:rPr lang="en-US" sz="2800" b="1" dirty="0">
                <a:solidFill>
                  <a:srgbClr val="37858C"/>
                </a:solidFill>
                <a:latin typeface="Arial"/>
                <a:cs typeface="Arial"/>
              </a:rPr>
              <a:t>4 or more authors</a:t>
            </a:r>
          </a:p>
          <a:p>
            <a:r>
              <a:rPr lang="en-US" sz="2800" dirty="0">
                <a:latin typeface="Arial"/>
                <a:cs typeface="Calibri Light"/>
              </a:rPr>
              <a:t>(Morton </a:t>
            </a:r>
            <a:r>
              <a:rPr lang="en-US" sz="2800" i="1" dirty="0">
                <a:latin typeface="Arial"/>
                <a:cs typeface="Calibri Light"/>
              </a:rPr>
              <a:t>et al</a:t>
            </a:r>
            <a:r>
              <a:rPr lang="en-US" sz="2800" dirty="0">
                <a:latin typeface="Arial"/>
                <a:cs typeface="Calibri Light"/>
              </a:rPr>
              <a:t>., 2014, p.37)</a:t>
            </a:r>
          </a:p>
        </p:txBody>
      </p:sp>
    </p:spTree>
    <p:extLst>
      <p:ext uri="{BB962C8B-B14F-4D97-AF65-F5344CB8AC3E}">
        <p14:creationId xmlns:p14="http://schemas.microsoft.com/office/powerpoint/2010/main" val="31614254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FF292-9EB9-41A8-8FEB-FB095EA84809}"/>
              </a:ext>
            </a:extLst>
          </p:cNvPr>
          <p:cNvSpPr>
            <a:spLocks noGrp="1"/>
          </p:cNvSpPr>
          <p:nvPr>
            <p:ph type="title"/>
          </p:nvPr>
        </p:nvSpPr>
        <p:spPr/>
        <p:txBody>
          <a:bodyPr anchor="ctr">
            <a:normAutofit/>
          </a:bodyPr>
          <a:lstStyle/>
          <a:p>
            <a:r>
              <a:rPr lang="en-GB">
                <a:cs typeface="Calibri Light"/>
              </a:rPr>
              <a:t>In-text citation</a:t>
            </a:r>
            <a:endParaRPr lang="en-GB"/>
          </a:p>
        </p:txBody>
      </p:sp>
      <p:sp>
        <p:nvSpPr>
          <p:cNvPr id="3" name="Content Placeholder 2">
            <a:extLst>
              <a:ext uri="{FF2B5EF4-FFF2-40B4-BE49-F238E27FC236}">
                <a16:creationId xmlns:a16="http://schemas.microsoft.com/office/drawing/2014/main" id="{F302C818-8E7F-47DB-9908-134F01B7FE1B}"/>
              </a:ext>
            </a:extLst>
          </p:cNvPr>
          <p:cNvSpPr>
            <a:spLocks noGrp="1"/>
          </p:cNvSpPr>
          <p:nvPr>
            <p:ph sz="quarter" idx="10"/>
          </p:nvPr>
        </p:nvSpPr>
        <p:spPr>
          <a:xfrm>
            <a:off x="174367" y="2660073"/>
            <a:ext cx="11954393" cy="3506230"/>
          </a:xfrm>
        </p:spPr>
        <p:txBody>
          <a:bodyPr vert="horz" lIns="91440" tIns="45720" rIns="91440" bIns="45720" rtlCol="0" anchor="t">
            <a:noAutofit/>
          </a:bodyPr>
          <a:lstStyle/>
          <a:p>
            <a:pPr marL="0" indent="0">
              <a:spcBef>
                <a:spcPts val="1200"/>
              </a:spcBef>
              <a:buNone/>
            </a:pPr>
            <a:endParaRPr lang="en-GB" sz="3600">
              <a:latin typeface="Arial"/>
              <a:ea typeface="+mn-lt"/>
              <a:cs typeface="+mn-lt"/>
            </a:endParaRPr>
          </a:p>
          <a:p>
            <a:pPr marL="457200" lvl="1" indent="0">
              <a:spcBef>
                <a:spcPts val="250"/>
              </a:spcBef>
              <a:spcAft>
                <a:spcPts val="250"/>
              </a:spcAft>
              <a:buNone/>
            </a:pPr>
            <a:endParaRPr lang="en-GB">
              <a:latin typeface="Arial"/>
              <a:ea typeface="+mn-lt"/>
              <a:cs typeface="+mn-lt"/>
            </a:endParaRPr>
          </a:p>
          <a:p>
            <a:pPr lvl="1">
              <a:spcBef>
                <a:spcPts val="250"/>
              </a:spcBef>
              <a:spcAft>
                <a:spcPts val="250"/>
              </a:spcAft>
            </a:pPr>
            <a:r>
              <a:rPr lang="en-US" sz="2800">
                <a:latin typeface="Arial"/>
                <a:ea typeface="+mn-lt"/>
                <a:cs typeface="+mn-lt"/>
              </a:rPr>
              <a:t>Scotland is taking a radical approach to tackling knife crime by treating it as a public health issue </a:t>
            </a:r>
            <a:r>
              <a:rPr lang="en-US" sz="2800" b="1">
                <a:solidFill>
                  <a:srgbClr val="37858C"/>
                </a:solidFill>
                <a:latin typeface="Arial"/>
                <a:ea typeface="+mn-lt"/>
                <a:cs typeface="+mn-lt"/>
              </a:rPr>
              <a:t>(Roberts, 2019)</a:t>
            </a:r>
            <a:r>
              <a:rPr lang="en-US" sz="2800" b="1">
                <a:solidFill>
                  <a:srgbClr val="0070C0"/>
                </a:solidFill>
                <a:latin typeface="Arial"/>
                <a:ea typeface="+mn-lt"/>
                <a:cs typeface="+mn-lt"/>
              </a:rPr>
              <a:t>.</a:t>
            </a:r>
            <a:r>
              <a:rPr lang="en-US" sz="2800" b="1">
                <a:latin typeface="Arial"/>
                <a:ea typeface="+mn-lt"/>
                <a:cs typeface="+mn-lt"/>
              </a:rPr>
              <a:t> </a:t>
            </a:r>
          </a:p>
          <a:p>
            <a:pPr marL="457200" lvl="1" indent="0">
              <a:spcBef>
                <a:spcPts val="250"/>
              </a:spcBef>
              <a:spcAft>
                <a:spcPts val="250"/>
              </a:spcAft>
              <a:buNone/>
            </a:pPr>
            <a:endParaRPr lang="en-US" sz="2800" b="1">
              <a:latin typeface="Arial"/>
              <a:cs typeface="Calibri"/>
            </a:endParaRPr>
          </a:p>
          <a:p>
            <a:pPr lvl="1">
              <a:spcBef>
                <a:spcPts val="250"/>
              </a:spcBef>
              <a:spcAft>
                <a:spcPts val="250"/>
              </a:spcAft>
            </a:pPr>
            <a:r>
              <a:rPr lang="en-US" sz="2800">
                <a:latin typeface="Arial"/>
                <a:cs typeface="Calibri"/>
              </a:rPr>
              <a:t>According to </a:t>
            </a:r>
            <a:r>
              <a:rPr lang="en-US" sz="2800" b="1">
                <a:solidFill>
                  <a:srgbClr val="37858C"/>
                </a:solidFill>
                <a:latin typeface="Arial"/>
                <a:cs typeface="Calibri"/>
              </a:rPr>
              <a:t>Roberts (2019)</a:t>
            </a:r>
            <a:r>
              <a:rPr lang="en-US" sz="2800">
                <a:latin typeface="Arial"/>
                <a:cs typeface="Calibri"/>
              </a:rPr>
              <a:t> </a:t>
            </a:r>
            <a:r>
              <a:rPr lang="en-US" sz="2800">
                <a:latin typeface="Arial"/>
                <a:cs typeface="Arial"/>
              </a:rPr>
              <a:t>Scotland is taking a radical approach to tackling knife crime by treating it as a public health issue.</a:t>
            </a:r>
            <a:endParaRPr lang="en-GB" sz="2800">
              <a:latin typeface="Arial"/>
              <a:cs typeface="Calibri"/>
            </a:endParaRPr>
          </a:p>
        </p:txBody>
      </p:sp>
      <p:sp>
        <p:nvSpPr>
          <p:cNvPr id="5" name="TextBox 4">
            <a:extLst>
              <a:ext uri="{FF2B5EF4-FFF2-40B4-BE49-F238E27FC236}">
                <a16:creationId xmlns:a16="http://schemas.microsoft.com/office/drawing/2014/main" id="{6BBA26C0-CAE7-4889-999B-1CBA42587303}"/>
              </a:ext>
            </a:extLst>
          </p:cNvPr>
          <p:cNvSpPr txBox="1"/>
          <p:nvPr/>
        </p:nvSpPr>
        <p:spPr>
          <a:xfrm>
            <a:off x="541316" y="1538021"/>
            <a:ext cx="11485419" cy="1231106"/>
          </a:xfrm>
          <a:prstGeom prst="rect">
            <a:avLst/>
          </a:prstGeom>
          <a:noFill/>
        </p:spPr>
        <p:txBody>
          <a:bodyPr wrap="square" lIns="91440" tIns="45720" rIns="91440" bIns="45720" rtlCol="0" anchor="t">
            <a:spAutoFit/>
          </a:bodyPr>
          <a:lstStyle/>
          <a:p>
            <a:pPr>
              <a:spcBef>
                <a:spcPts val="1200"/>
              </a:spcBef>
            </a:pPr>
            <a:r>
              <a:rPr lang="en-GB" sz="3200">
                <a:latin typeface="Arial"/>
                <a:ea typeface="+mn-lt"/>
                <a:cs typeface="+mn-lt"/>
              </a:rPr>
              <a:t>Author's </a:t>
            </a:r>
            <a:r>
              <a:rPr lang="en-GB" sz="3200" b="1">
                <a:solidFill>
                  <a:srgbClr val="37858C"/>
                </a:solidFill>
                <a:latin typeface="Arial"/>
                <a:ea typeface="+mn-lt"/>
                <a:cs typeface="+mn-lt"/>
              </a:rPr>
              <a:t>Surname</a:t>
            </a:r>
            <a:r>
              <a:rPr lang="en-GB" sz="3200">
                <a:solidFill>
                  <a:srgbClr val="37858C"/>
                </a:solidFill>
                <a:latin typeface="Arial"/>
                <a:ea typeface="+mn-lt"/>
                <a:cs typeface="+mn-lt"/>
              </a:rPr>
              <a:t>,</a:t>
            </a:r>
            <a:r>
              <a:rPr lang="en-GB" sz="3200">
                <a:solidFill>
                  <a:srgbClr val="0070C0"/>
                </a:solidFill>
                <a:latin typeface="Arial"/>
                <a:ea typeface="+mn-lt"/>
                <a:cs typeface="+mn-lt"/>
              </a:rPr>
              <a:t> </a:t>
            </a:r>
            <a:endParaRPr lang="en-US"/>
          </a:p>
          <a:p>
            <a:pPr marL="0" indent="0">
              <a:spcBef>
                <a:spcPts val="1200"/>
              </a:spcBef>
              <a:buNone/>
            </a:pPr>
            <a:r>
              <a:rPr lang="en-GB" sz="3200" b="1">
                <a:solidFill>
                  <a:srgbClr val="37858C"/>
                </a:solidFill>
                <a:latin typeface="Arial"/>
                <a:ea typeface="+mn-lt"/>
                <a:cs typeface="+mn-lt"/>
              </a:rPr>
              <a:t>(year</a:t>
            </a:r>
            <a:r>
              <a:rPr lang="en-GB" sz="3200">
                <a:latin typeface="Arial"/>
                <a:ea typeface="+mn-lt"/>
                <a:cs typeface="+mn-lt"/>
              </a:rPr>
              <a:t> (</a:t>
            </a:r>
            <a:r>
              <a:rPr lang="en-GB" sz="3200" i="1">
                <a:latin typeface="Arial"/>
                <a:ea typeface="+mn-lt"/>
                <a:cs typeface="+mn-lt"/>
              </a:rPr>
              <a:t>&amp; </a:t>
            </a:r>
            <a:r>
              <a:rPr lang="en-GB" sz="3200" b="1" i="1">
                <a:solidFill>
                  <a:srgbClr val="37858C"/>
                </a:solidFill>
                <a:latin typeface="Arial"/>
                <a:ea typeface="+mn-lt"/>
                <a:cs typeface="+mn-lt"/>
              </a:rPr>
              <a:t>page number</a:t>
            </a:r>
            <a:r>
              <a:rPr lang="en-GB" sz="3200" i="1">
                <a:solidFill>
                  <a:srgbClr val="37858C"/>
                </a:solidFill>
                <a:latin typeface="Arial"/>
                <a:ea typeface="+mn-lt"/>
                <a:cs typeface="+mn-lt"/>
              </a:rPr>
              <a:t> </a:t>
            </a:r>
            <a:r>
              <a:rPr lang="en-GB" sz="3200" i="1">
                <a:latin typeface="Arial"/>
                <a:ea typeface="+mn-lt"/>
                <a:cs typeface="+mn-lt"/>
              </a:rPr>
              <a:t>if required</a:t>
            </a:r>
            <a:r>
              <a:rPr lang="en-GB" sz="3200">
                <a:latin typeface="Arial"/>
                <a:ea typeface="+mn-lt"/>
                <a:cs typeface="+mn-lt"/>
              </a:rPr>
              <a:t>) in brackets)</a:t>
            </a:r>
            <a:endParaRPr lang="en-GB"/>
          </a:p>
        </p:txBody>
      </p:sp>
    </p:spTree>
    <p:extLst>
      <p:ext uri="{BB962C8B-B14F-4D97-AF65-F5344CB8AC3E}">
        <p14:creationId xmlns:p14="http://schemas.microsoft.com/office/powerpoint/2010/main" val="2965253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41D2C-3E68-4F1D-ADF6-A47FE126DFD6}"/>
              </a:ext>
            </a:extLst>
          </p:cNvPr>
          <p:cNvSpPr>
            <a:spLocks noGrp="1"/>
          </p:cNvSpPr>
          <p:nvPr>
            <p:ph type="title"/>
          </p:nvPr>
        </p:nvSpPr>
        <p:spPr/>
        <p:txBody>
          <a:bodyPr>
            <a:normAutofit/>
          </a:bodyPr>
          <a:lstStyle/>
          <a:p>
            <a:r>
              <a:rPr lang="en-GB"/>
              <a:t>Direct Quotes</a:t>
            </a:r>
            <a:endParaRPr lang="en-US"/>
          </a:p>
        </p:txBody>
      </p:sp>
      <p:sp>
        <p:nvSpPr>
          <p:cNvPr id="8" name="TextBox 7">
            <a:extLst>
              <a:ext uri="{FF2B5EF4-FFF2-40B4-BE49-F238E27FC236}">
                <a16:creationId xmlns:a16="http://schemas.microsoft.com/office/drawing/2014/main" id="{7ED5A81D-2155-41F3-922A-3BC8C263C6F3}"/>
              </a:ext>
            </a:extLst>
          </p:cNvPr>
          <p:cNvSpPr txBox="1"/>
          <p:nvPr/>
        </p:nvSpPr>
        <p:spPr>
          <a:xfrm>
            <a:off x="2615057" y="1308474"/>
            <a:ext cx="8219960" cy="266090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marL="571500" indent="-571500">
              <a:lnSpc>
                <a:spcPct val="90000"/>
              </a:lnSpc>
              <a:spcAft>
                <a:spcPts val="600"/>
              </a:spcAft>
              <a:buClr>
                <a:schemeClr val="accent1"/>
              </a:buClr>
              <a:buFont typeface="Arial" panose="020B0604020202020204" pitchFamily="34" charset="0"/>
              <a:buChar char="•"/>
            </a:pPr>
            <a:r>
              <a:rPr lang="en-US" sz="4000">
                <a:latin typeface="Arial"/>
                <a:cs typeface="Arial"/>
              </a:rPr>
              <a:t>Use </a:t>
            </a:r>
            <a:r>
              <a:rPr lang="en-US" sz="4000">
                <a:solidFill>
                  <a:schemeClr val="accent1"/>
                </a:solidFill>
                <a:latin typeface="Arial"/>
                <a:cs typeface="Arial"/>
              </a:rPr>
              <a:t>"</a:t>
            </a:r>
            <a:r>
              <a:rPr lang="en-US" sz="4000">
                <a:latin typeface="Arial"/>
                <a:cs typeface="Arial"/>
              </a:rPr>
              <a:t>quotation marks</a:t>
            </a:r>
            <a:r>
              <a:rPr lang="en-US" sz="4000">
                <a:solidFill>
                  <a:schemeClr val="accent1"/>
                </a:solidFill>
                <a:latin typeface="Arial"/>
                <a:cs typeface="Arial"/>
              </a:rPr>
              <a:t>"</a:t>
            </a:r>
          </a:p>
          <a:p>
            <a:pPr marL="571500" indent="-571500">
              <a:lnSpc>
                <a:spcPct val="90000"/>
              </a:lnSpc>
              <a:spcAft>
                <a:spcPts val="600"/>
              </a:spcAft>
              <a:buClr>
                <a:schemeClr val="accent1"/>
              </a:buClr>
              <a:buFont typeface="Arial" panose="020B0604020202020204" pitchFamily="34" charset="0"/>
              <a:buChar char="•"/>
            </a:pPr>
            <a:r>
              <a:rPr lang="en-US" sz="4000">
                <a:latin typeface="Arial"/>
                <a:cs typeface="Arial"/>
              </a:rPr>
              <a:t>Integrate into your writing</a:t>
            </a:r>
          </a:p>
          <a:p>
            <a:pPr marL="571500" indent="-571500">
              <a:lnSpc>
                <a:spcPct val="90000"/>
              </a:lnSpc>
              <a:spcAft>
                <a:spcPts val="600"/>
              </a:spcAft>
              <a:buClr>
                <a:schemeClr val="accent1"/>
              </a:buClr>
              <a:buFont typeface="Arial" panose="020B0604020202020204" pitchFamily="34" charset="0"/>
              <a:buChar char="•"/>
            </a:pPr>
            <a:r>
              <a:rPr lang="en-US" sz="4000">
                <a:latin typeface="Arial"/>
                <a:cs typeface="Arial"/>
              </a:rPr>
              <a:t>Show page number if possible</a:t>
            </a:r>
          </a:p>
        </p:txBody>
      </p:sp>
      <p:sp>
        <p:nvSpPr>
          <p:cNvPr id="11" name="TextBox 10">
            <a:extLst>
              <a:ext uri="{FF2B5EF4-FFF2-40B4-BE49-F238E27FC236}">
                <a16:creationId xmlns:a16="http://schemas.microsoft.com/office/drawing/2014/main" id="{34334CDA-7FB7-4AF2-926A-CA6DE703DA54}"/>
              </a:ext>
            </a:extLst>
          </p:cNvPr>
          <p:cNvSpPr txBox="1"/>
          <p:nvPr/>
        </p:nvSpPr>
        <p:spPr>
          <a:xfrm>
            <a:off x="153102" y="3654824"/>
            <a:ext cx="12036091" cy="3205779"/>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Aft>
                <a:spcPts val="600"/>
              </a:spcAft>
              <a:buClr>
                <a:schemeClr val="accent1"/>
              </a:buClr>
            </a:pPr>
            <a:r>
              <a:rPr lang="en-US" sz="4000" b="1">
                <a:solidFill>
                  <a:schemeClr val="accent1"/>
                </a:solidFill>
                <a:latin typeface="Arial"/>
                <a:cs typeface="Arial"/>
              </a:rPr>
              <a:t>Example:</a:t>
            </a:r>
            <a:r>
              <a:rPr lang="en-US" sz="4000" b="1">
                <a:solidFill>
                  <a:srgbClr val="FFC000"/>
                </a:solidFill>
                <a:latin typeface="Arial"/>
                <a:cs typeface="Arial"/>
              </a:rPr>
              <a:t> </a:t>
            </a:r>
            <a:r>
              <a:rPr lang="en-US" sz="4000">
                <a:latin typeface="Arial"/>
                <a:cs typeface="Arial"/>
              </a:rPr>
              <a:t>When writing assignments, the </a:t>
            </a:r>
            <a:r>
              <a:rPr lang="en-US" sz="4000" b="1">
                <a:solidFill>
                  <a:schemeClr val="accent1"/>
                </a:solidFill>
                <a:latin typeface="Arial"/>
                <a:cs typeface="Arial"/>
              </a:rPr>
              <a:t>“</a:t>
            </a:r>
            <a:r>
              <a:rPr lang="en-US" sz="4000">
                <a:latin typeface="Arial"/>
                <a:cs typeface="Arial"/>
              </a:rPr>
              <a:t>aim should always be to reference reliable sources of information</a:t>
            </a:r>
            <a:r>
              <a:rPr lang="en-US" sz="4000" b="1">
                <a:solidFill>
                  <a:schemeClr val="accent1"/>
                </a:solidFill>
                <a:latin typeface="Arial"/>
                <a:cs typeface="Arial"/>
              </a:rPr>
              <a:t>”</a:t>
            </a:r>
            <a:r>
              <a:rPr lang="en-US" sz="4000">
                <a:latin typeface="Arial"/>
                <a:cs typeface="Arial"/>
              </a:rPr>
              <a:t> </a:t>
            </a:r>
            <a:r>
              <a:rPr lang="en-US" sz="3600" b="1">
                <a:solidFill>
                  <a:schemeClr val="accent1"/>
                </a:solidFill>
                <a:latin typeface="Arial"/>
                <a:cs typeface="Arial"/>
              </a:rPr>
              <a:t>(Pears and Shields, 2016, p. 2)</a:t>
            </a:r>
            <a:r>
              <a:rPr lang="en-US" sz="4000">
                <a:solidFill>
                  <a:schemeClr val="accent1"/>
                </a:solidFill>
                <a:latin typeface="Arial"/>
                <a:cs typeface="Arial"/>
              </a:rPr>
              <a:t>.</a:t>
            </a:r>
          </a:p>
        </p:txBody>
      </p:sp>
    </p:spTree>
    <p:extLst>
      <p:ext uri="{BB962C8B-B14F-4D97-AF65-F5344CB8AC3E}">
        <p14:creationId xmlns:p14="http://schemas.microsoft.com/office/powerpoint/2010/main" val="1000716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DB794-AA5A-4266-BFEF-C3348E0142E0}"/>
              </a:ext>
            </a:extLst>
          </p:cNvPr>
          <p:cNvSpPr>
            <a:spLocks noGrp="1"/>
          </p:cNvSpPr>
          <p:nvPr>
            <p:ph type="title"/>
          </p:nvPr>
        </p:nvSpPr>
        <p:spPr/>
        <p:txBody>
          <a:bodyPr/>
          <a:lstStyle/>
          <a:p>
            <a:r>
              <a:rPr lang="en-GB"/>
              <a:t>Quotations</a:t>
            </a:r>
          </a:p>
        </p:txBody>
      </p:sp>
      <p:sp>
        <p:nvSpPr>
          <p:cNvPr id="5" name="TextBox 4">
            <a:extLst>
              <a:ext uri="{FF2B5EF4-FFF2-40B4-BE49-F238E27FC236}">
                <a16:creationId xmlns:a16="http://schemas.microsoft.com/office/drawing/2014/main" id="{0FE4BC25-A532-4F0B-B165-9814215FA830}"/>
              </a:ext>
            </a:extLst>
          </p:cNvPr>
          <p:cNvSpPr txBox="1"/>
          <p:nvPr/>
        </p:nvSpPr>
        <p:spPr>
          <a:xfrm>
            <a:off x="2240796" y="1502434"/>
            <a:ext cx="9882505" cy="266090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marL="571500" indent="-571500">
              <a:lnSpc>
                <a:spcPct val="90000"/>
              </a:lnSpc>
              <a:spcAft>
                <a:spcPts val="600"/>
              </a:spcAft>
              <a:buClr>
                <a:schemeClr val="accent1"/>
              </a:buClr>
              <a:buFont typeface="Arial" panose="020B0604020202020204" pitchFamily="34" charset="0"/>
              <a:buChar char="•"/>
            </a:pPr>
            <a:r>
              <a:rPr lang="en-US" sz="4000">
                <a:latin typeface="Arial"/>
                <a:cs typeface="Arial"/>
              </a:rPr>
              <a:t>Vary your sentence structure</a:t>
            </a:r>
          </a:p>
          <a:p>
            <a:pPr marL="571500" indent="-571500">
              <a:lnSpc>
                <a:spcPct val="90000"/>
              </a:lnSpc>
              <a:spcAft>
                <a:spcPts val="600"/>
              </a:spcAft>
              <a:buClr>
                <a:schemeClr val="accent1"/>
              </a:buClr>
              <a:buFont typeface="Arial" panose="020B0604020202020204" pitchFamily="34" charset="0"/>
              <a:buChar char="•"/>
            </a:pPr>
            <a:r>
              <a:rPr lang="en-GB" sz="4000">
                <a:latin typeface="Arial"/>
                <a:cs typeface="Arial"/>
              </a:rPr>
              <a:t>Date in brackets immediately after author’s name.</a:t>
            </a:r>
          </a:p>
          <a:p>
            <a:pPr marL="571500" indent="-571500">
              <a:lnSpc>
                <a:spcPct val="90000"/>
              </a:lnSpc>
              <a:spcAft>
                <a:spcPts val="600"/>
              </a:spcAft>
              <a:buClr>
                <a:schemeClr val="accent1"/>
              </a:buClr>
              <a:buFont typeface="Arial" panose="020B0604020202020204" pitchFamily="34" charset="0"/>
              <a:buChar char="•"/>
            </a:pPr>
            <a:endParaRPr lang="en-US" sz="4400"/>
          </a:p>
        </p:txBody>
      </p:sp>
      <p:sp>
        <p:nvSpPr>
          <p:cNvPr id="7" name="TextBox 6">
            <a:extLst>
              <a:ext uri="{FF2B5EF4-FFF2-40B4-BE49-F238E27FC236}">
                <a16:creationId xmlns:a16="http://schemas.microsoft.com/office/drawing/2014/main" id="{8DAFBD5E-9820-4F6A-8A9D-7A0D605F65E8}"/>
              </a:ext>
            </a:extLst>
          </p:cNvPr>
          <p:cNvSpPr txBox="1"/>
          <p:nvPr/>
        </p:nvSpPr>
        <p:spPr>
          <a:xfrm>
            <a:off x="439705" y="3620701"/>
            <a:ext cx="11695141" cy="266090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Aft>
                <a:spcPts val="600"/>
              </a:spcAft>
              <a:buClr>
                <a:schemeClr val="accent1"/>
              </a:buClr>
            </a:pPr>
            <a:r>
              <a:rPr lang="en-US" sz="4000" b="1">
                <a:solidFill>
                  <a:schemeClr val="accent1"/>
                </a:solidFill>
                <a:latin typeface="Arial"/>
                <a:cs typeface="Arial"/>
              </a:rPr>
              <a:t>Example: </a:t>
            </a:r>
          </a:p>
          <a:p>
            <a:pPr>
              <a:lnSpc>
                <a:spcPct val="90000"/>
              </a:lnSpc>
              <a:spcAft>
                <a:spcPts val="600"/>
              </a:spcAft>
              <a:buClr>
                <a:schemeClr val="accent1"/>
              </a:buClr>
            </a:pPr>
            <a:r>
              <a:rPr lang="en-US" sz="3600" b="1">
                <a:solidFill>
                  <a:schemeClr val="accent1"/>
                </a:solidFill>
                <a:latin typeface="Arial"/>
                <a:cs typeface="Arial"/>
              </a:rPr>
              <a:t>Pears and Shields (2016, p. 2)</a:t>
            </a:r>
            <a:r>
              <a:rPr lang="en-US" sz="4000">
                <a:solidFill>
                  <a:schemeClr val="accent1"/>
                </a:solidFill>
                <a:latin typeface="Arial"/>
                <a:cs typeface="Arial"/>
              </a:rPr>
              <a:t> </a:t>
            </a:r>
            <a:r>
              <a:rPr lang="en-US" sz="4000">
                <a:latin typeface="Arial"/>
                <a:cs typeface="Arial"/>
              </a:rPr>
              <a:t>argue that when writing assignments, the </a:t>
            </a:r>
            <a:r>
              <a:rPr lang="en-US" sz="4000" b="1">
                <a:solidFill>
                  <a:schemeClr val="accent1"/>
                </a:solidFill>
                <a:latin typeface="Arial"/>
                <a:cs typeface="Arial"/>
              </a:rPr>
              <a:t>“</a:t>
            </a:r>
            <a:r>
              <a:rPr lang="en-US" sz="4000">
                <a:latin typeface="Arial"/>
                <a:cs typeface="Arial"/>
              </a:rPr>
              <a:t>aim should always be to reference reliable sources of information</a:t>
            </a:r>
            <a:r>
              <a:rPr lang="en-US" sz="4000" b="1">
                <a:latin typeface="Arial"/>
                <a:cs typeface="Arial"/>
              </a:rPr>
              <a:t>.</a:t>
            </a:r>
            <a:r>
              <a:rPr lang="en-US" sz="4000" b="1">
                <a:solidFill>
                  <a:schemeClr val="accent1"/>
                </a:solidFill>
                <a:latin typeface="Arial"/>
                <a:cs typeface="Arial"/>
              </a:rPr>
              <a:t>”</a:t>
            </a:r>
          </a:p>
        </p:txBody>
      </p:sp>
    </p:spTree>
    <p:extLst>
      <p:ext uri="{BB962C8B-B14F-4D97-AF65-F5344CB8AC3E}">
        <p14:creationId xmlns:p14="http://schemas.microsoft.com/office/powerpoint/2010/main" val="32056214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3540B-0B09-4D86-9F5B-5BDCC0B28F66}"/>
              </a:ext>
            </a:extLst>
          </p:cNvPr>
          <p:cNvSpPr>
            <a:spLocks noGrp="1"/>
          </p:cNvSpPr>
          <p:nvPr>
            <p:ph type="title"/>
          </p:nvPr>
        </p:nvSpPr>
        <p:spPr>
          <a:xfrm>
            <a:off x="698242" y="252284"/>
            <a:ext cx="10795518" cy="1003916"/>
          </a:xfrm>
        </p:spPr>
        <p:txBody>
          <a:bodyPr anchor="b">
            <a:normAutofit/>
          </a:bodyPr>
          <a:lstStyle/>
          <a:p>
            <a:r>
              <a:rPr lang="en-GB"/>
              <a:t>Paraphrasing</a:t>
            </a:r>
          </a:p>
        </p:txBody>
      </p:sp>
      <p:sp>
        <p:nvSpPr>
          <p:cNvPr id="3" name="Content Placeholder 2">
            <a:extLst>
              <a:ext uri="{FF2B5EF4-FFF2-40B4-BE49-F238E27FC236}">
                <a16:creationId xmlns:a16="http://schemas.microsoft.com/office/drawing/2014/main" id="{A1C1B9B6-2B3B-4344-9F38-3FC1B1F39B94}"/>
              </a:ext>
            </a:extLst>
          </p:cNvPr>
          <p:cNvSpPr>
            <a:spLocks noGrp="1"/>
          </p:cNvSpPr>
          <p:nvPr>
            <p:ph sz="quarter" idx="10"/>
          </p:nvPr>
        </p:nvSpPr>
        <p:spPr>
          <a:xfrm>
            <a:off x="591241" y="1710604"/>
            <a:ext cx="4071735" cy="2936646"/>
          </a:xfrm>
        </p:spPr>
        <p:txBody>
          <a:bodyPr vert="horz" lIns="91440" tIns="45720" rIns="91440" bIns="45720" rtlCol="0" anchor="t">
            <a:noAutofit/>
          </a:bodyPr>
          <a:lstStyle/>
          <a:p>
            <a:pPr marL="0" indent="0">
              <a:buNone/>
            </a:pPr>
            <a:endParaRPr lang="en-GB"/>
          </a:p>
          <a:p>
            <a:pPr marL="0" indent="0">
              <a:buNone/>
            </a:pPr>
            <a:r>
              <a:rPr lang="en-GB" sz="3600" b="1">
                <a:solidFill>
                  <a:schemeClr val="accent1"/>
                </a:solidFill>
                <a:latin typeface="Arial"/>
                <a:cs typeface="Calibri Light"/>
              </a:rPr>
              <a:t>Your interpretation of someone else's ideas. </a:t>
            </a:r>
          </a:p>
        </p:txBody>
      </p:sp>
      <p:pic>
        <p:nvPicPr>
          <p:cNvPr id="18" name="Picture 18">
            <a:extLst>
              <a:ext uri="{FF2B5EF4-FFF2-40B4-BE49-F238E27FC236}">
                <a16:creationId xmlns:a16="http://schemas.microsoft.com/office/drawing/2014/main" id="{79C2782F-88E6-4244-8F3E-6BFD5402DEFE}"/>
              </a:ext>
            </a:extLst>
          </p:cNvPr>
          <p:cNvPicPr>
            <a:picLocks noChangeAspect="1"/>
          </p:cNvPicPr>
          <p:nvPr/>
        </p:nvPicPr>
        <p:blipFill>
          <a:blip r:embed="rId3"/>
          <a:stretch>
            <a:fillRect/>
          </a:stretch>
        </p:blipFill>
        <p:spPr>
          <a:xfrm>
            <a:off x="4955722" y="1292111"/>
            <a:ext cx="7033985" cy="4985887"/>
          </a:xfrm>
          <a:prstGeom prst="rect">
            <a:avLst/>
          </a:prstGeom>
        </p:spPr>
      </p:pic>
      <p:sp>
        <p:nvSpPr>
          <p:cNvPr id="19" name="TextBox 18">
            <a:extLst>
              <a:ext uri="{FF2B5EF4-FFF2-40B4-BE49-F238E27FC236}">
                <a16:creationId xmlns:a16="http://schemas.microsoft.com/office/drawing/2014/main" id="{07E2DA21-6FF1-4336-BCEB-34787F2FC29F}"/>
              </a:ext>
            </a:extLst>
          </p:cNvPr>
          <p:cNvSpPr txBox="1"/>
          <p:nvPr/>
        </p:nvSpPr>
        <p:spPr>
          <a:xfrm>
            <a:off x="410936" y="5690507"/>
            <a:ext cx="4322762"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latin typeface="Arial"/>
                <a:cs typeface="Arial"/>
              </a:rPr>
              <a:t>Godfrey, J. (2018) </a:t>
            </a:r>
            <a:r>
              <a:rPr lang="en-GB" sz="1600" i="1">
                <a:latin typeface="Arial"/>
                <a:cs typeface="Arial"/>
              </a:rPr>
              <a:t>How to use your reading in your essays.</a:t>
            </a:r>
            <a:r>
              <a:rPr lang="en-GB" sz="1600">
                <a:latin typeface="Arial"/>
                <a:cs typeface="Arial"/>
              </a:rPr>
              <a:t> 3rd </a:t>
            </a:r>
            <a:r>
              <a:rPr lang="en-GB" sz="1600" err="1">
                <a:latin typeface="Arial"/>
                <a:cs typeface="Arial"/>
              </a:rPr>
              <a:t>edn</a:t>
            </a:r>
            <a:r>
              <a:rPr lang="en-GB" sz="1600">
                <a:latin typeface="Arial"/>
                <a:cs typeface="Arial"/>
              </a:rPr>
              <a:t>. London: Palgrave.</a:t>
            </a:r>
          </a:p>
        </p:txBody>
      </p:sp>
    </p:spTree>
    <p:extLst>
      <p:ext uri="{BB962C8B-B14F-4D97-AF65-F5344CB8AC3E}">
        <p14:creationId xmlns:p14="http://schemas.microsoft.com/office/powerpoint/2010/main" val="39125475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0A44627-7DAF-4369-A084-E705C9C7CDA6}"/>
              </a:ext>
            </a:extLst>
          </p:cNvPr>
          <p:cNvPicPr>
            <a:picLocks noChangeAspect="1"/>
          </p:cNvPicPr>
          <p:nvPr/>
        </p:nvPicPr>
        <p:blipFill>
          <a:blip r:embed="rId3"/>
          <a:stretch>
            <a:fillRect/>
          </a:stretch>
        </p:blipFill>
        <p:spPr>
          <a:xfrm>
            <a:off x="-245122" y="0"/>
            <a:ext cx="12412667" cy="6858000"/>
          </a:xfrm>
          <a:prstGeom prst="rect">
            <a:avLst/>
          </a:prstGeom>
        </p:spPr>
      </p:pic>
    </p:spTree>
    <p:extLst>
      <p:ext uri="{BB962C8B-B14F-4D97-AF65-F5344CB8AC3E}">
        <p14:creationId xmlns:p14="http://schemas.microsoft.com/office/powerpoint/2010/main" val="4122950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2BF98-DCA2-4833-8139-EBC820F4F108}"/>
              </a:ext>
            </a:extLst>
          </p:cNvPr>
          <p:cNvSpPr>
            <a:spLocks noGrp="1"/>
          </p:cNvSpPr>
          <p:nvPr>
            <p:ph type="title"/>
          </p:nvPr>
        </p:nvSpPr>
        <p:spPr/>
        <p:txBody>
          <a:bodyPr/>
          <a:lstStyle/>
          <a:p>
            <a:r>
              <a:rPr lang="en-GB"/>
              <a:t>When NOT to cite...</a:t>
            </a:r>
          </a:p>
        </p:txBody>
      </p:sp>
      <p:sp>
        <p:nvSpPr>
          <p:cNvPr id="3" name="Content Placeholder 2">
            <a:extLst>
              <a:ext uri="{FF2B5EF4-FFF2-40B4-BE49-F238E27FC236}">
                <a16:creationId xmlns:a16="http://schemas.microsoft.com/office/drawing/2014/main" id="{7339E316-D7F7-4529-B158-FF9433CC8688}"/>
              </a:ext>
            </a:extLst>
          </p:cNvPr>
          <p:cNvSpPr>
            <a:spLocks noGrp="1"/>
          </p:cNvSpPr>
          <p:nvPr>
            <p:ph sz="quarter" idx="10"/>
          </p:nvPr>
        </p:nvSpPr>
        <p:spPr>
          <a:xfrm>
            <a:off x="698242" y="1410423"/>
            <a:ext cx="10795518" cy="4755880"/>
          </a:xfrm>
        </p:spPr>
        <p:txBody>
          <a:bodyPr vert="horz" lIns="91440" tIns="45720" rIns="91440" bIns="45720" rtlCol="0" anchor="t">
            <a:normAutofit fontScale="70000" lnSpcReduction="20000"/>
          </a:bodyPr>
          <a:lstStyle/>
          <a:p>
            <a:pPr marL="0" indent="0">
              <a:spcBef>
                <a:spcPts val="1200"/>
              </a:spcBef>
              <a:buNone/>
            </a:pPr>
            <a:endParaRPr lang="en-US">
              <a:ea typeface="+mn-lt"/>
              <a:cs typeface="+mn-lt"/>
            </a:endParaRPr>
          </a:p>
          <a:p>
            <a:pPr marL="0" indent="0" algn="ctr">
              <a:spcBef>
                <a:spcPts val="1200"/>
              </a:spcBef>
              <a:buNone/>
            </a:pPr>
            <a:r>
              <a:rPr lang="en-US" sz="6000" b="1">
                <a:solidFill>
                  <a:schemeClr val="accent1"/>
                </a:solidFill>
                <a:highlight>
                  <a:srgbClr val="C0C0C0"/>
                </a:highlight>
                <a:ea typeface="+mn-lt"/>
                <a:cs typeface="+mn-lt"/>
              </a:rPr>
              <a:t>Common knowledge</a:t>
            </a:r>
            <a:endParaRPr lang="en-US" sz="6000">
              <a:solidFill>
                <a:schemeClr val="accent1"/>
              </a:solidFill>
              <a:highlight>
                <a:srgbClr val="C0C0C0"/>
              </a:highlight>
              <a:ea typeface="+mn-lt"/>
              <a:cs typeface="+mn-lt"/>
            </a:endParaRPr>
          </a:p>
          <a:p>
            <a:pPr marL="0" indent="0" algn="ctr">
              <a:spcBef>
                <a:spcPts val="1200"/>
              </a:spcBef>
              <a:buNone/>
            </a:pPr>
            <a:endParaRPr lang="en-US" sz="6000" b="1">
              <a:solidFill>
                <a:schemeClr val="accent1"/>
              </a:solidFill>
              <a:highlight>
                <a:srgbClr val="C0C0C0"/>
              </a:highlight>
              <a:latin typeface="Calibri Light"/>
              <a:cs typeface="Calibri Light"/>
            </a:endParaRPr>
          </a:p>
          <a:p>
            <a:pPr>
              <a:spcBef>
                <a:spcPts val="1200"/>
              </a:spcBef>
              <a:buFont typeface="Wingdings"/>
              <a:buChar char="§"/>
            </a:pPr>
            <a:r>
              <a:rPr lang="en-US" sz="3200">
                <a:latin typeface="Arial"/>
                <a:cs typeface="Arial"/>
              </a:rPr>
              <a:t>Not all ideas belong to others</a:t>
            </a:r>
            <a:endParaRPr lang="en-US" sz="3200">
              <a:ea typeface="+mn-lt"/>
              <a:cs typeface="+mn-lt"/>
            </a:endParaRPr>
          </a:p>
          <a:p>
            <a:pPr>
              <a:spcBef>
                <a:spcPts val="1200"/>
              </a:spcBef>
              <a:buFont typeface="Wingdings"/>
              <a:buChar char="§"/>
            </a:pPr>
            <a:r>
              <a:rPr lang="en-US" sz="3200">
                <a:latin typeface="Arial"/>
                <a:cs typeface="Arial"/>
              </a:rPr>
              <a:t>Facts, dates, events generally known in a particular subject</a:t>
            </a:r>
            <a:endParaRPr lang="en-US" sz="3200">
              <a:ea typeface="+mn-lt"/>
              <a:cs typeface="+mn-lt"/>
            </a:endParaRPr>
          </a:p>
          <a:p>
            <a:pPr marL="0" indent="0" algn="ctr">
              <a:spcBef>
                <a:spcPts val="1200"/>
              </a:spcBef>
              <a:buNone/>
            </a:pPr>
            <a:endParaRPr lang="en-US" sz="6000" b="1">
              <a:solidFill>
                <a:schemeClr val="accent1"/>
              </a:solidFill>
              <a:highlight>
                <a:srgbClr val="C0C0C0"/>
              </a:highlight>
              <a:latin typeface="Calibri Light"/>
              <a:cs typeface="Calibri Light"/>
            </a:endParaRPr>
          </a:p>
          <a:p>
            <a:pPr marL="0" indent="0">
              <a:buNone/>
            </a:pPr>
            <a:r>
              <a:rPr lang="en-GB" sz="2400" b="1">
                <a:latin typeface="Arial"/>
                <a:cs typeface="Calibri Light"/>
              </a:rPr>
              <a:t>Ask yourself:</a:t>
            </a:r>
            <a:endParaRPr lang="en-GB" sz="2400" b="1">
              <a:solidFill>
                <a:srgbClr val="000000"/>
              </a:solidFill>
              <a:latin typeface="Arial"/>
              <a:cs typeface="Calibri Light"/>
            </a:endParaRPr>
          </a:p>
          <a:p>
            <a:pPr marL="342900" indent="-342900"/>
            <a:r>
              <a:rPr lang="en-GB" sz="2400">
                <a:solidFill>
                  <a:srgbClr val="000000"/>
                </a:solidFill>
                <a:latin typeface="Arial"/>
                <a:cs typeface="Calibri Light"/>
              </a:rPr>
              <a:t>Did I know this before I started this course?</a:t>
            </a:r>
          </a:p>
          <a:p>
            <a:pPr marL="342900" indent="-342900"/>
            <a:r>
              <a:rPr lang="en-GB" sz="2400">
                <a:solidFill>
                  <a:srgbClr val="000000"/>
                </a:solidFill>
                <a:latin typeface="Arial"/>
                <a:cs typeface="Calibri Light"/>
              </a:rPr>
              <a:t>Did this idea come from me, or from something I have heard, read, discussed?</a:t>
            </a:r>
          </a:p>
          <a:p>
            <a:pPr marL="342900" indent="-342900"/>
            <a:endParaRPr lang="en-GB" sz="2400">
              <a:solidFill>
                <a:srgbClr val="000000"/>
              </a:solidFill>
              <a:latin typeface="Arial"/>
              <a:cs typeface="Calibri Light"/>
            </a:endParaRPr>
          </a:p>
          <a:p>
            <a:pPr marL="0" indent="0">
              <a:buNone/>
            </a:pPr>
            <a:r>
              <a:rPr lang="en-GB" b="1">
                <a:solidFill>
                  <a:schemeClr val="accent1"/>
                </a:solidFill>
                <a:latin typeface="Arial"/>
                <a:cs typeface="Calibri Light"/>
              </a:rPr>
              <a:t>If in doubt – CITE!</a:t>
            </a:r>
          </a:p>
        </p:txBody>
      </p:sp>
    </p:spTree>
    <p:extLst>
      <p:ext uri="{BB962C8B-B14F-4D97-AF65-F5344CB8AC3E}">
        <p14:creationId xmlns:p14="http://schemas.microsoft.com/office/powerpoint/2010/main" val="11712932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54EC4-7DF9-4A85-ADC7-9C6EEC57380B}"/>
              </a:ext>
            </a:extLst>
          </p:cNvPr>
          <p:cNvSpPr>
            <a:spLocks noGrp="1"/>
          </p:cNvSpPr>
          <p:nvPr>
            <p:ph type="title"/>
          </p:nvPr>
        </p:nvSpPr>
        <p:spPr>
          <a:xfrm>
            <a:off x="718456" y="262866"/>
            <a:ext cx="10795518" cy="1003916"/>
          </a:xfrm>
        </p:spPr>
        <p:txBody>
          <a:bodyPr anchor="b">
            <a:normAutofit/>
          </a:bodyPr>
          <a:lstStyle/>
          <a:p>
            <a:r>
              <a:rPr lang="en-GB"/>
              <a:t>2. Creating a reference list</a:t>
            </a:r>
          </a:p>
          <a:p>
            <a:endParaRPr lang="en-GB"/>
          </a:p>
        </p:txBody>
      </p:sp>
      <p:graphicFrame>
        <p:nvGraphicFramePr>
          <p:cNvPr id="5" name="Content Placeholder 2">
            <a:extLst>
              <a:ext uri="{FF2B5EF4-FFF2-40B4-BE49-F238E27FC236}">
                <a16:creationId xmlns:a16="http://schemas.microsoft.com/office/drawing/2014/main" id="{D7B27FB6-8EF2-4FCA-BCBF-13BC1B4C8C1C}"/>
              </a:ext>
            </a:extLst>
          </p:cNvPr>
          <p:cNvGraphicFramePr>
            <a:graphicFrameLocks noGrp="1"/>
          </p:cNvGraphicFramePr>
          <p:nvPr>
            <p:ph sz="half" idx="1"/>
            <p:extLst>
              <p:ext uri="{D42A27DB-BD31-4B8C-83A1-F6EECF244321}">
                <p14:modId xmlns:p14="http://schemas.microsoft.com/office/powerpoint/2010/main" val="2776948435"/>
              </p:ext>
            </p:extLst>
          </p:nvPr>
        </p:nvGraphicFramePr>
        <p:xfrm>
          <a:off x="718457" y="1600201"/>
          <a:ext cx="5233081" cy="45656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25" name="TextBox 224">
            <a:extLst>
              <a:ext uri="{FF2B5EF4-FFF2-40B4-BE49-F238E27FC236}">
                <a16:creationId xmlns:a16="http://schemas.microsoft.com/office/drawing/2014/main" id="{837835CC-2CB3-4337-A7BB-1F81EAA12146}"/>
              </a:ext>
            </a:extLst>
          </p:cNvPr>
          <p:cNvSpPr txBox="1"/>
          <p:nvPr/>
        </p:nvSpPr>
        <p:spPr>
          <a:xfrm>
            <a:off x="6244070" y="2400877"/>
            <a:ext cx="5838825" cy="35394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GB" sz="2800">
                <a:latin typeface="Arial"/>
                <a:cs typeface="Arial"/>
              </a:rPr>
              <a:t>Format each reference according to resource cited.</a:t>
            </a:r>
            <a:endParaRPr lang="en-US" sz="2800">
              <a:latin typeface="Arial"/>
              <a:cs typeface="Arial"/>
            </a:endParaRPr>
          </a:p>
          <a:p>
            <a:pPr marL="342900" indent="-342900">
              <a:buFont typeface="Arial"/>
              <a:buChar char="•"/>
            </a:pPr>
            <a:endParaRPr lang="en-GB" sz="2800">
              <a:latin typeface="Arial"/>
              <a:cs typeface="Arial"/>
            </a:endParaRPr>
          </a:p>
          <a:p>
            <a:pPr marL="342900" indent="-342900">
              <a:buFont typeface="Arial"/>
              <a:buChar char="•"/>
            </a:pPr>
            <a:r>
              <a:rPr lang="en-GB" sz="2800">
                <a:latin typeface="Arial"/>
                <a:cs typeface="Calibri Light"/>
              </a:rPr>
              <a:t>Who</a:t>
            </a:r>
          </a:p>
          <a:p>
            <a:pPr marL="342900" indent="-342900">
              <a:buFont typeface="Arial"/>
              <a:buChar char="•"/>
            </a:pPr>
            <a:r>
              <a:rPr lang="en-GB" sz="2800">
                <a:latin typeface="Arial"/>
                <a:cs typeface="Calibri Light"/>
              </a:rPr>
              <a:t>When</a:t>
            </a:r>
          </a:p>
          <a:p>
            <a:pPr marL="342900" indent="-342900">
              <a:buFont typeface="Arial"/>
              <a:buChar char="•"/>
            </a:pPr>
            <a:r>
              <a:rPr lang="en-GB" sz="2800">
                <a:latin typeface="Arial"/>
                <a:cs typeface="Calibri Light"/>
              </a:rPr>
              <a:t>What</a:t>
            </a:r>
          </a:p>
          <a:p>
            <a:pPr marL="342900" indent="-342900">
              <a:buFont typeface="Arial"/>
              <a:buChar char="•"/>
            </a:pPr>
            <a:r>
              <a:rPr lang="en-GB" sz="2800">
                <a:latin typeface="Arial"/>
                <a:cs typeface="Calibri Light"/>
              </a:rPr>
              <a:t>Where</a:t>
            </a:r>
          </a:p>
          <a:p>
            <a:pPr marL="342900" indent="-342900">
              <a:buFont typeface="Arial"/>
              <a:buChar char="•"/>
            </a:pPr>
            <a:endParaRPr lang="en-GB" sz="2800">
              <a:latin typeface="Arial"/>
              <a:cs typeface="Calibri Light"/>
            </a:endParaRPr>
          </a:p>
        </p:txBody>
      </p:sp>
    </p:spTree>
    <p:extLst>
      <p:ext uri="{BB962C8B-B14F-4D97-AF65-F5344CB8AC3E}">
        <p14:creationId xmlns:p14="http://schemas.microsoft.com/office/powerpoint/2010/main" val="32007542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0B9D1-0374-41CE-A273-DC509B474193}"/>
              </a:ext>
            </a:extLst>
          </p:cNvPr>
          <p:cNvSpPr>
            <a:spLocks noGrp="1"/>
          </p:cNvSpPr>
          <p:nvPr>
            <p:ph type="title"/>
          </p:nvPr>
        </p:nvSpPr>
        <p:spPr/>
        <p:txBody>
          <a:bodyPr/>
          <a:lstStyle/>
          <a:p>
            <a:r>
              <a:rPr lang="en-GB"/>
              <a:t>Reference List: book</a:t>
            </a:r>
          </a:p>
        </p:txBody>
      </p:sp>
      <p:sp>
        <p:nvSpPr>
          <p:cNvPr id="5" name="TextBox 4">
            <a:extLst>
              <a:ext uri="{FF2B5EF4-FFF2-40B4-BE49-F238E27FC236}">
                <a16:creationId xmlns:a16="http://schemas.microsoft.com/office/drawing/2014/main" id="{D1E275A9-DBAC-482D-9D3A-EB48BD75A55B}"/>
              </a:ext>
            </a:extLst>
          </p:cNvPr>
          <p:cNvSpPr txBox="1"/>
          <p:nvPr/>
        </p:nvSpPr>
        <p:spPr>
          <a:xfrm>
            <a:off x="8067675" y="43053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cs typeface="Calibri Light"/>
            </a:endParaRPr>
          </a:p>
        </p:txBody>
      </p:sp>
      <p:pic>
        <p:nvPicPr>
          <p:cNvPr id="6" name="Picture 9" descr="Graphical user interface, text, application, chat or text message&#10;&#10;Description automatically generated">
            <a:extLst>
              <a:ext uri="{FF2B5EF4-FFF2-40B4-BE49-F238E27FC236}">
                <a16:creationId xmlns:a16="http://schemas.microsoft.com/office/drawing/2014/main" id="{581633B1-F967-436E-8978-26567F1C30D2}"/>
              </a:ext>
            </a:extLst>
          </p:cNvPr>
          <p:cNvPicPr>
            <a:picLocks noGrp="1" noChangeAspect="1"/>
          </p:cNvPicPr>
          <p:nvPr>
            <p:ph sz="quarter" idx="10"/>
          </p:nvPr>
        </p:nvPicPr>
        <p:blipFill>
          <a:blip r:embed="rId3"/>
          <a:stretch>
            <a:fillRect/>
          </a:stretch>
        </p:blipFill>
        <p:spPr>
          <a:xfrm>
            <a:off x="322461" y="1780970"/>
            <a:ext cx="11557518" cy="3935668"/>
          </a:xfrm>
        </p:spPr>
      </p:pic>
    </p:spTree>
    <p:extLst>
      <p:ext uri="{BB962C8B-B14F-4D97-AF65-F5344CB8AC3E}">
        <p14:creationId xmlns:p14="http://schemas.microsoft.com/office/powerpoint/2010/main" val="32397758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E2FC5-E49F-4AB3-AD3D-65E9BD5B16E8}"/>
              </a:ext>
            </a:extLst>
          </p:cNvPr>
          <p:cNvSpPr>
            <a:spLocks noGrp="1"/>
          </p:cNvSpPr>
          <p:nvPr>
            <p:ph type="title"/>
          </p:nvPr>
        </p:nvSpPr>
        <p:spPr/>
        <p:txBody>
          <a:bodyPr/>
          <a:lstStyle/>
          <a:p>
            <a:r>
              <a:rPr lang="en-GB" dirty="0"/>
              <a:t>Where to find the information...</a:t>
            </a:r>
          </a:p>
        </p:txBody>
      </p:sp>
      <p:pic>
        <p:nvPicPr>
          <p:cNvPr id="7" name="Picture 7">
            <a:extLst>
              <a:ext uri="{FF2B5EF4-FFF2-40B4-BE49-F238E27FC236}">
                <a16:creationId xmlns:a16="http://schemas.microsoft.com/office/drawing/2014/main" id="{612B8696-0587-4C60-BA23-63B10625C85B}"/>
              </a:ext>
            </a:extLst>
          </p:cNvPr>
          <p:cNvPicPr>
            <a:picLocks noGrp="1" noChangeAspect="1"/>
          </p:cNvPicPr>
          <p:nvPr>
            <p:ph sz="quarter" idx="10"/>
          </p:nvPr>
        </p:nvPicPr>
        <p:blipFill>
          <a:blip r:embed="rId2"/>
          <a:stretch>
            <a:fillRect/>
          </a:stretch>
        </p:blipFill>
        <p:spPr>
          <a:xfrm>
            <a:off x="7505238" y="1456564"/>
            <a:ext cx="3987333" cy="45740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8" descr="Graphical user interface, text, application&#10;&#10;Description automatically generated">
            <a:extLst>
              <a:ext uri="{FF2B5EF4-FFF2-40B4-BE49-F238E27FC236}">
                <a16:creationId xmlns:a16="http://schemas.microsoft.com/office/drawing/2014/main" id="{F3ECEFFD-9FD9-4022-9B41-A961387E252E}"/>
              </a:ext>
            </a:extLst>
          </p:cNvPr>
          <p:cNvPicPr>
            <a:picLocks noChangeAspect="1"/>
          </p:cNvPicPr>
          <p:nvPr/>
        </p:nvPicPr>
        <p:blipFill>
          <a:blip r:embed="rId3"/>
          <a:stretch>
            <a:fillRect/>
          </a:stretch>
        </p:blipFill>
        <p:spPr>
          <a:xfrm>
            <a:off x="1853853" y="1598537"/>
            <a:ext cx="3359063" cy="42767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TextBox 8">
            <a:extLst>
              <a:ext uri="{FF2B5EF4-FFF2-40B4-BE49-F238E27FC236}">
                <a16:creationId xmlns:a16="http://schemas.microsoft.com/office/drawing/2014/main" id="{54C9D804-7097-4F26-954D-BA279E8FDB44}"/>
              </a:ext>
            </a:extLst>
          </p:cNvPr>
          <p:cNvSpPr txBox="1"/>
          <p:nvPr/>
        </p:nvSpPr>
        <p:spPr>
          <a:xfrm>
            <a:off x="68892" y="1791223"/>
            <a:ext cx="85385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1" dirty="0"/>
              <a:t>Title</a:t>
            </a:r>
            <a:endParaRPr lang="en-US" sz="2400" b="1">
              <a:cs typeface="Calibri Light"/>
            </a:endParaRPr>
          </a:p>
        </p:txBody>
      </p:sp>
      <p:sp>
        <p:nvSpPr>
          <p:cNvPr id="10" name="TextBox 9">
            <a:extLst>
              <a:ext uri="{FF2B5EF4-FFF2-40B4-BE49-F238E27FC236}">
                <a16:creationId xmlns:a16="http://schemas.microsoft.com/office/drawing/2014/main" id="{1484CE71-F604-4A5C-8CEA-B3ED3F96860B}"/>
              </a:ext>
            </a:extLst>
          </p:cNvPr>
          <p:cNvSpPr txBox="1"/>
          <p:nvPr/>
        </p:nvSpPr>
        <p:spPr>
          <a:xfrm>
            <a:off x="68896" y="3325660"/>
            <a:ext cx="1062624"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t>Author</a:t>
            </a:r>
            <a:r>
              <a:rPr lang="en-GB" sz="2400" dirty="0">
                <a:cs typeface="Calibri Light"/>
              </a:rPr>
              <a:t> ​</a:t>
            </a:r>
          </a:p>
        </p:txBody>
      </p:sp>
      <p:sp>
        <p:nvSpPr>
          <p:cNvPr id="11" name="TextBox 10">
            <a:extLst>
              <a:ext uri="{FF2B5EF4-FFF2-40B4-BE49-F238E27FC236}">
                <a16:creationId xmlns:a16="http://schemas.microsoft.com/office/drawing/2014/main" id="{EA002D84-1B63-4F82-AD52-73E02CDA128C}"/>
              </a:ext>
            </a:extLst>
          </p:cNvPr>
          <p:cNvSpPr txBox="1"/>
          <p:nvPr/>
        </p:nvSpPr>
        <p:spPr>
          <a:xfrm>
            <a:off x="68893" y="2626291"/>
            <a:ext cx="106262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t>Edition</a:t>
            </a:r>
            <a:endParaRPr lang="en-US" sz="2400" b="1">
              <a:cs typeface="Calibri Light"/>
            </a:endParaRPr>
          </a:p>
        </p:txBody>
      </p:sp>
      <p:sp>
        <p:nvSpPr>
          <p:cNvPr id="12" name="TextBox 11">
            <a:extLst>
              <a:ext uri="{FF2B5EF4-FFF2-40B4-BE49-F238E27FC236}">
                <a16:creationId xmlns:a16="http://schemas.microsoft.com/office/drawing/2014/main" id="{A962E073-F12B-47BE-AD99-249F4067BA99}"/>
              </a:ext>
            </a:extLst>
          </p:cNvPr>
          <p:cNvSpPr txBox="1"/>
          <p:nvPr/>
        </p:nvSpPr>
        <p:spPr>
          <a:xfrm>
            <a:off x="68893" y="5423770"/>
            <a:ext cx="1323583"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t>Publisher</a:t>
            </a:r>
            <a:endParaRPr lang="en-US" sz="2400" b="1">
              <a:cs typeface="Calibri Light"/>
            </a:endParaRPr>
          </a:p>
        </p:txBody>
      </p:sp>
      <p:sp>
        <p:nvSpPr>
          <p:cNvPr id="13" name="Arrow: Right 12">
            <a:extLst>
              <a:ext uri="{FF2B5EF4-FFF2-40B4-BE49-F238E27FC236}">
                <a16:creationId xmlns:a16="http://schemas.microsoft.com/office/drawing/2014/main" id="{CF11FEDB-2453-4D01-B926-CE9D5F38D95E}"/>
              </a:ext>
            </a:extLst>
          </p:cNvPr>
          <p:cNvSpPr/>
          <p:nvPr/>
        </p:nvSpPr>
        <p:spPr>
          <a:xfrm>
            <a:off x="1125478" y="1795120"/>
            <a:ext cx="991643" cy="26096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Right 13">
            <a:extLst>
              <a:ext uri="{FF2B5EF4-FFF2-40B4-BE49-F238E27FC236}">
                <a16:creationId xmlns:a16="http://schemas.microsoft.com/office/drawing/2014/main" id="{7BAE2E7B-6F53-4B04-86D6-324EF39C00E3}"/>
              </a:ext>
            </a:extLst>
          </p:cNvPr>
          <p:cNvSpPr/>
          <p:nvPr/>
        </p:nvSpPr>
        <p:spPr>
          <a:xfrm>
            <a:off x="1125479" y="2745011"/>
            <a:ext cx="1534437" cy="21920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Right 14">
            <a:extLst>
              <a:ext uri="{FF2B5EF4-FFF2-40B4-BE49-F238E27FC236}">
                <a16:creationId xmlns:a16="http://schemas.microsoft.com/office/drawing/2014/main" id="{7FB0F04F-59BB-4946-99C9-C3E3C79F07E9}"/>
              </a:ext>
            </a:extLst>
          </p:cNvPr>
          <p:cNvSpPr/>
          <p:nvPr/>
        </p:nvSpPr>
        <p:spPr>
          <a:xfrm>
            <a:off x="1125477" y="3454819"/>
            <a:ext cx="1534437" cy="21920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Arrow: Right 15">
            <a:extLst>
              <a:ext uri="{FF2B5EF4-FFF2-40B4-BE49-F238E27FC236}">
                <a16:creationId xmlns:a16="http://schemas.microsoft.com/office/drawing/2014/main" id="{BDDE8928-5648-4111-98BB-170C2C7F6DA2}"/>
              </a:ext>
            </a:extLst>
          </p:cNvPr>
          <p:cNvSpPr/>
          <p:nvPr/>
        </p:nvSpPr>
        <p:spPr>
          <a:xfrm>
            <a:off x="1386436" y="5563366"/>
            <a:ext cx="1273479" cy="26096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55CC43A1-7EF2-48C7-BB56-E07D2AE1ACB0}"/>
              </a:ext>
            </a:extLst>
          </p:cNvPr>
          <p:cNvSpPr txBox="1"/>
          <p:nvPr/>
        </p:nvSpPr>
        <p:spPr>
          <a:xfrm>
            <a:off x="5841302" y="2615852"/>
            <a:ext cx="85385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1" dirty="0"/>
              <a:t>Date</a:t>
            </a:r>
            <a:endParaRPr lang="en-US" b="1" dirty="0"/>
          </a:p>
        </p:txBody>
      </p:sp>
      <p:sp>
        <p:nvSpPr>
          <p:cNvPr id="18" name="TextBox 17">
            <a:extLst>
              <a:ext uri="{FF2B5EF4-FFF2-40B4-BE49-F238E27FC236}">
                <a16:creationId xmlns:a16="http://schemas.microsoft.com/office/drawing/2014/main" id="{18A73561-B016-4899-B4B1-899841BF79C9}"/>
              </a:ext>
            </a:extLst>
          </p:cNvPr>
          <p:cNvSpPr txBox="1"/>
          <p:nvPr/>
        </p:nvSpPr>
        <p:spPr>
          <a:xfrm>
            <a:off x="5434207" y="3920647"/>
            <a:ext cx="1908130" cy="14465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t>Place of Publication</a:t>
            </a:r>
            <a:r>
              <a:rPr lang="en-GB" sz="2400" dirty="0"/>
              <a:t> </a:t>
            </a:r>
            <a:r>
              <a:rPr lang="en-GB" sz="2000" dirty="0"/>
              <a:t>(publisher's address).</a:t>
            </a:r>
            <a:endParaRPr lang="en-US" sz="2000" dirty="0">
              <a:cs typeface="Calibri Light"/>
            </a:endParaRPr>
          </a:p>
        </p:txBody>
      </p:sp>
      <p:sp>
        <p:nvSpPr>
          <p:cNvPr id="19" name="Arrow: Right 18">
            <a:extLst>
              <a:ext uri="{FF2B5EF4-FFF2-40B4-BE49-F238E27FC236}">
                <a16:creationId xmlns:a16="http://schemas.microsoft.com/office/drawing/2014/main" id="{6F3EF0F3-B5D9-495D-B448-F60FE2316BF8}"/>
              </a:ext>
            </a:extLst>
          </p:cNvPr>
          <p:cNvSpPr/>
          <p:nvPr/>
        </p:nvSpPr>
        <p:spPr>
          <a:xfrm rot="2400000">
            <a:off x="6506965" y="3123039"/>
            <a:ext cx="1210848" cy="26096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Right 19">
            <a:extLst>
              <a:ext uri="{FF2B5EF4-FFF2-40B4-BE49-F238E27FC236}">
                <a16:creationId xmlns:a16="http://schemas.microsoft.com/office/drawing/2014/main" id="{537DB127-69ED-4171-9F42-A2F49E2AC5A2}"/>
              </a:ext>
            </a:extLst>
          </p:cNvPr>
          <p:cNvSpPr/>
          <p:nvPr/>
        </p:nvSpPr>
        <p:spPr>
          <a:xfrm rot="18840000">
            <a:off x="6449040" y="2243969"/>
            <a:ext cx="1534437" cy="21920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Arrow: Right 20">
            <a:extLst>
              <a:ext uri="{FF2B5EF4-FFF2-40B4-BE49-F238E27FC236}">
                <a16:creationId xmlns:a16="http://schemas.microsoft.com/office/drawing/2014/main" id="{486CD2DC-73EC-4D7C-8438-95435CA16B33}"/>
              </a:ext>
            </a:extLst>
          </p:cNvPr>
          <p:cNvSpPr/>
          <p:nvPr/>
        </p:nvSpPr>
        <p:spPr>
          <a:xfrm>
            <a:off x="6616053" y="4154188"/>
            <a:ext cx="835068" cy="271398"/>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237165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0B9D1-0374-41CE-A273-DC509B474193}"/>
              </a:ext>
            </a:extLst>
          </p:cNvPr>
          <p:cNvSpPr>
            <a:spLocks noGrp="1"/>
          </p:cNvSpPr>
          <p:nvPr>
            <p:ph type="title"/>
          </p:nvPr>
        </p:nvSpPr>
        <p:spPr/>
        <p:txBody>
          <a:bodyPr/>
          <a:lstStyle/>
          <a:p>
            <a:r>
              <a:rPr lang="en-GB"/>
              <a:t>Reference List: journal article</a:t>
            </a:r>
          </a:p>
        </p:txBody>
      </p:sp>
      <p:pic>
        <p:nvPicPr>
          <p:cNvPr id="6" name="Picture 6" descr="Graphical user interface, text, application, chat or text message&#10;&#10;Description automatically generated">
            <a:extLst>
              <a:ext uri="{FF2B5EF4-FFF2-40B4-BE49-F238E27FC236}">
                <a16:creationId xmlns:a16="http://schemas.microsoft.com/office/drawing/2014/main" id="{AE731644-643E-4607-A22D-EFDA193A6FC5}"/>
              </a:ext>
            </a:extLst>
          </p:cNvPr>
          <p:cNvPicPr>
            <a:picLocks noGrp="1" noChangeAspect="1"/>
          </p:cNvPicPr>
          <p:nvPr>
            <p:ph sz="quarter" idx="10"/>
          </p:nvPr>
        </p:nvPicPr>
        <p:blipFill>
          <a:blip r:embed="rId3"/>
          <a:stretch>
            <a:fillRect/>
          </a:stretch>
        </p:blipFill>
        <p:spPr>
          <a:xfrm>
            <a:off x="317242" y="2025243"/>
            <a:ext cx="11557518" cy="3835080"/>
          </a:xfrm>
        </p:spPr>
      </p:pic>
    </p:spTree>
    <p:extLst>
      <p:ext uri="{BB962C8B-B14F-4D97-AF65-F5344CB8AC3E}">
        <p14:creationId xmlns:p14="http://schemas.microsoft.com/office/powerpoint/2010/main" val="31073900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F188BB-FF68-4812-822B-14908427B0D7}"/>
              </a:ext>
            </a:extLst>
          </p:cNvPr>
          <p:cNvSpPr>
            <a:spLocks noGrp="1"/>
          </p:cNvSpPr>
          <p:nvPr>
            <p:ph type="title"/>
          </p:nvPr>
        </p:nvSpPr>
        <p:spPr/>
        <p:txBody>
          <a:bodyPr/>
          <a:lstStyle/>
          <a:p>
            <a:r>
              <a:rPr lang="en-GB"/>
              <a:t>Reference List: journal article</a:t>
            </a:r>
            <a:endParaRPr lang="en-US"/>
          </a:p>
        </p:txBody>
      </p:sp>
      <p:sp>
        <p:nvSpPr>
          <p:cNvPr id="5" name="TextBox 4">
            <a:extLst>
              <a:ext uri="{FF2B5EF4-FFF2-40B4-BE49-F238E27FC236}">
                <a16:creationId xmlns:a16="http://schemas.microsoft.com/office/drawing/2014/main" id="{43831B4E-1ADF-472A-AA75-833593B7786E}"/>
              </a:ext>
            </a:extLst>
          </p:cNvPr>
          <p:cNvSpPr txBox="1"/>
          <p:nvPr/>
        </p:nvSpPr>
        <p:spPr>
          <a:xfrm>
            <a:off x="248712" y="3137171"/>
            <a:ext cx="11715583" cy="1912511"/>
          </a:xfrm>
          <a:prstGeom prst="rect">
            <a:avLst/>
          </a:prstGeom>
          <a:solidFill>
            <a:schemeClr val="accent1"/>
          </a:solidFill>
        </p:spPr>
        <p:txBody>
          <a:bodyPr wrap="square" lIns="91440" tIns="45720" rIns="91440" bIns="45720" rtlCol="0" anchor="t">
            <a:spAutoFit/>
          </a:bodyPr>
          <a:lstStyle/>
          <a:p>
            <a:pPr>
              <a:lnSpc>
                <a:spcPct val="120000"/>
              </a:lnSpc>
              <a:spcBef>
                <a:spcPts val="600"/>
              </a:spcBef>
            </a:pPr>
            <a:r>
              <a:rPr lang="en-GB" sz="2400">
                <a:solidFill>
                  <a:schemeClr val="bg1"/>
                </a:solidFill>
                <a:latin typeface="Arial"/>
                <a:ea typeface="+mn-lt"/>
                <a:cs typeface="+mn-lt"/>
              </a:rPr>
              <a:t>Pascoe, K.M., Waterhouse-Bradley, B. and McGinn, T. (2021) 'Systematic literature searching in social work: A practical guide with database appraisal'</a:t>
            </a:r>
            <a:r>
              <a:rPr lang="en-GB" sz="2400" i="1">
                <a:solidFill>
                  <a:schemeClr val="bg1"/>
                </a:solidFill>
                <a:latin typeface="Arial"/>
                <a:ea typeface="+mn-lt"/>
                <a:cs typeface="+mn-lt"/>
              </a:rPr>
              <a:t>, Research on Social Work Practice, </a:t>
            </a:r>
            <a:r>
              <a:rPr lang="en-GB" sz="2400">
                <a:solidFill>
                  <a:schemeClr val="bg1"/>
                </a:solidFill>
                <a:latin typeface="Arial"/>
                <a:ea typeface="+mn-lt"/>
                <a:cs typeface="+mn-lt"/>
              </a:rPr>
              <a:t>31(5), pp. 541-551. doi:10.1177/1049731520986857</a:t>
            </a:r>
            <a:endParaRPr lang="en-US">
              <a:solidFill>
                <a:schemeClr val="bg1"/>
              </a:solidFill>
              <a:latin typeface="Arial"/>
              <a:ea typeface="+mn-lt"/>
              <a:cs typeface="+mn-lt"/>
            </a:endParaRPr>
          </a:p>
          <a:p>
            <a:pPr>
              <a:lnSpc>
                <a:spcPct val="120000"/>
              </a:lnSpc>
              <a:spcBef>
                <a:spcPts val="600"/>
              </a:spcBef>
            </a:pPr>
            <a:endParaRPr lang="en-GB" sz="2400">
              <a:solidFill>
                <a:schemeClr val="bg1"/>
              </a:solidFill>
              <a:ea typeface="+mn-lt"/>
              <a:cs typeface="+mn-lt"/>
            </a:endParaRPr>
          </a:p>
        </p:txBody>
      </p:sp>
      <p:sp>
        <p:nvSpPr>
          <p:cNvPr id="7" name="Content Placeholder 3">
            <a:extLst>
              <a:ext uri="{FF2B5EF4-FFF2-40B4-BE49-F238E27FC236}">
                <a16:creationId xmlns:a16="http://schemas.microsoft.com/office/drawing/2014/main" id="{2E14705B-AFB3-4DAB-AC5B-B6407DBF4490}"/>
              </a:ext>
            </a:extLst>
          </p:cNvPr>
          <p:cNvSpPr txBox="1">
            <a:spLocks/>
          </p:cNvSpPr>
          <p:nvPr/>
        </p:nvSpPr>
        <p:spPr>
          <a:xfrm>
            <a:off x="293452" y="1516736"/>
            <a:ext cx="11634765" cy="1738776"/>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atin typeface="Arial"/>
                <a:cs typeface="Arial"/>
              </a:rPr>
              <a:t>Surname, Initial. (Year of publication) 'Title of article', </a:t>
            </a:r>
            <a:r>
              <a:rPr lang="en-GB" i="1">
                <a:latin typeface="Arial"/>
                <a:cs typeface="Arial"/>
              </a:rPr>
              <a:t>Title of Journal</a:t>
            </a:r>
            <a:r>
              <a:rPr lang="en-GB">
                <a:latin typeface="Arial"/>
                <a:cs typeface="Arial"/>
              </a:rPr>
              <a:t>, Issue information, Page reference. Doi / Available at: URL (Accessed date).</a:t>
            </a:r>
            <a:endParaRPr lang="en-GB" sz="2400">
              <a:latin typeface="Arial"/>
              <a:cs typeface="Arial"/>
            </a:endParaRPr>
          </a:p>
        </p:txBody>
      </p:sp>
      <p:sp>
        <p:nvSpPr>
          <p:cNvPr id="8" name="TextBox 7">
            <a:extLst>
              <a:ext uri="{FF2B5EF4-FFF2-40B4-BE49-F238E27FC236}">
                <a16:creationId xmlns:a16="http://schemas.microsoft.com/office/drawing/2014/main" id="{EA6E9E06-9716-4ABF-999A-4EAE675558BF}"/>
              </a:ext>
            </a:extLst>
          </p:cNvPr>
          <p:cNvSpPr txBox="1"/>
          <p:nvPr/>
        </p:nvSpPr>
        <p:spPr>
          <a:xfrm>
            <a:off x="4138468" y="5223741"/>
            <a:ext cx="7892472" cy="830997"/>
          </a:xfrm>
          <a:prstGeom prst="rect">
            <a:avLst/>
          </a:prstGeom>
          <a:solidFill>
            <a:schemeClr val="accent3">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Arial"/>
                <a:cs typeface="Arial"/>
              </a:rPr>
              <a:t>In-Text Citation:</a:t>
            </a:r>
          </a:p>
          <a:p>
            <a:r>
              <a:rPr lang="en-GB" sz="2400">
                <a:latin typeface="Arial"/>
                <a:cs typeface="Calibri Light"/>
              </a:rPr>
              <a:t>(Pascoe, Waterhouse-Bradley and McGuinn, 2021)</a:t>
            </a:r>
          </a:p>
        </p:txBody>
      </p:sp>
    </p:spTree>
    <p:extLst>
      <p:ext uri="{BB962C8B-B14F-4D97-AF65-F5344CB8AC3E}">
        <p14:creationId xmlns:p14="http://schemas.microsoft.com/office/powerpoint/2010/main" val="21205309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4267C-B4DD-4EFA-B9EB-7FABF4CF3623}"/>
              </a:ext>
            </a:extLst>
          </p:cNvPr>
          <p:cNvSpPr>
            <a:spLocks noGrp="1"/>
          </p:cNvSpPr>
          <p:nvPr>
            <p:ph type="title"/>
          </p:nvPr>
        </p:nvSpPr>
        <p:spPr/>
        <p:txBody>
          <a:bodyPr/>
          <a:lstStyle/>
          <a:p>
            <a:r>
              <a:rPr lang="en-GB"/>
              <a:t>Hansard</a:t>
            </a:r>
          </a:p>
        </p:txBody>
      </p:sp>
      <p:pic>
        <p:nvPicPr>
          <p:cNvPr id="4" name="Picture 4" descr="Text&#10;&#10;Description automatically generated">
            <a:extLst>
              <a:ext uri="{FF2B5EF4-FFF2-40B4-BE49-F238E27FC236}">
                <a16:creationId xmlns:a16="http://schemas.microsoft.com/office/drawing/2014/main" id="{A5D29F10-575A-4033-9CC3-8CE6D71A44B2}"/>
              </a:ext>
            </a:extLst>
          </p:cNvPr>
          <p:cNvPicPr>
            <a:picLocks noGrp="1" noChangeAspect="1"/>
          </p:cNvPicPr>
          <p:nvPr>
            <p:ph sz="quarter" idx="10"/>
          </p:nvPr>
        </p:nvPicPr>
        <p:blipFill>
          <a:blip r:embed="rId2"/>
          <a:stretch>
            <a:fillRect/>
          </a:stretch>
        </p:blipFill>
        <p:spPr>
          <a:xfrm>
            <a:off x="6543676" y="1393258"/>
            <a:ext cx="4717430" cy="4423781"/>
          </a:xfrm>
        </p:spPr>
      </p:pic>
      <p:sp>
        <p:nvSpPr>
          <p:cNvPr id="5" name="TextBox 4">
            <a:extLst>
              <a:ext uri="{FF2B5EF4-FFF2-40B4-BE49-F238E27FC236}">
                <a16:creationId xmlns:a16="http://schemas.microsoft.com/office/drawing/2014/main" id="{4735A991-3DBB-454C-8AFD-5A9A6CE4B3C9}"/>
              </a:ext>
            </a:extLst>
          </p:cNvPr>
          <p:cNvSpPr txBox="1"/>
          <p:nvPr/>
        </p:nvSpPr>
        <p:spPr>
          <a:xfrm>
            <a:off x="403302" y="1918010"/>
            <a:ext cx="5558882" cy="40934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2000">
                <a:latin typeface="Arial"/>
                <a:cs typeface="Arial"/>
              </a:rPr>
              <a:t>Name of speaker / author</a:t>
            </a:r>
            <a:endParaRPr lang="en-US" sz="2000">
              <a:latin typeface="Arial"/>
              <a:cs typeface="Arial"/>
            </a:endParaRPr>
          </a:p>
          <a:p>
            <a:pPr marL="285750" indent="-285750">
              <a:buFont typeface="Arial"/>
              <a:buChar char="•"/>
            </a:pPr>
            <a:r>
              <a:rPr lang="en-GB" sz="2000">
                <a:latin typeface="Arial"/>
                <a:cs typeface="Calibri Light"/>
              </a:rPr>
              <a:t>Year of publication (round brackets)</a:t>
            </a:r>
          </a:p>
          <a:p>
            <a:pPr marL="285750" indent="-285750">
              <a:buFont typeface="Arial"/>
              <a:buChar char="•"/>
            </a:pPr>
            <a:r>
              <a:rPr lang="en-GB" sz="2000">
                <a:latin typeface="Arial"/>
                <a:cs typeface="Calibri Light"/>
              </a:rPr>
              <a:t>Subject of debate or speech (in single quotation marks)</a:t>
            </a:r>
          </a:p>
          <a:p>
            <a:pPr marL="285750" indent="-285750">
              <a:buFont typeface="Arial"/>
              <a:buChar char="•"/>
            </a:pPr>
            <a:r>
              <a:rPr lang="en-GB" sz="2000">
                <a:latin typeface="Arial"/>
                <a:cs typeface="Calibri Light"/>
              </a:rPr>
              <a:t>Hansard: Name of House of Parliament (in italics)</a:t>
            </a:r>
          </a:p>
          <a:p>
            <a:pPr marL="285750" indent="-285750">
              <a:buFont typeface="Arial"/>
              <a:buChar char="•"/>
            </a:pPr>
            <a:r>
              <a:rPr lang="en-GB" sz="2000">
                <a:latin typeface="Arial"/>
                <a:cs typeface="Calibri Light"/>
              </a:rPr>
              <a:t>Debates/written statement/ Westminster Hall or petitions (in italics)</a:t>
            </a:r>
          </a:p>
          <a:p>
            <a:pPr marL="285750" indent="-285750">
              <a:buFont typeface="Arial"/>
              <a:buChar char="•"/>
            </a:pPr>
            <a:r>
              <a:rPr lang="en-GB" sz="2000">
                <a:latin typeface="Arial"/>
                <a:cs typeface="Calibri Light"/>
              </a:rPr>
              <a:t>Day and month</a:t>
            </a:r>
          </a:p>
          <a:p>
            <a:pPr marL="285750" indent="-285750">
              <a:buFont typeface="Arial"/>
              <a:buChar char="•"/>
            </a:pPr>
            <a:r>
              <a:rPr lang="en-GB" sz="2000">
                <a:latin typeface="Arial"/>
                <a:cs typeface="Calibri Light"/>
              </a:rPr>
              <a:t>Volume number, column number or page number</a:t>
            </a:r>
          </a:p>
          <a:p>
            <a:pPr marL="285750" indent="-285750">
              <a:buFont typeface="Arial"/>
              <a:buChar char="•"/>
            </a:pPr>
            <a:r>
              <a:rPr lang="en-GB" sz="2000">
                <a:latin typeface="Arial"/>
                <a:cs typeface="Calibri Light"/>
              </a:rPr>
              <a:t>Available at: URL (accessed date)</a:t>
            </a:r>
          </a:p>
          <a:p>
            <a:endParaRPr lang="en-GB" sz="2000">
              <a:latin typeface="Arial"/>
              <a:cs typeface="Calibri Light"/>
            </a:endParaRPr>
          </a:p>
        </p:txBody>
      </p:sp>
      <p:sp>
        <p:nvSpPr>
          <p:cNvPr id="6" name="TextBox 5">
            <a:extLst>
              <a:ext uri="{FF2B5EF4-FFF2-40B4-BE49-F238E27FC236}">
                <a16:creationId xmlns:a16="http://schemas.microsoft.com/office/drawing/2014/main" id="{401DB4C1-59B8-4FA8-9005-ED74DF935669}"/>
              </a:ext>
            </a:extLst>
          </p:cNvPr>
          <p:cNvSpPr txBox="1"/>
          <p:nvPr/>
        </p:nvSpPr>
        <p:spPr>
          <a:xfrm>
            <a:off x="9439275" y="5908056"/>
            <a:ext cx="326359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(Pears and Shield, 2019,p 63)</a:t>
            </a:r>
            <a:endParaRPr lang="en-US" sz="1600">
              <a:cs typeface="Calibri Light"/>
            </a:endParaRPr>
          </a:p>
        </p:txBody>
      </p:sp>
    </p:spTree>
    <p:extLst>
      <p:ext uri="{BB962C8B-B14F-4D97-AF65-F5344CB8AC3E}">
        <p14:creationId xmlns:p14="http://schemas.microsoft.com/office/powerpoint/2010/main" val="19667537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454D4-B7D6-4FE7-B5B3-9FDEDC42A12D}"/>
              </a:ext>
            </a:extLst>
          </p:cNvPr>
          <p:cNvSpPr>
            <a:spLocks noGrp="1"/>
          </p:cNvSpPr>
          <p:nvPr>
            <p:ph type="title"/>
          </p:nvPr>
        </p:nvSpPr>
        <p:spPr/>
        <p:txBody>
          <a:bodyPr/>
          <a:lstStyle/>
          <a:p>
            <a:r>
              <a:rPr lang="en-GB"/>
              <a:t>Finding the information</a:t>
            </a:r>
          </a:p>
        </p:txBody>
      </p:sp>
      <p:pic>
        <p:nvPicPr>
          <p:cNvPr id="4" name="Picture 4" descr="Graphical user interface, text, application, email&#10;&#10;Description automatically generated">
            <a:extLst>
              <a:ext uri="{FF2B5EF4-FFF2-40B4-BE49-F238E27FC236}">
                <a16:creationId xmlns:a16="http://schemas.microsoft.com/office/drawing/2014/main" id="{AC5F8CB3-63D6-440A-AEBD-0C1373E3AC2A}"/>
              </a:ext>
            </a:extLst>
          </p:cNvPr>
          <p:cNvPicPr>
            <a:picLocks noGrp="1" noChangeAspect="1"/>
          </p:cNvPicPr>
          <p:nvPr>
            <p:ph sz="quarter" idx="10"/>
          </p:nvPr>
        </p:nvPicPr>
        <p:blipFill>
          <a:blip r:embed="rId2"/>
          <a:stretch>
            <a:fillRect/>
          </a:stretch>
        </p:blipFill>
        <p:spPr>
          <a:xfrm>
            <a:off x="757238" y="1764733"/>
            <a:ext cx="10972800" cy="3562350"/>
          </a:xfrm>
        </p:spPr>
      </p:pic>
      <p:cxnSp>
        <p:nvCxnSpPr>
          <p:cNvPr id="6" name="Straight Arrow Connector 5">
            <a:extLst>
              <a:ext uri="{FF2B5EF4-FFF2-40B4-BE49-F238E27FC236}">
                <a16:creationId xmlns:a16="http://schemas.microsoft.com/office/drawing/2014/main" id="{EADA1EA4-E53A-4B55-BABB-756D173D9D15}"/>
              </a:ext>
            </a:extLst>
          </p:cNvPr>
          <p:cNvCxnSpPr/>
          <p:nvPr/>
        </p:nvCxnSpPr>
        <p:spPr>
          <a:xfrm>
            <a:off x="3314700" y="1543050"/>
            <a:ext cx="733425" cy="58102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C97C8FBC-4A74-41D0-BD1C-E7590F75E906}"/>
              </a:ext>
            </a:extLst>
          </p:cNvPr>
          <p:cNvCxnSpPr>
            <a:cxnSpLocks/>
          </p:cNvCxnSpPr>
          <p:nvPr/>
        </p:nvCxnSpPr>
        <p:spPr>
          <a:xfrm flipV="1">
            <a:off x="844470" y="2820561"/>
            <a:ext cx="1453145" cy="252273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61E7D5D2-8902-46BF-A370-D516EEAB48FD}"/>
              </a:ext>
            </a:extLst>
          </p:cNvPr>
          <p:cNvCxnSpPr>
            <a:cxnSpLocks/>
          </p:cNvCxnSpPr>
          <p:nvPr/>
        </p:nvCxnSpPr>
        <p:spPr>
          <a:xfrm flipH="1" flipV="1">
            <a:off x="5988668" y="3408324"/>
            <a:ext cx="1317006" cy="235383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177EDDDD-7446-4434-9169-939B5C2DF137}"/>
              </a:ext>
            </a:extLst>
          </p:cNvPr>
          <p:cNvCxnSpPr>
            <a:cxnSpLocks/>
          </p:cNvCxnSpPr>
          <p:nvPr/>
        </p:nvCxnSpPr>
        <p:spPr>
          <a:xfrm flipV="1">
            <a:off x="3076574" y="3400424"/>
            <a:ext cx="828675" cy="236220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86ECCFD7-6927-46A8-BEBB-8A15471C27B4}"/>
              </a:ext>
            </a:extLst>
          </p:cNvPr>
          <p:cNvSpPr txBox="1"/>
          <p:nvPr/>
        </p:nvSpPr>
        <p:spPr>
          <a:xfrm>
            <a:off x="2086440" y="1305854"/>
            <a:ext cx="129354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t>Article title</a:t>
            </a:r>
            <a:endParaRPr lang="en-US" b="1">
              <a:cs typeface="Calibri Light"/>
            </a:endParaRPr>
          </a:p>
        </p:txBody>
      </p:sp>
      <p:sp>
        <p:nvSpPr>
          <p:cNvPr id="10" name="TextBox 9">
            <a:extLst>
              <a:ext uri="{FF2B5EF4-FFF2-40B4-BE49-F238E27FC236}">
                <a16:creationId xmlns:a16="http://schemas.microsoft.com/office/drawing/2014/main" id="{63566618-A276-4F54-9237-EDFD65D72B33}"/>
              </a:ext>
            </a:extLst>
          </p:cNvPr>
          <p:cNvSpPr txBox="1"/>
          <p:nvPr/>
        </p:nvSpPr>
        <p:spPr>
          <a:xfrm>
            <a:off x="116391" y="5329585"/>
            <a:ext cx="129354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t>Authors</a:t>
            </a:r>
            <a:endParaRPr lang="en-US">
              <a:cs typeface="Calibri Light"/>
            </a:endParaRPr>
          </a:p>
        </p:txBody>
      </p:sp>
      <p:sp>
        <p:nvSpPr>
          <p:cNvPr id="11" name="TextBox 10">
            <a:extLst>
              <a:ext uri="{FF2B5EF4-FFF2-40B4-BE49-F238E27FC236}">
                <a16:creationId xmlns:a16="http://schemas.microsoft.com/office/drawing/2014/main" id="{FDED6D7F-9720-4B1E-99A0-C13BFC764DB8}"/>
              </a:ext>
            </a:extLst>
          </p:cNvPr>
          <p:cNvSpPr txBox="1"/>
          <p:nvPr/>
        </p:nvSpPr>
        <p:spPr>
          <a:xfrm>
            <a:off x="2486025" y="5766341"/>
            <a:ext cx="129354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t>Journal</a:t>
            </a:r>
            <a:r>
              <a:rPr lang="en-GB"/>
              <a:t> </a:t>
            </a:r>
            <a:r>
              <a:rPr lang="en-GB" b="1"/>
              <a:t>title</a:t>
            </a:r>
            <a:endParaRPr lang="en-US" b="1">
              <a:cs typeface="Calibri Light"/>
            </a:endParaRPr>
          </a:p>
        </p:txBody>
      </p:sp>
      <p:sp>
        <p:nvSpPr>
          <p:cNvPr id="12" name="TextBox 11">
            <a:extLst>
              <a:ext uri="{FF2B5EF4-FFF2-40B4-BE49-F238E27FC236}">
                <a16:creationId xmlns:a16="http://schemas.microsoft.com/office/drawing/2014/main" id="{196D3518-CD5A-4D37-80A6-C1E022F88C58}"/>
              </a:ext>
            </a:extLst>
          </p:cNvPr>
          <p:cNvSpPr txBox="1"/>
          <p:nvPr/>
        </p:nvSpPr>
        <p:spPr>
          <a:xfrm>
            <a:off x="6918634" y="5766341"/>
            <a:ext cx="278966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t>Date &amp; issue information</a:t>
            </a:r>
            <a:endParaRPr lang="en-GB" b="1">
              <a:cs typeface="Calibri Light"/>
            </a:endParaRPr>
          </a:p>
        </p:txBody>
      </p:sp>
      <p:sp>
        <p:nvSpPr>
          <p:cNvPr id="14" name="Oval 13">
            <a:extLst>
              <a:ext uri="{FF2B5EF4-FFF2-40B4-BE49-F238E27FC236}">
                <a16:creationId xmlns:a16="http://schemas.microsoft.com/office/drawing/2014/main" id="{54FB9CC0-FAB4-4649-ACC3-EF5BE0BCF697}"/>
              </a:ext>
            </a:extLst>
          </p:cNvPr>
          <p:cNvSpPr/>
          <p:nvPr/>
        </p:nvSpPr>
        <p:spPr>
          <a:xfrm>
            <a:off x="7277100" y="4476750"/>
            <a:ext cx="914400" cy="91440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990174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EB9F6-B260-43B5-8015-D51E959E6F8C}"/>
              </a:ext>
            </a:extLst>
          </p:cNvPr>
          <p:cNvSpPr>
            <a:spLocks noGrp="1"/>
          </p:cNvSpPr>
          <p:nvPr>
            <p:ph type="title"/>
          </p:nvPr>
        </p:nvSpPr>
        <p:spPr/>
        <p:txBody>
          <a:bodyPr/>
          <a:lstStyle/>
          <a:p>
            <a:r>
              <a:rPr lang="en-GB"/>
              <a:t>Citation</a:t>
            </a:r>
          </a:p>
        </p:txBody>
      </p:sp>
      <p:pic>
        <p:nvPicPr>
          <p:cNvPr id="4" name="Picture 4" descr="Graphical user interface, text, application, email&#10;&#10;Description automatically generated">
            <a:extLst>
              <a:ext uri="{FF2B5EF4-FFF2-40B4-BE49-F238E27FC236}">
                <a16:creationId xmlns:a16="http://schemas.microsoft.com/office/drawing/2014/main" id="{5D992F4C-CD80-4889-AE0B-FE48A486F001}"/>
              </a:ext>
            </a:extLst>
          </p:cNvPr>
          <p:cNvPicPr>
            <a:picLocks noGrp="1" noChangeAspect="1"/>
          </p:cNvPicPr>
          <p:nvPr>
            <p:ph sz="quarter" idx="10"/>
          </p:nvPr>
        </p:nvPicPr>
        <p:blipFill>
          <a:blip r:embed="rId2"/>
          <a:stretch>
            <a:fillRect/>
          </a:stretch>
        </p:blipFill>
        <p:spPr>
          <a:xfrm>
            <a:off x="385042" y="1962015"/>
            <a:ext cx="11325225" cy="3743325"/>
          </a:xfrm>
        </p:spPr>
      </p:pic>
      <p:sp>
        <p:nvSpPr>
          <p:cNvPr id="5" name="Oval 4">
            <a:extLst>
              <a:ext uri="{FF2B5EF4-FFF2-40B4-BE49-F238E27FC236}">
                <a16:creationId xmlns:a16="http://schemas.microsoft.com/office/drawing/2014/main" id="{6A911CC0-E72B-4F44-B179-00601A0BB0CD}"/>
              </a:ext>
            </a:extLst>
          </p:cNvPr>
          <p:cNvSpPr/>
          <p:nvPr/>
        </p:nvSpPr>
        <p:spPr>
          <a:xfrm>
            <a:off x="6991350" y="1876425"/>
            <a:ext cx="914400" cy="91440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A1E25ACD-BD0D-42F6-8567-37FAAF95B14B}"/>
              </a:ext>
            </a:extLst>
          </p:cNvPr>
          <p:cNvSpPr/>
          <p:nvPr/>
        </p:nvSpPr>
        <p:spPr>
          <a:xfrm>
            <a:off x="609600" y="3371850"/>
            <a:ext cx="2238375" cy="847725"/>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207B3A86-8518-462E-B364-1A5EBBD8C178}"/>
              </a:ext>
            </a:extLst>
          </p:cNvPr>
          <p:cNvSpPr/>
          <p:nvPr/>
        </p:nvSpPr>
        <p:spPr>
          <a:xfrm>
            <a:off x="3770169" y="4814742"/>
            <a:ext cx="7506853" cy="718128"/>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251325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F0C41-2CDF-CC8E-6CFA-BEF95749A19A}"/>
              </a:ext>
            </a:extLst>
          </p:cNvPr>
          <p:cNvSpPr>
            <a:spLocks noGrp="1"/>
          </p:cNvSpPr>
          <p:nvPr>
            <p:ph type="title"/>
          </p:nvPr>
        </p:nvSpPr>
        <p:spPr/>
        <p:txBody>
          <a:bodyPr/>
          <a:lstStyle/>
          <a:p>
            <a:r>
              <a:rPr lang="en-GB" dirty="0"/>
              <a:t>Finding the Information</a:t>
            </a:r>
          </a:p>
        </p:txBody>
      </p:sp>
      <p:pic>
        <p:nvPicPr>
          <p:cNvPr id="4" name="Picture 4" descr="Graphical user interface, text, application, email&#10;&#10;Description automatically generated">
            <a:extLst>
              <a:ext uri="{FF2B5EF4-FFF2-40B4-BE49-F238E27FC236}">
                <a16:creationId xmlns:a16="http://schemas.microsoft.com/office/drawing/2014/main" id="{495C0F9C-353C-F3D2-0DB1-E9795845BCA2}"/>
              </a:ext>
            </a:extLst>
          </p:cNvPr>
          <p:cNvPicPr>
            <a:picLocks noGrp="1" noChangeAspect="1"/>
          </p:cNvPicPr>
          <p:nvPr>
            <p:ph sz="quarter" idx="10"/>
          </p:nvPr>
        </p:nvPicPr>
        <p:blipFill>
          <a:blip r:embed="rId2"/>
          <a:stretch>
            <a:fillRect/>
          </a:stretch>
        </p:blipFill>
        <p:spPr>
          <a:xfrm>
            <a:off x="1464956" y="1346201"/>
            <a:ext cx="9754214" cy="4820102"/>
          </a:xfrm>
        </p:spPr>
      </p:pic>
    </p:spTree>
    <p:extLst>
      <p:ext uri="{BB962C8B-B14F-4D97-AF65-F5344CB8AC3E}">
        <p14:creationId xmlns:p14="http://schemas.microsoft.com/office/powerpoint/2010/main" val="37978747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49B985-D1E6-4B12-8261-65FAD005FB08}"/>
              </a:ext>
            </a:extLst>
          </p:cNvPr>
          <p:cNvSpPr>
            <a:spLocks noGrp="1"/>
          </p:cNvSpPr>
          <p:nvPr>
            <p:ph type="title"/>
          </p:nvPr>
        </p:nvSpPr>
        <p:spPr/>
        <p:txBody>
          <a:bodyPr/>
          <a:lstStyle/>
          <a:p>
            <a:r>
              <a:rPr lang="en-GB"/>
              <a:t>Secondary Referencing</a:t>
            </a:r>
          </a:p>
        </p:txBody>
      </p:sp>
      <p:sp>
        <p:nvSpPr>
          <p:cNvPr id="3" name="Content Placeholder 2">
            <a:extLst>
              <a:ext uri="{FF2B5EF4-FFF2-40B4-BE49-F238E27FC236}">
                <a16:creationId xmlns:a16="http://schemas.microsoft.com/office/drawing/2014/main" id="{5451F5DC-0BC7-461F-8811-F469A1EF01D6}"/>
              </a:ext>
            </a:extLst>
          </p:cNvPr>
          <p:cNvSpPr>
            <a:spLocks noGrp="1"/>
          </p:cNvSpPr>
          <p:nvPr>
            <p:ph sz="quarter" idx="10"/>
          </p:nvPr>
        </p:nvSpPr>
        <p:spPr>
          <a:xfrm>
            <a:off x="193417" y="1592263"/>
            <a:ext cx="11852793" cy="4574040"/>
          </a:xfrm>
        </p:spPr>
        <p:txBody>
          <a:bodyPr vert="horz" lIns="91440" tIns="45720" rIns="91440" bIns="45720" rtlCol="0" anchor="t">
            <a:normAutofit/>
          </a:bodyPr>
          <a:lstStyle/>
          <a:p>
            <a:r>
              <a:rPr lang="en-GB" sz="2000" dirty="0">
                <a:latin typeface="Calibri Light"/>
                <a:cs typeface="Calibri Light"/>
              </a:rPr>
              <a:t>Always try to locate, read and cite the original </a:t>
            </a:r>
            <a:r>
              <a:rPr lang="en-GB" sz="2000" b="1" dirty="0">
                <a:solidFill>
                  <a:srgbClr val="FF0000"/>
                </a:solidFill>
                <a:latin typeface="Calibri Light"/>
                <a:cs typeface="Calibri Light"/>
              </a:rPr>
              <a:t>(primary)</a:t>
            </a:r>
            <a:r>
              <a:rPr lang="en-GB" sz="2000" dirty="0">
                <a:latin typeface="Calibri Light"/>
                <a:cs typeface="Calibri Light"/>
              </a:rPr>
              <a:t> source wherever possible. This will avoid the need to secondary reference. Your interpretation may differ to the </a:t>
            </a:r>
            <a:r>
              <a:rPr lang="en-GB" sz="2000" b="1" dirty="0">
                <a:solidFill>
                  <a:srgbClr val="0070C0"/>
                </a:solidFill>
                <a:latin typeface="Calibri Light"/>
                <a:cs typeface="Calibri Light"/>
              </a:rPr>
              <a:t>(secondary)</a:t>
            </a:r>
            <a:r>
              <a:rPr lang="en-GB" sz="2000" dirty="0">
                <a:latin typeface="Calibri Light"/>
                <a:cs typeface="Calibri Light"/>
              </a:rPr>
              <a:t> author whose article you are reading.</a:t>
            </a:r>
          </a:p>
          <a:p>
            <a:pPr marL="0" indent="0">
              <a:buNone/>
            </a:pPr>
            <a:endParaRPr lang="en-GB" sz="2000">
              <a:latin typeface="Arial"/>
              <a:cs typeface="Calibri Light"/>
            </a:endParaRPr>
          </a:p>
          <a:p>
            <a:r>
              <a:rPr lang="en-GB" sz="2000" dirty="0">
                <a:latin typeface="Arial"/>
                <a:cs typeface="Calibri Light"/>
              </a:rPr>
              <a:t>I</a:t>
            </a:r>
            <a:r>
              <a:rPr lang="en-GB" sz="2000" dirty="0">
                <a:latin typeface="Calibri Light"/>
                <a:cs typeface="Calibri Light"/>
              </a:rPr>
              <a:t>f this is not possible, you must only include the source you have </a:t>
            </a:r>
            <a:r>
              <a:rPr lang="en-GB" sz="2000" b="1" dirty="0">
                <a:solidFill>
                  <a:schemeClr val="accent1"/>
                </a:solidFill>
                <a:latin typeface="Calibri Light"/>
                <a:cs typeface="Calibri Light"/>
              </a:rPr>
              <a:t>actually read</a:t>
            </a:r>
            <a:r>
              <a:rPr lang="en-GB" sz="2000" dirty="0">
                <a:latin typeface="Calibri Light"/>
                <a:cs typeface="Calibri Light"/>
              </a:rPr>
              <a:t> in your reference list.</a:t>
            </a:r>
          </a:p>
          <a:p>
            <a:r>
              <a:rPr lang="en-GB" sz="2000" dirty="0">
                <a:latin typeface="Calibri Light"/>
                <a:cs typeface="Calibri Light"/>
              </a:rPr>
              <a:t>You must however include </a:t>
            </a:r>
            <a:r>
              <a:rPr lang="en-GB" sz="2000" b="1" dirty="0">
                <a:latin typeface="Calibri Light"/>
                <a:cs typeface="Calibri Light"/>
              </a:rPr>
              <a:t>both authors in your in-text citation </a:t>
            </a:r>
            <a:r>
              <a:rPr lang="en-GB" sz="2000" dirty="0">
                <a:latin typeface="Calibri Light"/>
                <a:cs typeface="Calibri Light"/>
              </a:rPr>
              <a:t>and use the words, </a:t>
            </a:r>
            <a:r>
              <a:rPr lang="en-GB" sz="2000" b="1" dirty="0">
                <a:latin typeface="Calibri Light"/>
                <a:cs typeface="Calibri Light"/>
              </a:rPr>
              <a:t>'quoted in'</a:t>
            </a:r>
            <a:r>
              <a:rPr lang="en-GB" sz="2000" dirty="0">
                <a:latin typeface="Calibri Light"/>
                <a:cs typeface="Calibri Light"/>
              </a:rPr>
              <a:t>, or </a:t>
            </a:r>
            <a:r>
              <a:rPr lang="en-GB" sz="2000" b="1" dirty="0">
                <a:latin typeface="Calibri Light"/>
                <a:cs typeface="Calibri Light"/>
              </a:rPr>
              <a:t>'cited in'</a:t>
            </a:r>
            <a:r>
              <a:rPr lang="en-GB" sz="2000" dirty="0">
                <a:latin typeface="Calibri Light"/>
                <a:cs typeface="Calibri Light"/>
              </a:rPr>
              <a:t> depending if the </a:t>
            </a:r>
            <a:r>
              <a:rPr lang="en-GB" sz="2000" b="1" dirty="0">
                <a:solidFill>
                  <a:srgbClr val="0070C0"/>
                </a:solidFill>
                <a:latin typeface="Calibri Light"/>
                <a:cs typeface="Calibri Light"/>
              </a:rPr>
              <a:t>(secondary)</a:t>
            </a:r>
            <a:r>
              <a:rPr lang="en-GB" sz="2000" dirty="0">
                <a:latin typeface="Calibri Light"/>
                <a:cs typeface="Calibri Light"/>
              </a:rPr>
              <a:t> author is directly quoting or summarising.</a:t>
            </a:r>
          </a:p>
          <a:p>
            <a:pPr marL="0" indent="0">
              <a:buNone/>
            </a:pPr>
            <a:endParaRPr lang="en-GB" sz="2000">
              <a:latin typeface="Calibri Light"/>
              <a:cs typeface="Calibri Light"/>
            </a:endParaRPr>
          </a:p>
          <a:p>
            <a:pPr marL="0" indent="0">
              <a:buNone/>
            </a:pPr>
            <a:r>
              <a:rPr lang="en-GB" sz="2000" b="1" dirty="0">
                <a:solidFill>
                  <a:schemeClr val="accent1"/>
                </a:solidFill>
                <a:latin typeface="Calibri Light"/>
                <a:cs typeface="Calibri Light"/>
              </a:rPr>
              <a:t>Examples</a:t>
            </a:r>
          </a:p>
          <a:p>
            <a:pPr marL="0" indent="0">
              <a:buNone/>
            </a:pPr>
            <a:r>
              <a:rPr lang="en-GB" sz="2000" b="1" dirty="0">
                <a:solidFill>
                  <a:srgbClr val="FF0000"/>
                </a:solidFill>
                <a:latin typeface="Calibri Light"/>
                <a:cs typeface="Calibri Light"/>
              </a:rPr>
              <a:t>Harvey</a:t>
            </a:r>
            <a:r>
              <a:rPr lang="en-GB" sz="2000" b="1" dirty="0">
                <a:latin typeface="Calibri Light"/>
                <a:cs typeface="Calibri Light"/>
              </a:rPr>
              <a:t> (2015, quoted in </a:t>
            </a:r>
            <a:r>
              <a:rPr lang="en-GB" sz="2000" b="1" dirty="0">
                <a:solidFill>
                  <a:srgbClr val="0070C0"/>
                </a:solidFill>
                <a:latin typeface="Calibri Light"/>
                <a:cs typeface="Calibri Light"/>
              </a:rPr>
              <a:t>Lewis,</a:t>
            </a:r>
            <a:r>
              <a:rPr lang="en-GB" sz="2000" b="1" dirty="0">
                <a:latin typeface="Calibri Light"/>
                <a:cs typeface="Calibri Light"/>
              </a:rPr>
              <a:t> 2018, p.86) provides an excellent survey...</a:t>
            </a:r>
          </a:p>
          <a:p>
            <a:pPr marL="0" indent="0">
              <a:buNone/>
            </a:pPr>
            <a:r>
              <a:rPr lang="en-GB" sz="2000" b="1" dirty="0">
                <a:solidFill>
                  <a:srgbClr val="FF0000"/>
                </a:solidFill>
                <a:latin typeface="Calibri Light"/>
                <a:cs typeface="Calibri Light"/>
              </a:rPr>
              <a:t>White's</a:t>
            </a:r>
            <a:r>
              <a:rPr lang="en-GB" sz="2000" b="1" dirty="0">
                <a:latin typeface="Calibri Light"/>
                <a:cs typeface="Calibri Light"/>
              </a:rPr>
              <a:t> views on genetics (2014, cited in </a:t>
            </a:r>
            <a:r>
              <a:rPr lang="en-GB" sz="2000" b="1" dirty="0">
                <a:solidFill>
                  <a:srgbClr val="0070C0"/>
                </a:solidFill>
                <a:latin typeface="Calibri Light"/>
                <a:cs typeface="Calibri Light"/>
              </a:rPr>
              <a:t>Murray</a:t>
            </a:r>
            <a:r>
              <a:rPr lang="en-GB" sz="2000" b="1" dirty="0">
                <a:latin typeface="Calibri Light"/>
                <a:cs typeface="Calibri Light"/>
              </a:rPr>
              <a:t>, 2018) support the idea that...</a:t>
            </a:r>
          </a:p>
          <a:p>
            <a:pPr marL="0" indent="0">
              <a:buNone/>
            </a:pPr>
            <a:endParaRPr lang="en-GB" sz="2000">
              <a:latin typeface="Calibri Light"/>
              <a:cs typeface="Calibri Light"/>
            </a:endParaRPr>
          </a:p>
          <a:p>
            <a:pPr marL="0" indent="0">
              <a:buNone/>
            </a:pPr>
            <a:r>
              <a:rPr lang="en-GB" sz="1800" b="1" dirty="0">
                <a:latin typeface="Calibri Light"/>
                <a:cs typeface="Calibri Light"/>
              </a:rPr>
              <a:t>N.B. </a:t>
            </a:r>
            <a:r>
              <a:rPr lang="en-GB" sz="1800" dirty="0">
                <a:latin typeface="Calibri Light"/>
                <a:cs typeface="Calibri Light"/>
              </a:rPr>
              <a:t>Only </a:t>
            </a:r>
            <a:r>
              <a:rPr lang="en-GB" sz="1800" b="1" dirty="0">
                <a:solidFill>
                  <a:srgbClr val="0070C0"/>
                </a:solidFill>
                <a:latin typeface="Calibri Light"/>
                <a:cs typeface="Calibri Light"/>
              </a:rPr>
              <a:t>Lewis</a:t>
            </a:r>
            <a:r>
              <a:rPr lang="en-GB" sz="1800" dirty="0">
                <a:latin typeface="Calibri Light"/>
                <a:cs typeface="Calibri Light"/>
              </a:rPr>
              <a:t> and </a:t>
            </a:r>
            <a:r>
              <a:rPr lang="en-GB" sz="1800" b="1" dirty="0">
                <a:solidFill>
                  <a:srgbClr val="0070C0"/>
                </a:solidFill>
                <a:latin typeface="Calibri Light"/>
                <a:cs typeface="Calibri Light"/>
              </a:rPr>
              <a:t>Murray</a:t>
            </a:r>
            <a:r>
              <a:rPr lang="en-GB" sz="1800" dirty="0">
                <a:latin typeface="Calibri Light"/>
                <a:cs typeface="Calibri Light"/>
              </a:rPr>
              <a:t> will be in your reference list if you secondary reference.</a:t>
            </a:r>
          </a:p>
          <a:p>
            <a:endParaRPr lang="en-GB" sz="2000">
              <a:latin typeface="Arial"/>
              <a:cs typeface="Calibri Light"/>
            </a:endParaRPr>
          </a:p>
          <a:p>
            <a:endParaRPr lang="en-GB" sz="2000">
              <a:latin typeface="Arial"/>
              <a:cs typeface="Calibri Light"/>
            </a:endParaRPr>
          </a:p>
        </p:txBody>
      </p:sp>
    </p:spTree>
    <p:extLst>
      <p:ext uri="{BB962C8B-B14F-4D97-AF65-F5344CB8AC3E}">
        <p14:creationId xmlns:p14="http://schemas.microsoft.com/office/powerpoint/2010/main" val="9172230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2CCEB-7BAF-D99E-65AD-8CDDEDCA2B89}"/>
              </a:ext>
            </a:extLst>
          </p:cNvPr>
          <p:cNvSpPr>
            <a:spLocks noGrp="1"/>
          </p:cNvSpPr>
          <p:nvPr>
            <p:ph type="title"/>
          </p:nvPr>
        </p:nvSpPr>
        <p:spPr/>
        <p:txBody>
          <a:bodyPr/>
          <a:lstStyle/>
          <a:p>
            <a:r>
              <a:rPr lang="en-GB" dirty="0"/>
              <a:t>How to cite...</a:t>
            </a:r>
          </a:p>
        </p:txBody>
      </p:sp>
      <p:sp>
        <p:nvSpPr>
          <p:cNvPr id="3" name="Content Placeholder 2">
            <a:extLst>
              <a:ext uri="{FF2B5EF4-FFF2-40B4-BE49-F238E27FC236}">
                <a16:creationId xmlns:a16="http://schemas.microsoft.com/office/drawing/2014/main" id="{52B28660-C14A-D6A8-6987-178D4DA82C46}"/>
              </a:ext>
            </a:extLst>
          </p:cNvPr>
          <p:cNvSpPr>
            <a:spLocks noGrp="1"/>
          </p:cNvSpPr>
          <p:nvPr>
            <p:ph sz="quarter" idx="10"/>
          </p:nvPr>
        </p:nvSpPr>
        <p:spPr>
          <a:xfrm>
            <a:off x="698242" y="1499900"/>
            <a:ext cx="11037972" cy="4666403"/>
          </a:xfrm>
        </p:spPr>
        <p:txBody>
          <a:bodyPr vert="horz" lIns="91440" tIns="45720" rIns="91440" bIns="45720" rtlCol="0" anchor="t">
            <a:normAutofit lnSpcReduction="10000"/>
          </a:bodyPr>
          <a:lstStyle/>
          <a:p>
            <a:pPr marL="0" indent="0">
              <a:buNone/>
            </a:pPr>
            <a:r>
              <a:rPr lang="en-GB" b="1" dirty="0">
                <a:cs typeface="Calibri Light"/>
              </a:rPr>
              <a:t>No date available:</a:t>
            </a:r>
            <a:endParaRPr lang="en-US" b="1" dirty="0">
              <a:cs typeface="Calibri Light"/>
            </a:endParaRPr>
          </a:p>
          <a:p>
            <a:pPr marL="0" indent="0">
              <a:buNone/>
            </a:pPr>
            <a:r>
              <a:rPr lang="en-GB" dirty="0">
                <a:cs typeface="Calibri Light"/>
              </a:rPr>
              <a:t>Consider if you really want to include this in your work. If you do, use</a:t>
            </a:r>
            <a:r>
              <a:rPr lang="en-GB" dirty="0">
                <a:solidFill>
                  <a:srgbClr val="000000"/>
                </a:solidFill>
                <a:cs typeface="Calibri Light"/>
              </a:rPr>
              <a:t> </a:t>
            </a:r>
            <a:r>
              <a:rPr lang="en-GB" b="1" dirty="0">
                <a:solidFill>
                  <a:schemeClr val="accent1"/>
                </a:solidFill>
                <a:cs typeface="Calibri Light"/>
              </a:rPr>
              <a:t>(no date)</a:t>
            </a:r>
            <a:endParaRPr lang="en-US" dirty="0">
              <a:solidFill>
                <a:schemeClr val="accent1"/>
              </a:solidFill>
              <a:cs typeface="Calibri Light"/>
            </a:endParaRPr>
          </a:p>
          <a:p>
            <a:pPr marL="0" indent="0">
              <a:buNone/>
            </a:pPr>
            <a:endParaRPr lang="en-GB" b="1" dirty="0">
              <a:solidFill>
                <a:schemeClr val="accent1"/>
              </a:solidFill>
              <a:cs typeface="Calibri Light"/>
            </a:endParaRPr>
          </a:p>
          <a:p>
            <a:pPr marL="0" indent="0">
              <a:buNone/>
            </a:pPr>
            <a:r>
              <a:rPr lang="en-GB" b="1" dirty="0">
                <a:cs typeface="Calibri Light"/>
              </a:rPr>
              <a:t>No author:</a:t>
            </a:r>
            <a:endParaRPr lang="en-GB" b="1" dirty="0">
              <a:solidFill>
                <a:srgbClr val="007F7C"/>
              </a:solidFill>
              <a:cs typeface="Calibri Light"/>
            </a:endParaRPr>
          </a:p>
          <a:p>
            <a:pPr marL="0" indent="0">
              <a:buNone/>
            </a:pPr>
            <a:r>
              <a:rPr lang="en-GB" dirty="0">
                <a:cs typeface="Calibri Light"/>
              </a:rPr>
              <a:t>Use corporate author e.g.</a:t>
            </a:r>
            <a:r>
              <a:rPr lang="en-GB" dirty="0">
                <a:solidFill>
                  <a:srgbClr val="000000"/>
                </a:solidFill>
                <a:cs typeface="Calibri Light"/>
              </a:rPr>
              <a:t> </a:t>
            </a:r>
            <a:r>
              <a:rPr lang="en-GB" b="1" dirty="0">
                <a:solidFill>
                  <a:schemeClr val="accent1"/>
                </a:solidFill>
                <a:cs typeface="Calibri Light"/>
              </a:rPr>
              <a:t>BBC, NHS, CIPD or title (e.g. </a:t>
            </a:r>
            <a:r>
              <a:rPr lang="en-GB" b="1" i="1" dirty="0">
                <a:solidFill>
                  <a:schemeClr val="accent1"/>
                </a:solidFill>
                <a:cs typeface="Calibri Light"/>
              </a:rPr>
              <a:t>Health of the nation</a:t>
            </a:r>
            <a:r>
              <a:rPr lang="en-GB" b="1" dirty="0">
                <a:solidFill>
                  <a:schemeClr val="accent1"/>
                </a:solidFill>
                <a:cs typeface="Calibri Light"/>
              </a:rPr>
              <a:t>, 2011)</a:t>
            </a:r>
          </a:p>
          <a:p>
            <a:pPr marL="0" indent="0">
              <a:buNone/>
            </a:pPr>
            <a:endParaRPr lang="en-GB" b="1" dirty="0">
              <a:solidFill>
                <a:schemeClr val="accent1"/>
              </a:solidFill>
              <a:cs typeface="Calibri Light"/>
            </a:endParaRPr>
          </a:p>
          <a:p>
            <a:pPr marL="0" indent="0">
              <a:buNone/>
            </a:pPr>
            <a:r>
              <a:rPr lang="en-GB" b="1" dirty="0">
                <a:solidFill>
                  <a:srgbClr val="000000"/>
                </a:solidFill>
                <a:cs typeface="Calibri Light"/>
              </a:rPr>
              <a:t>Multiple</a:t>
            </a:r>
            <a:r>
              <a:rPr lang="en-GB" b="1" dirty="0">
                <a:cs typeface="Calibri Light"/>
              </a:rPr>
              <a:t> publications, same author</a:t>
            </a:r>
            <a:r>
              <a:rPr lang="en-GB" dirty="0">
                <a:cs typeface="Calibri Light"/>
              </a:rPr>
              <a:t> </a:t>
            </a:r>
            <a:r>
              <a:rPr lang="en-GB" b="1" dirty="0">
                <a:cs typeface="Calibri Light"/>
              </a:rPr>
              <a:t>in different years:</a:t>
            </a:r>
            <a:endParaRPr lang="en-GB" b="1" dirty="0">
              <a:solidFill>
                <a:srgbClr val="007F7C"/>
              </a:solidFill>
              <a:cs typeface="Calibri Light"/>
            </a:endParaRPr>
          </a:p>
          <a:p>
            <a:pPr marL="0" indent="0">
              <a:buNone/>
            </a:pPr>
            <a:r>
              <a:rPr lang="en-GB" dirty="0">
                <a:cs typeface="Calibri Light"/>
              </a:rPr>
              <a:t> List chronologically.</a:t>
            </a:r>
            <a:endParaRPr lang="en-GB" b="1" dirty="0">
              <a:solidFill>
                <a:schemeClr val="accent1"/>
              </a:solidFill>
              <a:cs typeface="Calibri Light"/>
            </a:endParaRPr>
          </a:p>
          <a:p>
            <a:pPr marL="0" indent="0">
              <a:buNone/>
            </a:pPr>
            <a:endParaRPr lang="en-GB" b="1" dirty="0">
              <a:solidFill>
                <a:schemeClr val="accent1"/>
              </a:solidFill>
              <a:cs typeface="Calibri Light"/>
            </a:endParaRPr>
          </a:p>
        </p:txBody>
      </p:sp>
    </p:spTree>
    <p:extLst>
      <p:ext uri="{BB962C8B-B14F-4D97-AF65-F5344CB8AC3E}">
        <p14:creationId xmlns:p14="http://schemas.microsoft.com/office/powerpoint/2010/main" val="11021077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CBA6E8D-1984-0FD8-D896-6AED2CFFE49E}"/>
              </a:ext>
            </a:extLst>
          </p:cNvPr>
          <p:cNvSpPr>
            <a:spLocks noGrp="1"/>
          </p:cNvSpPr>
          <p:nvPr>
            <p:ph type="title"/>
          </p:nvPr>
        </p:nvSpPr>
        <p:spPr/>
        <p:txBody>
          <a:bodyPr/>
          <a:lstStyle/>
          <a:p>
            <a:r>
              <a:rPr lang="en-GB" dirty="0"/>
              <a:t>Same author, same year</a:t>
            </a:r>
          </a:p>
        </p:txBody>
      </p:sp>
      <p:pic>
        <p:nvPicPr>
          <p:cNvPr id="5" name="Picture 5">
            <a:extLst>
              <a:ext uri="{FF2B5EF4-FFF2-40B4-BE49-F238E27FC236}">
                <a16:creationId xmlns:a16="http://schemas.microsoft.com/office/drawing/2014/main" id="{FF10D443-4A40-B1C7-BCEC-3630B352BCE5}"/>
              </a:ext>
            </a:extLst>
          </p:cNvPr>
          <p:cNvPicPr>
            <a:picLocks noGrp="1" noChangeAspect="1"/>
          </p:cNvPicPr>
          <p:nvPr>
            <p:ph sz="quarter" idx="10"/>
          </p:nvPr>
        </p:nvPicPr>
        <p:blipFill>
          <a:blip r:embed="rId2"/>
          <a:stretch>
            <a:fillRect/>
          </a:stretch>
        </p:blipFill>
        <p:spPr>
          <a:xfrm>
            <a:off x="2681100" y="1370013"/>
            <a:ext cx="6671051" cy="4907415"/>
          </a:xfrm>
        </p:spPr>
      </p:pic>
    </p:spTree>
    <p:extLst>
      <p:ext uri="{BB962C8B-B14F-4D97-AF65-F5344CB8AC3E}">
        <p14:creationId xmlns:p14="http://schemas.microsoft.com/office/powerpoint/2010/main" val="10666588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09D84-5FB6-4980-5668-E7F015F134D1}"/>
              </a:ext>
            </a:extLst>
          </p:cNvPr>
          <p:cNvSpPr>
            <a:spLocks noGrp="1"/>
          </p:cNvSpPr>
          <p:nvPr>
            <p:ph type="title"/>
          </p:nvPr>
        </p:nvSpPr>
        <p:spPr/>
        <p:txBody>
          <a:bodyPr/>
          <a:lstStyle/>
          <a:p>
            <a:r>
              <a:rPr lang="en-GB" dirty="0"/>
              <a:t>Reference List</a:t>
            </a:r>
          </a:p>
        </p:txBody>
      </p:sp>
      <p:sp>
        <p:nvSpPr>
          <p:cNvPr id="3" name="Content Placeholder 2">
            <a:extLst>
              <a:ext uri="{FF2B5EF4-FFF2-40B4-BE49-F238E27FC236}">
                <a16:creationId xmlns:a16="http://schemas.microsoft.com/office/drawing/2014/main" id="{63F4B45B-5FE1-2F55-3DAF-2552B35B9B12}"/>
              </a:ext>
            </a:extLst>
          </p:cNvPr>
          <p:cNvSpPr>
            <a:spLocks noGrp="1"/>
          </p:cNvSpPr>
          <p:nvPr>
            <p:ph sz="quarter" idx="10"/>
          </p:nvPr>
        </p:nvSpPr>
        <p:spPr>
          <a:xfrm>
            <a:off x="271061" y="1592263"/>
            <a:ext cx="11869244" cy="4574040"/>
          </a:xfrm>
        </p:spPr>
        <p:txBody>
          <a:bodyPr vert="horz" lIns="91440" tIns="45720" rIns="91440" bIns="45720" rtlCol="0" anchor="t">
            <a:normAutofit/>
          </a:bodyPr>
          <a:lstStyle/>
          <a:p>
            <a:pPr marL="0" indent="0">
              <a:buNone/>
            </a:pPr>
            <a:r>
              <a:rPr lang="en-GB" sz="2400" dirty="0">
                <a:latin typeface="Calibri Light"/>
                <a:cs typeface="Calibri Light"/>
              </a:rPr>
              <a:t>Cottrell, S. (2019) </a:t>
            </a:r>
            <a:r>
              <a:rPr lang="en-GB" sz="2400" i="1" dirty="0">
                <a:latin typeface="Calibri Light"/>
                <a:cs typeface="Calibri Light"/>
              </a:rPr>
              <a:t>The study skills handbook. </a:t>
            </a:r>
            <a:r>
              <a:rPr lang="en-GB" sz="2400" dirty="0">
                <a:latin typeface="Calibri Light"/>
                <a:cs typeface="Calibri Light"/>
              </a:rPr>
              <a:t>5th </a:t>
            </a:r>
            <a:r>
              <a:rPr lang="en-GB" sz="2400" dirty="0" err="1">
                <a:latin typeface="Calibri Light"/>
                <a:cs typeface="Calibri Light"/>
              </a:rPr>
              <a:t>edn</a:t>
            </a:r>
            <a:r>
              <a:rPr lang="en-GB" sz="2400" dirty="0">
                <a:latin typeface="Calibri Light"/>
                <a:cs typeface="Calibri Light"/>
              </a:rPr>
              <a:t>. London: Red Globe Press</a:t>
            </a:r>
          </a:p>
          <a:p>
            <a:pPr marL="0" indent="0">
              <a:buNone/>
            </a:pPr>
            <a:endParaRPr lang="en-GB" sz="2400" dirty="0">
              <a:latin typeface="Calibri Light"/>
              <a:cs typeface="Calibri Light"/>
            </a:endParaRPr>
          </a:p>
          <a:p>
            <a:pPr>
              <a:buNone/>
            </a:pPr>
            <a:r>
              <a:rPr lang="en-GB" sz="2400" dirty="0">
                <a:latin typeface="Calibri Light"/>
                <a:cs typeface="Calibri Light"/>
              </a:rPr>
              <a:t>Pascoe, Waterhouse-Bradley, B., &amp; McGinn, T. (2021). 'Systematic literature searching in social work: a practical guide with database appraisal. </a:t>
            </a:r>
            <a:r>
              <a:rPr lang="en-GB" sz="2400" i="1" dirty="0">
                <a:latin typeface="Calibri Light"/>
                <a:cs typeface="Calibri Light"/>
              </a:rPr>
              <a:t>Research on Social Work Practice</a:t>
            </a:r>
            <a:r>
              <a:rPr lang="en-GB" sz="2400" dirty="0">
                <a:latin typeface="Calibri Light"/>
                <a:cs typeface="Calibri Light"/>
              </a:rPr>
              <a:t>, </a:t>
            </a:r>
            <a:r>
              <a:rPr lang="en-GB" sz="2400" i="1" dirty="0">
                <a:latin typeface="Calibri Light"/>
                <a:cs typeface="Calibri Light"/>
              </a:rPr>
              <a:t>31</a:t>
            </a:r>
            <a:r>
              <a:rPr lang="en-GB" sz="2400" dirty="0">
                <a:latin typeface="Calibri Light"/>
                <a:cs typeface="Calibri Light"/>
              </a:rPr>
              <a:t>(5), 541–551. doi:10.1177/1049731520986857</a:t>
            </a:r>
            <a:endParaRPr lang="en-GB" sz="2400" dirty="0">
              <a:ea typeface="+mn-lt"/>
              <a:cs typeface="+mn-lt"/>
            </a:endParaRPr>
          </a:p>
          <a:p>
            <a:pPr marL="0" indent="0">
              <a:buNone/>
            </a:pPr>
            <a:endParaRPr lang="en-GB" sz="2400" dirty="0">
              <a:latin typeface="Calibri Light"/>
              <a:cs typeface="Calibri Light"/>
            </a:endParaRPr>
          </a:p>
          <a:p>
            <a:pPr>
              <a:buNone/>
            </a:pPr>
            <a:r>
              <a:rPr lang="en-GB" sz="2400" dirty="0">
                <a:latin typeface="Calibri Light"/>
                <a:cs typeface="Calibri Light"/>
              </a:rPr>
              <a:t>Thompson, P. (2017) 'Communication technology use and study skills', </a:t>
            </a:r>
            <a:r>
              <a:rPr lang="en-GB" sz="2400" i="1" dirty="0">
                <a:latin typeface="Calibri Light"/>
                <a:cs typeface="Calibri Light"/>
              </a:rPr>
              <a:t>Active Learning in Higher Education, </a:t>
            </a:r>
            <a:r>
              <a:rPr lang="en-GB" sz="2400" dirty="0">
                <a:latin typeface="Calibri Light"/>
                <a:cs typeface="Calibri Light"/>
              </a:rPr>
              <a:t>18(3) pp 257-270. </a:t>
            </a:r>
            <a:r>
              <a:rPr lang="en-GB" sz="2400" dirty="0" err="1">
                <a:latin typeface="Calibri Light"/>
                <a:cs typeface="Calibri Light"/>
              </a:rPr>
              <a:t>doi</a:t>
            </a:r>
            <a:r>
              <a:rPr lang="en-GB" sz="2400" dirty="0">
                <a:latin typeface="Calibri Light"/>
                <a:cs typeface="Calibri Light"/>
              </a:rPr>
              <a:t>: 10.1177/1469787417715204</a:t>
            </a:r>
            <a:endParaRPr lang="en-GB" sz="2400" dirty="0">
              <a:ea typeface="+mn-lt"/>
              <a:cs typeface="+mn-lt"/>
            </a:endParaRPr>
          </a:p>
          <a:p>
            <a:pPr marL="0" indent="0">
              <a:buNone/>
            </a:pPr>
            <a:endParaRPr lang="en-GB" sz="2400" dirty="0">
              <a:latin typeface="Calibri Light"/>
              <a:cs typeface="Calibri Light"/>
            </a:endParaRPr>
          </a:p>
          <a:p>
            <a:pPr marL="0" indent="0">
              <a:buNone/>
            </a:pPr>
            <a:endParaRPr lang="en-GB" sz="2000" dirty="0">
              <a:latin typeface="Arial"/>
              <a:cs typeface="Calibri Light"/>
            </a:endParaRPr>
          </a:p>
          <a:p>
            <a:pPr marL="0" indent="0">
              <a:buNone/>
            </a:pPr>
            <a:endParaRPr lang="en-GB" i="1" dirty="0">
              <a:cs typeface="Calibri Light"/>
            </a:endParaRPr>
          </a:p>
        </p:txBody>
      </p:sp>
      <p:sp>
        <p:nvSpPr>
          <p:cNvPr id="4" name="TextBox 3">
            <a:extLst>
              <a:ext uri="{FF2B5EF4-FFF2-40B4-BE49-F238E27FC236}">
                <a16:creationId xmlns:a16="http://schemas.microsoft.com/office/drawing/2014/main" id="{1BDD453C-9874-A5A9-A47B-83DC6DF07B01}"/>
              </a:ext>
            </a:extLst>
          </p:cNvPr>
          <p:cNvSpPr txBox="1"/>
          <p:nvPr/>
        </p:nvSpPr>
        <p:spPr>
          <a:xfrm>
            <a:off x="8557491" y="5728854"/>
            <a:ext cx="3205018"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solidFill>
                  <a:schemeClr val="accent1"/>
                </a:solidFill>
              </a:rPr>
              <a:t>N.B. Alphabetical Order</a:t>
            </a:r>
            <a:endParaRPr lang="en-US" sz="2400" b="1">
              <a:solidFill>
                <a:schemeClr val="accent1"/>
              </a:solidFill>
              <a:cs typeface="Calibri Light"/>
            </a:endParaRPr>
          </a:p>
        </p:txBody>
      </p:sp>
    </p:spTree>
    <p:extLst>
      <p:ext uri="{BB962C8B-B14F-4D97-AF65-F5344CB8AC3E}">
        <p14:creationId xmlns:p14="http://schemas.microsoft.com/office/powerpoint/2010/main" val="20754840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2F832-2F13-4EAC-8085-6FC3BDF2013E}"/>
              </a:ext>
            </a:extLst>
          </p:cNvPr>
          <p:cNvSpPr>
            <a:spLocks noGrp="1"/>
          </p:cNvSpPr>
          <p:nvPr>
            <p:ph type="title"/>
          </p:nvPr>
        </p:nvSpPr>
        <p:spPr/>
        <p:txBody>
          <a:bodyPr/>
          <a:lstStyle/>
          <a:p>
            <a:r>
              <a:rPr lang="en-GB"/>
              <a:t>Reminder</a:t>
            </a:r>
          </a:p>
        </p:txBody>
      </p:sp>
      <p:pic>
        <p:nvPicPr>
          <p:cNvPr id="5" name="Picture 4" descr="Timeline&#10;&#10;Description automatically generated">
            <a:extLst>
              <a:ext uri="{FF2B5EF4-FFF2-40B4-BE49-F238E27FC236}">
                <a16:creationId xmlns:a16="http://schemas.microsoft.com/office/drawing/2014/main" id="{531055FF-443A-4A01-B1A8-194BEB7FF237}"/>
              </a:ext>
            </a:extLst>
          </p:cNvPr>
          <p:cNvPicPr>
            <a:picLocks noChangeAspect="1"/>
          </p:cNvPicPr>
          <p:nvPr/>
        </p:nvPicPr>
        <p:blipFill rotWithShape="1">
          <a:blip r:embed="rId3"/>
          <a:stretch/>
        </p:blipFill>
        <p:spPr>
          <a:xfrm>
            <a:off x="1697285" y="1250950"/>
            <a:ext cx="8249743" cy="5177289"/>
          </a:xfrm>
          <a:prstGeom prst="rect">
            <a:avLst/>
          </a:prstGeom>
          <a:noFill/>
        </p:spPr>
      </p:pic>
      <p:sp>
        <p:nvSpPr>
          <p:cNvPr id="3" name="TextBox 2">
            <a:extLst>
              <a:ext uri="{FF2B5EF4-FFF2-40B4-BE49-F238E27FC236}">
                <a16:creationId xmlns:a16="http://schemas.microsoft.com/office/drawing/2014/main" id="{D2533A41-B780-4A85-BEE5-3418C385D601}"/>
              </a:ext>
            </a:extLst>
          </p:cNvPr>
          <p:cNvSpPr txBox="1"/>
          <p:nvPr/>
        </p:nvSpPr>
        <p:spPr>
          <a:xfrm>
            <a:off x="85725" y="2695575"/>
            <a:ext cx="1711247"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solidFill>
                  <a:schemeClr val="accent1"/>
                </a:solidFill>
              </a:rPr>
              <a:t>In-text citation in your essay</a:t>
            </a:r>
            <a:endParaRPr lang="en-US" sz="2800" b="1">
              <a:solidFill>
                <a:schemeClr val="accent1"/>
              </a:solidFill>
              <a:cs typeface="Calibri Light"/>
            </a:endParaRPr>
          </a:p>
        </p:txBody>
      </p:sp>
      <p:sp>
        <p:nvSpPr>
          <p:cNvPr id="6" name="TextBox 5">
            <a:extLst>
              <a:ext uri="{FF2B5EF4-FFF2-40B4-BE49-F238E27FC236}">
                <a16:creationId xmlns:a16="http://schemas.microsoft.com/office/drawing/2014/main" id="{5C5D0EC1-FC93-4156-9126-5169B5A7CCD6}"/>
              </a:ext>
            </a:extLst>
          </p:cNvPr>
          <p:cNvSpPr txBox="1"/>
          <p:nvPr/>
        </p:nvSpPr>
        <p:spPr>
          <a:xfrm>
            <a:off x="10153650" y="2695574"/>
            <a:ext cx="1924979"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solidFill>
                  <a:schemeClr val="accent1"/>
                </a:solidFill>
              </a:rPr>
              <a:t>Reference List at end of essay</a:t>
            </a:r>
            <a:endParaRPr lang="en-US" sz="2800" b="1">
              <a:solidFill>
                <a:schemeClr val="accent1"/>
              </a:solidFill>
              <a:cs typeface="Calibri Light"/>
            </a:endParaRPr>
          </a:p>
        </p:txBody>
      </p:sp>
    </p:spTree>
    <p:extLst>
      <p:ext uri="{BB962C8B-B14F-4D97-AF65-F5344CB8AC3E}">
        <p14:creationId xmlns:p14="http://schemas.microsoft.com/office/powerpoint/2010/main" val="6135494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F98DC216-4BF8-DEF9-E3F1-B88D560698E1}"/>
              </a:ext>
            </a:extLst>
          </p:cNvPr>
          <p:cNvPicPr>
            <a:picLocks noGrp="1" noChangeAspect="1"/>
          </p:cNvPicPr>
          <p:nvPr>
            <p:ph type="pic" sz="quarter" idx="13"/>
          </p:nvPr>
        </p:nvPicPr>
        <p:blipFill rotWithShape="1">
          <a:blip r:embed="rId2"/>
          <a:stretch/>
        </p:blipFill>
        <p:spPr>
          <a:xfrm>
            <a:off x="4315626" y="209532"/>
            <a:ext cx="7876374" cy="6121435"/>
          </a:xfrm>
          <a:noFill/>
        </p:spPr>
      </p:pic>
      <p:sp>
        <p:nvSpPr>
          <p:cNvPr id="9" name="Subtitle 2">
            <a:extLst>
              <a:ext uri="{FF2B5EF4-FFF2-40B4-BE49-F238E27FC236}">
                <a16:creationId xmlns:a16="http://schemas.microsoft.com/office/drawing/2014/main" id="{0579364C-C74B-B481-CDBC-073375DB3B6C}"/>
              </a:ext>
            </a:extLst>
          </p:cNvPr>
          <p:cNvSpPr>
            <a:spLocks noGrp="1"/>
          </p:cNvSpPr>
          <p:nvPr>
            <p:ph type="subTitle" idx="1"/>
          </p:nvPr>
        </p:nvSpPr>
        <p:spPr>
          <a:xfrm>
            <a:off x="286221" y="1263533"/>
            <a:ext cx="3670481" cy="3641841"/>
          </a:xfrm>
        </p:spPr>
        <p:txBody>
          <a:bodyPr vert="horz" lIns="91440" tIns="45720" rIns="91440" bIns="45720" rtlCol="0" anchor="t">
            <a:normAutofit/>
          </a:bodyPr>
          <a:lstStyle/>
          <a:p>
            <a:r>
              <a:rPr lang="en-US" dirty="0">
                <a:cs typeface="Calibri Light"/>
              </a:rPr>
              <a:t>What to include</a:t>
            </a:r>
            <a:endParaRPr lang="en-US" dirty="0"/>
          </a:p>
        </p:txBody>
      </p:sp>
    </p:spTree>
    <p:extLst>
      <p:ext uri="{BB962C8B-B14F-4D97-AF65-F5344CB8AC3E}">
        <p14:creationId xmlns:p14="http://schemas.microsoft.com/office/powerpoint/2010/main" val="27062187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 name="Rectangle 63">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163428-6E23-400E-B4C1-6664F42895AE}"/>
              </a:ext>
            </a:extLst>
          </p:cNvPr>
          <p:cNvSpPr>
            <a:spLocks noGrp="1"/>
          </p:cNvSpPr>
          <p:nvPr>
            <p:ph type="title"/>
          </p:nvPr>
        </p:nvSpPr>
        <p:spPr>
          <a:xfrm>
            <a:off x="640080" y="1994988"/>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4800" b="1" kern="1200">
                <a:solidFill>
                  <a:srgbClr val="FFFFFF"/>
                </a:solidFill>
                <a:latin typeface="Arial"/>
                <a:cs typeface="Arial"/>
              </a:rPr>
              <a:t>Tips</a:t>
            </a:r>
          </a:p>
        </p:txBody>
      </p:sp>
      <p:pic>
        <p:nvPicPr>
          <p:cNvPr id="4" name="Picture 4" descr="Graphical user interface, application, Teams&#10;&#10;Description automatically generated">
            <a:extLst>
              <a:ext uri="{FF2B5EF4-FFF2-40B4-BE49-F238E27FC236}">
                <a16:creationId xmlns:a16="http://schemas.microsoft.com/office/drawing/2014/main" id="{CB73B9F5-05B8-461A-B499-231C8F459343}"/>
              </a:ext>
            </a:extLst>
          </p:cNvPr>
          <p:cNvPicPr>
            <a:picLocks noChangeAspect="1"/>
          </p:cNvPicPr>
          <p:nvPr/>
        </p:nvPicPr>
        <p:blipFill>
          <a:blip r:embed="rId3"/>
          <a:stretch>
            <a:fillRect/>
          </a:stretch>
        </p:blipFill>
        <p:spPr>
          <a:xfrm>
            <a:off x="4449956" y="96625"/>
            <a:ext cx="7540236" cy="6677237"/>
          </a:xfrm>
          <a:prstGeom prst="rect">
            <a:avLst/>
          </a:prstGeom>
        </p:spPr>
      </p:pic>
    </p:spTree>
    <p:extLst>
      <p:ext uri="{BB962C8B-B14F-4D97-AF65-F5344CB8AC3E}">
        <p14:creationId xmlns:p14="http://schemas.microsoft.com/office/powerpoint/2010/main" val="39636379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62CE3-1DFE-4FA1-BA8C-AA30668272B8}"/>
              </a:ext>
            </a:extLst>
          </p:cNvPr>
          <p:cNvSpPr>
            <a:spLocks noGrp="1"/>
          </p:cNvSpPr>
          <p:nvPr>
            <p:ph type="title"/>
          </p:nvPr>
        </p:nvSpPr>
        <p:spPr/>
        <p:txBody>
          <a:bodyPr/>
          <a:lstStyle/>
          <a:p>
            <a:r>
              <a:rPr lang="en-GB"/>
              <a:t>Create a RefWorks Account</a:t>
            </a:r>
          </a:p>
        </p:txBody>
      </p:sp>
      <p:pic>
        <p:nvPicPr>
          <p:cNvPr id="3" name="Picture 3" descr="Graphical user interface, text, application, email&#10;&#10;Description automatically generated">
            <a:extLst>
              <a:ext uri="{FF2B5EF4-FFF2-40B4-BE49-F238E27FC236}">
                <a16:creationId xmlns:a16="http://schemas.microsoft.com/office/drawing/2014/main" id="{AE73CEA1-E981-494F-9EC6-74D46B8AB286}"/>
              </a:ext>
            </a:extLst>
          </p:cNvPr>
          <p:cNvPicPr>
            <a:picLocks noChangeAspect="1"/>
          </p:cNvPicPr>
          <p:nvPr/>
        </p:nvPicPr>
        <p:blipFill>
          <a:blip r:embed="rId3"/>
          <a:stretch>
            <a:fillRect/>
          </a:stretch>
        </p:blipFill>
        <p:spPr>
          <a:xfrm>
            <a:off x="1184275" y="1369609"/>
            <a:ext cx="9505950" cy="4539469"/>
          </a:xfrm>
          <a:prstGeom prst="rect">
            <a:avLst/>
          </a:prstGeom>
        </p:spPr>
      </p:pic>
      <p:sp>
        <p:nvSpPr>
          <p:cNvPr id="4" name="Oval 3">
            <a:extLst>
              <a:ext uri="{FF2B5EF4-FFF2-40B4-BE49-F238E27FC236}">
                <a16:creationId xmlns:a16="http://schemas.microsoft.com/office/drawing/2014/main" id="{458731DA-6805-4FAF-8356-C2E7EC403320}"/>
              </a:ext>
            </a:extLst>
          </p:cNvPr>
          <p:cNvSpPr/>
          <p:nvPr/>
        </p:nvSpPr>
        <p:spPr>
          <a:xfrm>
            <a:off x="3829050" y="3797300"/>
            <a:ext cx="5310187" cy="912812"/>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6F8D8FCD-2C4F-4DA0-9DF8-F8672CD61419}"/>
              </a:ext>
            </a:extLst>
          </p:cNvPr>
          <p:cNvSpPr txBox="1"/>
          <p:nvPr/>
        </p:nvSpPr>
        <p:spPr>
          <a:xfrm>
            <a:off x="9002712" y="5788025"/>
            <a:ext cx="50927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Arial"/>
                <a:ea typeface="+mn-lt"/>
                <a:cs typeface="+mn-lt"/>
                <a:hlinkClick r:id="rId4"/>
              </a:rPr>
              <a:t>RefWorks | UWTSD</a:t>
            </a:r>
            <a:endParaRPr lang="en-US" sz="2400">
              <a:latin typeface="Arial"/>
            </a:endParaRPr>
          </a:p>
        </p:txBody>
      </p:sp>
    </p:spTree>
    <p:extLst>
      <p:ext uri="{BB962C8B-B14F-4D97-AF65-F5344CB8AC3E}">
        <p14:creationId xmlns:p14="http://schemas.microsoft.com/office/powerpoint/2010/main" val="35948788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EDB53-6B1D-42E7-9385-AC3666268AFA}"/>
              </a:ext>
            </a:extLst>
          </p:cNvPr>
          <p:cNvSpPr>
            <a:spLocks noGrp="1"/>
          </p:cNvSpPr>
          <p:nvPr>
            <p:ph type="title"/>
          </p:nvPr>
        </p:nvSpPr>
        <p:spPr/>
        <p:txBody>
          <a:bodyPr/>
          <a:lstStyle/>
          <a:p>
            <a:r>
              <a:rPr lang="en-GB"/>
              <a:t>Add to RefWorks</a:t>
            </a:r>
          </a:p>
        </p:txBody>
      </p:sp>
      <p:pic>
        <p:nvPicPr>
          <p:cNvPr id="3" name="Picture 3" descr="Graphical user interface, text, application, email&#10;&#10;Description automatically generated">
            <a:extLst>
              <a:ext uri="{FF2B5EF4-FFF2-40B4-BE49-F238E27FC236}">
                <a16:creationId xmlns:a16="http://schemas.microsoft.com/office/drawing/2014/main" id="{E0884492-53C4-4993-A2BB-6D6265B3D393}"/>
              </a:ext>
            </a:extLst>
          </p:cNvPr>
          <p:cNvPicPr>
            <a:picLocks noChangeAspect="1"/>
          </p:cNvPicPr>
          <p:nvPr/>
        </p:nvPicPr>
        <p:blipFill>
          <a:blip r:embed="rId3"/>
          <a:stretch>
            <a:fillRect/>
          </a:stretch>
        </p:blipFill>
        <p:spPr>
          <a:xfrm>
            <a:off x="835025" y="1252073"/>
            <a:ext cx="10656887" cy="3520417"/>
          </a:xfrm>
          <a:prstGeom prst="rect">
            <a:avLst/>
          </a:prstGeom>
        </p:spPr>
      </p:pic>
      <p:pic>
        <p:nvPicPr>
          <p:cNvPr id="4" name="Picture 4" descr="Graphical user interface, application&#10;&#10;Description automatically generated">
            <a:extLst>
              <a:ext uri="{FF2B5EF4-FFF2-40B4-BE49-F238E27FC236}">
                <a16:creationId xmlns:a16="http://schemas.microsoft.com/office/drawing/2014/main" id="{040DC1B6-904C-4C4C-9CB6-7B707F5858B8}"/>
              </a:ext>
            </a:extLst>
          </p:cNvPr>
          <p:cNvPicPr>
            <a:picLocks noChangeAspect="1"/>
          </p:cNvPicPr>
          <p:nvPr/>
        </p:nvPicPr>
        <p:blipFill>
          <a:blip r:embed="rId4"/>
          <a:stretch>
            <a:fillRect/>
          </a:stretch>
        </p:blipFill>
        <p:spPr>
          <a:xfrm>
            <a:off x="3184525" y="4931813"/>
            <a:ext cx="6172200" cy="1066311"/>
          </a:xfrm>
          <a:prstGeom prst="rect">
            <a:avLst/>
          </a:prstGeom>
        </p:spPr>
      </p:pic>
      <p:cxnSp>
        <p:nvCxnSpPr>
          <p:cNvPr id="5" name="Straight Arrow Connector 4">
            <a:extLst>
              <a:ext uri="{FF2B5EF4-FFF2-40B4-BE49-F238E27FC236}">
                <a16:creationId xmlns:a16="http://schemas.microsoft.com/office/drawing/2014/main" id="{D29B3C3A-71BB-49F7-83B8-FCBB3FC1D860}"/>
              </a:ext>
            </a:extLst>
          </p:cNvPr>
          <p:cNvCxnSpPr/>
          <p:nvPr/>
        </p:nvCxnSpPr>
        <p:spPr>
          <a:xfrm flipV="1">
            <a:off x="10782300" y="1569173"/>
            <a:ext cx="329911" cy="379181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C3D8E401-23A6-4567-9F19-A876D7979B9B}"/>
              </a:ext>
            </a:extLst>
          </p:cNvPr>
          <p:cNvCxnSpPr>
            <a:cxnSpLocks/>
          </p:cNvCxnSpPr>
          <p:nvPr/>
        </p:nvCxnSpPr>
        <p:spPr>
          <a:xfrm flipH="1">
            <a:off x="5902325" y="5360987"/>
            <a:ext cx="4911725" cy="17462"/>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04688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5" descr="Theatre with solid fill">
            <a:extLst>
              <a:ext uri="{FF2B5EF4-FFF2-40B4-BE49-F238E27FC236}">
                <a16:creationId xmlns:a16="http://schemas.microsoft.com/office/drawing/2014/main" id="{14695AC7-B74A-4373-9610-68A391926D2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34212" y="1454492"/>
            <a:ext cx="4425608" cy="4441483"/>
          </a:xfrm>
          <a:prstGeom prst="rect">
            <a:avLst/>
          </a:prstGeom>
        </p:spPr>
      </p:pic>
      <p:sp>
        <p:nvSpPr>
          <p:cNvPr id="3" name="Content Placeholder 2">
            <a:extLst>
              <a:ext uri="{FF2B5EF4-FFF2-40B4-BE49-F238E27FC236}">
                <a16:creationId xmlns:a16="http://schemas.microsoft.com/office/drawing/2014/main" id="{D6B69CC7-CDE6-437A-86F6-2ED780DF7FDE}"/>
              </a:ext>
            </a:extLst>
          </p:cNvPr>
          <p:cNvSpPr>
            <a:spLocks noGrp="1"/>
          </p:cNvSpPr>
          <p:nvPr>
            <p:ph sz="quarter" idx="4"/>
          </p:nvPr>
        </p:nvSpPr>
        <p:spPr>
          <a:xfrm>
            <a:off x="5468938" y="1517991"/>
            <a:ext cx="6370637" cy="4060483"/>
          </a:xfrm>
        </p:spPr>
        <p:txBody>
          <a:bodyPr vert="horz" lIns="91440" tIns="45720" rIns="91440" bIns="45720" rtlCol="0" anchor="t">
            <a:normAutofit/>
          </a:bodyPr>
          <a:lstStyle/>
          <a:p>
            <a:r>
              <a:rPr lang="en-GB">
                <a:latin typeface="Arial"/>
                <a:cs typeface="Arial"/>
                <a:hlinkClick r:id="rId5"/>
              </a:rPr>
              <a:t>Sign up for RefWorks</a:t>
            </a:r>
            <a:r>
              <a:rPr lang="en-GB">
                <a:latin typeface="Arial"/>
                <a:cs typeface="Arial"/>
              </a:rPr>
              <a:t> </a:t>
            </a:r>
          </a:p>
          <a:p>
            <a:endParaRPr lang="en-GB">
              <a:latin typeface="Arial"/>
              <a:cs typeface="Arial"/>
            </a:endParaRPr>
          </a:p>
          <a:p>
            <a:r>
              <a:rPr lang="en-GB">
                <a:latin typeface="Arial"/>
                <a:cs typeface="Arial"/>
                <a:hlinkClick r:id="rId6"/>
              </a:rPr>
              <a:t>Exporting references to Refworks</a:t>
            </a:r>
          </a:p>
          <a:p>
            <a:endParaRPr lang="en-GB">
              <a:latin typeface="Arial"/>
              <a:cs typeface="Arial"/>
            </a:endParaRPr>
          </a:p>
          <a:p>
            <a:r>
              <a:rPr lang="en-GB">
                <a:latin typeface="Arial"/>
                <a:cs typeface="Arial"/>
                <a:hlinkClick r:id="rId7"/>
              </a:rPr>
              <a:t>Creating and adding documents to Refworks</a:t>
            </a:r>
            <a:endParaRPr lang="en-GB">
              <a:latin typeface="Arial"/>
              <a:cs typeface="Arial"/>
            </a:endParaRPr>
          </a:p>
          <a:p>
            <a:endParaRPr lang="en-GB">
              <a:latin typeface="Arial"/>
              <a:cs typeface="Arial"/>
            </a:endParaRPr>
          </a:p>
          <a:p>
            <a:r>
              <a:rPr lang="en-GB">
                <a:latin typeface="Arial"/>
                <a:cs typeface="Arial"/>
                <a:hlinkClick r:id="rId8"/>
              </a:rPr>
              <a:t>RefWorks YouTubeTutorials</a:t>
            </a:r>
            <a:endParaRPr lang="en-GB">
              <a:latin typeface="Arial"/>
              <a:cs typeface="Arial"/>
            </a:endParaRPr>
          </a:p>
          <a:p>
            <a:pPr marL="0" indent="0">
              <a:buNone/>
            </a:pPr>
            <a:endParaRPr lang="en-GB">
              <a:cs typeface="Calibri Light"/>
            </a:endParaRPr>
          </a:p>
        </p:txBody>
      </p:sp>
      <p:sp>
        <p:nvSpPr>
          <p:cNvPr id="2" name="Title 1">
            <a:extLst>
              <a:ext uri="{FF2B5EF4-FFF2-40B4-BE49-F238E27FC236}">
                <a16:creationId xmlns:a16="http://schemas.microsoft.com/office/drawing/2014/main" id="{DCDB7D68-ADDD-400F-A148-C65AF2B0FA8E}"/>
              </a:ext>
            </a:extLst>
          </p:cNvPr>
          <p:cNvSpPr>
            <a:spLocks noGrp="1"/>
          </p:cNvSpPr>
          <p:nvPr>
            <p:ph type="title"/>
          </p:nvPr>
        </p:nvSpPr>
        <p:spPr>
          <a:xfrm>
            <a:off x="698242" y="265291"/>
            <a:ext cx="10795518" cy="1003916"/>
          </a:xfrm>
        </p:spPr>
        <p:txBody>
          <a:bodyPr anchor="b">
            <a:normAutofit/>
          </a:bodyPr>
          <a:lstStyle/>
          <a:p>
            <a:r>
              <a:rPr lang="en-GB"/>
              <a:t>RefWorks Links</a:t>
            </a:r>
          </a:p>
        </p:txBody>
      </p:sp>
    </p:spTree>
    <p:extLst>
      <p:ext uri="{BB962C8B-B14F-4D97-AF65-F5344CB8AC3E}">
        <p14:creationId xmlns:p14="http://schemas.microsoft.com/office/powerpoint/2010/main" val="39572459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Title 1">
            <a:extLst>
              <a:ext uri="{FF2B5EF4-FFF2-40B4-BE49-F238E27FC236}">
                <a16:creationId xmlns:a16="http://schemas.microsoft.com/office/drawing/2014/main" id="{B458F686-DC8F-41FD-BC34-B54092E45070}"/>
              </a:ext>
            </a:extLst>
          </p:cNvPr>
          <p:cNvSpPr>
            <a:spLocks noGrp="1"/>
          </p:cNvSpPr>
          <p:nvPr>
            <p:ph type="title"/>
          </p:nvPr>
        </p:nvSpPr>
        <p:spPr>
          <a:xfrm>
            <a:off x="698242" y="252284"/>
            <a:ext cx="10795518" cy="1003916"/>
          </a:xfrm>
        </p:spPr>
        <p:txBody>
          <a:bodyPr/>
          <a:lstStyle/>
          <a:p>
            <a:r>
              <a:rPr lang="en-US"/>
              <a:t>Useful Study Skills Resources</a:t>
            </a:r>
          </a:p>
        </p:txBody>
      </p:sp>
      <p:pic>
        <p:nvPicPr>
          <p:cNvPr id="3" name="Picture 3" descr="A picture containing text, newspaper, accessory&#10;&#10;Description automatically generated">
            <a:extLst>
              <a:ext uri="{FF2B5EF4-FFF2-40B4-BE49-F238E27FC236}">
                <a16:creationId xmlns:a16="http://schemas.microsoft.com/office/drawing/2014/main" id="{793FBF99-69F9-4C0B-B61C-C4F3723CCE32}"/>
              </a:ext>
            </a:extLst>
          </p:cNvPr>
          <p:cNvPicPr>
            <a:picLocks noChangeAspect="1"/>
          </p:cNvPicPr>
          <p:nvPr/>
        </p:nvPicPr>
        <p:blipFill rotWithShape="1">
          <a:blip r:embed="rId3"/>
          <a:srcRect b="3513"/>
          <a:stretch/>
        </p:blipFill>
        <p:spPr>
          <a:xfrm>
            <a:off x="817143" y="1380023"/>
            <a:ext cx="9636643" cy="3599740"/>
          </a:xfrm>
          <a:prstGeom prst="rect">
            <a:avLst/>
          </a:prstGeom>
          <a:noFill/>
        </p:spPr>
      </p:pic>
      <p:sp>
        <p:nvSpPr>
          <p:cNvPr id="58" name="TextBox 57">
            <a:extLst>
              <a:ext uri="{FF2B5EF4-FFF2-40B4-BE49-F238E27FC236}">
                <a16:creationId xmlns:a16="http://schemas.microsoft.com/office/drawing/2014/main" id="{219A583C-56BB-4658-8812-6ABBAF830F8C}"/>
              </a:ext>
            </a:extLst>
          </p:cNvPr>
          <p:cNvSpPr txBox="1"/>
          <p:nvPr/>
        </p:nvSpPr>
        <p:spPr>
          <a:xfrm>
            <a:off x="1207760" y="5141258"/>
            <a:ext cx="1520825" cy="707886"/>
          </a:xfrm>
          <a:prstGeom prst="rect">
            <a:avLst/>
          </a:prstGeom>
          <a:noFill/>
          <a:ln w="28575">
            <a:solidFill>
              <a:srgbClr val="37858C"/>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latin typeface="Arial"/>
                <a:cs typeface="Arial"/>
                <a:hlinkClick r:id="rId4"/>
              </a:rPr>
              <a:t>Critical Thinking</a:t>
            </a:r>
            <a:endParaRPr lang="en-US" sz="2000" dirty="0">
              <a:latin typeface="Arial"/>
              <a:cs typeface="Arial"/>
            </a:endParaRPr>
          </a:p>
        </p:txBody>
      </p:sp>
      <p:sp>
        <p:nvSpPr>
          <p:cNvPr id="60" name="TextBox 59">
            <a:extLst>
              <a:ext uri="{FF2B5EF4-FFF2-40B4-BE49-F238E27FC236}">
                <a16:creationId xmlns:a16="http://schemas.microsoft.com/office/drawing/2014/main" id="{27E43163-3119-4A61-B9ED-A2308CF8251B}"/>
              </a:ext>
            </a:extLst>
          </p:cNvPr>
          <p:cNvSpPr txBox="1"/>
          <p:nvPr/>
        </p:nvSpPr>
        <p:spPr>
          <a:xfrm>
            <a:off x="3464472" y="5124034"/>
            <a:ext cx="1959785" cy="707886"/>
          </a:xfrm>
          <a:prstGeom prst="rect">
            <a:avLst/>
          </a:prstGeom>
          <a:noFill/>
          <a:ln w="28575">
            <a:solidFill>
              <a:srgbClr val="37858C"/>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latin typeface="Arial"/>
                <a:cs typeface="Arial"/>
                <a:hlinkClick r:id="rId5"/>
              </a:rPr>
              <a:t>Use Reading In Your Essays</a:t>
            </a:r>
            <a:endParaRPr lang="en-US" sz="2000" dirty="0">
              <a:cs typeface="Calibri Light"/>
            </a:endParaRPr>
          </a:p>
        </p:txBody>
      </p:sp>
      <p:sp>
        <p:nvSpPr>
          <p:cNvPr id="61" name="TextBox 60">
            <a:extLst>
              <a:ext uri="{FF2B5EF4-FFF2-40B4-BE49-F238E27FC236}">
                <a16:creationId xmlns:a16="http://schemas.microsoft.com/office/drawing/2014/main" id="{1F6C1DBB-9EC9-4C39-A0B3-290B44ACEE76}"/>
              </a:ext>
            </a:extLst>
          </p:cNvPr>
          <p:cNvSpPr txBox="1"/>
          <p:nvPr/>
        </p:nvSpPr>
        <p:spPr>
          <a:xfrm>
            <a:off x="6074272" y="5141258"/>
            <a:ext cx="1352365" cy="707886"/>
          </a:xfrm>
          <a:prstGeom prst="rect">
            <a:avLst/>
          </a:prstGeom>
          <a:noFill/>
          <a:ln w="28575">
            <a:solidFill>
              <a:srgbClr val="37858C"/>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latin typeface="Arial"/>
                <a:cs typeface="Arial"/>
                <a:hlinkClick r:id="rId6"/>
              </a:rPr>
              <a:t>Cite Them Right</a:t>
            </a:r>
            <a:endParaRPr lang="en-US" sz="2000" dirty="0"/>
          </a:p>
        </p:txBody>
      </p:sp>
      <p:sp>
        <p:nvSpPr>
          <p:cNvPr id="63" name="TextBox 62">
            <a:extLst>
              <a:ext uri="{FF2B5EF4-FFF2-40B4-BE49-F238E27FC236}">
                <a16:creationId xmlns:a16="http://schemas.microsoft.com/office/drawing/2014/main" id="{9C795C3E-4C8B-4673-8A2C-3C1F1E925080}"/>
              </a:ext>
            </a:extLst>
          </p:cNvPr>
          <p:cNvSpPr txBox="1"/>
          <p:nvPr/>
        </p:nvSpPr>
        <p:spPr>
          <a:xfrm>
            <a:off x="8254207" y="5142332"/>
            <a:ext cx="1520825" cy="707886"/>
          </a:xfrm>
          <a:prstGeom prst="rect">
            <a:avLst/>
          </a:prstGeom>
          <a:noFill/>
          <a:ln w="28575">
            <a:solidFill>
              <a:srgbClr val="37858C"/>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latin typeface="Arial"/>
                <a:cs typeface="Arial"/>
                <a:hlinkClick r:id="rId7"/>
              </a:rPr>
              <a:t>Write Better Essays</a:t>
            </a:r>
            <a:endParaRPr lang="en-US" sz="2000" dirty="0"/>
          </a:p>
        </p:txBody>
      </p:sp>
    </p:spTree>
    <p:extLst>
      <p:ext uri="{BB962C8B-B14F-4D97-AF65-F5344CB8AC3E}">
        <p14:creationId xmlns:p14="http://schemas.microsoft.com/office/powerpoint/2010/main" val="54868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1">
            <a:extLst>
              <a:ext uri="{FF2B5EF4-FFF2-40B4-BE49-F238E27FC236}">
                <a16:creationId xmlns:a16="http://schemas.microsoft.com/office/drawing/2014/main" id="{67DCFC7F-EF2C-11C8-8EE0-6CDA407AFD8A}"/>
              </a:ext>
            </a:extLst>
          </p:cNvPr>
          <p:cNvSpPr>
            <a:spLocks noGrp="1"/>
          </p:cNvSpPr>
          <p:nvPr>
            <p:ph sz="half" idx="1"/>
          </p:nvPr>
        </p:nvSpPr>
        <p:spPr>
          <a:xfrm>
            <a:off x="6280893" y="2952263"/>
            <a:ext cx="5233081" cy="2300872"/>
          </a:xfrm>
        </p:spPr>
        <p:txBody>
          <a:bodyPr>
            <a:normAutofit/>
          </a:bodyPr>
          <a:lstStyle/>
          <a:p>
            <a:pPr marL="0" indent="0">
              <a:buNone/>
            </a:pPr>
            <a:r>
              <a:rPr lang="en-US" dirty="0">
                <a:hlinkClick r:id="rId2"/>
              </a:rPr>
              <a:t>Study skills &amp; Referencing Online Resource List</a:t>
            </a:r>
            <a:endParaRPr lang="en-US" dirty="0"/>
          </a:p>
          <a:p>
            <a:pPr marL="0" indent="0">
              <a:buNone/>
            </a:pPr>
            <a:endParaRPr lang="en-US" dirty="0"/>
          </a:p>
          <a:p>
            <a:pPr marL="0" indent="0">
              <a:buNone/>
            </a:pPr>
            <a:r>
              <a:rPr lang="en-US" sz="2200" dirty="0"/>
              <a:t>A list of useful online resources to help you with your studying and referencing</a:t>
            </a:r>
          </a:p>
        </p:txBody>
      </p:sp>
      <p:sp>
        <p:nvSpPr>
          <p:cNvPr id="11" name="Title 2">
            <a:extLst>
              <a:ext uri="{FF2B5EF4-FFF2-40B4-BE49-F238E27FC236}">
                <a16:creationId xmlns:a16="http://schemas.microsoft.com/office/drawing/2014/main" id="{11BFD877-B33D-4311-EDE9-84CC41DDB930}"/>
              </a:ext>
            </a:extLst>
          </p:cNvPr>
          <p:cNvSpPr>
            <a:spLocks noGrp="1"/>
          </p:cNvSpPr>
          <p:nvPr>
            <p:ph type="title"/>
          </p:nvPr>
        </p:nvSpPr>
        <p:spPr>
          <a:xfrm>
            <a:off x="718456" y="262866"/>
            <a:ext cx="10795518" cy="1003916"/>
          </a:xfrm>
        </p:spPr>
        <p:txBody>
          <a:bodyPr/>
          <a:lstStyle/>
          <a:p>
            <a:r>
              <a:rPr lang="en-US" dirty="0"/>
              <a:t>Online Resource List</a:t>
            </a:r>
          </a:p>
        </p:txBody>
      </p:sp>
      <p:pic>
        <p:nvPicPr>
          <p:cNvPr id="4" name="Picture Placeholder 3" descr="A picture containing text, newspaper, accessory&#10;&#10;Description automatically generated">
            <a:extLst>
              <a:ext uri="{FF2B5EF4-FFF2-40B4-BE49-F238E27FC236}">
                <a16:creationId xmlns:a16="http://schemas.microsoft.com/office/drawing/2014/main" id="{9542C27B-4EA7-4E48-B352-898778E34A14}"/>
              </a:ext>
            </a:extLst>
          </p:cNvPr>
          <p:cNvPicPr>
            <a:picLocks noGrp="1" noChangeAspect="1"/>
          </p:cNvPicPr>
          <p:nvPr>
            <p:ph type="pic" sz="quarter" idx="13"/>
          </p:nvPr>
        </p:nvPicPr>
        <p:blipFill rotWithShape="1">
          <a:blip r:embed="rId3"/>
          <a:srcRect l="27769" r="27769"/>
          <a:stretch/>
        </p:blipFill>
        <p:spPr>
          <a:xfrm>
            <a:off x="0" y="1266782"/>
            <a:ext cx="5794452" cy="5050042"/>
          </a:xfrm>
          <a:prstGeom prst="rect">
            <a:avLst/>
          </a:prstGeom>
          <a:noFill/>
          <a:ln>
            <a:noFill/>
          </a:ln>
        </p:spPr>
      </p:pic>
    </p:spTree>
    <p:extLst>
      <p:ext uri="{BB962C8B-B14F-4D97-AF65-F5344CB8AC3E}">
        <p14:creationId xmlns:p14="http://schemas.microsoft.com/office/powerpoint/2010/main" val="15742007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F4964-49DA-4E36-A7F0-9CA19B2F6660}"/>
              </a:ext>
            </a:extLst>
          </p:cNvPr>
          <p:cNvSpPr>
            <a:spLocks noGrp="1"/>
          </p:cNvSpPr>
          <p:nvPr>
            <p:ph type="title"/>
          </p:nvPr>
        </p:nvSpPr>
        <p:spPr/>
        <p:txBody>
          <a:bodyPr anchor="ctr">
            <a:normAutofit/>
          </a:bodyPr>
          <a:lstStyle/>
          <a:p>
            <a:r>
              <a:rPr lang="en-GB" sz="5000" b="1">
                <a:latin typeface="Arial"/>
                <a:cs typeface="Calibri Light"/>
              </a:rPr>
              <a:t>Library Support</a:t>
            </a:r>
            <a:endParaRPr lang="en-GB" sz="5000" b="1">
              <a:latin typeface="Arial"/>
              <a:cs typeface="Arial"/>
            </a:endParaRPr>
          </a:p>
        </p:txBody>
      </p:sp>
      <p:graphicFrame>
        <p:nvGraphicFramePr>
          <p:cNvPr id="38" name="Content Placeholder 2">
            <a:extLst>
              <a:ext uri="{FF2B5EF4-FFF2-40B4-BE49-F238E27FC236}">
                <a16:creationId xmlns:a16="http://schemas.microsoft.com/office/drawing/2014/main" id="{247A744E-BC80-4FDF-A510-9499793E079F}"/>
              </a:ext>
            </a:extLst>
          </p:cNvPr>
          <p:cNvGraphicFramePr>
            <a:graphicFrameLocks noGrp="1"/>
          </p:cNvGraphicFramePr>
          <p:nvPr>
            <p:ph sz="quarter" idx="10"/>
          </p:nvPr>
        </p:nvGraphicFramePr>
        <p:xfrm>
          <a:off x="698500" y="1592263"/>
          <a:ext cx="10795000" cy="45735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623195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A9283527-082C-42B8-9F4C-865F66380498}"/>
              </a:ext>
            </a:extLst>
          </p:cNvPr>
          <p:cNvPicPr>
            <a:picLocks noGrp="1" noChangeAspect="1"/>
          </p:cNvPicPr>
          <p:nvPr>
            <p:ph sz="half" idx="2"/>
          </p:nvPr>
        </p:nvPicPr>
        <p:blipFill>
          <a:blip r:embed="rId3"/>
          <a:stretch>
            <a:fillRect/>
          </a:stretch>
        </p:blipFill>
        <p:spPr>
          <a:xfrm>
            <a:off x="118806" y="1511650"/>
            <a:ext cx="6277233" cy="4128729"/>
          </a:xfrm>
          <a:noFill/>
        </p:spPr>
      </p:pic>
      <p:sp>
        <p:nvSpPr>
          <p:cNvPr id="15" name="Title 5">
            <a:extLst>
              <a:ext uri="{FF2B5EF4-FFF2-40B4-BE49-F238E27FC236}">
                <a16:creationId xmlns:a16="http://schemas.microsoft.com/office/drawing/2014/main" id="{A7DC3A00-7DF4-496F-A47E-E894D17B60A8}"/>
              </a:ext>
            </a:extLst>
          </p:cNvPr>
          <p:cNvSpPr>
            <a:spLocks noGrp="1"/>
          </p:cNvSpPr>
          <p:nvPr>
            <p:ph type="title"/>
          </p:nvPr>
        </p:nvSpPr>
        <p:spPr>
          <a:xfrm>
            <a:off x="698242" y="265291"/>
            <a:ext cx="10795518" cy="1003916"/>
          </a:xfrm>
        </p:spPr>
        <p:txBody>
          <a:bodyPr/>
          <a:lstStyle/>
          <a:p>
            <a:r>
              <a:rPr lang="en-US"/>
              <a:t>Contact</a:t>
            </a:r>
          </a:p>
        </p:txBody>
      </p:sp>
      <p:sp>
        <p:nvSpPr>
          <p:cNvPr id="7" name="Content Placeholder 6">
            <a:extLst>
              <a:ext uri="{FF2B5EF4-FFF2-40B4-BE49-F238E27FC236}">
                <a16:creationId xmlns:a16="http://schemas.microsoft.com/office/drawing/2014/main" id="{BA30FE74-5EA9-4E7D-9892-829A952115D9}"/>
              </a:ext>
            </a:extLst>
          </p:cNvPr>
          <p:cNvSpPr>
            <a:spLocks noGrp="1"/>
          </p:cNvSpPr>
          <p:nvPr>
            <p:ph sz="quarter" idx="4"/>
          </p:nvPr>
        </p:nvSpPr>
        <p:spPr>
          <a:xfrm>
            <a:off x="6715125" y="2414928"/>
            <a:ext cx="5195887" cy="2663483"/>
          </a:xfrm>
        </p:spPr>
        <p:txBody>
          <a:bodyPr vert="horz" lIns="91440" tIns="45720" rIns="91440" bIns="45720" rtlCol="0" anchor="t">
            <a:normAutofit/>
          </a:bodyPr>
          <a:lstStyle/>
          <a:p>
            <a:r>
              <a:rPr lang="en-GB">
                <a:latin typeface="Arial"/>
                <a:cs typeface="Arial"/>
              </a:rPr>
              <a:t>L</a:t>
            </a:r>
            <a:r>
              <a:rPr lang="en-GB" sz="3200">
                <a:latin typeface="Arial"/>
                <a:cs typeface="Arial"/>
              </a:rPr>
              <a:t>isa Ellis</a:t>
            </a:r>
            <a:endParaRPr lang="en-US" sz="3200">
              <a:latin typeface="Arial"/>
              <a:ea typeface="+mn-lt"/>
              <a:cs typeface="+mn-lt"/>
            </a:endParaRPr>
          </a:p>
          <a:p>
            <a:r>
              <a:rPr lang="en-GB" sz="3200">
                <a:latin typeface="Arial"/>
                <a:cs typeface="Arial"/>
              </a:rPr>
              <a:t>IMH Academic Liaison Librarian</a:t>
            </a:r>
            <a:endParaRPr lang="en-US" sz="3200">
              <a:latin typeface="Arial"/>
              <a:ea typeface="+mn-lt"/>
              <a:cs typeface="+mn-lt"/>
            </a:endParaRPr>
          </a:p>
          <a:p>
            <a:r>
              <a:rPr lang="en-GB" sz="3200">
                <a:latin typeface="Arial"/>
                <a:cs typeface="Arial"/>
              </a:rPr>
              <a:t>Email: </a:t>
            </a:r>
            <a:r>
              <a:rPr lang="en-GB" sz="3200">
                <a:latin typeface="Arial"/>
                <a:cs typeface="Arial"/>
                <a:hlinkClick r:id="rId4"/>
              </a:rPr>
              <a:t>l.ellis@uwtsd.ac.uk</a:t>
            </a:r>
            <a:endParaRPr lang="en-GB" sz="3200">
              <a:latin typeface="Arial"/>
              <a:ea typeface="+mn-lt"/>
              <a:cs typeface="+mn-lt"/>
            </a:endParaRPr>
          </a:p>
          <a:p>
            <a:endParaRPr lang="en-GB" sz="3200">
              <a:latin typeface="Arial"/>
              <a:cs typeface="Calibri Light"/>
            </a:endParaRPr>
          </a:p>
        </p:txBody>
      </p:sp>
    </p:spTree>
    <p:extLst>
      <p:ext uri="{BB962C8B-B14F-4D97-AF65-F5344CB8AC3E}">
        <p14:creationId xmlns:p14="http://schemas.microsoft.com/office/powerpoint/2010/main" val="2496133622"/>
      </p:ext>
    </p:extLst>
  </p:cSld>
  <p:clrMapOvr>
    <a:masterClrMapping/>
  </p:clrMapOvr>
</p:sld>
</file>

<file path=ppt/theme/theme1.xml><?xml version="1.0" encoding="utf-8"?>
<a:theme xmlns:a="http://schemas.openxmlformats.org/drawingml/2006/main" name="Office Theme">
  <a:themeElements>
    <a:clrScheme name="Library Colours">
      <a:dk1>
        <a:sysClr val="windowText" lastClr="000000"/>
      </a:dk1>
      <a:lt1>
        <a:sysClr val="window" lastClr="FFFFFF"/>
      </a:lt1>
      <a:dk2>
        <a:srgbClr val="333333"/>
      </a:dk2>
      <a:lt2>
        <a:srgbClr val="E7E6E6"/>
      </a:lt2>
      <a:accent1>
        <a:srgbClr val="007F7C"/>
      </a:accent1>
      <a:accent2>
        <a:srgbClr val="D1428D"/>
      </a:accent2>
      <a:accent3>
        <a:srgbClr val="D8AE47"/>
      </a:accent3>
      <a:accent4>
        <a:srgbClr val="9933FF"/>
      </a:accent4>
      <a:accent5>
        <a:srgbClr val="FF6600"/>
      </a:accent5>
      <a:accent6>
        <a:srgbClr val="37B131"/>
      </a:accent6>
      <a:hlink>
        <a:srgbClr val="034A90"/>
      </a:hlink>
      <a:folHlink>
        <a:srgbClr val="A5286A"/>
      </a:folHlink>
    </a:clrScheme>
    <a:fontScheme name="Library fonts">
      <a:majorFont>
        <a:latin typeface="Lucida Sans"/>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teal" id="{5F77363E-5AF0-49D2-8CCA-A776A690FE5B}" vid="{EE7B1C84-4E20-4DBA-8043-6856F3EF4AD8}"/>
    </a:ext>
  </a:extLst>
</a:theme>
</file>

<file path=ppt/theme/theme2.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5.xml><?xml version="1.0" encoding="utf-8"?>
<a:theme xmlns:a="http://schemas.openxmlformats.org/drawingml/2006/main" name="Office Theme">
  <a:themeElements>
    <a:clrScheme name="Library Colours">
      <a:dk1>
        <a:sysClr val="windowText" lastClr="000000"/>
      </a:dk1>
      <a:lt1>
        <a:sysClr val="window" lastClr="FFFFFF"/>
      </a:lt1>
      <a:dk2>
        <a:srgbClr val="333333"/>
      </a:dk2>
      <a:lt2>
        <a:srgbClr val="E7E6E6"/>
      </a:lt2>
      <a:accent1>
        <a:srgbClr val="007F7C"/>
      </a:accent1>
      <a:accent2>
        <a:srgbClr val="D1428D"/>
      </a:accent2>
      <a:accent3>
        <a:srgbClr val="D8AE47"/>
      </a:accent3>
      <a:accent4>
        <a:srgbClr val="9933FF"/>
      </a:accent4>
      <a:accent5>
        <a:srgbClr val="FF6600"/>
      </a:accent5>
      <a:accent6>
        <a:srgbClr val="37B131"/>
      </a:accent6>
      <a:hlink>
        <a:srgbClr val="034A90"/>
      </a:hlink>
      <a:folHlink>
        <a:srgbClr val="A5286A"/>
      </a:folHlink>
    </a:clrScheme>
    <a:fontScheme name="Library fonts">
      <a:majorFont>
        <a:latin typeface="Lucida Sans"/>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teal" id="{5F77363E-5AF0-49D2-8CCA-A776A690FE5B}" vid="{EE7B1C84-4E20-4DBA-8043-6856F3EF4AD8}"/>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E71865688677B4DA44BFFE6D32FF457" ma:contentTypeVersion="0" ma:contentTypeDescription="Create a new document." ma:contentTypeScope="" ma:versionID="f106b71d7dff1b69d2e18f7a6661f02d">
  <xsd:schema xmlns:xsd="http://www.w3.org/2001/XMLSchema" xmlns:xs="http://www.w3.org/2001/XMLSchema" xmlns:p="http://schemas.microsoft.com/office/2006/metadata/properties" targetNamespace="http://schemas.microsoft.com/office/2006/metadata/properties" ma:root="true" ma:fieldsID="e0f2a42028fbb4b03d9402103800ab09">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95CDC2D-189F-4C07-8987-F7BE7C44EA2B}">
  <ds:schemaRefs>
    <ds:schemaRef ds:uri="http://schemas.microsoft.com/sharepoint/v3/contenttype/forms"/>
  </ds:schemaRefs>
</ds:datastoreItem>
</file>

<file path=customXml/itemProps2.xml><?xml version="1.0" encoding="utf-8"?>
<ds:datastoreItem xmlns:ds="http://schemas.openxmlformats.org/officeDocument/2006/customXml" ds:itemID="{5A9E6867-A8B8-4648-82F2-FBA621C8823C}">
  <ds:schemaRefs>
    <ds:schemaRef ds:uri="http://purl.org/dc/elements/1.1/"/>
    <ds:schemaRef ds:uri="http://purl.org/dc/terms/"/>
    <ds:schemaRef ds:uri="http://schemas.microsoft.com/internal/obd"/>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949DB88A-4CDB-4A02-BBF8-EAC6701E3581}">
  <ds:schemaRefs>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Presentation-teal</Template>
  <TotalTime>0</TotalTime>
  <Words>2002</Words>
  <Application>Microsoft Office PowerPoint</Application>
  <PresentationFormat>Widescreen</PresentationFormat>
  <Paragraphs>292</Paragraphs>
  <Slides>43</Slides>
  <Notes>30</Notes>
  <HiddenSlides>2</HiddenSlides>
  <MMClips>1</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43</vt:i4>
      </vt:variant>
    </vt:vector>
  </HeadingPairs>
  <TitlesOfParts>
    <vt:vector size="56" baseType="lpstr">
      <vt:lpstr>Arial,Sans-Serif</vt:lpstr>
      <vt:lpstr>Arial</vt:lpstr>
      <vt:lpstr>Calibri</vt:lpstr>
      <vt:lpstr>Calibri Light</vt:lpstr>
      <vt:lpstr>Corbel</vt:lpstr>
      <vt:lpstr>Lucida Sans</vt:lpstr>
      <vt:lpstr>Wingdings</vt:lpstr>
      <vt:lpstr>Wingdings 2</vt:lpstr>
      <vt:lpstr>Office Theme</vt:lpstr>
      <vt:lpstr>Frame</vt:lpstr>
      <vt:lpstr>Office Theme</vt:lpstr>
      <vt:lpstr>Frame</vt:lpstr>
      <vt:lpstr>Office Theme</vt:lpstr>
      <vt:lpstr>Harvard Referencing:   The why, when and how</vt:lpstr>
      <vt:lpstr>Aims...</vt:lpstr>
      <vt:lpstr>Question</vt:lpstr>
      <vt:lpstr>Research Process</vt:lpstr>
      <vt:lpstr>PowerPoint Presentation</vt:lpstr>
      <vt:lpstr>Why we use referencing …</vt:lpstr>
      <vt:lpstr>Plagiarism</vt:lpstr>
      <vt:lpstr>PowerPoint Presentation</vt:lpstr>
      <vt:lpstr>Video</vt:lpstr>
      <vt:lpstr>Harvard Referencing Style</vt:lpstr>
      <vt:lpstr>How to Harvard Reference</vt:lpstr>
      <vt:lpstr>Citations</vt:lpstr>
      <vt:lpstr>1. In-text citation</vt:lpstr>
      <vt:lpstr>Examples</vt:lpstr>
      <vt:lpstr>In-text citation</vt:lpstr>
      <vt:lpstr>Direct Quotes</vt:lpstr>
      <vt:lpstr>Quotations</vt:lpstr>
      <vt:lpstr>Paraphrasing</vt:lpstr>
      <vt:lpstr>PowerPoint Presentation</vt:lpstr>
      <vt:lpstr>When NOT to cite...</vt:lpstr>
      <vt:lpstr>2. Creating a reference list </vt:lpstr>
      <vt:lpstr>Reference List: book</vt:lpstr>
      <vt:lpstr>Where to find the information...</vt:lpstr>
      <vt:lpstr>Reference List: journal article</vt:lpstr>
      <vt:lpstr>Reference List: journal article</vt:lpstr>
      <vt:lpstr>Hansard</vt:lpstr>
      <vt:lpstr>Finding the information</vt:lpstr>
      <vt:lpstr>Citation</vt:lpstr>
      <vt:lpstr>Finding the Information</vt:lpstr>
      <vt:lpstr>Secondary Referencing</vt:lpstr>
      <vt:lpstr>How to cite...</vt:lpstr>
      <vt:lpstr>Same author, same year</vt:lpstr>
      <vt:lpstr>Reference List</vt:lpstr>
      <vt:lpstr>Reminder</vt:lpstr>
      <vt:lpstr>PowerPoint Presentation</vt:lpstr>
      <vt:lpstr>Tips</vt:lpstr>
      <vt:lpstr>Create a RefWorks Account</vt:lpstr>
      <vt:lpstr>Add to RefWorks</vt:lpstr>
      <vt:lpstr>RefWorks Links</vt:lpstr>
      <vt:lpstr>Useful Study Skills Resources</vt:lpstr>
      <vt:lpstr>Online Resource List</vt:lpstr>
      <vt:lpstr>Library Support</vt:lpstr>
      <vt:lpstr>Contact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Alison Evans (Lib)</dc:creator>
  <cp:lastModifiedBy>Cerys Davies</cp:lastModifiedBy>
  <cp:revision>288</cp:revision>
  <dcterms:created xsi:type="dcterms:W3CDTF">2019-08-13T10:59:48Z</dcterms:created>
  <dcterms:modified xsi:type="dcterms:W3CDTF">2024-01-25T21:20:47Z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0x010100AE71865688677B4DA44BFFE6D32FF457</vt:lpwstr>
  </property>
  <property fmtid="{D5CDD505-2E9C-101B-9397-08002B2CF9AE}" pid="3" name="Order">
    <vt:r8>2443600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ies>
</file>