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800" autoAdjust="0"/>
    <p:restoredTop sz="94660"/>
  </p:normalViewPr>
  <p:slideViewPr>
    <p:cSldViewPr snapToGrid="0">
      <p:cViewPr varScale="1">
        <p:scale>
          <a:sx n="90" d="100"/>
          <a:sy n="90" d="100"/>
        </p:scale>
        <p:origin x="365"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7E74EF-8328-4B16-8030-9B03F02BEA06}" type="datetimeFigureOut">
              <a:rPr lang="en-GB" smtClean="0"/>
              <a:t>08/08/2026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9431D3-5BF7-4EDA-849F-D40101B91EA7}" type="slidenum">
              <a:rPr lang="en-GB" smtClean="0"/>
              <a:t>‹#›</a:t>
            </a:fld>
            <a:endParaRPr lang="en-GB"/>
          </a:p>
        </p:txBody>
      </p:sp>
    </p:spTree>
    <p:extLst>
      <p:ext uri="{BB962C8B-B14F-4D97-AF65-F5344CB8AC3E}">
        <p14:creationId xmlns:p14="http://schemas.microsoft.com/office/powerpoint/2010/main" val="34305008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79431D3-5BF7-4EDA-849F-D40101B91EA7}" type="slidenum">
              <a:rPr lang="en-GB" smtClean="0"/>
              <a:t>1</a:t>
            </a:fld>
            <a:endParaRPr lang="en-GB"/>
          </a:p>
        </p:txBody>
      </p:sp>
    </p:spTree>
    <p:extLst>
      <p:ext uri="{BB962C8B-B14F-4D97-AF65-F5344CB8AC3E}">
        <p14:creationId xmlns:p14="http://schemas.microsoft.com/office/powerpoint/2010/main" val="19650591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9431D3-5BF7-4EDA-849F-D40101B91EA7}" type="slidenum">
              <a:rPr lang="en-GB" smtClean="0"/>
              <a:t>9</a:t>
            </a:fld>
            <a:endParaRPr lang="en-GB"/>
          </a:p>
        </p:txBody>
      </p:sp>
    </p:spTree>
    <p:extLst>
      <p:ext uri="{BB962C8B-B14F-4D97-AF65-F5344CB8AC3E}">
        <p14:creationId xmlns:p14="http://schemas.microsoft.com/office/powerpoint/2010/main" val="37956021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93871-3CB7-E9A2-E7E2-ECB1AB7AA2D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AB37D7-24F9-3962-8C3F-4B131EFDD19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A859706-43C1-5CF9-15F6-BA4BA8C53244}"/>
              </a:ext>
            </a:extLst>
          </p:cNvPr>
          <p:cNvSpPr>
            <a:spLocks noGrp="1"/>
          </p:cNvSpPr>
          <p:nvPr>
            <p:ph type="dt" sz="half" idx="10"/>
          </p:nvPr>
        </p:nvSpPr>
        <p:spPr/>
        <p:txBody>
          <a:bodyPr/>
          <a:lstStyle/>
          <a:p>
            <a:fld id="{07939A69-CE52-4484-BB47-DEA641D6F41B}" type="datetimeFigureOut">
              <a:rPr lang="en-GB" smtClean="0"/>
              <a:t>08/08/2026</a:t>
            </a:fld>
            <a:endParaRPr lang="en-GB"/>
          </a:p>
        </p:txBody>
      </p:sp>
      <p:sp>
        <p:nvSpPr>
          <p:cNvPr id="5" name="Footer Placeholder 4">
            <a:extLst>
              <a:ext uri="{FF2B5EF4-FFF2-40B4-BE49-F238E27FC236}">
                <a16:creationId xmlns:a16="http://schemas.microsoft.com/office/drawing/2014/main" id="{AF5CF9D0-2B9F-0DB1-5CFB-02BC76E51C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6B3A16-9121-6ECA-7E45-32C7901D47D1}"/>
              </a:ext>
            </a:extLst>
          </p:cNvPr>
          <p:cNvSpPr>
            <a:spLocks noGrp="1"/>
          </p:cNvSpPr>
          <p:nvPr>
            <p:ph type="sldNum" sz="quarter" idx="12"/>
          </p:nvPr>
        </p:nvSpPr>
        <p:spPr/>
        <p:txBody>
          <a:bodyPr/>
          <a:lstStyle/>
          <a:p>
            <a:fld id="{E1BECF9E-761B-4923-907C-142E229BEEA1}" type="slidenum">
              <a:rPr lang="en-GB" smtClean="0"/>
              <a:t>‹#›</a:t>
            </a:fld>
            <a:endParaRPr lang="en-GB"/>
          </a:p>
        </p:txBody>
      </p:sp>
    </p:spTree>
    <p:extLst>
      <p:ext uri="{BB962C8B-B14F-4D97-AF65-F5344CB8AC3E}">
        <p14:creationId xmlns:p14="http://schemas.microsoft.com/office/powerpoint/2010/main" val="37562482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D8C68-3485-7D65-840A-740640AA6B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2C2433-87A2-5090-A79F-1AEB7F32CB0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A05F5A-DB3A-527D-A797-A2F80953E0CA}"/>
              </a:ext>
            </a:extLst>
          </p:cNvPr>
          <p:cNvSpPr>
            <a:spLocks noGrp="1"/>
          </p:cNvSpPr>
          <p:nvPr>
            <p:ph type="dt" sz="half" idx="10"/>
          </p:nvPr>
        </p:nvSpPr>
        <p:spPr/>
        <p:txBody>
          <a:bodyPr/>
          <a:lstStyle/>
          <a:p>
            <a:fld id="{07939A69-CE52-4484-BB47-DEA641D6F41B}" type="datetimeFigureOut">
              <a:rPr lang="en-GB" smtClean="0"/>
              <a:t>08/08/2026</a:t>
            </a:fld>
            <a:endParaRPr lang="en-GB"/>
          </a:p>
        </p:txBody>
      </p:sp>
      <p:sp>
        <p:nvSpPr>
          <p:cNvPr id="5" name="Footer Placeholder 4">
            <a:extLst>
              <a:ext uri="{FF2B5EF4-FFF2-40B4-BE49-F238E27FC236}">
                <a16:creationId xmlns:a16="http://schemas.microsoft.com/office/drawing/2014/main" id="{5A0659A8-779E-FD23-7B63-8D934A8834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6BCF0E-E28D-FF1E-DDD5-735D6ABF0B19}"/>
              </a:ext>
            </a:extLst>
          </p:cNvPr>
          <p:cNvSpPr>
            <a:spLocks noGrp="1"/>
          </p:cNvSpPr>
          <p:nvPr>
            <p:ph type="sldNum" sz="quarter" idx="12"/>
          </p:nvPr>
        </p:nvSpPr>
        <p:spPr/>
        <p:txBody>
          <a:bodyPr/>
          <a:lstStyle/>
          <a:p>
            <a:fld id="{E1BECF9E-761B-4923-907C-142E229BEEA1}" type="slidenum">
              <a:rPr lang="en-GB" smtClean="0"/>
              <a:t>‹#›</a:t>
            </a:fld>
            <a:endParaRPr lang="en-GB"/>
          </a:p>
        </p:txBody>
      </p:sp>
    </p:spTree>
    <p:extLst>
      <p:ext uri="{BB962C8B-B14F-4D97-AF65-F5344CB8AC3E}">
        <p14:creationId xmlns:p14="http://schemas.microsoft.com/office/powerpoint/2010/main" val="29585463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DC1A9-ABF9-1C63-B19A-6A1832A09BB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3696694-445F-EB57-EF2A-DC830F91C72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2D33EFA-DDA4-6E3F-D9BB-52D8DA8C0A54}"/>
              </a:ext>
            </a:extLst>
          </p:cNvPr>
          <p:cNvSpPr>
            <a:spLocks noGrp="1"/>
          </p:cNvSpPr>
          <p:nvPr>
            <p:ph type="dt" sz="half" idx="10"/>
          </p:nvPr>
        </p:nvSpPr>
        <p:spPr/>
        <p:txBody>
          <a:bodyPr/>
          <a:lstStyle/>
          <a:p>
            <a:fld id="{07939A69-CE52-4484-BB47-DEA641D6F41B}" type="datetimeFigureOut">
              <a:rPr lang="en-GB" smtClean="0"/>
              <a:t>08/08/2026</a:t>
            </a:fld>
            <a:endParaRPr lang="en-GB"/>
          </a:p>
        </p:txBody>
      </p:sp>
      <p:sp>
        <p:nvSpPr>
          <p:cNvPr id="5" name="Footer Placeholder 4">
            <a:extLst>
              <a:ext uri="{FF2B5EF4-FFF2-40B4-BE49-F238E27FC236}">
                <a16:creationId xmlns:a16="http://schemas.microsoft.com/office/drawing/2014/main" id="{98826FCA-BF6E-3D7C-6756-69734278E7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B6B1BE-514C-F2E2-F608-E58420132EB0}"/>
              </a:ext>
            </a:extLst>
          </p:cNvPr>
          <p:cNvSpPr>
            <a:spLocks noGrp="1"/>
          </p:cNvSpPr>
          <p:nvPr>
            <p:ph type="sldNum" sz="quarter" idx="12"/>
          </p:nvPr>
        </p:nvSpPr>
        <p:spPr/>
        <p:txBody>
          <a:bodyPr/>
          <a:lstStyle/>
          <a:p>
            <a:fld id="{E1BECF9E-761B-4923-907C-142E229BEEA1}" type="slidenum">
              <a:rPr lang="en-GB" smtClean="0"/>
              <a:t>‹#›</a:t>
            </a:fld>
            <a:endParaRPr lang="en-GB"/>
          </a:p>
        </p:txBody>
      </p:sp>
    </p:spTree>
    <p:extLst>
      <p:ext uri="{BB962C8B-B14F-4D97-AF65-F5344CB8AC3E}">
        <p14:creationId xmlns:p14="http://schemas.microsoft.com/office/powerpoint/2010/main" val="38621705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414E4-DEC5-0A61-D6E2-D07F08BE99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3CEFC6B-288E-D242-4DE1-B290A3CA347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32055A8-8842-B15E-8764-EBB7834E6DD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FA71737-12F3-E8CB-594F-0EB27E932FB3}"/>
              </a:ext>
            </a:extLst>
          </p:cNvPr>
          <p:cNvSpPr>
            <a:spLocks noGrp="1"/>
          </p:cNvSpPr>
          <p:nvPr>
            <p:ph type="dt" sz="half" idx="10"/>
          </p:nvPr>
        </p:nvSpPr>
        <p:spPr/>
        <p:txBody>
          <a:bodyPr/>
          <a:lstStyle/>
          <a:p>
            <a:fld id="{07939A69-CE52-4484-BB47-DEA641D6F41B}" type="datetimeFigureOut">
              <a:rPr lang="en-GB" smtClean="0"/>
              <a:t>08/08/2026</a:t>
            </a:fld>
            <a:endParaRPr lang="en-GB"/>
          </a:p>
        </p:txBody>
      </p:sp>
      <p:sp>
        <p:nvSpPr>
          <p:cNvPr id="6" name="Footer Placeholder 5">
            <a:extLst>
              <a:ext uri="{FF2B5EF4-FFF2-40B4-BE49-F238E27FC236}">
                <a16:creationId xmlns:a16="http://schemas.microsoft.com/office/drawing/2014/main" id="{4A48097F-79F6-5E6B-57CA-912F37C781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1813EB-2DAC-33C4-CA74-3DAAEAFF3AD4}"/>
              </a:ext>
            </a:extLst>
          </p:cNvPr>
          <p:cNvSpPr>
            <a:spLocks noGrp="1"/>
          </p:cNvSpPr>
          <p:nvPr>
            <p:ph type="sldNum" sz="quarter" idx="12"/>
          </p:nvPr>
        </p:nvSpPr>
        <p:spPr/>
        <p:txBody>
          <a:bodyPr/>
          <a:lstStyle/>
          <a:p>
            <a:fld id="{E1BECF9E-761B-4923-907C-142E229BEEA1}" type="slidenum">
              <a:rPr lang="en-GB" smtClean="0"/>
              <a:t>‹#›</a:t>
            </a:fld>
            <a:endParaRPr lang="en-GB"/>
          </a:p>
        </p:txBody>
      </p:sp>
    </p:spTree>
    <p:extLst>
      <p:ext uri="{BB962C8B-B14F-4D97-AF65-F5344CB8AC3E}">
        <p14:creationId xmlns:p14="http://schemas.microsoft.com/office/powerpoint/2010/main" val="2718019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78EF4-0490-1AFC-0B85-84064B3836E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1032957-656B-ED4D-FFC8-B4BB66DF837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7F8CFC0-8577-3AB0-30A6-1459F758DA7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1667C8-1494-5C16-490C-CC00FE03990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F13C57C-03A8-3DA1-03BA-95A3C174E1A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6BADE17-9BE6-689F-AEBE-D59327066B43}"/>
              </a:ext>
            </a:extLst>
          </p:cNvPr>
          <p:cNvSpPr>
            <a:spLocks noGrp="1"/>
          </p:cNvSpPr>
          <p:nvPr>
            <p:ph type="dt" sz="half" idx="10"/>
          </p:nvPr>
        </p:nvSpPr>
        <p:spPr/>
        <p:txBody>
          <a:bodyPr/>
          <a:lstStyle/>
          <a:p>
            <a:fld id="{07939A69-CE52-4484-BB47-DEA641D6F41B}" type="datetimeFigureOut">
              <a:rPr lang="en-GB" smtClean="0"/>
              <a:t>08/08/2026</a:t>
            </a:fld>
            <a:endParaRPr lang="en-GB"/>
          </a:p>
        </p:txBody>
      </p:sp>
      <p:sp>
        <p:nvSpPr>
          <p:cNvPr id="8" name="Footer Placeholder 7">
            <a:extLst>
              <a:ext uri="{FF2B5EF4-FFF2-40B4-BE49-F238E27FC236}">
                <a16:creationId xmlns:a16="http://schemas.microsoft.com/office/drawing/2014/main" id="{FF39703C-2CFD-31CF-DED1-40FEC492055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E562DA3-1061-2169-74EF-9F939B73B5B4}"/>
              </a:ext>
            </a:extLst>
          </p:cNvPr>
          <p:cNvSpPr>
            <a:spLocks noGrp="1"/>
          </p:cNvSpPr>
          <p:nvPr>
            <p:ph type="sldNum" sz="quarter" idx="12"/>
          </p:nvPr>
        </p:nvSpPr>
        <p:spPr/>
        <p:txBody>
          <a:bodyPr/>
          <a:lstStyle/>
          <a:p>
            <a:fld id="{E1BECF9E-761B-4923-907C-142E229BEEA1}" type="slidenum">
              <a:rPr lang="en-GB" smtClean="0"/>
              <a:t>‹#›</a:t>
            </a:fld>
            <a:endParaRPr lang="en-GB"/>
          </a:p>
        </p:txBody>
      </p:sp>
    </p:spTree>
    <p:extLst>
      <p:ext uri="{BB962C8B-B14F-4D97-AF65-F5344CB8AC3E}">
        <p14:creationId xmlns:p14="http://schemas.microsoft.com/office/powerpoint/2010/main" val="19544743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5A14B-101B-5327-F105-A67B3D92BE4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490E808-6006-F9A3-E183-7C7CFEE9B06B}"/>
              </a:ext>
            </a:extLst>
          </p:cNvPr>
          <p:cNvSpPr>
            <a:spLocks noGrp="1"/>
          </p:cNvSpPr>
          <p:nvPr>
            <p:ph type="dt" sz="half" idx="10"/>
          </p:nvPr>
        </p:nvSpPr>
        <p:spPr/>
        <p:txBody>
          <a:bodyPr/>
          <a:lstStyle/>
          <a:p>
            <a:fld id="{07939A69-CE52-4484-BB47-DEA641D6F41B}" type="datetimeFigureOut">
              <a:rPr lang="en-GB" smtClean="0"/>
              <a:t>08/08/2026</a:t>
            </a:fld>
            <a:endParaRPr lang="en-GB"/>
          </a:p>
        </p:txBody>
      </p:sp>
      <p:sp>
        <p:nvSpPr>
          <p:cNvPr id="4" name="Footer Placeholder 3">
            <a:extLst>
              <a:ext uri="{FF2B5EF4-FFF2-40B4-BE49-F238E27FC236}">
                <a16:creationId xmlns:a16="http://schemas.microsoft.com/office/drawing/2014/main" id="{C21F638A-1951-B818-59EB-7585F2FC814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2796D48-057D-8365-3737-2037A0C23B8E}"/>
              </a:ext>
            </a:extLst>
          </p:cNvPr>
          <p:cNvSpPr>
            <a:spLocks noGrp="1"/>
          </p:cNvSpPr>
          <p:nvPr>
            <p:ph type="sldNum" sz="quarter" idx="12"/>
          </p:nvPr>
        </p:nvSpPr>
        <p:spPr/>
        <p:txBody>
          <a:bodyPr/>
          <a:lstStyle/>
          <a:p>
            <a:fld id="{E1BECF9E-761B-4923-907C-142E229BEEA1}" type="slidenum">
              <a:rPr lang="en-GB" smtClean="0"/>
              <a:t>‹#›</a:t>
            </a:fld>
            <a:endParaRPr lang="en-GB"/>
          </a:p>
        </p:txBody>
      </p:sp>
    </p:spTree>
    <p:extLst>
      <p:ext uri="{BB962C8B-B14F-4D97-AF65-F5344CB8AC3E}">
        <p14:creationId xmlns:p14="http://schemas.microsoft.com/office/powerpoint/2010/main" val="30542675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17AEDD4-71C2-D58A-E54A-114C82AEAB28}"/>
              </a:ext>
            </a:extLst>
          </p:cNvPr>
          <p:cNvSpPr>
            <a:spLocks noGrp="1"/>
          </p:cNvSpPr>
          <p:nvPr>
            <p:ph type="dt" sz="half" idx="10"/>
          </p:nvPr>
        </p:nvSpPr>
        <p:spPr/>
        <p:txBody>
          <a:bodyPr/>
          <a:lstStyle/>
          <a:p>
            <a:fld id="{07939A69-CE52-4484-BB47-DEA641D6F41B}" type="datetimeFigureOut">
              <a:rPr lang="en-GB" smtClean="0"/>
              <a:t>08/08/2026</a:t>
            </a:fld>
            <a:endParaRPr lang="en-GB"/>
          </a:p>
        </p:txBody>
      </p:sp>
      <p:sp>
        <p:nvSpPr>
          <p:cNvPr id="3" name="Footer Placeholder 2">
            <a:extLst>
              <a:ext uri="{FF2B5EF4-FFF2-40B4-BE49-F238E27FC236}">
                <a16:creationId xmlns:a16="http://schemas.microsoft.com/office/drawing/2014/main" id="{5FEE44FB-60A9-10A1-3B8E-462D13CDA7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34F2C8C-499B-7122-C196-048C94F5E930}"/>
              </a:ext>
            </a:extLst>
          </p:cNvPr>
          <p:cNvSpPr>
            <a:spLocks noGrp="1"/>
          </p:cNvSpPr>
          <p:nvPr>
            <p:ph type="sldNum" sz="quarter" idx="12"/>
          </p:nvPr>
        </p:nvSpPr>
        <p:spPr/>
        <p:txBody>
          <a:bodyPr/>
          <a:lstStyle/>
          <a:p>
            <a:fld id="{E1BECF9E-761B-4923-907C-142E229BEEA1}" type="slidenum">
              <a:rPr lang="en-GB" smtClean="0"/>
              <a:t>‹#›</a:t>
            </a:fld>
            <a:endParaRPr lang="en-GB"/>
          </a:p>
        </p:txBody>
      </p:sp>
    </p:spTree>
    <p:extLst>
      <p:ext uri="{BB962C8B-B14F-4D97-AF65-F5344CB8AC3E}">
        <p14:creationId xmlns:p14="http://schemas.microsoft.com/office/powerpoint/2010/main" val="24706093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A5119-FFDA-442C-57C8-6E750659C0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53B2957-DDE5-12A7-7A93-3329C40F87E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F59B991-4851-BCBB-90AD-D81B17E8B99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0CFC57-C09A-6632-A302-217E9B05C1D6}"/>
              </a:ext>
            </a:extLst>
          </p:cNvPr>
          <p:cNvSpPr>
            <a:spLocks noGrp="1"/>
          </p:cNvSpPr>
          <p:nvPr>
            <p:ph type="dt" sz="half" idx="10"/>
          </p:nvPr>
        </p:nvSpPr>
        <p:spPr/>
        <p:txBody>
          <a:bodyPr/>
          <a:lstStyle/>
          <a:p>
            <a:fld id="{07939A69-CE52-4484-BB47-DEA641D6F41B}" type="datetimeFigureOut">
              <a:rPr lang="en-GB" smtClean="0"/>
              <a:t>08/08/2026</a:t>
            </a:fld>
            <a:endParaRPr lang="en-GB"/>
          </a:p>
        </p:txBody>
      </p:sp>
      <p:sp>
        <p:nvSpPr>
          <p:cNvPr id="6" name="Footer Placeholder 5">
            <a:extLst>
              <a:ext uri="{FF2B5EF4-FFF2-40B4-BE49-F238E27FC236}">
                <a16:creationId xmlns:a16="http://schemas.microsoft.com/office/drawing/2014/main" id="{FD854A6F-678C-D3AE-600B-7311FEFFD9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FED029B-F760-033E-DE36-1B94AF13A32F}"/>
              </a:ext>
            </a:extLst>
          </p:cNvPr>
          <p:cNvSpPr>
            <a:spLocks noGrp="1"/>
          </p:cNvSpPr>
          <p:nvPr>
            <p:ph type="sldNum" sz="quarter" idx="12"/>
          </p:nvPr>
        </p:nvSpPr>
        <p:spPr/>
        <p:txBody>
          <a:bodyPr/>
          <a:lstStyle/>
          <a:p>
            <a:fld id="{E1BECF9E-761B-4923-907C-142E229BEEA1}" type="slidenum">
              <a:rPr lang="en-GB" smtClean="0"/>
              <a:t>‹#›</a:t>
            </a:fld>
            <a:endParaRPr lang="en-GB"/>
          </a:p>
        </p:txBody>
      </p:sp>
    </p:spTree>
    <p:extLst>
      <p:ext uri="{BB962C8B-B14F-4D97-AF65-F5344CB8AC3E}">
        <p14:creationId xmlns:p14="http://schemas.microsoft.com/office/powerpoint/2010/main" val="9391841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31F99-6ED2-AC9F-FBB0-EE64FF868E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AAD8472-DB14-2D3E-4F71-942B0251F00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3272648-3E92-69AC-7001-C815C36B78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A5D1A1-CC06-B1E8-6E69-C2D7E37A6F59}"/>
              </a:ext>
            </a:extLst>
          </p:cNvPr>
          <p:cNvSpPr>
            <a:spLocks noGrp="1"/>
          </p:cNvSpPr>
          <p:nvPr>
            <p:ph type="dt" sz="half" idx="10"/>
          </p:nvPr>
        </p:nvSpPr>
        <p:spPr/>
        <p:txBody>
          <a:bodyPr/>
          <a:lstStyle/>
          <a:p>
            <a:fld id="{07939A69-CE52-4484-BB47-DEA641D6F41B}" type="datetimeFigureOut">
              <a:rPr lang="en-GB" smtClean="0"/>
              <a:t>08/08/2026</a:t>
            </a:fld>
            <a:endParaRPr lang="en-GB"/>
          </a:p>
        </p:txBody>
      </p:sp>
      <p:sp>
        <p:nvSpPr>
          <p:cNvPr id="6" name="Footer Placeholder 5">
            <a:extLst>
              <a:ext uri="{FF2B5EF4-FFF2-40B4-BE49-F238E27FC236}">
                <a16:creationId xmlns:a16="http://schemas.microsoft.com/office/drawing/2014/main" id="{ACA191B3-CC20-67F9-98C7-D36542474A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F59B6A-4EA1-2394-6B5D-78CB0C83A478}"/>
              </a:ext>
            </a:extLst>
          </p:cNvPr>
          <p:cNvSpPr>
            <a:spLocks noGrp="1"/>
          </p:cNvSpPr>
          <p:nvPr>
            <p:ph type="sldNum" sz="quarter" idx="12"/>
          </p:nvPr>
        </p:nvSpPr>
        <p:spPr/>
        <p:txBody>
          <a:bodyPr/>
          <a:lstStyle/>
          <a:p>
            <a:fld id="{E1BECF9E-761B-4923-907C-142E229BEEA1}" type="slidenum">
              <a:rPr lang="en-GB" smtClean="0"/>
              <a:t>‹#›</a:t>
            </a:fld>
            <a:endParaRPr lang="en-GB"/>
          </a:p>
        </p:txBody>
      </p:sp>
    </p:spTree>
    <p:extLst>
      <p:ext uri="{BB962C8B-B14F-4D97-AF65-F5344CB8AC3E}">
        <p14:creationId xmlns:p14="http://schemas.microsoft.com/office/powerpoint/2010/main" val="2850901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D9C15-37AF-058F-2E06-4A38EAA5EC4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BBDEBA-8B14-7EFE-A01C-068FF5E4CAB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3C57AD-365B-895D-9E87-05E82156EC1D}"/>
              </a:ext>
            </a:extLst>
          </p:cNvPr>
          <p:cNvSpPr>
            <a:spLocks noGrp="1"/>
          </p:cNvSpPr>
          <p:nvPr>
            <p:ph type="dt" sz="half" idx="10"/>
          </p:nvPr>
        </p:nvSpPr>
        <p:spPr/>
        <p:txBody>
          <a:bodyPr/>
          <a:lstStyle/>
          <a:p>
            <a:fld id="{07939A69-CE52-4484-BB47-DEA641D6F41B}" type="datetimeFigureOut">
              <a:rPr lang="en-GB" smtClean="0"/>
              <a:t>08/08/2026</a:t>
            </a:fld>
            <a:endParaRPr lang="en-GB"/>
          </a:p>
        </p:txBody>
      </p:sp>
      <p:sp>
        <p:nvSpPr>
          <p:cNvPr id="5" name="Footer Placeholder 4">
            <a:extLst>
              <a:ext uri="{FF2B5EF4-FFF2-40B4-BE49-F238E27FC236}">
                <a16:creationId xmlns:a16="http://schemas.microsoft.com/office/drawing/2014/main" id="{7BB6434D-ADC4-97F2-A824-647637ADEE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3CB9CC-A59A-091E-86CF-AFDBDBC63EEE}"/>
              </a:ext>
            </a:extLst>
          </p:cNvPr>
          <p:cNvSpPr>
            <a:spLocks noGrp="1"/>
          </p:cNvSpPr>
          <p:nvPr>
            <p:ph type="sldNum" sz="quarter" idx="12"/>
          </p:nvPr>
        </p:nvSpPr>
        <p:spPr/>
        <p:txBody>
          <a:bodyPr/>
          <a:lstStyle/>
          <a:p>
            <a:fld id="{E1BECF9E-761B-4923-907C-142E229BEEA1}" type="slidenum">
              <a:rPr lang="en-GB" smtClean="0"/>
              <a:t>‹#›</a:t>
            </a:fld>
            <a:endParaRPr lang="en-GB"/>
          </a:p>
        </p:txBody>
      </p:sp>
    </p:spTree>
    <p:extLst>
      <p:ext uri="{BB962C8B-B14F-4D97-AF65-F5344CB8AC3E}">
        <p14:creationId xmlns:p14="http://schemas.microsoft.com/office/powerpoint/2010/main" val="1264332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8E8D3F-E5C9-3ADA-C47A-0710F41D0AF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068A670-59ED-22BB-C8DC-C765E728D55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100D70-2681-F2FB-BF05-41CC60998FFB}"/>
              </a:ext>
            </a:extLst>
          </p:cNvPr>
          <p:cNvSpPr>
            <a:spLocks noGrp="1"/>
          </p:cNvSpPr>
          <p:nvPr>
            <p:ph type="dt" sz="half" idx="10"/>
          </p:nvPr>
        </p:nvSpPr>
        <p:spPr/>
        <p:txBody>
          <a:bodyPr/>
          <a:lstStyle/>
          <a:p>
            <a:fld id="{07939A69-CE52-4484-BB47-DEA641D6F41B}" type="datetimeFigureOut">
              <a:rPr lang="en-GB" smtClean="0"/>
              <a:t>08/08/2026</a:t>
            </a:fld>
            <a:endParaRPr lang="en-GB"/>
          </a:p>
        </p:txBody>
      </p:sp>
      <p:sp>
        <p:nvSpPr>
          <p:cNvPr id="5" name="Footer Placeholder 4">
            <a:extLst>
              <a:ext uri="{FF2B5EF4-FFF2-40B4-BE49-F238E27FC236}">
                <a16:creationId xmlns:a16="http://schemas.microsoft.com/office/drawing/2014/main" id="{F088E4A4-574F-4BC2-F245-52224BFDEA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154D62-C754-9D29-2E67-6072AECFBC85}"/>
              </a:ext>
            </a:extLst>
          </p:cNvPr>
          <p:cNvSpPr>
            <a:spLocks noGrp="1"/>
          </p:cNvSpPr>
          <p:nvPr>
            <p:ph type="sldNum" sz="quarter" idx="12"/>
          </p:nvPr>
        </p:nvSpPr>
        <p:spPr/>
        <p:txBody>
          <a:bodyPr/>
          <a:lstStyle/>
          <a:p>
            <a:fld id="{E1BECF9E-761B-4923-907C-142E229BEEA1}" type="slidenum">
              <a:rPr lang="en-GB" smtClean="0"/>
              <a:t>‹#›</a:t>
            </a:fld>
            <a:endParaRPr lang="en-GB"/>
          </a:p>
        </p:txBody>
      </p:sp>
    </p:spTree>
    <p:extLst>
      <p:ext uri="{BB962C8B-B14F-4D97-AF65-F5344CB8AC3E}">
        <p14:creationId xmlns:p14="http://schemas.microsoft.com/office/powerpoint/2010/main" val="15412934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078962D-93EF-E95F-996E-9725FFAEF4C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BC6F9C3-463B-1221-D99D-05FB75CC46C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C9997E-938D-1DB6-6D3A-DAF06D20CB7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7939A69-CE52-4484-BB47-DEA641D6F41B}" type="datetimeFigureOut">
              <a:rPr lang="en-GB" smtClean="0"/>
              <a:t>08/08/2026</a:t>
            </a:fld>
            <a:endParaRPr lang="en-GB"/>
          </a:p>
        </p:txBody>
      </p:sp>
      <p:sp>
        <p:nvSpPr>
          <p:cNvPr id="5" name="Footer Placeholder 4">
            <a:extLst>
              <a:ext uri="{FF2B5EF4-FFF2-40B4-BE49-F238E27FC236}">
                <a16:creationId xmlns:a16="http://schemas.microsoft.com/office/drawing/2014/main" id="{532CF6AE-AEF0-B8A7-3C2E-2074DA453DB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045FC80-8B50-C642-45FC-12C3372B0A5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1BECF9E-761B-4923-907C-142E229BEEA1}" type="slidenum">
              <a:rPr lang="en-GB" smtClean="0"/>
              <a:t>‹#›</a:t>
            </a:fld>
            <a:endParaRPr lang="en-GB"/>
          </a:p>
        </p:txBody>
      </p:sp>
    </p:spTree>
    <p:extLst>
      <p:ext uri="{BB962C8B-B14F-4D97-AF65-F5344CB8AC3E}">
        <p14:creationId xmlns:p14="http://schemas.microsoft.com/office/powerpoint/2010/main" val="38737203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6.xml"/><Relationship Id="rId5" Type="http://schemas.openxmlformats.org/officeDocument/2006/relationships/image" Target="../media/image11.jpeg"/><Relationship Id="rId4" Type="http://schemas.openxmlformats.org/officeDocument/2006/relationships/image" Target="../media/image10.jpg"/></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6.sv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Empty airplane seats">
            <a:extLst>
              <a:ext uri="{FF2B5EF4-FFF2-40B4-BE49-F238E27FC236}">
                <a16:creationId xmlns:a16="http://schemas.microsoft.com/office/drawing/2014/main" id="{936B039F-FE57-0406-5EF2-97417CEFC9EC}"/>
              </a:ext>
            </a:extLst>
          </p:cNvPr>
          <p:cNvPicPr>
            <a:picLocks noChangeAspect="1"/>
          </p:cNvPicPr>
          <p:nvPr/>
        </p:nvPicPr>
        <p:blipFill>
          <a:blip r:embed="rId3"/>
          <a:srcRect t="5749" b="9654"/>
          <a:stretch>
            <a:fillRect/>
          </a:stretch>
        </p:blipFill>
        <p:spPr>
          <a:xfrm>
            <a:off x="29634" y="0"/>
            <a:ext cx="12192003" cy="6884632"/>
          </a:xfrm>
          <a:prstGeom prst="rect">
            <a:avLst/>
          </a:prstGeom>
        </p:spPr>
      </p:pic>
      <p:sp>
        <p:nvSpPr>
          <p:cNvPr id="10" name="Rectangle 9">
            <a:extLst>
              <a:ext uri="{FF2B5EF4-FFF2-40B4-BE49-F238E27FC236}">
                <a16:creationId xmlns:a16="http://schemas.microsoft.com/office/drawing/2014/main" id="{8870DEF6-46A2-D4F8-8BE6-91165D93E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4083" y="1474755"/>
            <a:ext cx="3943552" cy="3927961"/>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45DDD3DD-54A0-6F10-88E4-ABC30A76FE88}"/>
              </a:ext>
            </a:extLst>
          </p:cNvPr>
          <p:cNvSpPr txBox="1"/>
          <p:nvPr/>
        </p:nvSpPr>
        <p:spPr>
          <a:xfrm>
            <a:off x="7341438" y="1991240"/>
            <a:ext cx="3069083" cy="622835"/>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3200" dirty="0">
                <a:latin typeface="+mj-lt"/>
                <a:ea typeface="+mj-ea"/>
                <a:cs typeface="+mj-cs"/>
              </a:rPr>
              <a:t>LCLM 4003 LON</a:t>
            </a:r>
          </a:p>
        </p:txBody>
      </p:sp>
      <p:cxnSp>
        <p:nvCxnSpPr>
          <p:cNvPr id="12" name="Straight Connector 11">
            <a:extLst>
              <a:ext uri="{FF2B5EF4-FFF2-40B4-BE49-F238E27FC236}">
                <a16:creationId xmlns:a16="http://schemas.microsoft.com/office/drawing/2014/main" id="{8748256A-88AC-4254-406B-0E8EE2CC2B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75334" y="1940933"/>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582DE2CB-302D-0ECB-EEBB-81175A48EF48}"/>
              </a:ext>
            </a:extLst>
          </p:cNvPr>
          <p:cNvSpPr txBox="1"/>
          <p:nvPr/>
        </p:nvSpPr>
        <p:spPr>
          <a:xfrm>
            <a:off x="29634" y="54157"/>
            <a:ext cx="12132732" cy="584775"/>
          </a:xfrm>
          <a:prstGeom prst="rect">
            <a:avLst/>
          </a:prstGeom>
          <a:noFill/>
        </p:spPr>
        <p:txBody>
          <a:bodyPr wrap="square" rtlCol="0">
            <a:spAutoFit/>
          </a:bodyPr>
          <a:lstStyle/>
          <a:p>
            <a:pPr algn="ctr"/>
            <a:r>
              <a:rPr lang="en-GB" sz="3200">
                <a:solidFill>
                  <a:schemeClr val="bg1">
                    <a:lumMod val="95000"/>
                  </a:schemeClr>
                </a:solidFill>
              </a:rPr>
              <a:t>Effective Teamworking and Communication </a:t>
            </a:r>
          </a:p>
        </p:txBody>
      </p:sp>
      <p:sp>
        <p:nvSpPr>
          <p:cNvPr id="11" name="TextBox 10">
            <a:extLst>
              <a:ext uri="{FF2B5EF4-FFF2-40B4-BE49-F238E27FC236}">
                <a16:creationId xmlns:a16="http://schemas.microsoft.com/office/drawing/2014/main" id="{814D197A-4F31-CE58-831D-047D147DCCB1}"/>
              </a:ext>
            </a:extLst>
          </p:cNvPr>
          <p:cNvSpPr txBox="1"/>
          <p:nvPr/>
        </p:nvSpPr>
        <p:spPr>
          <a:xfrm>
            <a:off x="6934200" y="4248402"/>
            <a:ext cx="3883560" cy="400110"/>
          </a:xfrm>
          <a:prstGeom prst="rect">
            <a:avLst/>
          </a:prstGeom>
          <a:noFill/>
        </p:spPr>
        <p:txBody>
          <a:bodyPr wrap="square" rtlCol="0">
            <a:spAutoFit/>
          </a:bodyPr>
          <a:lstStyle/>
          <a:p>
            <a:r>
              <a:rPr lang="en-GB" sz="2000" dirty="0"/>
              <a:t>Assignment 2: Presentation </a:t>
            </a:r>
          </a:p>
        </p:txBody>
      </p:sp>
      <p:sp>
        <p:nvSpPr>
          <p:cNvPr id="2" name="TextBox 1">
            <a:extLst>
              <a:ext uri="{FF2B5EF4-FFF2-40B4-BE49-F238E27FC236}">
                <a16:creationId xmlns:a16="http://schemas.microsoft.com/office/drawing/2014/main" id="{55FCB4DE-A822-6FF1-6FDC-FF83B850E7BE}"/>
              </a:ext>
            </a:extLst>
          </p:cNvPr>
          <p:cNvSpPr txBox="1"/>
          <p:nvPr/>
        </p:nvSpPr>
        <p:spPr>
          <a:xfrm>
            <a:off x="6934200" y="2607455"/>
            <a:ext cx="3643784" cy="1323439"/>
          </a:xfrm>
          <a:prstGeom prst="rect">
            <a:avLst/>
          </a:prstGeom>
          <a:noFill/>
        </p:spPr>
        <p:txBody>
          <a:bodyPr wrap="square" rtlCol="0">
            <a:spAutoFit/>
          </a:bodyPr>
          <a:lstStyle/>
          <a:p>
            <a:r>
              <a:rPr lang="en-GB" sz="2000" dirty="0"/>
              <a:t>NAME : Marius Marcu </a:t>
            </a:r>
          </a:p>
          <a:p>
            <a:r>
              <a:rPr lang="en-GB" sz="2000" dirty="0"/>
              <a:t>                 2526515</a:t>
            </a:r>
          </a:p>
          <a:p>
            <a:r>
              <a:rPr lang="en-GB" sz="2000" dirty="0"/>
              <a:t>                 Florin Bogdan </a:t>
            </a:r>
            <a:r>
              <a:rPr lang="en-GB" sz="2000" dirty="0" err="1"/>
              <a:t>Rautu</a:t>
            </a:r>
            <a:endParaRPr lang="en-GB" sz="2000" dirty="0"/>
          </a:p>
          <a:p>
            <a:r>
              <a:rPr lang="en-GB" sz="2000" dirty="0"/>
              <a:t>                 2532759</a:t>
            </a:r>
          </a:p>
        </p:txBody>
      </p:sp>
      <p:sp>
        <p:nvSpPr>
          <p:cNvPr id="3" name="TextBox 2">
            <a:extLst>
              <a:ext uri="{FF2B5EF4-FFF2-40B4-BE49-F238E27FC236}">
                <a16:creationId xmlns:a16="http://schemas.microsoft.com/office/drawing/2014/main" id="{36729D01-145B-B8E6-8A2C-3582AC5F4AFC}"/>
              </a:ext>
            </a:extLst>
          </p:cNvPr>
          <p:cNvSpPr txBox="1"/>
          <p:nvPr/>
        </p:nvSpPr>
        <p:spPr>
          <a:xfrm>
            <a:off x="6804083" y="4766717"/>
            <a:ext cx="3813435" cy="646331"/>
          </a:xfrm>
          <a:prstGeom prst="rect">
            <a:avLst/>
          </a:prstGeom>
          <a:noFill/>
        </p:spPr>
        <p:txBody>
          <a:bodyPr wrap="square" rtlCol="0">
            <a:spAutoFit/>
          </a:bodyPr>
          <a:lstStyle/>
          <a:p>
            <a:pPr algn="ctr"/>
            <a:r>
              <a:rPr lang="en-GB" dirty="0"/>
              <a:t>Effective team-working and communication </a:t>
            </a:r>
          </a:p>
        </p:txBody>
      </p:sp>
    </p:spTree>
    <p:extLst>
      <p:ext uri="{BB962C8B-B14F-4D97-AF65-F5344CB8AC3E}">
        <p14:creationId xmlns:p14="http://schemas.microsoft.com/office/powerpoint/2010/main" val="3947452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7" descr="Burger and Drink">
            <a:extLst>
              <a:ext uri="{FF2B5EF4-FFF2-40B4-BE49-F238E27FC236}">
                <a16:creationId xmlns:a16="http://schemas.microsoft.com/office/drawing/2014/main" id="{978DAB3F-4F51-A469-1B2B-2AAC2958A69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279143" y="818188"/>
            <a:ext cx="5221625" cy="5221625"/>
          </a:xfrm>
          <a:prstGeom prst="rect">
            <a:avLst/>
          </a:prstGeom>
        </p:spPr>
      </p:pic>
      <p:sp>
        <p:nvSpPr>
          <p:cNvPr id="6" name="TextBox 5">
            <a:extLst>
              <a:ext uri="{FF2B5EF4-FFF2-40B4-BE49-F238E27FC236}">
                <a16:creationId xmlns:a16="http://schemas.microsoft.com/office/drawing/2014/main" id="{E9FFBC08-0A4B-98C9-62C0-79841EBBF3EB}"/>
              </a:ext>
            </a:extLst>
          </p:cNvPr>
          <p:cNvSpPr txBox="1"/>
          <p:nvPr/>
        </p:nvSpPr>
        <p:spPr>
          <a:xfrm>
            <a:off x="5779911" y="0"/>
            <a:ext cx="6412088" cy="6356349"/>
          </a:xfrm>
          <a:prstGeom prst="rect">
            <a:avLst/>
          </a:prstGeom>
        </p:spPr>
        <p:txBody>
          <a:bodyPr vert="horz" lIns="91440" tIns="45720" rIns="91440" bIns="45720" rtlCol="0" anchor="t">
            <a:normAutofit/>
          </a:bodyPr>
          <a:lstStyle/>
          <a:p>
            <a:pPr marL="228600" indent="-457200">
              <a:lnSpc>
                <a:spcPct val="90000"/>
              </a:lnSpc>
              <a:spcAft>
                <a:spcPts val="600"/>
              </a:spcAft>
              <a:buFont typeface="Wingdings" panose="05000000000000000000" pitchFamily="2" charset="2"/>
              <a:buChar char="Ø"/>
            </a:pPr>
            <a:r>
              <a:rPr lang="en-US" sz="2800" dirty="0">
                <a:solidFill>
                  <a:schemeClr val="tx1">
                    <a:alpha val="80000"/>
                  </a:schemeClr>
                </a:solidFill>
              </a:rPr>
              <a:t>S1 :Cover Page </a:t>
            </a:r>
          </a:p>
          <a:p>
            <a:pPr marL="228600" indent="-457200">
              <a:lnSpc>
                <a:spcPct val="90000"/>
              </a:lnSpc>
              <a:spcAft>
                <a:spcPts val="600"/>
              </a:spcAft>
              <a:buFont typeface="Wingdings" panose="05000000000000000000" pitchFamily="2" charset="2"/>
              <a:buChar char="Ø"/>
            </a:pPr>
            <a:r>
              <a:rPr lang="en-US" sz="2800" dirty="0">
                <a:solidFill>
                  <a:schemeClr val="tx1">
                    <a:alpha val="80000"/>
                  </a:schemeClr>
                </a:solidFill>
              </a:rPr>
              <a:t>S2 :Contents </a:t>
            </a:r>
          </a:p>
          <a:p>
            <a:pPr marL="228600" indent="-457200">
              <a:lnSpc>
                <a:spcPct val="90000"/>
              </a:lnSpc>
              <a:spcAft>
                <a:spcPts val="600"/>
              </a:spcAft>
              <a:buFont typeface="Wingdings" panose="05000000000000000000" pitchFamily="2" charset="2"/>
              <a:buChar char="Ø"/>
            </a:pPr>
            <a:r>
              <a:rPr lang="en-US" sz="2800" dirty="0">
                <a:solidFill>
                  <a:schemeClr val="tx1">
                    <a:alpha val="80000"/>
                  </a:schemeClr>
                </a:solidFill>
              </a:rPr>
              <a:t>S3 :Communication and Importance </a:t>
            </a:r>
          </a:p>
          <a:p>
            <a:pPr marL="228600" indent="-457200">
              <a:lnSpc>
                <a:spcPct val="90000"/>
              </a:lnSpc>
              <a:spcAft>
                <a:spcPts val="600"/>
              </a:spcAft>
              <a:buFont typeface="Wingdings" panose="05000000000000000000" pitchFamily="2" charset="2"/>
              <a:buChar char="Ø"/>
            </a:pPr>
            <a:r>
              <a:rPr lang="en-US" sz="2800" dirty="0">
                <a:solidFill>
                  <a:schemeClr val="tx1">
                    <a:alpha val="80000"/>
                  </a:schemeClr>
                </a:solidFill>
              </a:rPr>
              <a:t>S4 :Case Study Problem Faced                          (BACKGROUND )</a:t>
            </a:r>
          </a:p>
          <a:p>
            <a:pPr marL="228600" indent="-457200">
              <a:lnSpc>
                <a:spcPct val="90000"/>
              </a:lnSpc>
              <a:spcAft>
                <a:spcPts val="600"/>
              </a:spcAft>
              <a:buFont typeface="Wingdings" panose="05000000000000000000" pitchFamily="2" charset="2"/>
              <a:buChar char="Ø"/>
            </a:pPr>
            <a:r>
              <a:rPr lang="en-US" sz="2800" dirty="0">
                <a:solidFill>
                  <a:schemeClr val="tx1">
                    <a:alpha val="80000"/>
                  </a:schemeClr>
                </a:solidFill>
              </a:rPr>
              <a:t>S5 : P1 - ENVIERMENT / SOLUTION </a:t>
            </a:r>
          </a:p>
          <a:p>
            <a:pPr marL="228600" indent="-457200">
              <a:lnSpc>
                <a:spcPct val="90000"/>
              </a:lnSpc>
              <a:spcAft>
                <a:spcPts val="600"/>
              </a:spcAft>
              <a:buFont typeface="Wingdings" panose="05000000000000000000" pitchFamily="2" charset="2"/>
              <a:buChar char="Ø"/>
            </a:pPr>
            <a:r>
              <a:rPr lang="en-US" sz="2800" dirty="0">
                <a:solidFill>
                  <a:schemeClr val="tx1">
                    <a:alpha val="80000"/>
                  </a:schemeClr>
                </a:solidFill>
              </a:rPr>
              <a:t>S6 : P2 - LANGUAGE / SOLUTION </a:t>
            </a:r>
          </a:p>
          <a:p>
            <a:pPr marL="228600" indent="-457200">
              <a:lnSpc>
                <a:spcPct val="90000"/>
              </a:lnSpc>
              <a:spcAft>
                <a:spcPts val="600"/>
              </a:spcAft>
              <a:buFont typeface="Wingdings" panose="05000000000000000000" pitchFamily="2" charset="2"/>
              <a:buChar char="Ø"/>
            </a:pPr>
            <a:r>
              <a:rPr lang="en-US" sz="2800" dirty="0">
                <a:solidFill>
                  <a:schemeClr val="tx1">
                    <a:alpha val="80000"/>
                  </a:schemeClr>
                </a:solidFill>
              </a:rPr>
              <a:t>S7 : P3 - AGE / SOLUTION </a:t>
            </a:r>
          </a:p>
          <a:p>
            <a:pPr marL="228600" indent="-457200">
              <a:lnSpc>
                <a:spcPct val="90000"/>
              </a:lnSpc>
              <a:spcAft>
                <a:spcPts val="600"/>
              </a:spcAft>
              <a:buFont typeface="Wingdings" panose="05000000000000000000" pitchFamily="2" charset="2"/>
              <a:buChar char="Ø"/>
            </a:pPr>
            <a:r>
              <a:rPr lang="en-US" sz="2800" dirty="0">
                <a:solidFill>
                  <a:schemeClr val="tx1">
                    <a:alpha val="80000"/>
                  </a:schemeClr>
                </a:solidFill>
              </a:rPr>
              <a:t>S8 : P4 - CULTURAL / SOLUTION </a:t>
            </a:r>
          </a:p>
          <a:p>
            <a:pPr marL="228600" indent="-457200">
              <a:lnSpc>
                <a:spcPct val="90000"/>
              </a:lnSpc>
              <a:spcAft>
                <a:spcPts val="600"/>
              </a:spcAft>
              <a:buFont typeface="Wingdings" panose="05000000000000000000" pitchFamily="2" charset="2"/>
              <a:buChar char="Ø"/>
            </a:pPr>
            <a:r>
              <a:rPr lang="en-US" sz="2800" dirty="0">
                <a:solidFill>
                  <a:schemeClr val="tx1">
                    <a:alpha val="80000"/>
                  </a:schemeClr>
                </a:solidFill>
              </a:rPr>
              <a:t>S9 : P5 - EMOTIONAL / SOLUTION</a:t>
            </a:r>
          </a:p>
          <a:p>
            <a:pPr marL="228600" indent="-457200">
              <a:lnSpc>
                <a:spcPct val="90000"/>
              </a:lnSpc>
              <a:spcAft>
                <a:spcPts val="600"/>
              </a:spcAft>
              <a:buFont typeface="Wingdings" panose="05000000000000000000" pitchFamily="2" charset="2"/>
              <a:buChar char="Ø"/>
            </a:pPr>
            <a:r>
              <a:rPr lang="en-US" sz="2800" dirty="0">
                <a:solidFill>
                  <a:schemeClr val="tx1">
                    <a:alpha val="80000"/>
                  </a:schemeClr>
                </a:solidFill>
              </a:rPr>
              <a:t>S10 : Communication Theory </a:t>
            </a:r>
          </a:p>
          <a:p>
            <a:pPr marL="228600" indent="-457200">
              <a:lnSpc>
                <a:spcPct val="90000"/>
              </a:lnSpc>
              <a:spcAft>
                <a:spcPts val="600"/>
              </a:spcAft>
              <a:buFont typeface="Wingdings" panose="05000000000000000000" pitchFamily="2" charset="2"/>
              <a:buChar char="Ø"/>
            </a:pPr>
            <a:r>
              <a:rPr lang="en-US" sz="2800" dirty="0">
                <a:solidFill>
                  <a:schemeClr val="tx1">
                    <a:alpha val="80000"/>
                  </a:schemeClr>
                </a:solidFill>
              </a:rPr>
              <a:t>S11: Conclusion Overall</a:t>
            </a:r>
          </a:p>
          <a:p>
            <a:pPr marL="228600" indent="-457200">
              <a:lnSpc>
                <a:spcPct val="90000"/>
              </a:lnSpc>
              <a:spcAft>
                <a:spcPts val="600"/>
              </a:spcAft>
              <a:buFont typeface="Wingdings" panose="05000000000000000000" pitchFamily="2" charset="2"/>
              <a:buChar char="Ø"/>
            </a:pPr>
            <a:r>
              <a:rPr lang="en-US" sz="2800" dirty="0">
                <a:solidFill>
                  <a:schemeClr val="tx1">
                    <a:alpha val="80000"/>
                  </a:schemeClr>
                </a:solidFill>
              </a:rPr>
              <a:t>S12 : References  </a:t>
            </a:r>
          </a:p>
        </p:txBody>
      </p:sp>
      <p:cxnSp>
        <p:nvCxnSpPr>
          <p:cNvPr id="27" name="Straight Connector 2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53964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8"/>
                                        </p:tgtEl>
                                        <p:attrNameLst>
                                          <p:attrName>style.visibility</p:attrName>
                                        </p:attrNameLst>
                                      </p:cBhvr>
                                      <p:to>
                                        <p:strVal val="visible"/>
                                      </p:to>
                                    </p:set>
                                    <p:animEffect transition="in" filter="fade">
                                      <p:cBhvr>
                                        <p:cTn id="7" dur="7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A95209C-5275-4E15-8EA7-7F42980AB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ack view of an airplane">
            <a:extLst>
              <a:ext uri="{FF2B5EF4-FFF2-40B4-BE49-F238E27FC236}">
                <a16:creationId xmlns:a16="http://schemas.microsoft.com/office/drawing/2014/main" id="{7285A963-0106-FCCD-24D1-C725978E0736}"/>
              </a:ext>
            </a:extLst>
          </p:cNvPr>
          <p:cNvPicPr>
            <a:picLocks noChangeAspect="1"/>
          </p:cNvPicPr>
          <p:nvPr/>
        </p:nvPicPr>
        <p:blipFill>
          <a:blip r:embed="rId2">
            <a:alphaModFix amt="50000"/>
          </a:blip>
          <a:srcRect t="11640" r="-1" b="4068"/>
          <a:stretch>
            <a:fillRect/>
          </a:stretch>
        </p:blipFill>
        <p:spPr>
          <a:xfrm>
            <a:off x="20" y="10"/>
            <a:ext cx="12188931" cy="6857990"/>
          </a:xfrm>
          <a:prstGeom prst="rect">
            <a:avLst/>
          </a:prstGeom>
        </p:spPr>
      </p:pic>
      <p:sp>
        <p:nvSpPr>
          <p:cNvPr id="17" name="sketchy box">
            <a:extLst>
              <a:ext uri="{FF2B5EF4-FFF2-40B4-BE49-F238E27FC236}">
                <a16:creationId xmlns:a16="http://schemas.microsoft.com/office/drawing/2014/main" id="{4F2ED431-E304-4FF0-9F4E-032783C9D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sX0" fmla="*/ 0 w 10515600"/>
              <a:gd name="csY0" fmla="*/ 0 h 5416094"/>
              <a:gd name="csX1" fmla="*/ 552069 w 10515600"/>
              <a:gd name="csY1" fmla="*/ 0 h 5416094"/>
              <a:gd name="csX2" fmla="*/ 893826 w 10515600"/>
              <a:gd name="csY2" fmla="*/ 0 h 5416094"/>
              <a:gd name="csX3" fmla="*/ 1761363 w 10515600"/>
              <a:gd name="csY3" fmla="*/ 0 h 5416094"/>
              <a:gd name="csX4" fmla="*/ 2313432 w 10515600"/>
              <a:gd name="csY4" fmla="*/ 0 h 5416094"/>
              <a:gd name="csX5" fmla="*/ 2865501 w 10515600"/>
              <a:gd name="csY5" fmla="*/ 0 h 5416094"/>
              <a:gd name="csX6" fmla="*/ 3733038 w 10515600"/>
              <a:gd name="csY6" fmla="*/ 0 h 5416094"/>
              <a:gd name="csX7" fmla="*/ 4179951 w 10515600"/>
              <a:gd name="csY7" fmla="*/ 0 h 5416094"/>
              <a:gd name="csX8" fmla="*/ 5047488 w 10515600"/>
              <a:gd name="csY8" fmla="*/ 0 h 5416094"/>
              <a:gd name="csX9" fmla="*/ 5915025 w 10515600"/>
              <a:gd name="csY9" fmla="*/ 0 h 5416094"/>
              <a:gd name="csX10" fmla="*/ 6572250 w 10515600"/>
              <a:gd name="csY10" fmla="*/ 0 h 5416094"/>
              <a:gd name="csX11" fmla="*/ 7439787 w 10515600"/>
              <a:gd name="csY11" fmla="*/ 0 h 5416094"/>
              <a:gd name="csX12" fmla="*/ 7991856 w 10515600"/>
              <a:gd name="csY12" fmla="*/ 0 h 5416094"/>
              <a:gd name="csX13" fmla="*/ 8543925 w 10515600"/>
              <a:gd name="csY13" fmla="*/ 0 h 5416094"/>
              <a:gd name="csX14" fmla="*/ 9306306 w 10515600"/>
              <a:gd name="csY14" fmla="*/ 0 h 5416094"/>
              <a:gd name="csX15" fmla="*/ 9858375 w 10515600"/>
              <a:gd name="csY15" fmla="*/ 0 h 5416094"/>
              <a:gd name="csX16" fmla="*/ 10515600 w 10515600"/>
              <a:gd name="csY16" fmla="*/ 0 h 5416094"/>
              <a:gd name="csX17" fmla="*/ 10515600 w 10515600"/>
              <a:gd name="csY17" fmla="*/ 785334 h 5416094"/>
              <a:gd name="csX18" fmla="*/ 10515600 w 10515600"/>
              <a:gd name="csY18" fmla="*/ 1516506 h 5416094"/>
              <a:gd name="csX19" fmla="*/ 10515600 w 10515600"/>
              <a:gd name="csY19" fmla="*/ 2247679 h 5416094"/>
              <a:gd name="csX20" fmla="*/ 10515600 w 10515600"/>
              <a:gd name="csY20" fmla="*/ 2762208 h 5416094"/>
              <a:gd name="csX21" fmla="*/ 10515600 w 10515600"/>
              <a:gd name="csY21" fmla="*/ 3330898 h 5416094"/>
              <a:gd name="csX22" fmla="*/ 10515600 w 10515600"/>
              <a:gd name="csY22" fmla="*/ 4062071 h 5416094"/>
              <a:gd name="csX23" fmla="*/ 10515600 w 10515600"/>
              <a:gd name="csY23" fmla="*/ 4684921 h 5416094"/>
              <a:gd name="csX24" fmla="*/ 10515600 w 10515600"/>
              <a:gd name="csY24" fmla="*/ 5416094 h 5416094"/>
              <a:gd name="csX25" fmla="*/ 9753219 w 10515600"/>
              <a:gd name="csY25" fmla="*/ 5416094 h 5416094"/>
              <a:gd name="csX26" fmla="*/ 9411462 w 10515600"/>
              <a:gd name="csY26" fmla="*/ 5416094 h 5416094"/>
              <a:gd name="csX27" fmla="*/ 8754237 w 10515600"/>
              <a:gd name="csY27" fmla="*/ 5416094 h 5416094"/>
              <a:gd name="csX28" fmla="*/ 8307324 w 10515600"/>
              <a:gd name="csY28" fmla="*/ 5416094 h 5416094"/>
              <a:gd name="csX29" fmla="*/ 7544943 w 10515600"/>
              <a:gd name="csY29" fmla="*/ 5416094 h 5416094"/>
              <a:gd name="csX30" fmla="*/ 7098030 w 10515600"/>
              <a:gd name="csY30" fmla="*/ 5416094 h 5416094"/>
              <a:gd name="csX31" fmla="*/ 6335649 w 10515600"/>
              <a:gd name="csY31" fmla="*/ 5416094 h 5416094"/>
              <a:gd name="csX32" fmla="*/ 5993892 w 10515600"/>
              <a:gd name="csY32" fmla="*/ 5416094 h 5416094"/>
              <a:gd name="csX33" fmla="*/ 5231511 w 10515600"/>
              <a:gd name="csY33" fmla="*/ 5416094 h 5416094"/>
              <a:gd name="csX34" fmla="*/ 4784598 w 10515600"/>
              <a:gd name="csY34" fmla="*/ 5416094 h 5416094"/>
              <a:gd name="csX35" fmla="*/ 4442841 w 10515600"/>
              <a:gd name="csY35" fmla="*/ 5416094 h 5416094"/>
              <a:gd name="csX36" fmla="*/ 3995928 w 10515600"/>
              <a:gd name="csY36" fmla="*/ 5416094 h 5416094"/>
              <a:gd name="csX37" fmla="*/ 3233547 w 10515600"/>
              <a:gd name="csY37" fmla="*/ 5416094 h 5416094"/>
              <a:gd name="csX38" fmla="*/ 2786634 w 10515600"/>
              <a:gd name="csY38" fmla="*/ 5416094 h 5416094"/>
              <a:gd name="csX39" fmla="*/ 2444877 w 10515600"/>
              <a:gd name="csY39" fmla="*/ 5416094 h 5416094"/>
              <a:gd name="csX40" fmla="*/ 1997964 w 10515600"/>
              <a:gd name="csY40" fmla="*/ 5416094 h 5416094"/>
              <a:gd name="csX41" fmla="*/ 1445895 w 10515600"/>
              <a:gd name="csY41" fmla="*/ 5416094 h 5416094"/>
              <a:gd name="csX42" fmla="*/ 788670 w 10515600"/>
              <a:gd name="csY42" fmla="*/ 5416094 h 5416094"/>
              <a:gd name="csX43" fmla="*/ 0 w 10515600"/>
              <a:gd name="csY43" fmla="*/ 5416094 h 5416094"/>
              <a:gd name="csX44" fmla="*/ 0 w 10515600"/>
              <a:gd name="csY44" fmla="*/ 4630760 h 5416094"/>
              <a:gd name="csX45" fmla="*/ 0 w 10515600"/>
              <a:gd name="csY45" fmla="*/ 3953749 h 5416094"/>
              <a:gd name="csX46" fmla="*/ 0 w 10515600"/>
              <a:gd name="csY46" fmla="*/ 3276737 h 5416094"/>
              <a:gd name="csX47" fmla="*/ 0 w 10515600"/>
              <a:gd name="csY47" fmla="*/ 2599725 h 5416094"/>
              <a:gd name="csX48" fmla="*/ 0 w 10515600"/>
              <a:gd name="csY48" fmla="*/ 1922713 h 5416094"/>
              <a:gd name="csX49" fmla="*/ 0 w 10515600"/>
              <a:gd name="csY49" fmla="*/ 1299863 h 5416094"/>
              <a:gd name="csX50" fmla="*/ 0 w 10515600"/>
              <a:gd name="csY50" fmla="*/ 0 h 54160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bg1">
                <a:alpha val="75000"/>
              </a:scheme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sketchy line">
            <a:extLst>
              <a:ext uri="{FF2B5EF4-FFF2-40B4-BE49-F238E27FC236}">
                <a16:creationId xmlns:a16="http://schemas.microsoft.com/office/drawing/2014/main" id="{4E87FCFB-2CCE-460D-B3DD-557C8BD1B9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alpha val="75000"/>
            </a:srgbClr>
          </a:solidFill>
          <a:ln w="41275" cap="rnd">
            <a:solidFill>
              <a:schemeClr val="bg1">
                <a:alpha val="75000"/>
              </a:scheme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C8F68F5C-8E39-4341-B9A3-D0B8C7766279}"/>
              </a:ext>
            </a:extLst>
          </p:cNvPr>
          <p:cNvSpPr txBox="1"/>
          <p:nvPr/>
        </p:nvSpPr>
        <p:spPr>
          <a:xfrm>
            <a:off x="980539" y="784529"/>
            <a:ext cx="10313994" cy="5170646"/>
          </a:xfrm>
          <a:prstGeom prst="rect">
            <a:avLst/>
          </a:prstGeom>
          <a:noFill/>
        </p:spPr>
        <p:txBody>
          <a:bodyPr wrap="square">
            <a:spAutoFit/>
          </a:bodyPr>
          <a:lstStyle/>
          <a:p>
            <a:r>
              <a:rPr lang="en-GB" sz="3200">
                <a:solidFill>
                  <a:schemeClr val="bg1"/>
                </a:solidFill>
              </a:rPr>
              <a:t>Communication is essential because it helps a business operate efficiently and achieve its goals. </a:t>
            </a:r>
          </a:p>
          <a:p>
            <a:endParaRPr lang="en-GB">
              <a:solidFill>
                <a:schemeClr val="bg1"/>
              </a:solidFill>
            </a:endParaRPr>
          </a:p>
          <a:p>
            <a:endParaRPr lang="en-GB">
              <a:solidFill>
                <a:schemeClr val="bg1"/>
              </a:solidFill>
            </a:endParaRPr>
          </a:p>
          <a:p>
            <a:endParaRPr lang="en-GB">
              <a:solidFill>
                <a:schemeClr val="bg1"/>
              </a:solidFill>
            </a:endParaRPr>
          </a:p>
          <a:p>
            <a:endParaRPr lang="en-GB">
              <a:solidFill>
                <a:schemeClr val="bg1"/>
              </a:solidFill>
            </a:endParaRPr>
          </a:p>
          <a:p>
            <a:endParaRPr lang="en-GB">
              <a:solidFill>
                <a:schemeClr val="bg1"/>
              </a:solidFill>
            </a:endParaRPr>
          </a:p>
          <a:p>
            <a:r>
              <a:rPr lang="en-GB" sz="3200">
                <a:solidFill>
                  <a:schemeClr val="bg1"/>
                </a:solidFill>
              </a:rPr>
              <a:t>GOOD COMMUNICATION :</a:t>
            </a:r>
          </a:p>
          <a:p>
            <a:endParaRPr lang="en-GB">
              <a:solidFill>
                <a:schemeClr val="bg1"/>
              </a:solidFill>
            </a:endParaRPr>
          </a:p>
          <a:p>
            <a:endParaRPr lang="en-GB">
              <a:solidFill>
                <a:schemeClr val="bg1"/>
              </a:solidFill>
            </a:endParaRPr>
          </a:p>
          <a:p>
            <a:r>
              <a:rPr lang="en-GB">
                <a:solidFill>
                  <a:schemeClr val="bg1"/>
                </a:solidFill>
              </a:rPr>
              <a:t>                                                               </a:t>
            </a:r>
          </a:p>
          <a:p>
            <a:r>
              <a:rPr lang="en-GB">
                <a:solidFill>
                  <a:schemeClr val="bg1"/>
                </a:solidFill>
              </a:rPr>
              <a:t>                                                               </a:t>
            </a:r>
          </a:p>
          <a:p>
            <a:r>
              <a:rPr lang="en-GB">
                <a:solidFill>
                  <a:schemeClr val="bg1"/>
                </a:solidFill>
              </a:rPr>
              <a:t>                                                               -IMPROVES TEAMWORKING </a:t>
            </a:r>
          </a:p>
          <a:p>
            <a:r>
              <a:rPr lang="en-GB">
                <a:solidFill>
                  <a:schemeClr val="bg1"/>
                </a:solidFill>
              </a:rPr>
              <a:t>                                                               -SUPORT DECISION-MAKING </a:t>
            </a:r>
          </a:p>
          <a:p>
            <a:r>
              <a:rPr lang="en-GB">
                <a:solidFill>
                  <a:schemeClr val="bg1"/>
                </a:solidFill>
              </a:rPr>
              <a:t>                                                               -BULID STRONG RELATIONSHEAPS</a:t>
            </a:r>
          </a:p>
          <a:p>
            <a:r>
              <a:rPr lang="en-GB">
                <a:solidFill>
                  <a:schemeClr val="bg1"/>
                </a:solidFill>
              </a:rPr>
              <a:t>                                                               -INCREAS PRODUCTION  </a:t>
            </a:r>
          </a:p>
        </p:txBody>
      </p:sp>
    </p:spTree>
    <p:extLst>
      <p:ext uri="{BB962C8B-B14F-4D97-AF65-F5344CB8AC3E}">
        <p14:creationId xmlns:p14="http://schemas.microsoft.com/office/powerpoint/2010/main" val="35586409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9C6777B5-64F4-4200-B099-34168B69F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9">
            <a:extLst>
              <a:ext uri="{FF2B5EF4-FFF2-40B4-BE49-F238E27FC236}">
                <a16:creationId xmlns:a16="http://schemas.microsoft.com/office/drawing/2014/main" id="{07CC3966-7C24-8F4E-4A32-4C9901915CCE}"/>
              </a:ext>
            </a:extLst>
          </p:cNvPr>
          <p:cNvPicPr>
            <a:picLocks noChangeAspect="1"/>
          </p:cNvPicPr>
          <p:nvPr/>
        </p:nvPicPr>
        <p:blipFill>
          <a:blip r:embed="rId2"/>
          <a:srcRect t="2674" b="8437"/>
          <a:stretch>
            <a:fillRect/>
          </a:stretch>
        </p:blipFill>
        <p:spPr>
          <a:xfrm>
            <a:off x="20" y="10"/>
            <a:ext cx="12191980" cy="6095990"/>
          </a:xfrm>
          <a:custGeom>
            <a:avLst/>
            <a:gdLst/>
            <a:ahLst/>
            <a:cxnLst/>
            <a:rect l="l" t="t" r="r" b="b"/>
            <a:pathLst>
              <a:path w="12192000" h="6096000">
                <a:moveTo>
                  <a:pt x="7230262" y="5906862"/>
                </a:moveTo>
                <a:lnTo>
                  <a:pt x="7197115" y="5913338"/>
                </a:lnTo>
                <a:lnTo>
                  <a:pt x="7214545" y="5911744"/>
                </a:lnTo>
                <a:cubicBezTo>
                  <a:pt x="7220308" y="5910958"/>
                  <a:pt x="7225785" y="5909624"/>
                  <a:pt x="7230262" y="5906862"/>
                </a:cubicBezTo>
                <a:close/>
                <a:moveTo>
                  <a:pt x="7009120" y="5850263"/>
                </a:moveTo>
                <a:lnTo>
                  <a:pt x="7021563" y="5861355"/>
                </a:lnTo>
                <a:lnTo>
                  <a:pt x="7021563" y="5861354"/>
                </a:lnTo>
                <a:close/>
                <a:moveTo>
                  <a:pt x="7768443" y="5742074"/>
                </a:moveTo>
                <a:lnTo>
                  <a:pt x="7768443" y="5742075"/>
                </a:lnTo>
                <a:lnTo>
                  <a:pt x="7792447" y="5764553"/>
                </a:lnTo>
                <a:cubicBezTo>
                  <a:pt x="7785969" y="5758457"/>
                  <a:pt x="7779301" y="5752361"/>
                  <a:pt x="7768443" y="5742074"/>
                </a:cubicBezTo>
                <a:close/>
                <a:moveTo>
                  <a:pt x="4038748" y="5739955"/>
                </a:moveTo>
                <a:lnTo>
                  <a:pt x="4030517" y="5751599"/>
                </a:lnTo>
                <a:cubicBezTo>
                  <a:pt x="4026230" y="5759505"/>
                  <a:pt x="4021242" y="5765745"/>
                  <a:pt x="4015609" y="5770450"/>
                </a:cubicBezTo>
                <a:lnTo>
                  <a:pt x="3996845" y="5780104"/>
                </a:lnTo>
                <a:cubicBezTo>
                  <a:pt x="4010562" y="5776555"/>
                  <a:pt x="4021944" y="5767411"/>
                  <a:pt x="4030518" y="5751599"/>
                </a:cubicBezTo>
                <a:close/>
                <a:moveTo>
                  <a:pt x="6245343" y="5736549"/>
                </a:moveTo>
                <a:lnTo>
                  <a:pt x="6274406" y="5743345"/>
                </a:lnTo>
                <a:lnTo>
                  <a:pt x="6291247" y="5749662"/>
                </a:lnTo>
                <a:lnTo>
                  <a:pt x="6291385" y="5749714"/>
                </a:lnTo>
                <a:lnTo>
                  <a:pt x="6306284" y="5755552"/>
                </a:lnTo>
                <a:lnTo>
                  <a:pt x="6308075" y="5755968"/>
                </a:lnTo>
                <a:lnTo>
                  <a:pt x="6313855" y="5758133"/>
                </a:lnTo>
                <a:cubicBezTo>
                  <a:pt x="6321454" y="5760521"/>
                  <a:pt x="6329151" y="5762258"/>
                  <a:pt x="6337048" y="5762696"/>
                </a:cubicBezTo>
                <a:lnTo>
                  <a:pt x="6308075" y="5755968"/>
                </a:lnTo>
                <a:lnTo>
                  <a:pt x="6291385" y="5749714"/>
                </a:lnTo>
                <a:lnTo>
                  <a:pt x="6276197" y="5743764"/>
                </a:lnTo>
                <a:lnTo>
                  <a:pt x="6274406" y="5743345"/>
                </a:lnTo>
                <a:lnTo>
                  <a:pt x="6268613" y="5741171"/>
                </a:lnTo>
                <a:cubicBezTo>
                  <a:pt x="6260996" y="5738770"/>
                  <a:pt x="6253273" y="5737013"/>
                  <a:pt x="6245343" y="5736549"/>
                </a:cubicBezTo>
                <a:close/>
                <a:moveTo>
                  <a:pt x="6558837" y="5706717"/>
                </a:moveTo>
                <a:cubicBezTo>
                  <a:pt x="6548970" y="5706068"/>
                  <a:pt x="6539355" y="5706473"/>
                  <a:pt x="6529984" y="5708163"/>
                </a:cubicBezTo>
                <a:lnTo>
                  <a:pt x="6589207" y="5711593"/>
                </a:lnTo>
                <a:cubicBezTo>
                  <a:pt x="6578825" y="5709068"/>
                  <a:pt x="6568705" y="5707366"/>
                  <a:pt x="6558837" y="5706717"/>
                </a:cubicBezTo>
                <a:close/>
                <a:moveTo>
                  <a:pt x="4834454" y="5646059"/>
                </a:moveTo>
                <a:cubicBezTo>
                  <a:pt x="4849504" y="5662538"/>
                  <a:pt x="4866316" y="5668776"/>
                  <a:pt x="4883986" y="5670301"/>
                </a:cubicBezTo>
                <a:lnTo>
                  <a:pt x="4858238" y="5663787"/>
                </a:lnTo>
                <a:cubicBezTo>
                  <a:pt x="4849945" y="5659978"/>
                  <a:pt x="4841980" y="5654298"/>
                  <a:pt x="4834454" y="5646059"/>
                </a:cubicBezTo>
                <a:close/>
                <a:moveTo>
                  <a:pt x="5056443" y="5643725"/>
                </a:moveTo>
                <a:lnTo>
                  <a:pt x="5072588" y="5644505"/>
                </a:lnTo>
                <a:cubicBezTo>
                  <a:pt x="5078053" y="5645963"/>
                  <a:pt x="5083590" y="5648726"/>
                  <a:pt x="5089162" y="5653107"/>
                </a:cubicBezTo>
                <a:cubicBezTo>
                  <a:pt x="5078019" y="5644344"/>
                  <a:pt x="5067015" y="5642058"/>
                  <a:pt x="5056443" y="5643725"/>
                </a:cubicBezTo>
                <a:close/>
                <a:moveTo>
                  <a:pt x="739852" y="5343843"/>
                </a:moveTo>
                <a:cubicBezTo>
                  <a:pt x="733899" y="5350392"/>
                  <a:pt x="728660" y="5358013"/>
                  <a:pt x="724278" y="5365062"/>
                </a:cubicBezTo>
                <a:cubicBezTo>
                  <a:pt x="719849" y="5372206"/>
                  <a:pt x="714527" y="5377552"/>
                  <a:pt x="708621" y="5381222"/>
                </a:cubicBezTo>
                <a:lnTo>
                  <a:pt x="691439" y="5386697"/>
                </a:lnTo>
                <a:lnTo>
                  <a:pt x="708622" y="5381222"/>
                </a:lnTo>
                <a:cubicBezTo>
                  <a:pt x="714527" y="5377552"/>
                  <a:pt x="719849" y="5372206"/>
                  <a:pt x="724279" y="5365062"/>
                </a:cubicBezTo>
                <a:cubicBezTo>
                  <a:pt x="728660" y="5358013"/>
                  <a:pt x="733899" y="5350392"/>
                  <a:pt x="739852" y="5343843"/>
                </a:cubicBezTo>
                <a:close/>
                <a:moveTo>
                  <a:pt x="8934151" y="5275333"/>
                </a:moveTo>
                <a:cubicBezTo>
                  <a:pt x="8940248" y="5280573"/>
                  <a:pt x="8947058" y="5285906"/>
                  <a:pt x="8954249" y="5290264"/>
                </a:cubicBezTo>
                <a:lnTo>
                  <a:pt x="8962389" y="5293563"/>
                </a:lnTo>
                <a:lnTo>
                  <a:pt x="8954250" y="5290264"/>
                </a:lnTo>
                <a:cubicBezTo>
                  <a:pt x="8947058" y="5285906"/>
                  <a:pt x="8940248" y="5280573"/>
                  <a:pt x="8934151" y="5275333"/>
                </a:cubicBezTo>
                <a:close/>
                <a:moveTo>
                  <a:pt x="2314816" y="5273737"/>
                </a:moveTo>
                <a:cubicBezTo>
                  <a:pt x="2309720" y="5274714"/>
                  <a:pt x="2304339" y="5276762"/>
                  <a:pt x="2300909" y="5279143"/>
                </a:cubicBezTo>
                <a:cubicBezTo>
                  <a:pt x="2267856" y="5302385"/>
                  <a:pt x="2242281" y="5314291"/>
                  <a:pt x="2216515" y="5314887"/>
                </a:cubicBezTo>
                <a:cubicBezTo>
                  <a:pt x="2242281" y="5314291"/>
                  <a:pt x="2267856" y="5302385"/>
                  <a:pt x="2300910" y="5279143"/>
                </a:cubicBezTo>
                <a:close/>
                <a:moveTo>
                  <a:pt x="1916629" y="5252000"/>
                </a:moveTo>
                <a:lnTo>
                  <a:pt x="1907132" y="5255330"/>
                </a:lnTo>
                <a:lnTo>
                  <a:pt x="1866619" y="5265015"/>
                </a:lnTo>
                <a:lnTo>
                  <a:pt x="1907133" y="5255330"/>
                </a:lnTo>
                <a:close/>
                <a:moveTo>
                  <a:pt x="2058204" y="5241232"/>
                </a:moveTo>
                <a:cubicBezTo>
                  <a:pt x="2076636" y="5242946"/>
                  <a:pt x="2095174" y="5243803"/>
                  <a:pt x="2108194" y="5255939"/>
                </a:cubicBezTo>
                <a:cubicBezTo>
                  <a:pt x="2095175" y="5243803"/>
                  <a:pt x="2076636" y="5242946"/>
                  <a:pt x="2058204" y="5241232"/>
                </a:cubicBezTo>
                <a:close/>
                <a:moveTo>
                  <a:pt x="0" y="0"/>
                </a:moveTo>
                <a:lnTo>
                  <a:pt x="12191456" y="0"/>
                </a:lnTo>
                <a:lnTo>
                  <a:pt x="12191456" y="873938"/>
                </a:lnTo>
                <a:lnTo>
                  <a:pt x="12192000" y="873938"/>
                </a:lnTo>
                <a:lnTo>
                  <a:pt x="12192000" y="3249107"/>
                </a:lnTo>
                <a:cubicBezTo>
                  <a:pt x="12192000" y="3264730"/>
                  <a:pt x="12192000" y="3274255"/>
                  <a:pt x="12192000" y="3283970"/>
                </a:cubicBezTo>
                <a:lnTo>
                  <a:pt x="12192000" y="3681702"/>
                </a:lnTo>
                <a:lnTo>
                  <a:pt x="12160947" y="3710323"/>
                </a:lnTo>
                <a:cubicBezTo>
                  <a:pt x="12118083" y="3731849"/>
                  <a:pt x="12072360" y="3751282"/>
                  <a:pt x="12026448" y="3770523"/>
                </a:cubicBezTo>
                <a:cubicBezTo>
                  <a:pt x="12013114" y="3776049"/>
                  <a:pt x="11998443" y="3779097"/>
                  <a:pt x="11986443" y="3786526"/>
                </a:cubicBezTo>
                <a:cubicBezTo>
                  <a:pt x="11931195" y="3820436"/>
                  <a:pt x="11877664" y="3857014"/>
                  <a:pt x="11821656" y="3889591"/>
                </a:cubicBezTo>
                <a:cubicBezTo>
                  <a:pt x="11763931" y="3923310"/>
                  <a:pt x="11712304" y="3963126"/>
                  <a:pt x="11672489" y="4017039"/>
                </a:cubicBezTo>
                <a:cubicBezTo>
                  <a:pt x="11635529" y="4067143"/>
                  <a:pt x="11599714" y="4118007"/>
                  <a:pt x="11562947" y="4168300"/>
                </a:cubicBezTo>
                <a:cubicBezTo>
                  <a:pt x="11553613" y="4181065"/>
                  <a:pt x="11545039" y="4196115"/>
                  <a:pt x="11532275" y="4204307"/>
                </a:cubicBezTo>
                <a:cubicBezTo>
                  <a:pt x="11505795" y="4221452"/>
                  <a:pt x="11476838" y="4235359"/>
                  <a:pt x="11448453" y="4249457"/>
                </a:cubicBezTo>
                <a:cubicBezTo>
                  <a:pt x="11424069" y="4261459"/>
                  <a:pt x="11398160" y="4270411"/>
                  <a:pt x="11374346" y="4283366"/>
                </a:cubicBezTo>
                <a:cubicBezTo>
                  <a:pt x="11355296" y="4293655"/>
                  <a:pt x="11338339" y="4307943"/>
                  <a:pt x="11320623" y="4320897"/>
                </a:cubicBezTo>
                <a:cubicBezTo>
                  <a:pt x="11305192" y="4332136"/>
                  <a:pt x="11288238" y="4341852"/>
                  <a:pt x="11275283" y="4355378"/>
                </a:cubicBezTo>
                <a:cubicBezTo>
                  <a:pt x="11243658" y="4388145"/>
                  <a:pt x="11211843" y="4420340"/>
                  <a:pt x="11172600" y="4444536"/>
                </a:cubicBezTo>
                <a:cubicBezTo>
                  <a:pt x="11133927" y="4468538"/>
                  <a:pt x="11097350" y="4495401"/>
                  <a:pt x="11058869" y="4519786"/>
                </a:cubicBezTo>
                <a:cubicBezTo>
                  <a:pt x="11021146" y="4543599"/>
                  <a:pt x="10987046" y="4569697"/>
                  <a:pt x="10967423" y="4611991"/>
                </a:cubicBezTo>
                <a:cubicBezTo>
                  <a:pt x="10958661" y="4630659"/>
                  <a:pt x="10946279" y="4651044"/>
                  <a:pt x="10929704" y="4661903"/>
                </a:cubicBezTo>
                <a:cubicBezTo>
                  <a:pt x="10906081" y="4677334"/>
                  <a:pt x="10876171" y="4682859"/>
                  <a:pt x="10850453" y="4696003"/>
                </a:cubicBezTo>
                <a:cubicBezTo>
                  <a:pt x="10820162" y="4711434"/>
                  <a:pt x="10785111" y="4724770"/>
                  <a:pt x="10764534" y="4749345"/>
                </a:cubicBezTo>
                <a:cubicBezTo>
                  <a:pt x="10746246" y="4771255"/>
                  <a:pt x="10727767" y="4788399"/>
                  <a:pt x="10703573" y="4802305"/>
                </a:cubicBezTo>
                <a:cubicBezTo>
                  <a:pt x="10686617" y="4812022"/>
                  <a:pt x="10674046" y="4829738"/>
                  <a:pt x="10656519" y="4837740"/>
                </a:cubicBezTo>
                <a:cubicBezTo>
                  <a:pt x="10633467" y="4848409"/>
                  <a:pt x="10610225" y="4856791"/>
                  <a:pt x="10590031" y="4873366"/>
                </a:cubicBezTo>
                <a:cubicBezTo>
                  <a:pt x="10569075" y="4890510"/>
                  <a:pt x="10545263" y="4904036"/>
                  <a:pt x="10523354" y="4920039"/>
                </a:cubicBezTo>
                <a:cubicBezTo>
                  <a:pt x="10511734" y="4928611"/>
                  <a:pt x="10502208" y="4939851"/>
                  <a:pt x="10490969" y="4948806"/>
                </a:cubicBezTo>
                <a:cubicBezTo>
                  <a:pt x="10470394" y="4965188"/>
                  <a:pt x="10449438" y="4981191"/>
                  <a:pt x="10428291" y="4996622"/>
                </a:cubicBezTo>
                <a:cubicBezTo>
                  <a:pt x="10407146" y="5012055"/>
                  <a:pt x="10386952" y="5029961"/>
                  <a:pt x="10363709" y="5041201"/>
                </a:cubicBezTo>
                <a:cubicBezTo>
                  <a:pt x="10324086" y="5060251"/>
                  <a:pt x="10280840" y="5071682"/>
                  <a:pt x="10242357" y="5092257"/>
                </a:cubicBezTo>
                <a:cubicBezTo>
                  <a:pt x="10203304" y="5113211"/>
                  <a:pt x="10166536" y="5139503"/>
                  <a:pt x="10131863" y="5167315"/>
                </a:cubicBezTo>
                <a:cubicBezTo>
                  <a:pt x="10104430" y="5189224"/>
                  <a:pt x="10078713" y="5210943"/>
                  <a:pt x="10044230" y="5222182"/>
                </a:cubicBezTo>
                <a:cubicBezTo>
                  <a:pt x="10024990" y="5228470"/>
                  <a:pt x="10004797" y="5242186"/>
                  <a:pt x="9993175" y="5258189"/>
                </a:cubicBezTo>
                <a:cubicBezTo>
                  <a:pt x="9968027" y="5293049"/>
                  <a:pt x="9935832" y="5317626"/>
                  <a:pt x="9899446" y="5338582"/>
                </a:cubicBezTo>
                <a:cubicBezTo>
                  <a:pt x="9850865" y="5366776"/>
                  <a:pt x="9802858" y="5395543"/>
                  <a:pt x="9754088" y="5423166"/>
                </a:cubicBezTo>
                <a:cubicBezTo>
                  <a:pt x="9725323" y="5439551"/>
                  <a:pt x="9696749" y="5456885"/>
                  <a:pt x="9666265" y="5468888"/>
                </a:cubicBezTo>
                <a:cubicBezTo>
                  <a:pt x="9603971" y="5493655"/>
                  <a:pt x="9540152" y="5514799"/>
                  <a:pt x="9477283" y="5537851"/>
                </a:cubicBezTo>
                <a:cubicBezTo>
                  <a:pt x="9456709" y="5545280"/>
                  <a:pt x="9437278" y="5555949"/>
                  <a:pt x="9416321" y="5562426"/>
                </a:cubicBezTo>
                <a:cubicBezTo>
                  <a:pt x="9393650" y="5569475"/>
                  <a:pt x="9369267" y="5571571"/>
                  <a:pt x="9346597" y="5578619"/>
                </a:cubicBezTo>
                <a:cubicBezTo>
                  <a:pt x="9308875" y="5590240"/>
                  <a:pt x="9272298" y="5605101"/>
                  <a:pt x="9234579" y="5616911"/>
                </a:cubicBezTo>
                <a:cubicBezTo>
                  <a:pt x="9161805" y="5639582"/>
                  <a:pt x="9088840" y="5661299"/>
                  <a:pt x="9015878" y="5682826"/>
                </a:cubicBezTo>
                <a:cubicBezTo>
                  <a:pt x="9000257" y="5687399"/>
                  <a:pt x="8983301" y="5687970"/>
                  <a:pt x="8967871" y="5692923"/>
                </a:cubicBezTo>
                <a:cubicBezTo>
                  <a:pt x="8926911" y="5706259"/>
                  <a:pt x="8886142" y="5720736"/>
                  <a:pt x="8845565" y="5735407"/>
                </a:cubicBezTo>
                <a:cubicBezTo>
                  <a:pt x="8820990" y="5744361"/>
                  <a:pt x="8796985" y="5755409"/>
                  <a:pt x="8772219" y="5763982"/>
                </a:cubicBezTo>
                <a:cubicBezTo>
                  <a:pt x="8752407" y="5770840"/>
                  <a:pt x="8732023" y="5776174"/>
                  <a:pt x="8711448" y="5780366"/>
                </a:cubicBezTo>
                <a:cubicBezTo>
                  <a:pt x="8693731" y="5783986"/>
                  <a:pt x="8675253" y="5783603"/>
                  <a:pt x="8657726" y="5787986"/>
                </a:cubicBezTo>
                <a:cubicBezTo>
                  <a:pt x="8610288" y="5799797"/>
                  <a:pt x="8563425" y="5813133"/>
                  <a:pt x="8516369" y="5825705"/>
                </a:cubicBezTo>
                <a:cubicBezTo>
                  <a:pt x="8497511" y="5830659"/>
                  <a:pt x="8478269" y="5834280"/>
                  <a:pt x="8459979" y="5840566"/>
                </a:cubicBezTo>
                <a:cubicBezTo>
                  <a:pt x="8411019" y="5857141"/>
                  <a:pt x="8362822" y="5875999"/>
                  <a:pt x="8313671" y="5891622"/>
                </a:cubicBezTo>
                <a:cubicBezTo>
                  <a:pt x="8272903" y="5904576"/>
                  <a:pt x="8230992" y="5913910"/>
                  <a:pt x="8189651" y="5925341"/>
                </a:cubicBezTo>
                <a:cubicBezTo>
                  <a:pt x="8172124" y="5930295"/>
                  <a:pt x="8155359" y="5937343"/>
                  <a:pt x="8137835" y="5941534"/>
                </a:cubicBezTo>
                <a:cubicBezTo>
                  <a:pt x="8098590" y="5951059"/>
                  <a:pt x="8058774" y="5959059"/>
                  <a:pt x="8019339" y="5968586"/>
                </a:cubicBezTo>
                <a:cubicBezTo>
                  <a:pt x="7996859" y="5974110"/>
                  <a:pt x="7975142" y="5984017"/>
                  <a:pt x="7952280" y="5987637"/>
                </a:cubicBezTo>
                <a:cubicBezTo>
                  <a:pt x="7897987" y="5996209"/>
                  <a:pt x="7843311" y="6002305"/>
                  <a:pt x="7788636" y="6009163"/>
                </a:cubicBezTo>
                <a:cubicBezTo>
                  <a:pt x="7732247" y="6016211"/>
                  <a:pt x="7676047" y="6023642"/>
                  <a:pt x="7619655" y="6029928"/>
                </a:cubicBezTo>
                <a:cubicBezTo>
                  <a:pt x="7588795" y="6033168"/>
                  <a:pt x="7557742" y="6033738"/>
                  <a:pt x="7526880" y="6036786"/>
                </a:cubicBezTo>
                <a:cubicBezTo>
                  <a:pt x="7499828" y="6039455"/>
                  <a:pt x="7472967" y="6044407"/>
                  <a:pt x="7445916" y="6047647"/>
                </a:cubicBezTo>
                <a:cubicBezTo>
                  <a:pt x="7422483" y="6050313"/>
                  <a:pt x="7398860" y="6051837"/>
                  <a:pt x="7375428" y="6054505"/>
                </a:cubicBezTo>
                <a:cubicBezTo>
                  <a:pt x="7337899" y="6058885"/>
                  <a:pt x="7300559" y="6063839"/>
                  <a:pt x="7263220" y="6068411"/>
                </a:cubicBezTo>
                <a:cubicBezTo>
                  <a:pt x="7247599" y="6070126"/>
                  <a:pt x="7231214" y="6074888"/>
                  <a:pt x="7216547" y="6072032"/>
                </a:cubicBezTo>
                <a:cubicBezTo>
                  <a:pt x="7179587" y="6064791"/>
                  <a:pt x="7143199" y="6066887"/>
                  <a:pt x="7106432" y="6071840"/>
                </a:cubicBezTo>
                <a:cubicBezTo>
                  <a:pt x="7093860" y="6073555"/>
                  <a:pt x="7080334" y="6073174"/>
                  <a:pt x="7068141" y="6069936"/>
                </a:cubicBezTo>
                <a:cubicBezTo>
                  <a:pt x="7043184" y="6063457"/>
                  <a:pt x="7018991" y="6054313"/>
                  <a:pt x="6994415" y="6046313"/>
                </a:cubicBezTo>
                <a:cubicBezTo>
                  <a:pt x="6991747" y="6045361"/>
                  <a:pt x="6988509" y="6045169"/>
                  <a:pt x="6985653" y="6044599"/>
                </a:cubicBezTo>
                <a:cubicBezTo>
                  <a:pt x="6969457" y="6041359"/>
                  <a:pt x="6953457" y="6038120"/>
                  <a:pt x="6937263" y="6035263"/>
                </a:cubicBezTo>
                <a:cubicBezTo>
                  <a:pt x="6928501" y="6033738"/>
                  <a:pt x="6919547" y="6033549"/>
                  <a:pt x="6910782" y="6032214"/>
                </a:cubicBezTo>
                <a:cubicBezTo>
                  <a:pt x="6876872" y="6026880"/>
                  <a:pt x="6839534" y="6035834"/>
                  <a:pt x="6810195" y="6012784"/>
                </a:cubicBezTo>
                <a:cubicBezTo>
                  <a:pt x="6791144" y="5997923"/>
                  <a:pt x="6772665" y="6001353"/>
                  <a:pt x="6752283" y="6003639"/>
                </a:cubicBezTo>
                <a:cubicBezTo>
                  <a:pt x="6736851" y="6005353"/>
                  <a:pt x="6721038" y="6004782"/>
                  <a:pt x="6705417" y="6004974"/>
                </a:cubicBezTo>
                <a:cubicBezTo>
                  <a:pt x="6677984" y="6005543"/>
                  <a:pt x="6650551" y="6005735"/>
                  <a:pt x="6623118" y="6006687"/>
                </a:cubicBezTo>
                <a:cubicBezTo>
                  <a:pt x="6614353" y="6007067"/>
                  <a:pt x="6605401" y="6011832"/>
                  <a:pt x="6596828" y="6011070"/>
                </a:cubicBezTo>
                <a:cubicBezTo>
                  <a:pt x="6557201" y="6007449"/>
                  <a:pt x="6517576" y="6001734"/>
                  <a:pt x="6477951" y="5998495"/>
                </a:cubicBezTo>
                <a:cubicBezTo>
                  <a:pt x="6455472" y="5996591"/>
                  <a:pt x="6432420" y="6000209"/>
                  <a:pt x="6410131" y="5997543"/>
                </a:cubicBezTo>
                <a:cubicBezTo>
                  <a:pt x="6384414" y="5994495"/>
                  <a:pt x="6359268" y="5986685"/>
                  <a:pt x="6333739" y="5981920"/>
                </a:cubicBezTo>
                <a:cubicBezTo>
                  <a:pt x="6326691" y="5980589"/>
                  <a:pt x="6318880" y="5982303"/>
                  <a:pt x="6311449" y="5982682"/>
                </a:cubicBezTo>
                <a:cubicBezTo>
                  <a:pt x="6303068" y="5983064"/>
                  <a:pt x="6294876" y="5983826"/>
                  <a:pt x="6286493" y="5984017"/>
                </a:cubicBezTo>
                <a:cubicBezTo>
                  <a:pt x="6260964" y="5984399"/>
                  <a:pt x="6235437" y="5983826"/>
                  <a:pt x="6209909" y="5985161"/>
                </a:cubicBezTo>
                <a:cubicBezTo>
                  <a:pt x="6194288" y="5985922"/>
                  <a:pt x="6177905" y="5993733"/>
                  <a:pt x="6163425" y="5990874"/>
                </a:cubicBezTo>
                <a:cubicBezTo>
                  <a:pt x="6133897" y="5985351"/>
                  <a:pt x="6104368" y="5997733"/>
                  <a:pt x="6074842" y="5987447"/>
                </a:cubicBezTo>
                <a:cubicBezTo>
                  <a:pt x="6065695" y="5984399"/>
                  <a:pt x="6053124" y="5992019"/>
                  <a:pt x="6042072" y="5992399"/>
                </a:cubicBezTo>
                <a:cubicBezTo>
                  <a:pt x="6014449" y="5993351"/>
                  <a:pt x="5986828" y="5993161"/>
                  <a:pt x="5959204" y="5992971"/>
                </a:cubicBezTo>
                <a:cubicBezTo>
                  <a:pt x="5934438" y="5992781"/>
                  <a:pt x="5908719" y="5995447"/>
                  <a:pt x="5884906" y="5990113"/>
                </a:cubicBezTo>
                <a:cubicBezTo>
                  <a:pt x="5859949" y="5984399"/>
                  <a:pt x="5837471" y="5985161"/>
                  <a:pt x="5813275" y="5991637"/>
                </a:cubicBezTo>
                <a:cubicBezTo>
                  <a:pt x="5796702" y="5996019"/>
                  <a:pt x="5779174" y="5996591"/>
                  <a:pt x="5762029" y="5997923"/>
                </a:cubicBezTo>
                <a:cubicBezTo>
                  <a:pt x="5743551" y="5999447"/>
                  <a:pt x="5723166" y="5995447"/>
                  <a:pt x="5706401" y="6001734"/>
                </a:cubicBezTo>
                <a:cubicBezTo>
                  <a:pt x="5656488" y="6020403"/>
                  <a:pt x="5605244" y="6024403"/>
                  <a:pt x="5553045" y="6024403"/>
                </a:cubicBezTo>
                <a:cubicBezTo>
                  <a:pt x="5543518" y="6024403"/>
                  <a:pt x="5533802" y="6021738"/>
                  <a:pt x="5524660" y="6018880"/>
                </a:cubicBezTo>
                <a:cubicBezTo>
                  <a:pt x="5471316" y="6001734"/>
                  <a:pt x="5417784" y="6003257"/>
                  <a:pt x="5363491" y="6013736"/>
                </a:cubicBezTo>
                <a:cubicBezTo>
                  <a:pt x="5352250" y="6016022"/>
                  <a:pt x="5339677" y="6016403"/>
                  <a:pt x="5328438" y="6014118"/>
                </a:cubicBezTo>
                <a:cubicBezTo>
                  <a:pt x="5296812" y="6007449"/>
                  <a:pt x="5266141" y="5996399"/>
                  <a:pt x="5234326" y="5991637"/>
                </a:cubicBezTo>
                <a:cubicBezTo>
                  <a:pt x="5181748" y="5983826"/>
                  <a:pt x="5136216" y="6010115"/>
                  <a:pt x="5089162" y="6027262"/>
                </a:cubicBezTo>
                <a:cubicBezTo>
                  <a:pt x="5044391" y="6043455"/>
                  <a:pt x="5006292" y="6080032"/>
                  <a:pt x="4953328" y="6071840"/>
                </a:cubicBezTo>
                <a:cubicBezTo>
                  <a:pt x="4947996" y="6071078"/>
                  <a:pt x="4942089" y="6076222"/>
                  <a:pt x="4936184" y="6077555"/>
                </a:cubicBezTo>
                <a:cubicBezTo>
                  <a:pt x="4919991" y="6081176"/>
                  <a:pt x="4903799" y="6085555"/>
                  <a:pt x="4887415" y="6087272"/>
                </a:cubicBezTo>
                <a:cubicBezTo>
                  <a:pt x="4867412" y="6089558"/>
                  <a:pt x="4847027" y="6088797"/>
                  <a:pt x="4827024" y="6090701"/>
                </a:cubicBezTo>
                <a:cubicBezTo>
                  <a:pt x="4814165" y="6091844"/>
                  <a:pt x="4801401" y="6093939"/>
                  <a:pt x="4788661" y="6095749"/>
                </a:cubicBezTo>
                <a:lnTo>
                  <a:pt x="4785776" y="6096000"/>
                </a:lnTo>
                <a:lnTo>
                  <a:pt x="4726469" y="6096000"/>
                </a:lnTo>
                <a:lnTo>
                  <a:pt x="4719697" y="6095130"/>
                </a:lnTo>
                <a:cubicBezTo>
                  <a:pt x="4709481" y="6092939"/>
                  <a:pt x="4699289" y="6090320"/>
                  <a:pt x="4689098" y="6088605"/>
                </a:cubicBezTo>
                <a:cubicBezTo>
                  <a:pt x="4660331" y="6083842"/>
                  <a:pt x="4628705" y="6085176"/>
                  <a:pt x="4603368" y="6072984"/>
                </a:cubicBezTo>
                <a:cubicBezTo>
                  <a:pt x="4576318" y="6060029"/>
                  <a:pt x="4550599" y="6054123"/>
                  <a:pt x="4522596" y="6058123"/>
                </a:cubicBezTo>
                <a:cubicBezTo>
                  <a:pt x="4513260" y="6059457"/>
                  <a:pt x="4501257" y="6067459"/>
                  <a:pt x="4497068" y="6075649"/>
                </a:cubicBezTo>
                <a:cubicBezTo>
                  <a:pt x="4487731" y="6093938"/>
                  <a:pt x="4474969" y="6097178"/>
                  <a:pt x="4457632" y="6090890"/>
                </a:cubicBezTo>
                <a:cubicBezTo>
                  <a:pt x="4442581" y="6085555"/>
                  <a:pt x="4424104" y="6082890"/>
                  <a:pt x="4413817" y="6072601"/>
                </a:cubicBezTo>
                <a:cubicBezTo>
                  <a:pt x="4384668" y="6043455"/>
                  <a:pt x="4347518" y="6042503"/>
                  <a:pt x="4311323" y="6034693"/>
                </a:cubicBezTo>
                <a:cubicBezTo>
                  <a:pt x="4289227" y="6029928"/>
                  <a:pt x="4268649" y="6029738"/>
                  <a:pt x="4246551" y="6032976"/>
                </a:cubicBezTo>
                <a:cubicBezTo>
                  <a:pt x="4198546" y="6040216"/>
                  <a:pt x="4151870" y="6029928"/>
                  <a:pt x="4105766" y="6016784"/>
                </a:cubicBezTo>
                <a:cubicBezTo>
                  <a:pt x="4075285" y="6008022"/>
                  <a:pt x="4044043" y="6002687"/>
                  <a:pt x="4013753" y="5993733"/>
                </a:cubicBezTo>
                <a:cubicBezTo>
                  <a:pt x="3991083" y="5986874"/>
                  <a:pt x="3968414" y="5978682"/>
                  <a:pt x="3947648" y="5967634"/>
                </a:cubicBezTo>
                <a:cubicBezTo>
                  <a:pt x="3917546" y="5951440"/>
                  <a:pt x="3891259" y="5927055"/>
                  <a:pt x="3852966" y="5933533"/>
                </a:cubicBezTo>
                <a:cubicBezTo>
                  <a:pt x="3819245" y="5939247"/>
                  <a:pt x="3788766" y="5927247"/>
                  <a:pt x="3757902" y="5915816"/>
                </a:cubicBezTo>
                <a:cubicBezTo>
                  <a:pt x="3735231" y="5907434"/>
                  <a:pt x="3712565" y="5898859"/>
                  <a:pt x="3689131" y="5893526"/>
                </a:cubicBezTo>
                <a:cubicBezTo>
                  <a:pt x="3661315" y="5887239"/>
                  <a:pt x="3629882" y="5889907"/>
                  <a:pt x="3605116" y="5878285"/>
                </a:cubicBezTo>
                <a:cubicBezTo>
                  <a:pt x="3579206" y="5866093"/>
                  <a:pt x="3557682" y="5874285"/>
                  <a:pt x="3534629" y="5877715"/>
                </a:cubicBezTo>
                <a:cubicBezTo>
                  <a:pt x="3497862" y="5883049"/>
                  <a:pt x="3461282" y="5892955"/>
                  <a:pt x="3424135" y="5880382"/>
                </a:cubicBezTo>
                <a:cubicBezTo>
                  <a:pt x="3378986" y="5865141"/>
                  <a:pt x="3334216" y="5848758"/>
                  <a:pt x="3288877" y="5834280"/>
                </a:cubicBezTo>
                <a:cubicBezTo>
                  <a:pt x="3271348" y="5828753"/>
                  <a:pt x="3252492" y="5826467"/>
                  <a:pt x="3234202" y="5823991"/>
                </a:cubicBezTo>
                <a:cubicBezTo>
                  <a:pt x="3216867" y="5821895"/>
                  <a:pt x="3196102" y="5827230"/>
                  <a:pt x="3182763" y="5819229"/>
                </a:cubicBezTo>
                <a:cubicBezTo>
                  <a:pt x="3148472" y="5798655"/>
                  <a:pt x="3113231" y="5788558"/>
                  <a:pt x="3073604" y="5788558"/>
                </a:cubicBezTo>
                <a:cubicBezTo>
                  <a:pt x="3058743" y="5788558"/>
                  <a:pt x="3044264" y="5779984"/>
                  <a:pt x="3029216" y="5778459"/>
                </a:cubicBezTo>
                <a:cubicBezTo>
                  <a:pt x="3008639" y="5776555"/>
                  <a:pt x="2985016" y="5771411"/>
                  <a:pt x="2967110" y="5778651"/>
                </a:cubicBezTo>
                <a:cubicBezTo>
                  <a:pt x="2925008" y="5795797"/>
                  <a:pt x="2890910" y="5781507"/>
                  <a:pt x="2854140" y="5764553"/>
                </a:cubicBezTo>
                <a:cubicBezTo>
                  <a:pt x="2817943" y="5747789"/>
                  <a:pt x="2779842" y="5734455"/>
                  <a:pt x="2741360" y="5723403"/>
                </a:cubicBezTo>
                <a:cubicBezTo>
                  <a:pt x="2726882" y="5719403"/>
                  <a:pt x="2709548" y="5726072"/>
                  <a:pt x="2693543" y="5727405"/>
                </a:cubicBezTo>
                <a:cubicBezTo>
                  <a:pt x="2687827" y="5727786"/>
                  <a:pt x="2681540" y="5728358"/>
                  <a:pt x="2676398" y="5726453"/>
                </a:cubicBezTo>
                <a:cubicBezTo>
                  <a:pt x="2626677" y="5708163"/>
                  <a:pt x="2576191" y="5694257"/>
                  <a:pt x="2522279" y="5703782"/>
                </a:cubicBezTo>
                <a:cubicBezTo>
                  <a:pt x="2517327" y="5704735"/>
                  <a:pt x="2511800" y="5702639"/>
                  <a:pt x="2506847" y="5701305"/>
                </a:cubicBezTo>
                <a:cubicBezTo>
                  <a:pt x="2482652" y="5694447"/>
                  <a:pt x="2459029" y="5683589"/>
                  <a:pt x="2434456" y="5681112"/>
                </a:cubicBezTo>
                <a:cubicBezTo>
                  <a:pt x="2373874" y="5675016"/>
                  <a:pt x="2312915" y="5672538"/>
                  <a:pt x="2251948" y="5668538"/>
                </a:cubicBezTo>
                <a:cubicBezTo>
                  <a:pt x="2248138" y="5668349"/>
                  <a:pt x="2244137" y="5668349"/>
                  <a:pt x="2240710" y="5667014"/>
                </a:cubicBezTo>
                <a:cubicBezTo>
                  <a:pt x="2218229" y="5658822"/>
                  <a:pt x="2198608" y="5661490"/>
                  <a:pt x="2179556" y="5677111"/>
                </a:cubicBezTo>
                <a:cubicBezTo>
                  <a:pt x="2171173" y="5683969"/>
                  <a:pt x="2159743" y="5687589"/>
                  <a:pt x="2149267" y="5691399"/>
                </a:cubicBezTo>
                <a:cubicBezTo>
                  <a:pt x="2133834" y="5697115"/>
                  <a:pt x="2118023" y="5702639"/>
                  <a:pt x="2102021" y="5706259"/>
                </a:cubicBezTo>
                <a:cubicBezTo>
                  <a:pt x="2086208" y="5709688"/>
                  <a:pt x="2069254" y="5714449"/>
                  <a:pt x="2054013" y="5711784"/>
                </a:cubicBezTo>
                <a:cubicBezTo>
                  <a:pt x="2026581" y="5707022"/>
                  <a:pt x="2000479" y="5696353"/>
                  <a:pt x="1973429" y="5689303"/>
                </a:cubicBezTo>
                <a:cubicBezTo>
                  <a:pt x="1964094" y="5686826"/>
                  <a:pt x="1953806" y="5687209"/>
                  <a:pt x="1944092" y="5687017"/>
                </a:cubicBezTo>
                <a:cubicBezTo>
                  <a:pt x="1921800" y="5686447"/>
                  <a:pt x="1898940" y="5691971"/>
                  <a:pt x="1878748" y="5676159"/>
                </a:cubicBezTo>
                <a:cubicBezTo>
                  <a:pt x="1860079" y="5661299"/>
                  <a:pt x="1841216" y="5665680"/>
                  <a:pt x="1821596" y="5676920"/>
                </a:cubicBezTo>
                <a:cubicBezTo>
                  <a:pt x="1807497" y="5684922"/>
                  <a:pt x="1791496" y="5691209"/>
                  <a:pt x="1775684" y="5694257"/>
                </a:cubicBezTo>
                <a:cubicBezTo>
                  <a:pt x="1753965" y="5698447"/>
                  <a:pt x="1732439" y="5700163"/>
                  <a:pt x="1709006" y="5697685"/>
                </a:cubicBezTo>
                <a:cubicBezTo>
                  <a:pt x="1692431" y="5695971"/>
                  <a:pt x="1678904" y="5695209"/>
                  <a:pt x="1665950" y="5685113"/>
                </a:cubicBezTo>
                <a:cubicBezTo>
                  <a:pt x="1663856" y="5683589"/>
                  <a:pt x="1660046" y="5683207"/>
                  <a:pt x="1657188" y="5683399"/>
                </a:cubicBezTo>
                <a:cubicBezTo>
                  <a:pt x="1619658" y="5686637"/>
                  <a:pt x="1582510" y="5684922"/>
                  <a:pt x="1544598" y="5682634"/>
                </a:cubicBezTo>
                <a:cubicBezTo>
                  <a:pt x="1496403" y="5679589"/>
                  <a:pt x="1445725" y="5688541"/>
                  <a:pt x="1404006" y="5720546"/>
                </a:cubicBezTo>
                <a:cubicBezTo>
                  <a:pt x="1397909" y="5725310"/>
                  <a:pt x="1388765" y="5727405"/>
                  <a:pt x="1380762" y="5728549"/>
                </a:cubicBezTo>
                <a:cubicBezTo>
                  <a:pt x="1343044" y="5733501"/>
                  <a:pt x="1305132" y="5736930"/>
                  <a:pt x="1267411" y="5742455"/>
                </a:cubicBezTo>
                <a:cubicBezTo>
                  <a:pt x="1246837" y="5745503"/>
                  <a:pt x="1225310" y="5748170"/>
                  <a:pt x="1206641" y="5756553"/>
                </a:cubicBezTo>
                <a:cubicBezTo>
                  <a:pt x="1188354" y="5764743"/>
                  <a:pt x="1173681" y="5774459"/>
                  <a:pt x="1162823" y="5757315"/>
                </a:cubicBezTo>
                <a:cubicBezTo>
                  <a:pt x="1143394" y="5766459"/>
                  <a:pt x="1126437" y="5774080"/>
                  <a:pt x="1109865" y="5782270"/>
                </a:cubicBezTo>
                <a:cubicBezTo>
                  <a:pt x="1103767" y="5785318"/>
                  <a:pt x="1098623" y="5790272"/>
                  <a:pt x="1092527" y="5793130"/>
                </a:cubicBezTo>
                <a:cubicBezTo>
                  <a:pt x="1086048" y="5796178"/>
                  <a:pt x="1078810" y="5798082"/>
                  <a:pt x="1071762" y="5799607"/>
                </a:cubicBezTo>
                <a:cubicBezTo>
                  <a:pt x="1040327" y="5806465"/>
                  <a:pt x="1008894" y="5812751"/>
                  <a:pt x="977653" y="5820182"/>
                </a:cubicBezTo>
                <a:cubicBezTo>
                  <a:pt x="971554" y="5821705"/>
                  <a:pt x="966411" y="5827801"/>
                  <a:pt x="960887" y="5831801"/>
                </a:cubicBezTo>
                <a:cubicBezTo>
                  <a:pt x="957266" y="5834470"/>
                  <a:pt x="953648" y="5838470"/>
                  <a:pt x="949646" y="5839042"/>
                </a:cubicBezTo>
                <a:cubicBezTo>
                  <a:pt x="919165" y="5843614"/>
                  <a:pt x="888877" y="5848949"/>
                  <a:pt x="858205" y="5851234"/>
                </a:cubicBezTo>
                <a:cubicBezTo>
                  <a:pt x="832486" y="5853138"/>
                  <a:pt x="807719" y="5852568"/>
                  <a:pt x="801053" y="5885715"/>
                </a:cubicBezTo>
                <a:cubicBezTo>
                  <a:pt x="799909" y="5891432"/>
                  <a:pt x="791717" y="5897528"/>
                  <a:pt x="785432" y="5900384"/>
                </a:cubicBezTo>
                <a:cubicBezTo>
                  <a:pt x="767524" y="5908576"/>
                  <a:pt x="748471" y="5914101"/>
                  <a:pt x="730754" y="5922482"/>
                </a:cubicBezTo>
                <a:cubicBezTo>
                  <a:pt x="672650" y="5950488"/>
                  <a:pt x="611880" y="5968205"/>
                  <a:pt x="546917" y="5964966"/>
                </a:cubicBezTo>
                <a:cubicBezTo>
                  <a:pt x="526724" y="5964014"/>
                  <a:pt x="507102" y="5953726"/>
                  <a:pt x="494337" y="5949915"/>
                </a:cubicBezTo>
                <a:cubicBezTo>
                  <a:pt x="457572" y="5964966"/>
                  <a:pt x="426709" y="5979445"/>
                  <a:pt x="394511" y="5990303"/>
                </a:cubicBezTo>
                <a:cubicBezTo>
                  <a:pt x="366127" y="6000019"/>
                  <a:pt x="336408" y="6006115"/>
                  <a:pt x="307259" y="6013163"/>
                </a:cubicBezTo>
                <a:cubicBezTo>
                  <a:pt x="296590" y="6015832"/>
                  <a:pt x="285732" y="6017355"/>
                  <a:pt x="274873" y="6018690"/>
                </a:cubicBezTo>
                <a:cubicBezTo>
                  <a:pt x="240965" y="6022880"/>
                  <a:pt x="205529" y="6012784"/>
                  <a:pt x="172384" y="6028786"/>
                </a:cubicBezTo>
                <a:cubicBezTo>
                  <a:pt x="155046" y="6037168"/>
                  <a:pt x="137898" y="6047265"/>
                  <a:pt x="119613" y="6051647"/>
                </a:cubicBezTo>
                <a:cubicBezTo>
                  <a:pt x="99990" y="6056409"/>
                  <a:pt x="80794" y="6063839"/>
                  <a:pt x="61197" y="6069150"/>
                </a:cubicBezTo>
                <a:lnTo>
                  <a:pt x="544" y="6073921"/>
                </a:lnTo>
                <a:lnTo>
                  <a:pt x="544" y="5946682"/>
                </a:lnTo>
                <a:lnTo>
                  <a:pt x="0" y="5946682"/>
                </a:lnTo>
                <a:lnTo>
                  <a:pt x="0" y="1335314"/>
                </a:lnTo>
                <a:lnTo>
                  <a:pt x="0" y="873938"/>
                </a:lnTo>
                <a:close/>
              </a:path>
            </a:pathLst>
          </a:custGeom>
          <a:effectLst>
            <a:outerShdw blurRad="381000" dist="152400" dir="5400000" algn="t" rotWithShape="0">
              <a:prstClr val="black">
                <a:alpha val="20000"/>
              </a:prstClr>
            </a:outerShdw>
          </a:effectLst>
        </p:spPr>
      </p:pic>
      <p:sp>
        <p:nvSpPr>
          <p:cNvPr id="43" name="Rectangle 41">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0" cy="6038850"/>
          </a:xfrm>
          <a:custGeom>
            <a:avLst/>
            <a:gdLst>
              <a:gd name="connsiteX0" fmla="*/ 0 w 12192000"/>
              <a:gd name="connsiteY0" fmla="*/ 0 h 5835650"/>
              <a:gd name="connsiteX1" fmla="*/ 12192000 w 12192000"/>
              <a:gd name="connsiteY1" fmla="*/ 0 h 5835650"/>
              <a:gd name="connsiteX2" fmla="*/ 12192000 w 12192000"/>
              <a:gd name="connsiteY2" fmla="*/ 5835650 h 5835650"/>
              <a:gd name="connsiteX3" fmla="*/ 0 w 12192000"/>
              <a:gd name="connsiteY3" fmla="*/ 5835650 h 5835650"/>
              <a:gd name="connsiteX4" fmla="*/ 0 w 12192000"/>
              <a:gd name="connsiteY4"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0 w 12198350"/>
              <a:gd name="connsiteY4" fmla="*/ 5835650 h 5835650"/>
              <a:gd name="connsiteX5" fmla="*/ 0 w 12198350"/>
              <a:gd name="connsiteY5"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0 w 12198350"/>
              <a:gd name="connsiteY5" fmla="*/ 5835650 h 5835650"/>
              <a:gd name="connsiteX6" fmla="*/ 0 w 12198350"/>
              <a:gd name="connsiteY6"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1822450 w 12198350"/>
              <a:gd name="connsiteY5" fmla="*/ 5829300 h 5835650"/>
              <a:gd name="connsiteX6" fmla="*/ 0 w 12198350"/>
              <a:gd name="connsiteY6" fmla="*/ 5835650 h 5835650"/>
              <a:gd name="connsiteX7" fmla="*/ 0 w 12198350"/>
              <a:gd name="connsiteY7"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1727200 w 12198350"/>
              <a:gd name="connsiteY5" fmla="*/ 5486400 h 5835650"/>
              <a:gd name="connsiteX6" fmla="*/ 0 w 12198350"/>
              <a:gd name="connsiteY6" fmla="*/ 5835650 h 5835650"/>
              <a:gd name="connsiteX7" fmla="*/ 0 w 12198350"/>
              <a:gd name="connsiteY7"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3854450 w 12198350"/>
              <a:gd name="connsiteY5" fmla="*/ 5695950 h 5835650"/>
              <a:gd name="connsiteX6" fmla="*/ 1727200 w 12198350"/>
              <a:gd name="connsiteY6" fmla="*/ 5486400 h 5835650"/>
              <a:gd name="connsiteX7" fmla="*/ 0 w 12198350"/>
              <a:gd name="connsiteY7" fmla="*/ 5835650 h 5835650"/>
              <a:gd name="connsiteX8" fmla="*/ 0 w 12198350"/>
              <a:gd name="connsiteY8" fmla="*/ 0 h 5835650"/>
              <a:gd name="connsiteX0" fmla="*/ 0 w 12198350"/>
              <a:gd name="connsiteY0" fmla="*/ 0 h 5842000"/>
              <a:gd name="connsiteX1" fmla="*/ 12192000 w 12198350"/>
              <a:gd name="connsiteY1" fmla="*/ 0 h 5842000"/>
              <a:gd name="connsiteX2" fmla="*/ 12198350 w 12198350"/>
              <a:gd name="connsiteY2" fmla="*/ 3505200 h 5842000"/>
              <a:gd name="connsiteX3" fmla="*/ 12192000 w 12198350"/>
              <a:gd name="connsiteY3" fmla="*/ 5835650 h 5842000"/>
              <a:gd name="connsiteX4" fmla="*/ 5060950 w 12198350"/>
              <a:gd name="connsiteY4" fmla="*/ 5835650 h 5842000"/>
              <a:gd name="connsiteX5" fmla="*/ 3663950 w 12198350"/>
              <a:gd name="connsiteY5" fmla="*/ 5842000 h 5842000"/>
              <a:gd name="connsiteX6" fmla="*/ 1727200 w 12198350"/>
              <a:gd name="connsiteY6" fmla="*/ 5486400 h 5842000"/>
              <a:gd name="connsiteX7" fmla="*/ 0 w 12198350"/>
              <a:gd name="connsiteY7" fmla="*/ 5835650 h 5842000"/>
              <a:gd name="connsiteX8" fmla="*/ 0 w 12198350"/>
              <a:gd name="connsiteY8" fmla="*/ 0 h 5842000"/>
              <a:gd name="connsiteX0" fmla="*/ 0 w 12198350"/>
              <a:gd name="connsiteY0" fmla="*/ 0 h 5924550"/>
              <a:gd name="connsiteX1" fmla="*/ 12192000 w 12198350"/>
              <a:gd name="connsiteY1" fmla="*/ 0 h 5924550"/>
              <a:gd name="connsiteX2" fmla="*/ 12198350 w 12198350"/>
              <a:gd name="connsiteY2" fmla="*/ 3505200 h 5924550"/>
              <a:gd name="connsiteX3" fmla="*/ 12192000 w 12198350"/>
              <a:gd name="connsiteY3" fmla="*/ 5835650 h 5924550"/>
              <a:gd name="connsiteX4" fmla="*/ 4883150 w 12198350"/>
              <a:gd name="connsiteY4" fmla="*/ 5924550 h 5924550"/>
              <a:gd name="connsiteX5" fmla="*/ 3663950 w 12198350"/>
              <a:gd name="connsiteY5" fmla="*/ 5842000 h 5924550"/>
              <a:gd name="connsiteX6" fmla="*/ 1727200 w 12198350"/>
              <a:gd name="connsiteY6" fmla="*/ 5486400 h 5924550"/>
              <a:gd name="connsiteX7" fmla="*/ 0 w 12198350"/>
              <a:gd name="connsiteY7" fmla="*/ 5835650 h 5924550"/>
              <a:gd name="connsiteX8" fmla="*/ 0 w 12198350"/>
              <a:gd name="connsiteY8" fmla="*/ 0 h 5924550"/>
              <a:gd name="connsiteX0" fmla="*/ 0 w 12198350"/>
              <a:gd name="connsiteY0" fmla="*/ 0 h 5924550"/>
              <a:gd name="connsiteX1" fmla="*/ 12192000 w 12198350"/>
              <a:gd name="connsiteY1" fmla="*/ 0 h 5924550"/>
              <a:gd name="connsiteX2" fmla="*/ 12198350 w 12198350"/>
              <a:gd name="connsiteY2" fmla="*/ 3505200 h 5924550"/>
              <a:gd name="connsiteX3" fmla="*/ 12192000 w 12198350"/>
              <a:gd name="connsiteY3" fmla="*/ 5835650 h 5924550"/>
              <a:gd name="connsiteX4" fmla="*/ 8318500 w 12198350"/>
              <a:gd name="connsiteY4" fmla="*/ 5867400 h 5924550"/>
              <a:gd name="connsiteX5" fmla="*/ 4883150 w 12198350"/>
              <a:gd name="connsiteY5" fmla="*/ 5924550 h 5924550"/>
              <a:gd name="connsiteX6" fmla="*/ 3663950 w 12198350"/>
              <a:gd name="connsiteY6" fmla="*/ 5842000 h 5924550"/>
              <a:gd name="connsiteX7" fmla="*/ 1727200 w 12198350"/>
              <a:gd name="connsiteY7" fmla="*/ 5486400 h 5924550"/>
              <a:gd name="connsiteX8" fmla="*/ 0 w 12198350"/>
              <a:gd name="connsiteY8" fmla="*/ 5835650 h 5924550"/>
              <a:gd name="connsiteX9" fmla="*/ 0 w 12198350"/>
              <a:gd name="connsiteY9" fmla="*/ 0 h 59245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7219950 w 12198350"/>
              <a:gd name="connsiteY4" fmla="*/ 6038850 h 6038850"/>
              <a:gd name="connsiteX5" fmla="*/ 4883150 w 12198350"/>
              <a:gd name="connsiteY5" fmla="*/ 5924550 h 6038850"/>
              <a:gd name="connsiteX6" fmla="*/ 3663950 w 12198350"/>
              <a:gd name="connsiteY6" fmla="*/ 5842000 h 6038850"/>
              <a:gd name="connsiteX7" fmla="*/ 1727200 w 12198350"/>
              <a:gd name="connsiteY7" fmla="*/ 5486400 h 6038850"/>
              <a:gd name="connsiteX8" fmla="*/ 0 w 12198350"/>
              <a:gd name="connsiteY8" fmla="*/ 5835650 h 6038850"/>
              <a:gd name="connsiteX9" fmla="*/ 0 w 12198350"/>
              <a:gd name="connsiteY9"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9766300 w 12198350"/>
              <a:gd name="connsiteY4" fmla="*/ 59245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255250 w 12198350"/>
              <a:gd name="connsiteY3" fmla="*/ 49784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8813800 w 12198350"/>
              <a:gd name="connsiteY3" fmla="*/ 5746750 h 6038850"/>
              <a:gd name="connsiteX4" fmla="*/ 7219950 w 12198350"/>
              <a:gd name="connsiteY4" fmla="*/ 6038850 h 6038850"/>
              <a:gd name="connsiteX5" fmla="*/ 4883150 w 12198350"/>
              <a:gd name="connsiteY5" fmla="*/ 5924550 h 6038850"/>
              <a:gd name="connsiteX6" fmla="*/ 3663950 w 12198350"/>
              <a:gd name="connsiteY6" fmla="*/ 5842000 h 6038850"/>
              <a:gd name="connsiteX7" fmla="*/ 1727200 w 12198350"/>
              <a:gd name="connsiteY7" fmla="*/ 5486400 h 6038850"/>
              <a:gd name="connsiteX8" fmla="*/ 0 w 12198350"/>
              <a:gd name="connsiteY8" fmla="*/ 5835650 h 6038850"/>
              <a:gd name="connsiteX9" fmla="*/ 0 w 12198350"/>
              <a:gd name="connsiteY9"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623550 w 12198350"/>
              <a:gd name="connsiteY3" fmla="*/ 48006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185400 w 12198350"/>
              <a:gd name="connsiteY3" fmla="*/ 49784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766550 w 12198350"/>
              <a:gd name="connsiteY3" fmla="*/ 410845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8350" h="6038850">
                <a:moveTo>
                  <a:pt x="0" y="0"/>
                </a:moveTo>
                <a:lnTo>
                  <a:pt x="12192000" y="0"/>
                </a:lnTo>
                <a:cubicBezTo>
                  <a:pt x="12194117" y="1168400"/>
                  <a:pt x="12196233" y="2336800"/>
                  <a:pt x="12198350" y="3505200"/>
                </a:cubicBezTo>
                <a:cubicBezTo>
                  <a:pt x="11828992" y="3872442"/>
                  <a:pt x="11606741" y="4015317"/>
                  <a:pt x="11341100" y="4267200"/>
                </a:cubicBezTo>
                <a:cubicBezTo>
                  <a:pt x="11005609" y="4512733"/>
                  <a:pt x="10677525" y="4705350"/>
                  <a:pt x="10185400" y="4978400"/>
                </a:cubicBezTo>
                <a:cubicBezTo>
                  <a:pt x="9693275" y="5251450"/>
                  <a:pt x="9381067" y="5540375"/>
                  <a:pt x="8813800" y="5746750"/>
                </a:cubicBezTo>
                <a:lnTo>
                  <a:pt x="7219950" y="6038850"/>
                </a:lnTo>
                <a:lnTo>
                  <a:pt x="4883150" y="5924550"/>
                </a:lnTo>
                <a:lnTo>
                  <a:pt x="3663950" y="5842000"/>
                </a:lnTo>
                <a:lnTo>
                  <a:pt x="1727200" y="5486400"/>
                </a:lnTo>
                <a:lnTo>
                  <a:pt x="0" y="5835650"/>
                </a:lnTo>
                <a:lnTo>
                  <a:pt x="0" y="0"/>
                </a:lnTo>
                <a:close/>
              </a:path>
            </a:pathLst>
          </a:custGeom>
          <a:gradFill flip="none" rotWithShape="1">
            <a:gsLst>
              <a:gs pos="0">
                <a:srgbClr val="000000">
                  <a:alpha val="60000"/>
                </a:srgbClr>
              </a:gs>
              <a:gs pos="100000">
                <a:srgbClr val="000000">
                  <a:alpha val="0"/>
                </a:srgbClr>
              </a:gs>
              <a:gs pos="68000">
                <a:srgbClr val="000000">
                  <a:alpha val="4000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nvGrpSpPr>
          <p:cNvPr id="45" name="Group 44">
            <a:extLst>
              <a:ext uri="{FF2B5EF4-FFF2-40B4-BE49-F238E27FC236}">
                <a16:creationId xmlns:a16="http://schemas.microsoft.com/office/drawing/2014/main" id="{4252769E-B9F0-4068-A645-5BBEF16E9C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 y="3296010"/>
            <a:ext cx="12191456" cy="2849976"/>
            <a:chOff x="476" y="-3923157"/>
            <a:chExt cx="10667524" cy="2493729"/>
          </a:xfrm>
        </p:grpSpPr>
        <p:sp>
          <p:nvSpPr>
            <p:cNvPr id="46" name="Freeform: Shape 45">
              <a:extLst>
                <a:ext uri="{FF2B5EF4-FFF2-40B4-BE49-F238E27FC236}">
                  <a16:creationId xmlns:a16="http://schemas.microsoft.com/office/drawing/2014/main" id="{1E12D6AD-7096-45BB-9C02-468B2704C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000000"/>
                </a:solidFill>
              </a:endParaRPr>
            </a:p>
          </p:txBody>
        </p:sp>
        <p:sp>
          <p:nvSpPr>
            <p:cNvPr id="47" name="Freeform: Shape 46">
              <a:extLst>
                <a:ext uri="{FF2B5EF4-FFF2-40B4-BE49-F238E27FC236}">
                  <a16:creationId xmlns:a16="http://schemas.microsoft.com/office/drawing/2014/main" id="{39953252-97DE-4766-B2F6-E4FDA2FD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7"/>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000000"/>
                </a:solidFill>
              </a:endParaRPr>
            </a:p>
          </p:txBody>
        </p:sp>
      </p:grpSp>
      <p:sp>
        <p:nvSpPr>
          <p:cNvPr id="2" name="Title 1">
            <a:extLst>
              <a:ext uri="{FF2B5EF4-FFF2-40B4-BE49-F238E27FC236}">
                <a16:creationId xmlns:a16="http://schemas.microsoft.com/office/drawing/2014/main" id="{ACADFA70-801C-ED2C-22AE-044FCA0F76F6}"/>
              </a:ext>
            </a:extLst>
          </p:cNvPr>
          <p:cNvSpPr>
            <a:spLocks noGrp="1"/>
          </p:cNvSpPr>
          <p:nvPr>
            <p:ph type="ctrTitle"/>
          </p:nvPr>
        </p:nvSpPr>
        <p:spPr>
          <a:xfrm>
            <a:off x="4313" y="-756"/>
            <a:ext cx="12182983" cy="6865944"/>
          </a:xfrm>
        </p:spPr>
        <p:txBody>
          <a:bodyPr>
            <a:normAutofit/>
          </a:bodyPr>
          <a:lstStyle/>
          <a:p>
            <a:pPr algn="l"/>
            <a:endParaRPr lang="en-US" sz="2800">
              <a:solidFill>
                <a:srgbClr val="000000"/>
              </a:solidFill>
            </a:endParaRPr>
          </a:p>
        </p:txBody>
      </p:sp>
      <p:sp>
        <p:nvSpPr>
          <p:cNvPr id="3" name="TextBox 2">
            <a:extLst>
              <a:ext uri="{FF2B5EF4-FFF2-40B4-BE49-F238E27FC236}">
                <a16:creationId xmlns:a16="http://schemas.microsoft.com/office/drawing/2014/main" id="{D5FE609B-7072-8D09-89DF-29CFF3B75C7C}"/>
              </a:ext>
            </a:extLst>
          </p:cNvPr>
          <p:cNvSpPr txBox="1"/>
          <p:nvPr/>
        </p:nvSpPr>
        <p:spPr>
          <a:xfrm>
            <a:off x="231321" y="258535"/>
            <a:ext cx="117021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solidFill>
                <a:srgbClr val="000000"/>
              </a:solidFill>
            </a:endParaRPr>
          </a:p>
        </p:txBody>
      </p:sp>
      <p:sp>
        <p:nvSpPr>
          <p:cNvPr id="4" name="TextBox 3">
            <a:extLst>
              <a:ext uri="{FF2B5EF4-FFF2-40B4-BE49-F238E27FC236}">
                <a16:creationId xmlns:a16="http://schemas.microsoft.com/office/drawing/2014/main" id="{D8FF9FA1-FC91-0E73-7FB8-11C3E719D85E}"/>
              </a:ext>
            </a:extLst>
          </p:cNvPr>
          <p:cNvSpPr txBox="1"/>
          <p:nvPr/>
        </p:nvSpPr>
        <p:spPr>
          <a:xfrm>
            <a:off x="26694" y="134184"/>
            <a:ext cx="12023069" cy="59400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dirty="0">
                <a:solidFill>
                  <a:schemeClr val="bg1"/>
                </a:solidFill>
                <a:ea typeface="+mn-lt"/>
                <a:cs typeface="+mn-lt"/>
              </a:rPr>
              <a:t>       </a:t>
            </a:r>
            <a:r>
              <a:rPr lang="en-US" sz="3600" dirty="0">
                <a:solidFill>
                  <a:schemeClr val="bg1"/>
                </a:solidFill>
                <a:ea typeface="+mn-lt"/>
                <a:cs typeface="+mn-lt"/>
              </a:rPr>
              <a:t> Case Study Problem Faced(BACKGROUND)</a:t>
            </a:r>
          </a:p>
          <a:p>
            <a:pPr marL="285750" indent="-285750">
              <a:buFont typeface="Wingdings"/>
              <a:buChar char="Ø"/>
            </a:pPr>
            <a:endParaRPr lang="en-US" sz="2800" dirty="0">
              <a:solidFill>
                <a:schemeClr val="bg1"/>
              </a:solidFill>
              <a:ea typeface="+mn-lt"/>
              <a:cs typeface="+mn-lt"/>
            </a:endParaRPr>
          </a:p>
          <a:p>
            <a:r>
              <a:rPr lang="en-GB" sz="2400" dirty="0">
                <a:solidFill>
                  <a:schemeClr val="bg1"/>
                </a:solidFill>
              </a:rPr>
              <a:t>Flight Foods prepares meals for airlines. It is equipped with outdated noisy machinery; staff from various countries who are multilingual, poorly trained in food and hygiene, has weak quality control with repeated failings, and is steadily losing customers due to ongoing complaints.</a:t>
            </a:r>
          </a:p>
          <a:p>
            <a:endParaRPr lang="en-GB" sz="2400" dirty="0">
              <a:solidFill>
                <a:schemeClr val="bg1"/>
              </a:solidFill>
              <a:ea typeface="+mn-lt"/>
              <a:cs typeface="+mn-lt"/>
            </a:endParaRPr>
          </a:p>
          <a:p>
            <a:endParaRPr lang="en-US" sz="2800" dirty="0">
              <a:solidFill>
                <a:schemeClr val="bg1"/>
              </a:solidFill>
              <a:ea typeface="+mn-lt"/>
              <a:cs typeface="+mn-lt"/>
            </a:endParaRPr>
          </a:p>
          <a:p>
            <a:pPr marL="285750" indent="-285750">
              <a:buFont typeface="Wingdings"/>
              <a:buChar char="Ø"/>
            </a:pPr>
            <a:r>
              <a:rPr lang="en-US" sz="2800" dirty="0">
                <a:solidFill>
                  <a:schemeClr val="accent2"/>
                </a:solidFill>
                <a:ea typeface="+mn-lt"/>
                <a:cs typeface="+mn-lt"/>
              </a:rPr>
              <a:t>Lose customers and market share</a:t>
            </a:r>
            <a:endParaRPr lang="en-US" sz="2800" dirty="0">
              <a:solidFill>
                <a:schemeClr val="accent2"/>
              </a:solidFill>
            </a:endParaRPr>
          </a:p>
          <a:p>
            <a:pPr marL="285750" indent="-285750">
              <a:buFont typeface="Wingdings"/>
              <a:buChar char="Ø"/>
            </a:pPr>
            <a:r>
              <a:rPr lang="en-US" sz="2800" dirty="0">
                <a:solidFill>
                  <a:schemeClr val="accent2"/>
                </a:solidFill>
                <a:ea typeface="+mn-lt"/>
                <a:cs typeface="+mn-lt"/>
              </a:rPr>
              <a:t>Defective packaging</a:t>
            </a:r>
          </a:p>
          <a:p>
            <a:pPr marL="285750" indent="-285750">
              <a:buFont typeface="Wingdings"/>
              <a:buChar char="Ø"/>
            </a:pPr>
            <a:r>
              <a:rPr lang="en-US" sz="2800" dirty="0">
                <a:solidFill>
                  <a:schemeClr val="accent2"/>
                </a:solidFill>
                <a:ea typeface="+mn-lt"/>
                <a:cs typeface="+mn-lt"/>
              </a:rPr>
              <a:t>Old and noisy equipment</a:t>
            </a:r>
          </a:p>
          <a:p>
            <a:pPr marL="285750" indent="-285750">
              <a:buFont typeface="Wingdings"/>
              <a:buChar char="Ø"/>
            </a:pPr>
            <a:r>
              <a:rPr lang="en-US" sz="2800" dirty="0">
                <a:solidFill>
                  <a:schemeClr val="accent2"/>
                </a:solidFill>
                <a:ea typeface="+mn-lt"/>
                <a:cs typeface="+mn-lt"/>
              </a:rPr>
              <a:t>Dirty uniforms and failure to observe personal hygiene rules</a:t>
            </a:r>
          </a:p>
          <a:p>
            <a:pPr marL="285750" indent="-285750">
              <a:buFont typeface="Wingdings"/>
              <a:buChar char="Ø"/>
            </a:pPr>
            <a:r>
              <a:rPr lang="en-US" sz="2800" dirty="0">
                <a:solidFill>
                  <a:schemeClr val="accent2"/>
                </a:solidFill>
                <a:ea typeface="+mn-lt"/>
                <a:cs typeface="+mn-lt"/>
              </a:rPr>
              <a:t>Language barriers – most employees speak little English</a:t>
            </a:r>
          </a:p>
          <a:p>
            <a:pPr marL="285750" indent="-285750">
              <a:buFont typeface="Wingdings"/>
              <a:buChar char="Ø"/>
            </a:pPr>
            <a:r>
              <a:rPr lang="en-US" sz="2800" dirty="0">
                <a:solidFill>
                  <a:schemeClr val="accent2"/>
                </a:solidFill>
                <a:ea typeface="+mn-lt"/>
                <a:cs typeface="+mn-lt"/>
              </a:rPr>
              <a:t>Untrained staff with no prior food hygiene training represent a major risk.</a:t>
            </a:r>
            <a:endParaRPr lang="en-US" sz="2800" dirty="0">
              <a:solidFill>
                <a:schemeClr val="accent2"/>
              </a:solidFill>
            </a:endParaRPr>
          </a:p>
        </p:txBody>
      </p:sp>
    </p:spTree>
    <p:extLst>
      <p:ext uri="{BB962C8B-B14F-4D97-AF65-F5344CB8AC3E}">
        <p14:creationId xmlns:p14="http://schemas.microsoft.com/office/powerpoint/2010/main" val="7301434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677BAFB-3BD3-41BB-9107-FAE224AE2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E6823A9B-C188-42D4-847C-3AD928DB1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42784" y="253140"/>
            <a:ext cx="6184555" cy="6184555"/>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34B557F3-1A0C-4749-A6DB-EAC082DF3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24848" y="253140"/>
            <a:ext cx="6184555" cy="6184555"/>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3"/>
              </a:solidFill>
            </a:endParaRPr>
          </a:p>
        </p:txBody>
      </p:sp>
      <p:sp>
        <p:nvSpPr>
          <p:cNvPr id="14" name="Oval 13">
            <a:extLst>
              <a:ext uri="{FF2B5EF4-FFF2-40B4-BE49-F238E27FC236}">
                <a16:creationId xmlns:a16="http://schemas.microsoft.com/office/drawing/2014/main" id="{55D55AA6-3751-494F-868A-DCEDC5CE82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03723" y="136525"/>
            <a:ext cx="6184555" cy="6184555"/>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4E42744-A890-1E2C-A94E-B1655BE5DC9A}"/>
              </a:ext>
            </a:extLst>
          </p:cNvPr>
          <p:cNvSpPr>
            <a:spLocks noGrp="1"/>
          </p:cNvSpPr>
          <p:nvPr>
            <p:ph type="ctrTitle"/>
          </p:nvPr>
        </p:nvSpPr>
        <p:spPr>
          <a:xfrm>
            <a:off x="2945376" y="631193"/>
            <a:ext cx="6301248" cy="689567"/>
          </a:xfrm>
        </p:spPr>
        <p:txBody>
          <a:bodyPr>
            <a:noAutofit/>
          </a:bodyPr>
          <a:lstStyle/>
          <a:p>
            <a:r>
              <a:rPr lang="en-GB" sz="4800" dirty="0">
                <a:solidFill>
                  <a:schemeClr val="bg1"/>
                </a:solidFill>
              </a:rPr>
              <a:t>ENVIERMENT </a:t>
            </a:r>
          </a:p>
        </p:txBody>
      </p:sp>
      <p:sp>
        <p:nvSpPr>
          <p:cNvPr id="3" name="Subtitle 2">
            <a:extLst>
              <a:ext uri="{FF2B5EF4-FFF2-40B4-BE49-F238E27FC236}">
                <a16:creationId xmlns:a16="http://schemas.microsoft.com/office/drawing/2014/main" id="{F8925FC6-B99D-D5BF-6857-37F1B0BCAEFA}"/>
              </a:ext>
            </a:extLst>
          </p:cNvPr>
          <p:cNvSpPr>
            <a:spLocks noGrp="1"/>
          </p:cNvSpPr>
          <p:nvPr>
            <p:ph type="subTitle" idx="1"/>
          </p:nvPr>
        </p:nvSpPr>
        <p:spPr>
          <a:xfrm>
            <a:off x="-40473" y="2793933"/>
            <a:ext cx="4508641" cy="1116414"/>
          </a:xfrm>
        </p:spPr>
        <p:txBody>
          <a:bodyPr>
            <a:normAutofit/>
          </a:bodyPr>
          <a:lstStyle/>
          <a:p>
            <a:r>
              <a:rPr lang="en-GB" dirty="0"/>
              <a:t>Equipment noisy and outdated</a:t>
            </a:r>
          </a:p>
          <a:p>
            <a:r>
              <a:rPr lang="en-GB" dirty="0">
                <a:solidFill>
                  <a:schemeClr val="bg1"/>
                </a:solidFill>
              </a:rPr>
              <a:t>Equipment noisy and outdated</a:t>
            </a:r>
          </a:p>
          <a:p>
            <a:endParaRPr lang="en-GB" sz="2000" dirty="0">
              <a:solidFill>
                <a:schemeClr val="bg1"/>
              </a:solidFill>
            </a:endParaRPr>
          </a:p>
        </p:txBody>
      </p:sp>
      <p:sp>
        <p:nvSpPr>
          <p:cNvPr id="16" name="Graphic 212">
            <a:extLst>
              <a:ext uri="{FF2B5EF4-FFF2-40B4-BE49-F238E27FC236}">
                <a16:creationId xmlns:a16="http://schemas.microsoft.com/office/drawing/2014/main" id="{4D4C00DC-4DC6-4CD2-9E31-F17E6CEBC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8" name="Graphic 212">
            <a:extLst>
              <a:ext uri="{FF2B5EF4-FFF2-40B4-BE49-F238E27FC236}">
                <a16:creationId xmlns:a16="http://schemas.microsoft.com/office/drawing/2014/main" id="{D82AB1B2-7970-42CF-8BF5-567C69E9F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nvGrpSpPr>
          <p:cNvPr id="20" name="Graphic 190">
            <a:extLst>
              <a:ext uri="{FF2B5EF4-FFF2-40B4-BE49-F238E27FC236}">
                <a16:creationId xmlns:a16="http://schemas.microsoft.com/office/drawing/2014/main" id="{66FB5A75-BDE2-4F12-A95B-C48788A768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80947" y="1755501"/>
            <a:ext cx="1598829" cy="531293"/>
            <a:chOff x="2504802" y="1755501"/>
            <a:chExt cx="1598829" cy="531293"/>
          </a:xfrm>
          <a:solidFill>
            <a:schemeClr val="bg1"/>
          </a:solidFill>
        </p:grpSpPr>
        <p:sp>
          <p:nvSpPr>
            <p:cNvPr id="21" name="Freeform: Shape 20">
              <a:extLst>
                <a:ext uri="{FF2B5EF4-FFF2-40B4-BE49-F238E27FC236}">
                  <a16:creationId xmlns:a16="http://schemas.microsoft.com/office/drawing/2014/main" id="{DC86CBC8-A814-4C0C-A287-7C549693D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6AA52F4F-14E6-402F-A196-668B9CA9BC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sp>
        <p:nvSpPr>
          <p:cNvPr id="24" name="Oval 23">
            <a:extLst>
              <a:ext uri="{FF2B5EF4-FFF2-40B4-BE49-F238E27FC236}">
                <a16:creationId xmlns:a16="http://schemas.microsoft.com/office/drawing/2014/main" id="{C10FB9CA-E7FA-462C-B537-F1224ED1AC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6" name="Oval 25">
            <a:extLst>
              <a:ext uri="{FF2B5EF4-FFF2-40B4-BE49-F238E27FC236}">
                <a16:creationId xmlns:a16="http://schemas.microsoft.com/office/drawing/2014/main" id="{D8469AE7-A75B-4F37-850B-EF5974ABE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28" name="Graphic 4">
            <a:extLst>
              <a:ext uri="{FF2B5EF4-FFF2-40B4-BE49-F238E27FC236}">
                <a16:creationId xmlns:a16="http://schemas.microsoft.com/office/drawing/2014/main" id="{63301095-70B2-49AA-8DA9-A35629AD62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597506" y="4175798"/>
            <a:ext cx="1861486" cy="1861665"/>
            <a:chOff x="5734053" y="3067000"/>
            <a:chExt cx="724484" cy="724549"/>
          </a:xfrm>
          <a:solidFill>
            <a:schemeClr val="bg1"/>
          </a:solidFill>
        </p:grpSpPr>
        <p:sp>
          <p:nvSpPr>
            <p:cNvPr id="29" name="Freeform: Shape 28">
              <a:extLst>
                <a:ext uri="{FF2B5EF4-FFF2-40B4-BE49-F238E27FC236}">
                  <a16:creationId xmlns:a16="http://schemas.microsoft.com/office/drawing/2014/main" id="{D218E08C-0BEA-45C2-8C09-4141DDDA00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067000"/>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232F6090-14E0-44C6-B9FC-C91047BCD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FDB9402B-335C-4892-9E7C-C400E95BE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E7A4371D-4448-409A-93F3-0C92E3EBD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780149CB-4B8F-4FD1-AC5E-25670C9EA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92D49A1A-35B0-4620-9D1E-A782A0E97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AFF46F08-B1E4-44C1-BD4A-4191D6EAD9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8DB16610-3D81-4E5C-850D-5D1245C0D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2624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E05501B2-83AC-4299-BE5A-8CA16B408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2624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07CF1B90-3B3A-403E-A94F-8B82945D07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56A1CBA9-4AC1-4C42-9429-3FF31DF282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21318D9B-FD39-402A-ADFA-0E6CC789A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333FB08F-B346-47C0-A7CD-1DE53E6C0D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12624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893AD6F2-6408-4A8E-9749-CB7388EF3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715D9D2F-1568-4BE3-A54A-69F52492B0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85393"/>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9AB547A7-0D80-491F-98B4-C6B7CC4FC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7E2693CD-DAF5-4B26-9A2F-17673BF31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A96EEE12-952A-4693-B161-D7071D601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F4228DCC-1611-4BDC-90AA-231F67EB11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DA163C3C-D3DF-461F-B6A8-90C7C227D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4D021D29-2980-41C3-AB83-DA93C105B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AC09C1FA-1A9D-49A7-9D73-8B777140A3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244637"/>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0B8D8CD4-7B9B-48A5-BC59-0CB859354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24463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224D0A27-A8B0-4020-9399-24127726E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168E8EBA-9F8C-4650-B9BE-38A0A56BCF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6A460BB3-2605-4AA2-AE1D-B9FB61EBF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1E2E38EE-DBBE-4CC1-9498-E7193E1B2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244637"/>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BF191D5C-7D2A-4408-A8F2-389D2360F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08F7193B-B379-4921-9F17-1841D50611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03786"/>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B4C5E53C-6003-4F74-B1CA-C7EA1E4993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CB97B2B1-1CF5-46A5-940D-AB8F57F59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0783F4F1-D8CE-4453-B79B-AD976E272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06A7A4C9-F24F-4F00-A2FA-29E788A09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EB694A32-59D6-46E3-8CE4-E4C485C2CB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03786"/>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983EBB4C-28FF-41C6-90D6-5F30FC0868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0707659D-8AE9-49B5-AB29-ECC099F49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63031"/>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5C987ECC-9573-46EA-9C4A-7C3CAE393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6302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4DAF6708-18C2-4082-B024-6CEA32AE0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72CBB5AE-39E2-4D9B-A834-64D31B003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4592DE98-77BF-4E8E-AEB4-1934207BA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5AF5D9A0-BA94-4D2B-8479-26C55355B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63031"/>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2CAA6A8E-7ACF-4EF7-AAD6-734A009DCF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D3DD3695-F212-4BAD-BBB3-EC1F62474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22181"/>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AB1B3ECB-7594-4C5C-B62B-E686C0A89E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221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5EE54C3C-D9E5-4782-B8F6-058EB2D63E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EAE78EEE-DC43-44E1-AB47-ACB80F94B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847D67EF-1141-4582-866E-FE02FB2360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99ECC931-60A1-4628-A34B-4B68DA3CC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422181"/>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A587D2BE-3417-44AE-BEEF-57F88CECB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FCEB2ED3-A08D-4286-B75D-893289F3F3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7C7DB7BB-8173-4377-85B0-032B7BDAB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93EF69B4-3F48-4509-8BF8-926E23BC1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067000"/>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C1A86650-1EF5-46E3-885D-96985105A8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47EBBDE2-BD90-481F-A671-34E2186FB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87DAF1CB-838D-4C5C-8FB7-76BF677FEB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64573DA8-D2F3-4644-AC79-83843615C4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2624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41AB53B8-0D5C-44BD-A2A9-ABBF659E1F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29B7FA60-B453-4877-8D47-CA1209DF9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2624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7A6D2414-BCCC-40E8-B990-47642EFE96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B0F37C2B-B7E6-420D-AD39-3AE4A2FBE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2624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F6417E45-D7FC-40B8-AD49-941B28D18C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2624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2A8D1963-0C59-476C-AAFA-A7AF4FF50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8539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6BE777A9-EC29-46FC-AD21-AC7FD89B13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C63BA1CE-93FB-42C7-8381-765E500232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8539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7F30F275-ADC8-4FD1-8B4B-673B37517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DB20529C-F2DD-4607-8DEE-19A932968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B8029A9A-DFF9-49CE-8CEE-95A6695F39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85391"/>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6822C2EC-B05D-4CE6-9D59-164769D0E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244634"/>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53A0760F-F576-4A97-94AF-8BBE59084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CA76721C-646A-4910-AD1A-BE6B6776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244634"/>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065D4766-CAEC-4074-A9E2-6110A1238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4F1A0AC6-319D-49D8-A4FB-17A70E8E8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79502B48-2B92-45BF-B9AC-1102B38078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24463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6363AFA7-321F-431C-B2FD-ADCB4D24B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33EDDE1B-7379-4973-8CFD-F3C737104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1F20B58A-2DB8-46B2-9E93-9C8C817DC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0378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A5A3EF12-3DA1-4505-A44B-1B9634887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5B08812B-9264-47E7-8EC8-1233869F6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2A29F226-A243-410B-BEE4-EBA9DD76F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0378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9DF57348-F837-475C-A7AA-3C7210041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63028"/>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1E41B89A-9A45-4947-ADB0-940040049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6C1F1525-32BC-46E1-84E6-C2BB88730B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63028"/>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C73A8972-BA44-40C6-B045-83E78C4D4A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C196E956-03D1-4F79-826A-A2F5E3DE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6302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ADA7B07B-EAC8-4FA5-B14F-3ABF8BA7A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63029"/>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93C28672-FF9E-4FE0-AC47-2FDD26CD75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42217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E347BAB3-EA9C-4ADD-AE5E-28F2E3C538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4221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321920C4-EE31-4F03-A0D5-A280D3F4B1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42217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6EBB3D05-4C78-4F10-8D03-8909DBCFB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42217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FC65F531-84E4-463F-8791-EB6EDFA63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4221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A63BB6A3-D482-43F2-9F5F-20E163CC44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ABDCCD34-EB5D-4194-8A28-1424E98AE4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81330"/>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F058544E-163D-4FFF-9A69-0B3A3F2D66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11041486-0577-4F0E-8DD5-5E20E2672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71D11099-C84E-43AC-9F20-92460E170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E598FB87-8AFF-4C56-9E2C-776F4641E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7701E761-16DE-4350-9718-DD81B37FB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552E747F-E415-4348-A11A-4CABCB64B5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C6472F13-E6DE-4469-9563-F478261B6E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4057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5C72FE15-910B-4622-A14C-AFA2DFCC02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BAB8F759-DEFA-4D35-B76E-6D3034FB77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A1BBCEBD-DCE2-4354-B878-49ABEC367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2CBB3A18-0021-403F-8E24-8805829B4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8FDF7AAC-1EC6-4409-90AB-DBB984883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5B9999E8-7D25-4049-8328-685B556DC6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E77FC8A9-DEAE-424D-B460-12E0F3268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997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54F9C69A-0DCF-444A-B970-32B4120483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997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8BD94DDA-54FF-48EE-9DAC-C0EA6F91D4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E18A6989-0132-4CB7-BB68-EEBC4E080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A1357332-D19F-4C2B-B474-21D5539B9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295C7590-8B80-428C-95A9-638B26542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5997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CA0E8A31-7520-4726-9D96-43BA87407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9407EEE0-5D8E-4CCC-A91B-0CB523227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3" y="365896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3799DFCC-868B-4257-B530-8E8D616CC5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99" y="365896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F7F5EEB5-FE82-45A8-97C4-88460ABA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49"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CD76E4C7-EB07-499D-9BC3-FF39C8B61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86EFDF8D-E5F7-4EB8-B8DA-3CC7E21D88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2CA6506B-EACA-4FB2-81AB-E028F44786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0" y="365896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193E4771-2787-4901-93D8-7E90F3F479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0EA31773-15F1-4605-8787-6891ABB21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71811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1302C213-2CD5-4168-9534-111E6E81A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71811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B9B36C24-2336-41FD-BAC4-6CD69DFD5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CA3AFAFE-D376-4A7B-928B-833531472D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7C685A00-A4F7-4250-BAAA-70978DADE4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E52682F3-EDD5-4BDC-BB19-A4540873A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71811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2C5E1880-CFBA-4547-9C23-6D2C433048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439AAF4F-2AAD-4A02-A7FA-FE28D5286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7" y="3777362"/>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05614144-9309-41ED-8E05-839A6EEFF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1"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24324D6F-A81D-45F2-BA36-C53F1AB0C6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3"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6B00668D-07BC-47CF-9D1E-F94EC7C56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701"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BCF78A89-29F2-4973-8463-DF3C57EFB4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54"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F5BCB645-FB02-40FC-99A4-06CA3F1B2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102"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F6115A3A-2FBE-4633-A426-37D05BC071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50"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AEFD8D2F-B95A-4C0A-AE85-53171B29F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481330"/>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4DD4F397-1F35-4E06-8EC1-8F58C5191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B031E5E0-C77D-49F7-ADF2-258D23052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481330"/>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3F044DE9-FE64-4C30-8191-7E1547880C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9B18BCEB-85ED-4077-ACB7-FEB2F6443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00C0927E-2CCF-4F8E-8A54-22B8A93C9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48132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D0C3350E-04F5-4FED-9991-4DD964E099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4057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F43D0338-A6C9-4866-8D0C-072664518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405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40EA171B-27E2-4100-9D5F-123CF6E7F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40584"/>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22FD540C-F3DF-40F5-B2BE-BBD113EF4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4058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57768D93-FAD4-4236-969B-B8EE8E88F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405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0F5E0490-21C2-4EF6-950D-38814F32C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40588"/>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8E981C9B-710F-4034-AE82-28B1B0724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9973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CC62C2CC-DBAE-4877-8F55-02FE00AE8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D8F57D8B-1988-441F-9DAE-A525DA5E9D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9973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6715F028-3A13-4D5F-86C4-74C0AD81D6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DC6C9B50-47B3-44E7-B897-43D010A18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9973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F3F602F0-702E-4D5F-A4FC-0E602C02B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9F379870-B34C-4DFC-9F0A-BDAB8C89F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6589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641092AC-FED1-4D1D-B57C-0AC883CA95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EA8A0B5E-5BB1-46AF-AC31-7D3756F354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6589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1C519384-2192-432B-B768-64B4BC2DA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13C77A9D-44F0-4289-A611-D8AF81357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0A54AEDC-E418-4E02-A713-6CE30C0CDD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1" y="36589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24FECFE3-9F31-47B0-B17F-CF2A1CEE8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9" y="371813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68167DF4-8B16-419B-B7BA-2FD5FF6CC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A543D24F-44C0-4DDF-A30E-8C8407548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5" y="3718130"/>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63DEAE3C-3931-41EE-B4A1-F9385602BE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5"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B11945CD-32F6-4C09-82AF-551051231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92" y="371812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9109F44F-512F-4792-AED2-ECA80DDE16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0" y="37181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29B9E19B-BC56-46F2-BFFF-1688CEA55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77737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F573BDDE-4AED-43FB-B8D1-B5F3708931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7737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EFFDA684-6DFF-4629-830E-6F2ACAB8C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6" y="3777375"/>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92E23250-6349-4726-AF61-08A57B3A2E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55" y="377735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8536AAE6-5497-4B0A-9C9F-4EAA1BB322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314" y="377745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52B72898-B9DE-4574-BB20-0C317954D4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4" name="TextBox 3">
            <a:extLst>
              <a:ext uri="{FF2B5EF4-FFF2-40B4-BE49-F238E27FC236}">
                <a16:creationId xmlns:a16="http://schemas.microsoft.com/office/drawing/2014/main" id="{8580A9C4-412F-6501-C7F8-E5D59E309008}"/>
              </a:ext>
            </a:extLst>
          </p:cNvPr>
          <p:cNvSpPr txBox="1"/>
          <p:nvPr/>
        </p:nvSpPr>
        <p:spPr>
          <a:xfrm flipH="1">
            <a:off x="1151467" y="2573867"/>
            <a:ext cx="1713194" cy="369332"/>
          </a:xfrm>
          <a:prstGeom prst="rect">
            <a:avLst/>
          </a:prstGeom>
          <a:noFill/>
        </p:spPr>
        <p:txBody>
          <a:bodyPr wrap="square" rtlCol="0">
            <a:spAutoFit/>
          </a:bodyPr>
          <a:lstStyle/>
          <a:p>
            <a:r>
              <a:rPr lang="en-GB" dirty="0"/>
              <a:t>E</a:t>
            </a:r>
            <a:r>
              <a:rPr lang="en-GB" dirty="0">
                <a:solidFill>
                  <a:schemeClr val="bg1"/>
                </a:solidFill>
              </a:rPr>
              <a:t>ENVIERMENT </a:t>
            </a:r>
            <a:endParaRPr lang="en-GB" dirty="0"/>
          </a:p>
        </p:txBody>
      </p:sp>
      <p:sp>
        <p:nvSpPr>
          <p:cNvPr id="5" name="TextBox 4">
            <a:extLst>
              <a:ext uri="{FF2B5EF4-FFF2-40B4-BE49-F238E27FC236}">
                <a16:creationId xmlns:a16="http://schemas.microsoft.com/office/drawing/2014/main" id="{DB399A72-CA1A-0048-972C-654337244A5A}"/>
              </a:ext>
            </a:extLst>
          </p:cNvPr>
          <p:cNvSpPr txBox="1"/>
          <p:nvPr/>
        </p:nvSpPr>
        <p:spPr>
          <a:xfrm>
            <a:off x="7306733" y="2573867"/>
            <a:ext cx="3149600" cy="369332"/>
          </a:xfrm>
          <a:prstGeom prst="rect">
            <a:avLst/>
          </a:prstGeom>
          <a:noFill/>
        </p:spPr>
        <p:txBody>
          <a:bodyPr wrap="square" rtlCol="0">
            <a:spAutoFit/>
          </a:bodyPr>
          <a:lstStyle/>
          <a:p>
            <a:r>
              <a:rPr lang="en-GB" dirty="0">
                <a:solidFill>
                  <a:schemeClr val="bg1"/>
                </a:solidFill>
              </a:rPr>
              <a:t>SOLUTION</a:t>
            </a:r>
          </a:p>
        </p:txBody>
      </p:sp>
      <p:sp>
        <p:nvSpPr>
          <p:cNvPr id="7" name="TextBox 6">
            <a:extLst>
              <a:ext uri="{FF2B5EF4-FFF2-40B4-BE49-F238E27FC236}">
                <a16:creationId xmlns:a16="http://schemas.microsoft.com/office/drawing/2014/main" id="{F762FAD5-85ED-D961-1E70-F9A42B0E335D}"/>
              </a:ext>
            </a:extLst>
          </p:cNvPr>
          <p:cNvSpPr txBox="1"/>
          <p:nvPr/>
        </p:nvSpPr>
        <p:spPr>
          <a:xfrm>
            <a:off x="6396425" y="3187872"/>
            <a:ext cx="4508641" cy="830997"/>
          </a:xfrm>
          <a:prstGeom prst="rect">
            <a:avLst/>
          </a:prstGeom>
          <a:noFill/>
        </p:spPr>
        <p:txBody>
          <a:bodyPr wrap="square" rtlCol="0">
            <a:spAutoFit/>
          </a:bodyPr>
          <a:lstStyle/>
          <a:p>
            <a:r>
              <a:rPr lang="en-GB" sz="2400" dirty="0">
                <a:solidFill>
                  <a:schemeClr val="bg1"/>
                </a:solidFill>
              </a:rPr>
              <a:t>Replacement and modernisation</a:t>
            </a:r>
          </a:p>
          <a:p>
            <a:endParaRPr lang="en-GB" sz="2400" dirty="0">
              <a:solidFill>
                <a:schemeClr val="bg1"/>
              </a:solidFill>
            </a:endParaRPr>
          </a:p>
        </p:txBody>
      </p:sp>
    </p:spTree>
    <p:extLst>
      <p:ext uri="{BB962C8B-B14F-4D97-AF65-F5344CB8AC3E}">
        <p14:creationId xmlns:p14="http://schemas.microsoft.com/office/powerpoint/2010/main" val="24615707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alphabet letters placed flat and stacked">
            <a:extLst>
              <a:ext uri="{FF2B5EF4-FFF2-40B4-BE49-F238E27FC236}">
                <a16:creationId xmlns:a16="http://schemas.microsoft.com/office/drawing/2014/main" id="{6804708F-423F-4232-EC4B-A6B58858C333}"/>
              </a:ext>
            </a:extLst>
          </p:cNvPr>
          <p:cNvPicPr>
            <a:picLocks noChangeAspect="1"/>
          </p:cNvPicPr>
          <p:nvPr/>
        </p:nvPicPr>
        <p:blipFill>
          <a:blip r:embed="rId2"/>
          <a:srcRect t="9091" r="23298"/>
          <a:stretch>
            <a:fillRect/>
          </a:stretch>
        </p:blipFill>
        <p:spPr>
          <a:xfrm>
            <a:off x="3523488" y="10"/>
            <a:ext cx="8668512" cy="6857990"/>
          </a:xfrm>
          <a:prstGeom prst="rect">
            <a:avLst/>
          </a:prstGeom>
        </p:spPr>
      </p:pic>
      <p:sp>
        <p:nvSpPr>
          <p:cNvPr id="32" name="Rectangle 3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53B1CDB-8920-EF94-8A8B-FDA55C56E792}"/>
              </a:ext>
            </a:extLst>
          </p:cNvPr>
          <p:cNvSpPr>
            <a:spLocks noGrp="1"/>
          </p:cNvSpPr>
          <p:nvPr>
            <p:ph type="ctrTitle"/>
          </p:nvPr>
        </p:nvSpPr>
        <p:spPr>
          <a:xfrm>
            <a:off x="3834384" y="431715"/>
            <a:ext cx="4023360" cy="676650"/>
          </a:xfrm>
        </p:spPr>
        <p:txBody>
          <a:bodyPr anchor="b">
            <a:noAutofit/>
          </a:bodyPr>
          <a:lstStyle/>
          <a:p>
            <a:r>
              <a:rPr lang="en-GB" sz="6600" dirty="0"/>
              <a:t>Language</a:t>
            </a:r>
            <a:r>
              <a:rPr lang="en-GB" sz="8000" dirty="0"/>
              <a:t> </a:t>
            </a:r>
          </a:p>
        </p:txBody>
      </p:sp>
      <p:sp>
        <p:nvSpPr>
          <p:cNvPr id="3" name="Subtitle 2">
            <a:extLst>
              <a:ext uri="{FF2B5EF4-FFF2-40B4-BE49-F238E27FC236}">
                <a16:creationId xmlns:a16="http://schemas.microsoft.com/office/drawing/2014/main" id="{A36C59D0-3790-9BD8-65AB-30667DBA9E3D}"/>
              </a:ext>
            </a:extLst>
          </p:cNvPr>
          <p:cNvSpPr>
            <a:spLocks noGrp="1"/>
          </p:cNvSpPr>
          <p:nvPr>
            <p:ph type="subTitle" idx="1"/>
          </p:nvPr>
        </p:nvSpPr>
        <p:spPr>
          <a:xfrm>
            <a:off x="342623" y="4893242"/>
            <a:ext cx="8775977" cy="1208141"/>
          </a:xfrm>
        </p:spPr>
        <p:txBody>
          <a:bodyPr>
            <a:normAutofit/>
          </a:bodyPr>
          <a:lstStyle/>
          <a:p>
            <a:pPr algn="l"/>
            <a:r>
              <a:rPr lang="en-GB" dirty="0"/>
              <a:t>Deliver basic English and job‑specific language courses for staff</a:t>
            </a:r>
          </a:p>
          <a:p>
            <a:pPr algn="l"/>
            <a:endParaRPr lang="en-GB" sz="2000" dirty="0"/>
          </a:p>
        </p:txBody>
      </p:sp>
      <p:sp>
        <p:nvSpPr>
          <p:cNvPr id="34" name="Rectangle 3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6" name="Rectangle 3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911A463-A3B7-5B0A-76B4-8CD7518CE262}"/>
              </a:ext>
            </a:extLst>
          </p:cNvPr>
          <p:cNvSpPr txBox="1"/>
          <p:nvPr/>
        </p:nvSpPr>
        <p:spPr>
          <a:xfrm>
            <a:off x="357030" y="915356"/>
            <a:ext cx="2112819" cy="584775"/>
          </a:xfrm>
          <a:prstGeom prst="rect">
            <a:avLst/>
          </a:prstGeom>
          <a:noFill/>
        </p:spPr>
        <p:txBody>
          <a:bodyPr wrap="square" rtlCol="0">
            <a:spAutoFit/>
          </a:bodyPr>
          <a:lstStyle/>
          <a:p>
            <a:r>
              <a:rPr lang="en-GB" sz="3200" dirty="0"/>
              <a:t>Problem </a:t>
            </a:r>
          </a:p>
        </p:txBody>
      </p:sp>
      <p:sp>
        <p:nvSpPr>
          <p:cNvPr id="7" name="TextBox 6">
            <a:extLst>
              <a:ext uri="{FF2B5EF4-FFF2-40B4-BE49-F238E27FC236}">
                <a16:creationId xmlns:a16="http://schemas.microsoft.com/office/drawing/2014/main" id="{80538F1D-736E-DD2E-ED90-522D31F9E0E9}"/>
              </a:ext>
            </a:extLst>
          </p:cNvPr>
          <p:cNvSpPr txBox="1"/>
          <p:nvPr/>
        </p:nvSpPr>
        <p:spPr>
          <a:xfrm>
            <a:off x="357030" y="1627640"/>
            <a:ext cx="7147438" cy="461665"/>
          </a:xfrm>
          <a:prstGeom prst="rect">
            <a:avLst/>
          </a:prstGeom>
          <a:noFill/>
        </p:spPr>
        <p:txBody>
          <a:bodyPr wrap="square" rtlCol="0">
            <a:spAutoFit/>
          </a:bodyPr>
          <a:lstStyle/>
          <a:p>
            <a:r>
              <a:rPr lang="en-GB" sz="2400" dirty="0"/>
              <a:t>Unclear communication, Language barriers</a:t>
            </a:r>
          </a:p>
        </p:txBody>
      </p:sp>
      <p:sp>
        <p:nvSpPr>
          <p:cNvPr id="8" name="TextBox 7">
            <a:extLst>
              <a:ext uri="{FF2B5EF4-FFF2-40B4-BE49-F238E27FC236}">
                <a16:creationId xmlns:a16="http://schemas.microsoft.com/office/drawing/2014/main" id="{0816F036-46E6-49E0-1E80-3352ED673619}"/>
              </a:ext>
            </a:extLst>
          </p:cNvPr>
          <p:cNvSpPr txBox="1"/>
          <p:nvPr/>
        </p:nvSpPr>
        <p:spPr>
          <a:xfrm>
            <a:off x="357030" y="4054523"/>
            <a:ext cx="3208866" cy="584775"/>
          </a:xfrm>
          <a:prstGeom prst="rect">
            <a:avLst/>
          </a:prstGeom>
          <a:noFill/>
        </p:spPr>
        <p:txBody>
          <a:bodyPr wrap="square" rtlCol="0">
            <a:spAutoFit/>
          </a:bodyPr>
          <a:lstStyle/>
          <a:p>
            <a:r>
              <a:rPr lang="en-GB" sz="3200" dirty="0"/>
              <a:t>Solution</a:t>
            </a:r>
          </a:p>
        </p:txBody>
      </p:sp>
    </p:spTree>
    <p:extLst>
      <p:ext uri="{BB962C8B-B14F-4D97-AF65-F5344CB8AC3E}">
        <p14:creationId xmlns:p14="http://schemas.microsoft.com/office/powerpoint/2010/main" val="3886520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n abstract blue pattern with numbers">
            <a:extLst>
              <a:ext uri="{FF2B5EF4-FFF2-40B4-BE49-F238E27FC236}">
                <a16:creationId xmlns:a16="http://schemas.microsoft.com/office/drawing/2014/main" id="{512C4C83-0E01-AD57-ABB8-39CBDD2A6DE7}"/>
              </a:ext>
            </a:extLst>
          </p:cNvPr>
          <p:cNvPicPr>
            <a:picLocks noChangeAspect="1"/>
          </p:cNvPicPr>
          <p:nvPr/>
        </p:nvPicPr>
        <p:blipFill>
          <a:blip r:embed="rId2"/>
          <a:srcRect r="5200"/>
          <a:stretch>
            <a:fillRect/>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56B2F63-39C6-02A3-1FFA-FA81AD7CCC0E}"/>
              </a:ext>
            </a:extLst>
          </p:cNvPr>
          <p:cNvSpPr>
            <a:spLocks noGrp="1"/>
          </p:cNvSpPr>
          <p:nvPr>
            <p:ph type="ctrTitle"/>
          </p:nvPr>
        </p:nvSpPr>
        <p:spPr>
          <a:xfrm>
            <a:off x="3523488" y="76476"/>
            <a:ext cx="4924674" cy="1098413"/>
          </a:xfrm>
        </p:spPr>
        <p:txBody>
          <a:bodyPr anchor="b">
            <a:noAutofit/>
          </a:bodyPr>
          <a:lstStyle/>
          <a:p>
            <a:r>
              <a:rPr lang="en-GB" sz="8800" dirty="0">
                <a:solidFill>
                  <a:schemeClr val="tx2">
                    <a:lumMod val="50000"/>
                    <a:lumOff val="50000"/>
                  </a:schemeClr>
                </a:solidFill>
              </a:rPr>
              <a:t>Age</a:t>
            </a:r>
          </a:p>
        </p:txBody>
      </p:sp>
      <p:sp>
        <p:nvSpPr>
          <p:cNvPr id="3" name="Subtitle 2">
            <a:extLst>
              <a:ext uri="{FF2B5EF4-FFF2-40B4-BE49-F238E27FC236}">
                <a16:creationId xmlns:a16="http://schemas.microsoft.com/office/drawing/2014/main" id="{2DA7FB87-91A9-F4D8-F3AF-0ECEC9D1A656}"/>
              </a:ext>
            </a:extLst>
          </p:cNvPr>
          <p:cNvSpPr>
            <a:spLocks noGrp="1"/>
          </p:cNvSpPr>
          <p:nvPr>
            <p:ph type="subTitle" idx="1"/>
          </p:nvPr>
        </p:nvSpPr>
        <p:spPr>
          <a:xfrm>
            <a:off x="274779" y="4805563"/>
            <a:ext cx="10484660" cy="1208141"/>
          </a:xfrm>
        </p:spPr>
        <p:txBody>
          <a:bodyPr>
            <a:normAutofit/>
          </a:bodyPr>
          <a:lstStyle/>
          <a:p>
            <a:pPr algn="l"/>
            <a:r>
              <a:rPr lang="en-GB" sz="3200" dirty="0">
                <a:solidFill>
                  <a:schemeClr val="tx2">
                    <a:lumMod val="90000"/>
                    <a:lumOff val="10000"/>
                  </a:schemeClr>
                </a:solidFill>
              </a:rPr>
              <a:t>Age‑adapted tasks and working conditions</a:t>
            </a:r>
          </a:p>
          <a:p>
            <a:pPr algn="l"/>
            <a:endParaRPr lang="en-GB" sz="2000" dirty="0"/>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C851FA47-FA0B-8BA7-3E43-9F41286A35AD}"/>
              </a:ext>
            </a:extLst>
          </p:cNvPr>
          <p:cNvSpPr txBox="1"/>
          <p:nvPr/>
        </p:nvSpPr>
        <p:spPr>
          <a:xfrm>
            <a:off x="274779" y="844296"/>
            <a:ext cx="1940269" cy="584775"/>
          </a:xfrm>
          <a:prstGeom prst="rect">
            <a:avLst/>
          </a:prstGeom>
          <a:noFill/>
        </p:spPr>
        <p:txBody>
          <a:bodyPr wrap="square" rtlCol="0">
            <a:spAutoFit/>
          </a:bodyPr>
          <a:lstStyle/>
          <a:p>
            <a:r>
              <a:rPr lang="en-GB" sz="3200" dirty="0">
                <a:solidFill>
                  <a:schemeClr val="tx2">
                    <a:lumMod val="50000"/>
                    <a:lumOff val="50000"/>
                  </a:schemeClr>
                </a:solidFill>
              </a:rPr>
              <a:t>Problems</a:t>
            </a:r>
          </a:p>
        </p:txBody>
      </p:sp>
      <p:sp>
        <p:nvSpPr>
          <p:cNvPr id="6" name="TextBox 5">
            <a:extLst>
              <a:ext uri="{FF2B5EF4-FFF2-40B4-BE49-F238E27FC236}">
                <a16:creationId xmlns:a16="http://schemas.microsoft.com/office/drawing/2014/main" id="{2ABA905C-AD0E-F52D-1E25-FCA855EF32D7}"/>
              </a:ext>
            </a:extLst>
          </p:cNvPr>
          <p:cNvSpPr txBox="1"/>
          <p:nvPr/>
        </p:nvSpPr>
        <p:spPr>
          <a:xfrm>
            <a:off x="274779" y="1659467"/>
            <a:ext cx="7048888" cy="461665"/>
          </a:xfrm>
          <a:prstGeom prst="rect">
            <a:avLst/>
          </a:prstGeom>
          <a:noFill/>
        </p:spPr>
        <p:txBody>
          <a:bodyPr wrap="square" rtlCol="0">
            <a:spAutoFit/>
          </a:bodyPr>
          <a:lstStyle/>
          <a:p>
            <a:r>
              <a:rPr lang="en-GB" sz="2400" dirty="0">
                <a:solidFill>
                  <a:schemeClr val="tx2">
                    <a:lumMod val="50000"/>
                    <a:lumOff val="50000"/>
                  </a:schemeClr>
                </a:solidFill>
              </a:rPr>
              <a:t>Different mindsets caused by the wide age range</a:t>
            </a:r>
          </a:p>
        </p:txBody>
      </p:sp>
      <p:sp>
        <p:nvSpPr>
          <p:cNvPr id="7" name="TextBox 6">
            <a:extLst>
              <a:ext uri="{FF2B5EF4-FFF2-40B4-BE49-F238E27FC236}">
                <a16:creationId xmlns:a16="http://schemas.microsoft.com/office/drawing/2014/main" id="{C522C551-03BD-C229-D788-1770DFA4FDF0}"/>
              </a:ext>
            </a:extLst>
          </p:cNvPr>
          <p:cNvSpPr txBox="1"/>
          <p:nvPr/>
        </p:nvSpPr>
        <p:spPr>
          <a:xfrm>
            <a:off x="306229" y="4100610"/>
            <a:ext cx="2163620" cy="584775"/>
          </a:xfrm>
          <a:prstGeom prst="rect">
            <a:avLst/>
          </a:prstGeom>
          <a:noFill/>
        </p:spPr>
        <p:txBody>
          <a:bodyPr wrap="square" rtlCol="0">
            <a:spAutoFit/>
          </a:bodyPr>
          <a:lstStyle/>
          <a:p>
            <a:r>
              <a:rPr lang="en-GB" sz="3200" dirty="0">
                <a:solidFill>
                  <a:schemeClr val="tx2">
                    <a:lumMod val="90000"/>
                    <a:lumOff val="10000"/>
                  </a:schemeClr>
                </a:solidFill>
              </a:rPr>
              <a:t>Solution</a:t>
            </a:r>
          </a:p>
        </p:txBody>
      </p:sp>
    </p:spTree>
    <p:extLst>
      <p:ext uri="{BB962C8B-B14F-4D97-AF65-F5344CB8AC3E}">
        <p14:creationId xmlns:p14="http://schemas.microsoft.com/office/powerpoint/2010/main" val="1656630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7C3DB6CE-B855-4AD2-8FB5-3C271542CE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JK Bridge Braslia Brazil">
            <a:extLst>
              <a:ext uri="{FF2B5EF4-FFF2-40B4-BE49-F238E27FC236}">
                <a16:creationId xmlns:a16="http://schemas.microsoft.com/office/drawing/2014/main" id="{6E0C8AEB-C94D-7D86-6D3B-D1A067FA4E79}"/>
              </a:ext>
            </a:extLst>
          </p:cNvPr>
          <p:cNvPicPr>
            <a:picLocks noChangeAspect="1"/>
          </p:cNvPicPr>
          <p:nvPr/>
        </p:nvPicPr>
        <p:blipFill>
          <a:blip r:embed="rId2">
            <a:alphaModFix amt="40000"/>
            <a:extLst>
              <a:ext uri="{28A0092B-C50C-407E-A947-70E740481C1C}">
                <a14:useLocalDpi xmlns:a14="http://schemas.microsoft.com/office/drawing/2010/main" val="0"/>
              </a:ext>
            </a:extLst>
          </a:blip>
          <a:srcRect t="15686" b="44"/>
          <a:stretch>
            <a:fillRect/>
          </a:stretch>
        </p:blipFill>
        <p:spPr>
          <a:xfrm>
            <a:off x="0" y="-10"/>
            <a:ext cx="12192000" cy="6858000"/>
          </a:xfrm>
          <a:prstGeom prst="rect">
            <a:avLst/>
          </a:prstGeom>
        </p:spPr>
      </p:pic>
      <p:sp>
        <p:nvSpPr>
          <p:cNvPr id="2" name="Title 1">
            <a:extLst>
              <a:ext uri="{FF2B5EF4-FFF2-40B4-BE49-F238E27FC236}">
                <a16:creationId xmlns:a16="http://schemas.microsoft.com/office/drawing/2014/main" id="{99A23711-D4A5-D773-5405-A1CFE3B515BB}"/>
              </a:ext>
            </a:extLst>
          </p:cNvPr>
          <p:cNvSpPr>
            <a:spLocks noGrp="1"/>
          </p:cNvSpPr>
          <p:nvPr>
            <p:ph type="title"/>
          </p:nvPr>
        </p:nvSpPr>
        <p:spPr>
          <a:xfrm>
            <a:off x="3098800" y="-23"/>
            <a:ext cx="3246120" cy="1213483"/>
          </a:xfrm>
        </p:spPr>
        <p:txBody>
          <a:bodyPr vert="horz" lIns="91440" tIns="45720" rIns="91440" bIns="45720" rtlCol="0" anchor="b">
            <a:normAutofit/>
          </a:bodyPr>
          <a:lstStyle/>
          <a:p>
            <a:r>
              <a:rPr lang="en-US" sz="6000" kern="1200" dirty="0">
                <a:solidFill>
                  <a:schemeClr val="tx1"/>
                </a:solidFill>
                <a:latin typeface="+mj-lt"/>
                <a:ea typeface="+mj-ea"/>
                <a:cs typeface="+mj-cs"/>
              </a:rPr>
              <a:t>Cultural</a:t>
            </a:r>
          </a:p>
        </p:txBody>
      </p:sp>
      <p:pic>
        <p:nvPicPr>
          <p:cNvPr id="13" name="Picture 12" descr="Person in backpack overlooking city">
            <a:extLst>
              <a:ext uri="{FF2B5EF4-FFF2-40B4-BE49-F238E27FC236}">
                <a16:creationId xmlns:a16="http://schemas.microsoft.com/office/drawing/2014/main" id="{8977149F-76B8-8BB9-49DE-539FA687AE81}"/>
              </a:ext>
            </a:extLst>
          </p:cNvPr>
          <p:cNvPicPr>
            <a:picLocks noChangeAspect="1"/>
          </p:cNvPicPr>
          <p:nvPr/>
        </p:nvPicPr>
        <p:blipFill>
          <a:blip r:embed="rId3">
            <a:extLst>
              <a:ext uri="{28A0092B-C50C-407E-A947-70E740481C1C}">
                <a14:useLocalDpi xmlns:a14="http://schemas.microsoft.com/office/drawing/2010/main" val="0"/>
              </a:ext>
            </a:extLst>
          </a:blip>
          <a:srcRect l="12664" r="22773" b="-1"/>
          <a:stretch>
            <a:fillRect/>
          </a:stretch>
        </p:blipFill>
        <p:spPr>
          <a:xfrm>
            <a:off x="5710839" y="10"/>
            <a:ext cx="6481158" cy="4216177"/>
          </a:xfrm>
          <a:custGeom>
            <a:avLst/>
            <a:gdLst/>
            <a:ahLst/>
            <a:cxnLst/>
            <a:rect l="l" t="t" r="r" b="b"/>
            <a:pathLst>
              <a:path w="6481158" h="4216187">
                <a:moveTo>
                  <a:pt x="159680" y="0"/>
                </a:moveTo>
                <a:lnTo>
                  <a:pt x="6481158" y="0"/>
                </a:lnTo>
                <a:lnTo>
                  <a:pt x="6481158" y="4216187"/>
                </a:lnTo>
                <a:lnTo>
                  <a:pt x="629980" y="4216187"/>
                </a:lnTo>
                <a:lnTo>
                  <a:pt x="640174" y="4153970"/>
                </a:lnTo>
                <a:cubicBezTo>
                  <a:pt x="646054" y="4115040"/>
                  <a:pt x="652738" y="4076730"/>
                  <a:pt x="663954" y="4042035"/>
                </a:cubicBezTo>
                <a:lnTo>
                  <a:pt x="674575" y="4017890"/>
                </a:lnTo>
                <a:lnTo>
                  <a:pt x="542646" y="3860429"/>
                </a:lnTo>
                <a:cubicBezTo>
                  <a:pt x="583801" y="3777846"/>
                  <a:pt x="628876" y="3834526"/>
                  <a:pt x="664457" y="3800021"/>
                </a:cubicBezTo>
                <a:cubicBezTo>
                  <a:pt x="663366" y="3791627"/>
                  <a:pt x="663436" y="3781009"/>
                  <a:pt x="662932" y="3771718"/>
                </a:cubicBezTo>
                <a:lnTo>
                  <a:pt x="659568" y="3757935"/>
                </a:lnTo>
                <a:lnTo>
                  <a:pt x="653777" y="3747325"/>
                </a:lnTo>
                <a:lnTo>
                  <a:pt x="610074" y="3705028"/>
                </a:lnTo>
                <a:cubicBezTo>
                  <a:pt x="514097" y="3608961"/>
                  <a:pt x="528640" y="3588143"/>
                  <a:pt x="655821" y="3445525"/>
                </a:cubicBezTo>
                <a:cubicBezTo>
                  <a:pt x="668503" y="3431228"/>
                  <a:pt x="677664" y="3418102"/>
                  <a:pt x="683811" y="3405686"/>
                </a:cubicBezTo>
                <a:lnTo>
                  <a:pt x="687152" y="3393684"/>
                </a:lnTo>
                <a:lnTo>
                  <a:pt x="681564" y="3363918"/>
                </a:lnTo>
                <a:lnTo>
                  <a:pt x="658589" y="3279721"/>
                </a:lnTo>
                <a:lnTo>
                  <a:pt x="655534" y="3274732"/>
                </a:lnTo>
                <a:cubicBezTo>
                  <a:pt x="645154" y="3256804"/>
                  <a:pt x="636025" y="3236251"/>
                  <a:pt x="633009" y="3204655"/>
                </a:cubicBezTo>
                <a:lnTo>
                  <a:pt x="633086" y="3198166"/>
                </a:lnTo>
                <a:lnTo>
                  <a:pt x="627259" y="3181568"/>
                </a:lnTo>
                <a:cubicBezTo>
                  <a:pt x="591590" y="3088781"/>
                  <a:pt x="548194" y="3020054"/>
                  <a:pt x="504281" y="3024678"/>
                </a:cubicBezTo>
                <a:cubicBezTo>
                  <a:pt x="548490" y="2798901"/>
                  <a:pt x="548490" y="2798901"/>
                  <a:pt x="381209" y="2810127"/>
                </a:cubicBezTo>
                <a:cubicBezTo>
                  <a:pt x="440862" y="2658988"/>
                  <a:pt x="439766" y="2624324"/>
                  <a:pt x="360893" y="2596949"/>
                </a:cubicBezTo>
                <a:cubicBezTo>
                  <a:pt x="284957" y="2570407"/>
                  <a:pt x="201795" y="2575904"/>
                  <a:pt x="130872" y="2524080"/>
                </a:cubicBezTo>
                <a:cubicBezTo>
                  <a:pt x="188851" y="2335317"/>
                  <a:pt x="200302" y="2130710"/>
                  <a:pt x="328878" y="2014028"/>
                </a:cubicBezTo>
                <a:cubicBezTo>
                  <a:pt x="349137" y="1995898"/>
                  <a:pt x="361422" y="1940125"/>
                  <a:pt x="347033" y="1914129"/>
                </a:cubicBezTo>
                <a:cubicBezTo>
                  <a:pt x="295996" y="1817105"/>
                  <a:pt x="357685" y="1592503"/>
                  <a:pt x="208894" y="1606217"/>
                </a:cubicBezTo>
                <a:cubicBezTo>
                  <a:pt x="190525" y="1607581"/>
                  <a:pt x="173015" y="1590108"/>
                  <a:pt x="186488" y="1556554"/>
                </a:cubicBezTo>
                <a:cubicBezTo>
                  <a:pt x="232768" y="1442049"/>
                  <a:pt x="172886" y="1463610"/>
                  <a:pt x="135933" y="1459414"/>
                </a:cubicBezTo>
                <a:cubicBezTo>
                  <a:pt x="91212" y="1454776"/>
                  <a:pt x="42622" y="1511622"/>
                  <a:pt x="0" y="1466109"/>
                </a:cubicBezTo>
                <a:cubicBezTo>
                  <a:pt x="7764" y="1405223"/>
                  <a:pt x="43366" y="1397333"/>
                  <a:pt x="67782" y="1372761"/>
                </a:cubicBezTo>
                <a:cubicBezTo>
                  <a:pt x="139132" y="1300280"/>
                  <a:pt x="196704" y="1221065"/>
                  <a:pt x="195632" y="1080052"/>
                </a:cubicBezTo>
                <a:cubicBezTo>
                  <a:pt x="194930" y="966113"/>
                  <a:pt x="199455" y="864105"/>
                  <a:pt x="97391" y="854014"/>
                </a:cubicBezTo>
                <a:cubicBezTo>
                  <a:pt x="81355" y="852486"/>
                  <a:pt x="72717" y="839840"/>
                  <a:pt x="69223" y="821285"/>
                </a:cubicBezTo>
                <a:cubicBezTo>
                  <a:pt x="80177" y="799992"/>
                  <a:pt x="90624" y="778040"/>
                  <a:pt x="103649" y="760897"/>
                </a:cubicBezTo>
                <a:cubicBezTo>
                  <a:pt x="147404" y="704450"/>
                  <a:pt x="160670" y="633687"/>
                  <a:pt x="171912" y="560313"/>
                </a:cubicBezTo>
                <a:cubicBezTo>
                  <a:pt x="179151" y="513531"/>
                  <a:pt x="187860" y="467166"/>
                  <a:pt x="206354" y="423850"/>
                </a:cubicBezTo>
                <a:cubicBezTo>
                  <a:pt x="217619" y="397046"/>
                  <a:pt x="231961" y="375704"/>
                  <a:pt x="250397" y="361124"/>
                </a:cubicBezTo>
                <a:cubicBezTo>
                  <a:pt x="266451" y="347903"/>
                  <a:pt x="270868" y="334407"/>
                  <a:pt x="259101" y="314763"/>
                </a:cubicBezTo>
                <a:cubicBezTo>
                  <a:pt x="225826" y="258432"/>
                  <a:pt x="211109" y="191375"/>
                  <a:pt x="229198" y="104693"/>
                </a:cubicBezTo>
                <a:cubicBezTo>
                  <a:pt x="234668" y="78523"/>
                  <a:pt x="229657" y="58007"/>
                  <a:pt x="214459" y="52392"/>
                </a:cubicBezTo>
                <a:cubicBezTo>
                  <a:pt x="198643" y="46345"/>
                  <a:pt x="185640" y="36363"/>
                  <a:pt x="174580" y="23688"/>
                </a:cubicBezTo>
                <a:close/>
              </a:path>
            </a:pathLst>
          </a:custGeom>
        </p:spPr>
      </p:pic>
      <p:pic>
        <p:nvPicPr>
          <p:cNvPr id="7" name="Picture 6" descr="Ancient theatre Fourvire Lyon France">
            <a:extLst>
              <a:ext uri="{FF2B5EF4-FFF2-40B4-BE49-F238E27FC236}">
                <a16:creationId xmlns:a16="http://schemas.microsoft.com/office/drawing/2014/main" id="{E85DF430-943C-3DEE-4C0E-1F0BB2E765A3}"/>
              </a:ext>
            </a:extLst>
          </p:cNvPr>
          <p:cNvPicPr>
            <a:picLocks noChangeAspect="1"/>
          </p:cNvPicPr>
          <p:nvPr/>
        </p:nvPicPr>
        <p:blipFill>
          <a:blip r:embed="rId4">
            <a:extLst>
              <a:ext uri="{28A0092B-C50C-407E-A947-70E740481C1C}">
                <a14:useLocalDpi xmlns:a14="http://schemas.microsoft.com/office/drawing/2010/main" val="0"/>
              </a:ext>
            </a:extLst>
          </a:blip>
          <a:srcRect t="7102" r="4" b="348"/>
          <a:stretch>
            <a:fillRect/>
          </a:stretch>
        </p:blipFill>
        <p:spPr>
          <a:xfrm>
            <a:off x="5078138" y="4323898"/>
            <a:ext cx="4101827" cy="2534102"/>
          </a:xfrm>
          <a:custGeom>
            <a:avLst/>
            <a:gdLst/>
            <a:ahLst/>
            <a:cxnLst/>
            <a:rect l="l" t="t" r="r" b="b"/>
            <a:pathLst>
              <a:path w="4101827" h="2534102">
                <a:moveTo>
                  <a:pt x="1237396" y="0"/>
                </a:moveTo>
                <a:lnTo>
                  <a:pt x="4101827" y="0"/>
                </a:lnTo>
                <a:lnTo>
                  <a:pt x="4101827" y="2534102"/>
                </a:lnTo>
                <a:lnTo>
                  <a:pt x="0" y="2534102"/>
                </a:lnTo>
                <a:lnTo>
                  <a:pt x="21866" y="2503631"/>
                </a:lnTo>
                <a:cubicBezTo>
                  <a:pt x="198424" y="2253521"/>
                  <a:pt x="293791" y="2086461"/>
                  <a:pt x="295356" y="2078512"/>
                </a:cubicBezTo>
                <a:cubicBezTo>
                  <a:pt x="324070" y="1929470"/>
                  <a:pt x="404358" y="1848602"/>
                  <a:pt x="476494" y="1754977"/>
                </a:cubicBezTo>
                <a:cubicBezTo>
                  <a:pt x="539304" y="1672931"/>
                  <a:pt x="606320" y="1585980"/>
                  <a:pt x="629662" y="1466193"/>
                </a:cubicBezTo>
                <a:cubicBezTo>
                  <a:pt x="660486" y="1307325"/>
                  <a:pt x="563420" y="1455147"/>
                  <a:pt x="542839" y="1401940"/>
                </a:cubicBezTo>
                <a:cubicBezTo>
                  <a:pt x="578841" y="1314777"/>
                  <a:pt x="636193" y="1228627"/>
                  <a:pt x="649254" y="1136180"/>
                </a:cubicBezTo>
                <a:cubicBezTo>
                  <a:pt x="695846" y="801928"/>
                  <a:pt x="810580" y="538800"/>
                  <a:pt x="987553" y="313308"/>
                </a:cubicBezTo>
                <a:cubicBezTo>
                  <a:pt x="1038303" y="248170"/>
                  <a:pt x="1069946" y="145770"/>
                  <a:pt x="1141096" y="112922"/>
                </a:cubicBezTo>
                <a:cubicBezTo>
                  <a:pt x="1175680" y="97203"/>
                  <a:pt x="1199891" y="73126"/>
                  <a:pt x="1217455" y="43683"/>
                </a:cubicBezTo>
                <a:close/>
              </a:path>
            </a:pathLst>
          </a:custGeom>
        </p:spPr>
      </p:pic>
      <p:pic>
        <p:nvPicPr>
          <p:cNvPr id="4" name="Picture 3" descr="People playing instruments">
            <a:extLst>
              <a:ext uri="{FF2B5EF4-FFF2-40B4-BE49-F238E27FC236}">
                <a16:creationId xmlns:a16="http://schemas.microsoft.com/office/drawing/2014/main" id="{7532A1F0-ECC3-F6A9-A268-05B0139FCB97}"/>
              </a:ext>
            </a:extLst>
          </p:cNvPr>
          <p:cNvPicPr>
            <a:picLocks noChangeAspect="1"/>
          </p:cNvPicPr>
          <p:nvPr/>
        </p:nvPicPr>
        <p:blipFill>
          <a:blip r:embed="rId5"/>
          <a:srcRect l="17309" r="6715"/>
          <a:stretch>
            <a:fillRect/>
          </a:stretch>
        </p:blipFill>
        <p:spPr>
          <a:xfrm>
            <a:off x="9307676" y="4323902"/>
            <a:ext cx="2884327" cy="2534101"/>
          </a:xfrm>
          <a:prstGeom prst="rect">
            <a:avLst/>
          </a:prstGeom>
        </p:spPr>
      </p:pic>
      <p:sp>
        <p:nvSpPr>
          <p:cNvPr id="14" name="TextBox 13">
            <a:extLst>
              <a:ext uri="{FF2B5EF4-FFF2-40B4-BE49-F238E27FC236}">
                <a16:creationId xmlns:a16="http://schemas.microsoft.com/office/drawing/2014/main" id="{08430AF0-4E76-D923-3489-B3EBA762D5EC}"/>
              </a:ext>
            </a:extLst>
          </p:cNvPr>
          <p:cNvSpPr txBox="1"/>
          <p:nvPr/>
        </p:nvSpPr>
        <p:spPr>
          <a:xfrm>
            <a:off x="203429" y="4748561"/>
            <a:ext cx="6026928" cy="584775"/>
          </a:xfrm>
          <a:prstGeom prst="rect">
            <a:avLst/>
          </a:prstGeom>
          <a:noFill/>
        </p:spPr>
        <p:txBody>
          <a:bodyPr wrap="square" rtlCol="0">
            <a:spAutoFit/>
          </a:bodyPr>
          <a:lstStyle/>
          <a:p>
            <a:r>
              <a:rPr lang="en-GB" sz="2400" dirty="0"/>
              <a:t>Mixed-culture</a:t>
            </a:r>
            <a:r>
              <a:rPr lang="en-GB" sz="3200" dirty="0"/>
              <a:t> </a:t>
            </a:r>
            <a:r>
              <a:rPr lang="en-GB" sz="2400" dirty="0"/>
              <a:t>teams and integration</a:t>
            </a:r>
            <a:endParaRPr lang="en-GB" sz="3200" dirty="0"/>
          </a:p>
        </p:txBody>
      </p:sp>
      <p:sp>
        <p:nvSpPr>
          <p:cNvPr id="16" name="TextBox 15">
            <a:extLst>
              <a:ext uri="{FF2B5EF4-FFF2-40B4-BE49-F238E27FC236}">
                <a16:creationId xmlns:a16="http://schemas.microsoft.com/office/drawing/2014/main" id="{6EBE59E7-BD87-F519-0323-5705BE7C9637}"/>
              </a:ext>
            </a:extLst>
          </p:cNvPr>
          <p:cNvSpPr txBox="1"/>
          <p:nvPr/>
        </p:nvSpPr>
        <p:spPr>
          <a:xfrm>
            <a:off x="200378" y="1976603"/>
            <a:ext cx="2032000" cy="584775"/>
          </a:xfrm>
          <a:prstGeom prst="rect">
            <a:avLst/>
          </a:prstGeom>
          <a:noFill/>
        </p:spPr>
        <p:txBody>
          <a:bodyPr wrap="square" rtlCol="0">
            <a:spAutoFit/>
          </a:bodyPr>
          <a:lstStyle/>
          <a:p>
            <a:r>
              <a:rPr lang="en-GB" sz="3200" dirty="0"/>
              <a:t>Problem</a:t>
            </a:r>
          </a:p>
        </p:txBody>
      </p:sp>
      <p:sp>
        <p:nvSpPr>
          <p:cNvPr id="18" name="TextBox 17">
            <a:extLst>
              <a:ext uri="{FF2B5EF4-FFF2-40B4-BE49-F238E27FC236}">
                <a16:creationId xmlns:a16="http://schemas.microsoft.com/office/drawing/2014/main" id="{81606CE5-5E0D-A43E-7E0C-A1C5B4B4BF0A}"/>
              </a:ext>
            </a:extLst>
          </p:cNvPr>
          <p:cNvSpPr txBox="1"/>
          <p:nvPr/>
        </p:nvSpPr>
        <p:spPr>
          <a:xfrm>
            <a:off x="200378" y="4216187"/>
            <a:ext cx="1888067" cy="584775"/>
          </a:xfrm>
          <a:prstGeom prst="rect">
            <a:avLst/>
          </a:prstGeom>
          <a:noFill/>
        </p:spPr>
        <p:txBody>
          <a:bodyPr wrap="square" rtlCol="0">
            <a:spAutoFit/>
          </a:bodyPr>
          <a:lstStyle/>
          <a:p>
            <a:r>
              <a:rPr lang="en-GB" sz="3200" dirty="0"/>
              <a:t>Solution</a:t>
            </a:r>
            <a:endParaRPr lang="en-GB" dirty="0"/>
          </a:p>
        </p:txBody>
      </p:sp>
      <p:sp>
        <p:nvSpPr>
          <p:cNvPr id="20" name="TextBox 19">
            <a:extLst>
              <a:ext uri="{FF2B5EF4-FFF2-40B4-BE49-F238E27FC236}">
                <a16:creationId xmlns:a16="http://schemas.microsoft.com/office/drawing/2014/main" id="{200B513D-BFEC-4E2C-2519-123CDB09CF52}"/>
              </a:ext>
            </a:extLst>
          </p:cNvPr>
          <p:cNvSpPr txBox="1"/>
          <p:nvPr/>
        </p:nvSpPr>
        <p:spPr>
          <a:xfrm>
            <a:off x="200378" y="2641057"/>
            <a:ext cx="7052734" cy="830997"/>
          </a:xfrm>
          <a:prstGeom prst="rect">
            <a:avLst/>
          </a:prstGeom>
          <a:noFill/>
        </p:spPr>
        <p:txBody>
          <a:bodyPr wrap="square" rtlCol="0">
            <a:spAutoFit/>
          </a:bodyPr>
          <a:lstStyle/>
          <a:p>
            <a:r>
              <a:rPr lang="en-GB" sz="2400" dirty="0"/>
              <a:t>Differences in background, lack of mutual respect and poor teamwork</a:t>
            </a:r>
          </a:p>
        </p:txBody>
      </p:sp>
    </p:spTree>
    <p:extLst>
      <p:ext uri="{BB962C8B-B14F-4D97-AF65-F5344CB8AC3E}">
        <p14:creationId xmlns:p14="http://schemas.microsoft.com/office/powerpoint/2010/main" val="23627021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12" descr="Hands moving forward">
            <a:extLst>
              <a:ext uri="{FF2B5EF4-FFF2-40B4-BE49-F238E27FC236}">
                <a16:creationId xmlns:a16="http://schemas.microsoft.com/office/drawing/2014/main" id="{6B3998DD-1E47-9B06-F9BD-AF9EDFC548A5}"/>
              </a:ext>
            </a:extLst>
          </p:cNvPr>
          <p:cNvPicPr>
            <a:picLocks noChangeAspect="1"/>
          </p:cNvPicPr>
          <p:nvPr/>
        </p:nvPicPr>
        <p:blipFill>
          <a:blip r:embed="rId3"/>
          <a:srcRect t="23560" b="9980"/>
          <a:stretch>
            <a:fillRect/>
          </a:stretch>
        </p:blipFill>
        <p:spPr>
          <a:xfrm>
            <a:off x="-159957" y="83008"/>
            <a:ext cx="12191979" cy="6887364"/>
          </a:xfrm>
          <a:prstGeom prst="rect">
            <a:avLst/>
          </a:prstGeom>
        </p:spPr>
      </p:pic>
      <p:sp>
        <p:nvSpPr>
          <p:cNvPr id="15" name="Rectangle 14">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20"/>
            <a:ext cx="5566593" cy="6887364"/>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74067CD3-146F-6228-E362-39AA720C2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63442" y="855815"/>
            <a:ext cx="6887365" cy="5160474"/>
          </a:xfrm>
          <a:prstGeom prst="rect">
            <a:avLst/>
          </a:prstGeom>
          <a:gradFill flip="none" rotWithShape="1">
            <a:gsLst>
              <a:gs pos="0">
                <a:schemeClr val="accent5">
                  <a:lumMod val="75000"/>
                  <a:alpha val="91000"/>
                </a:schemeClr>
              </a:gs>
              <a:gs pos="83000">
                <a:schemeClr val="accent5">
                  <a:alpha val="0"/>
                </a:schemeClr>
              </a:gs>
            </a:gsLst>
            <a:lin ang="51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271C7E5C-A0F8-E9FA-56DB-31A257FD4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7648"/>
            <a:ext cx="2079513" cy="6865647"/>
          </a:xfrm>
          <a:prstGeom prst="rect">
            <a:avLst/>
          </a:prstGeom>
          <a:gradFill flip="none" rotWithShape="1">
            <a:gsLst>
              <a:gs pos="5000">
                <a:schemeClr val="accent5"/>
              </a:gs>
              <a:gs pos="49000">
                <a:schemeClr val="accent5">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3F70A3C-4474-2A39-470C-FD55A88375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706777" y="3068761"/>
            <a:ext cx="4504659" cy="3789239"/>
          </a:xfrm>
          <a:prstGeom prst="rect">
            <a:avLst/>
          </a:prstGeom>
          <a:gradFill flip="none" rotWithShape="1">
            <a:gsLst>
              <a:gs pos="0">
                <a:schemeClr val="accent5"/>
              </a:gs>
              <a:gs pos="60000">
                <a:schemeClr val="accent5">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BAC3F7D4-9613-0E1F-901C-98FE831DE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774557" y="-6485"/>
            <a:ext cx="3427160" cy="6879745"/>
          </a:xfrm>
          <a:prstGeom prst="rect">
            <a:avLst/>
          </a:prstGeom>
          <a:gradFill flip="none" rotWithShape="1">
            <a:gsLst>
              <a:gs pos="5000">
                <a:schemeClr val="accent2"/>
              </a:gs>
              <a:gs pos="49000">
                <a:schemeClr val="accent5">
                  <a:lumMod val="60000"/>
                  <a:lumOff val="40000"/>
                  <a:alpha val="0"/>
                </a:schemeClr>
              </a:gs>
            </a:gsLst>
            <a:lin ang="1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FD5167C-AF48-26F0-7A9F-3F7643374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64705" y="-1061856"/>
            <a:ext cx="3682024" cy="12211438"/>
          </a:xfrm>
          <a:prstGeom prst="rect">
            <a:avLst/>
          </a:prstGeom>
          <a:gradFill>
            <a:gsLst>
              <a:gs pos="0">
                <a:schemeClr val="accent5"/>
              </a:gs>
              <a:gs pos="65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7B30A01-FCA8-86A5-A840-C32A3BE2E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 y="-7639"/>
            <a:ext cx="4879823" cy="6887373"/>
          </a:xfrm>
          <a:prstGeom prst="rect">
            <a:avLst/>
          </a:prstGeom>
          <a:gradFill>
            <a:gsLst>
              <a:gs pos="0">
                <a:schemeClr val="accent2">
                  <a:alpha val="70000"/>
                </a:schemeClr>
              </a:gs>
              <a:gs pos="44000">
                <a:schemeClr val="accent5">
                  <a:lumMod val="60000"/>
                  <a:lumOff val="40000"/>
                  <a:alpha val="0"/>
                </a:schemeClr>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83A744-A001-87A7-7217-99B09310CABB}"/>
              </a:ext>
            </a:extLst>
          </p:cNvPr>
          <p:cNvSpPr>
            <a:spLocks noGrp="1"/>
          </p:cNvSpPr>
          <p:nvPr>
            <p:ph type="title"/>
          </p:nvPr>
        </p:nvSpPr>
        <p:spPr>
          <a:xfrm>
            <a:off x="3689811" y="148078"/>
            <a:ext cx="5308570" cy="1315113"/>
          </a:xfrm>
        </p:spPr>
        <p:txBody>
          <a:bodyPr vert="horz" lIns="91440" tIns="45720" rIns="91440" bIns="45720" rtlCol="0" anchor="b">
            <a:normAutofit/>
          </a:bodyPr>
          <a:lstStyle/>
          <a:p>
            <a:pPr algn="ctr"/>
            <a:r>
              <a:rPr lang="en-US" sz="8800" dirty="0">
                <a:solidFill>
                  <a:schemeClr val="accent2">
                    <a:lumMod val="40000"/>
                    <a:lumOff val="60000"/>
                  </a:schemeClr>
                </a:solidFill>
              </a:rPr>
              <a:t>Emotional</a:t>
            </a:r>
          </a:p>
        </p:txBody>
      </p:sp>
      <p:sp>
        <p:nvSpPr>
          <p:cNvPr id="3" name="TextBox 2">
            <a:extLst>
              <a:ext uri="{FF2B5EF4-FFF2-40B4-BE49-F238E27FC236}">
                <a16:creationId xmlns:a16="http://schemas.microsoft.com/office/drawing/2014/main" id="{65EE9216-BF2C-CF8F-166A-D495FB557EFF}"/>
              </a:ext>
            </a:extLst>
          </p:cNvPr>
          <p:cNvSpPr txBox="1"/>
          <p:nvPr/>
        </p:nvSpPr>
        <p:spPr>
          <a:xfrm>
            <a:off x="-9726" y="2371844"/>
            <a:ext cx="8418957" cy="830997"/>
          </a:xfrm>
          <a:prstGeom prst="rect">
            <a:avLst/>
          </a:prstGeom>
          <a:noFill/>
        </p:spPr>
        <p:txBody>
          <a:bodyPr wrap="square" rtlCol="0">
            <a:spAutoFit/>
          </a:bodyPr>
          <a:lstStyle/>
          <a:p>
            <a:pPr algn="ctr"/>
            <a:r>
              <a:rPr lang="en-GB" sz="2400" dirty="0">
                <a:solidFill>
                  <a:srgbClr val="FFFF00"/>
                </a:solidFill>
              </a:rPr>
              <a:t>Lack of support, communication difficulties, linguistic and cultural misunderstandings, poor training </a:t>
            </a:r>
          </a:p>
        </p:txBody>
      </p:sp>
      <p:sp>
        <p:nvSpPr>
          <p:cNvPr id="5" name="TextBox 4">
            <a:extLst>
              <a:ext uri="{FF2B5EF4-FFF2-40B4-BE49-F238E27FC236}">
                <a16:creationId xmlns:a16="http://schemas.microsoft.com/office/drawing/2014/main" id="{A1C96228-4181-3956-7890-BD629FE300F2}"/>
              </a:ext>
            </a:extLst>
          </p:cNvPr>
          <p:cNvSpPr txBox="1"/>
          <p:nvPr/>
        </p:nvSpPr>
        <p:spPr>
          <a:xfrm>
            <a:off x="263971" y="1720024"/>
            <a:ext cx="2175934" cy="584775"/>
          </a:xfrm>
          <a:prstGeom prst="rect">
            <a:avLst/>
          </a:prstGeom>
          <a:noFill/>
        </p:spPr>
        <p:txBody>
          <a:bodyPr wrap="square" rtlCol="0">
            <a:spAutoFit/>
          </a:bodyPr>
          <a:lstStyle/>
          <a:p>
            <a:r>
              <a:rPr lang="en-GB" sz="3200" dirty="0">
                <a:solidFill>
                  <a:srgbClr val="FFFF00"/>
                </a:solidFill>
              </a:rPr>
              <a:t>Problem</a:t>
            </a:r>
          </a:p>
        </p:txBody>
      </p:sp>
      <p:sp>
        <p:nvSpPr>
          <p:cNvPr id="6" name="TextBox 5">
            <a:extLst>
              <a:ext uri="{FF2B5EF4-FFF2-40B4-BE49-F238E27FC236}">
                <a16:creationId xmlns:a16="http://schemas.microsoft.com/office/drawing/2014/main" id="{EDF95C09-EC45-B5F1-1DE9-2D097C93807A}"/>
              </a:ext>
            </a:extLst>
          </p:cNvPr>
          <p:cNvSpPr txBox="1"/>
          <p:nvPr/>
        </p:nvSpPr>
        <p:spPr>
          <a:xfrm>
            <a:off x="263971" y="3859010"/>
            <a:ext cx="1752600" cy="584775"/>
          </a:xfrm>
          <a:prstGeom prst="rect">
            <a:avLst/>
          </a:prstGeom>
          <a:noFill/>
        </p:spPr>
        <p:txBody>
          <a:bodyPr wrap="square" rtlCol="0">
            <a:spAutoFit/>
          </a:bodyPr>
          <a:lstStyle/>
          <a:p>
            <a:r>
              <a:rPr lang="en-GB" sz="3200" dirty="0">
                <a:solidFill>
                  <a:srgbClr val="FFFF00"/>
                </a:solidFill>
              </a:rPr>
              <a:t>Solution</a:t>
            </a:r>
            <a:endParaRPr lang="en-GB" sz="2000" dirty="0">
              <a:solidFill>
                <a:srgbClr val="FFFF00"/>
              </a:solidFill>
            </a:endParaRPr>
          </a:p>
        </p:txBody>
      </p:sp>
      <p:sp>
        <p:nvSpPr>
          <p:cNvPr id="19" name="TextBox 18">
            <a:extLst>
              <a:ext uri="{FF2B5EF4-FFF2-40B4-BE49-F238E27FC236}">
                <a16:creationId xmlns:a16="http://schemas.microsoft.com/office/drawing/2014/main" id="{202FADAB-001F-6BA5-A820-25718E48DAFA}"/>
              </a:ext>
            </a:extLst>
          </p:cNvPr>
          <p:cNvSpPr txBox="1"/>
          <p:nvPr/>
        </p:nvSpPr>
        <p:spPr>
          <a:xfrm>
            <a:off x="787400" y="5003800"/>
            <a:ext cx="5091547" cy="431800"/>
          </a:xfrm>
          <a:prstGeom prst="rect">
            <a:avLst/>
          </a:prstGeom>
          <a:noFill/>
        </p:spPr>
        <p:txBody>
          <a:bodyPr wrap="square" rtlCol="0">
            <a:spAutoFit/>
          </a:bodyPr>
          <a:lstStyle/>
          <a:p>
            <a:endParaRPr lang="en-GB" dirty="0"/>
          </a:p>
        </p:txBody>
      </p:sp>
      <p:sp>
        <p:nvSpPr>
          <p:cNvPr id="22" name="TextBox 21">
            <a:extLst>
              <a:ext uri="{FF2B5EF4-FFF2-40B4-BE49-F238E27FC236}">
                <a16:creationId xmlns:a16="http://schemas.microsoft.com/office/drawing/2014/main" id="{25F6B1FF-1AA0-75BC-5E12-9CF71BC4AC64}"/>
              </a:ext>
            </a:extLst>
          </p:cNvPr>
          <p:cNvSpPr txBox="1"/>
          <p:nvPr/>
        </p:nvSpPr>
        <p:spPr>
          <a:xfrm>
            <a:off x="939800" y="5156200"/>
            <a:ext cx="5091547" cy="431800"/>
          </a:xfrm>
          <a:prstGeom prst="rect">
            <a:avLst/>
          </a:prstGeom>
          <a:noFill/>
        </p:spPr>
        <p:txBody>
          <a:bodyPr wrap="square" rtlCol="0">
            <a:spAutoFit/>
          </a:bodyPr>
          <a:lstStyle/>
          <a:p>
            <a:endParaRPr lang="en-GB" dirty="0"/>
          </a:p>
        </p:txBody>
      </p:sp>
      <p:sp>
        <p:nvSpPr>
          <p:cNvPr id="24" name="TextBox 23">
            <a:extLst>
              <a:ext uri="{FF2B5EF4-FFF2-40B4-BE49-F238E27FC236}">
                <a16:creationId xmlns:a16="http://schemas.microsoft.com/office/drawing/2014/main" id="{D699C498-49B2-D3D0-49A5-A4F7A0EF62D0}"/>
              </a:ext>
            </a:extLst>
          </p:cNvPr>
          <p:cNvSpPr txBox="1"/>
          <p:nvPr/>
        </p:nvSpPr>
        <p:spPr>
          <a:xfrm>
            <a:off x="635000" y="4851400"/>
            <a:ext cx="5091547" cy="431800"/>
          </a:xfrm>
          <a:prstGeom prst="rect">
            <a:avLst/>
          </a:prstGeom>
          <a:noFill/>
        </p:spPr>
        <p:txBody>
          <a:bodyPr wrap="square" rtlCol="0">
            <a:spAutoFit/>
          </a:bodyPr>
          <a:lstStyle/>
          <a:p>
            <a:endParaRPr lang="en-GB" dirty="0"/>
          </a:p>
        </p:txBody>
      </p:sp>
      <p:sp>
        <p:nvSpPr>
          <p:cNvPr id="26" name="TextBox 25">
            <a:extLst>
              <a:ext uri="{FF2B5EF4-FFF2-40B4-BE49-F238E27FC236}">
                <a16:creationId xmlns:a16="http://schemas.microsoft.com/office/drawing/2014/main" id="{BC4ABD89-4F6F-CF03-081D-DF90BD011BD2}"/>
              </a:ext>
            </a:extLst>
          </p:cNvPr>
          <p:cNvSpPr txBox="1"/>
          <p:nvPr/>
        </p:nvSpPr>
        <p:spPr>
          <a:xfrm>
            <a:off x="787400" y="5003800"/>
            <a:ext cx="5091547" cy="431800"/>
          </a:xfrm>
          <a:prstGeom prst="rect">
            <a:avLst/>
          </a:prstGeom>
          <a:noFill/>
        </p:spPr>
        <p:txBody>
          <a:bodyPr wrap="square" rtlCol="0">
            <a:spAutoFit/>
          </a:bodyPr>
          <a:lstStyle/>
          <a:p>
            <a:endParaRPr lang="en-GB" dirty="0"/>
          </a:p>
        </p:txBody>
      </p:sp>
      <p:sp>
        <p:nvSpPr>
          <p:cNvPr id="29" name="TextBox 28">
            <a:extLst>
              <a:ext uri="{FF2B5EF4-FFF2-40B4-BE49-F238E27FC236}">
                <a16:creationId xmlns:a16="http://schemas.microsoft.com/office/drawing/2014/main" id="{4A6A6509-620A-C0B2-3402-F18D79176440}"/>
              </a:ext>
            </a:extLst>
          </p:cNvPr>
          <p:cNvSpPr txBox="1"/>
          <p:nvPr/>
        </p:nvSpPr>
        <p:spPr>
          <a:xfrm>
            <a:off x="263971" y="4501508"/>
            <a:ext cx="7071777" cy="461665"/>
          </a:xfrm>
          <a:prstGeom prst="rect">
            <a:avLst/>
          </a:prstGeom>
          <a:noFill/>
        </p:spPr>
        <p:txBody>
          <a:bodyPr wrap="square" rtlCol="0">
            <a:spAutoFit/>
          </a:bodyPr>
          <a:lstStyle/>
          <a:p>
            <a:r>
              <a:rPr lang="en-GB" sz="2400" dirty="0">
                <a:solidFill>
                  <a:srgbClr val="FFFF00"/>
                </a:solidFill>
              </a:rPr>
              <a:t>Offer consistent help and guidance and support</a:t>
            </a:r>
          </a:p>
        </p:txBody>
      </p:sp>
    </p:spTree>
    <p:extLst>
      <p:ext uri="{BB962C8B-B14F-4D97-AF65-F5344CB8AC3E}">
        <p14:creationId xmlns:p14="http://schemas.microsoft.com/office/powerpoint/2010/main" val="4045475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8" name="Rectangle 67">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of knobs on amplifier">
            <a:extLst>
              <a:ext uri="{FF2B5EF4-FFF2-40B4-BE49-F238E27FC236}">
                <a16:creationId xmlns:a16="http://schemas.microsoft.com/office/drawing/2014/main" id="{C46D3E66-97D0-90BD-69C2-0E7C17D1A8C6}"/>
              </a:ext>
            </a:extLst>
          </p:cNvPr>
          <p:cNvPicPr>
            <a:picLocks noChangeAspect="1"/>
          </p:cNvPicPr>
          <p:nvPr/>
        </p:nvPicPr>
        <p:blipFill>
          <a:blip r:embed="rId2"/>
          <a:srcRect t="9091" r="23298"/>
          <a:stretch>
            <a:fillRect/>
          </a:stretch>
        </p:blipFill>
        <p:spPr>
          <a:xfrm>
            <a:off x="3523488" y="10"/>
            <a:ext cx="8668512" cy="6857990"/>
          </a:xfrm>
          <a:prstGeom prst="rect">
            <a:avLst/>
          </a:prstGeom>
        </p:spPr>
      </p:pic>
      <p:sp>
        <p:nvSpPr>
          <p:cNvPr id="69" name="Rectangle 68">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9225528-D991-7477-9C21-B6458D150178}"/>
              </a:ext>
            </a:extLst>
          </p:cNvPr>
          <p:cNvSpPr>
            <a:spLocks noGrp="1"/>
          </p:cNvSpPr>
          <p:nvPr>
            <p:ph type="ctrTitle"/>
          </p:nvPr>
        </p:nvSpPr>
        <p:spPr>
          <a:xfrm>
            <a:off x="554180" y="1733679"/>
            <a:ext cx="11551459" cy="1317106"/>
          </a:xfrm>
        </p:spPr>
        <p:txBody>
          <a:bodyPr anchor="b">
            <a:normAutofit/>
          </a:bodyPr>
          <a:lstStyle/>
          <a:p>
            <a:pPr algn="l"/>
            <a:r>
              <a:rPr lang="en-GB" sz="2600" dirty="0">
                <a:solidFill>
                  <a:schemeClr val="bg1"/>
                </a:solidFill>
              </a:rPr>
              <a:t>The Shannon‑Weaver Model is one of the earliest linear communication models. It views communication as the transmission of a message from a source to a receiver through a channel</a:t>
            </a:r>
          </a:p>
        </p:txBody>
      </p:sp>
      <p:sp>
        <p:nvSpPr>
          <p:cNvPr id="70" name="Rectangle 69">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1" name="Rectangle 7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730B2171-5AD8-CE9C-A2B1-F6B92BF256AE}"/>
              </a:ext>
            </a:extLst>
          </p:cNvPr>
          <p:cNvSpPr txBox="1"/>
          <p:nvPr/>
        </p:nvSpPr>
        <p:spPr>
          <a:xfrm>
            <a:off x="9210040" y="6268720"/>
            <a:ext cx="4124957" cy="369332"/>
          </a:xfrm>
          <a:prstGeom prst="rect">
            <a:avLst/>
          </a:prstGeom>
          <a:noFill/>
        </p:spPr>
        <p:txBody>
          <a:bodyPr wrap="square" rtlCol="0">
            <a:spAutoFit/>
          </a:bodyPr>
          <a:lstStyle/>
          <a:p>
            <a:r>
              <a:rPr lang="en-GB" dirty="0">
                <a:solidFill>
                  <a:schemeClr val="bg1"/>
                </a:solidFill>
              </a:rPr>
              <a:t>Shannon &amp; Weaver,( 1949)</a:t>
            </a:r>
          </a:p>
        </p:txBody>
      </p:sp>
      <p:sp>
        <p:nvSpPr>
          <p:cNvPr id="6" name="TextBox 5">
            <a:extLst>
              <a:ext uri="{FF2B5EF4-FFF2-40B4-BE49-F238E27FC236}">
                <a16:creationId xmlns:a16="http://schemas.microsoft.com/office/drawing/2014/main" id="{B9FB3F96-1630-5572-7DE2-DD7F52FCAA1E}"/>
              </a:ext>
            </a:extLst>
          </p:cNvPr>
          <p:cNvSpPr txBox="1"/>
          <p:nvPr/>
        </p:nvSpPr>
        <p:spPr>
          <a:xfrm>
            <a:off x="0" y="144837"/>
            <a:ext cx="11065933" cy="1107996"/>
          </a:xfrm>
          <a:prstGeom prst="rect">
            <a:avLst/>
          </a:prstGeom>
          <a:noFill/>
        </p:spPr>
        <p:txBody>
          <a:bodyPr wrap="square" rtlCol="0">
            <a:spAutoFit/>
          </a:bodyPr>
          <a:lstStyle/>
          <a:p>
            <a:pPr algn="ctr"/>
            <a:r>
              <a:rPr lang="en-GB" sz="6600" dirty="0">
                <a:solidFill>
                  <a:schemeClr val="bg1"/>
                </a:solidFill>
              </a:rPr>
              <a:t>Shannon-Weaver</a:t>
            </a:r>
            <a:r>
              <a:rPr lang="en-GB" sz="4400" dirty="0">
                <a:solidFill>
                  <a:schemeClr val="bg1"/>
                </a:solidFill>
              </a:rPr>
              <a:t> </a:t>
            </a:r>
            <a:r>
              <a:rPr lang="en-GB" sz="6600" dirty="0">
                <a:solidFill>
                  <a:schemeClr val="bg1"/>
                </a:solidFill>
              </a:rPr>
              <a:t>Model</a:t>
            </a:r>
            <a:endParaRPr lang="en-GB" sz="4400" dirty="0">
              <a:solidFill>
                <a:schemeClr val="bg1"/>
              </a:solidFill>
            </a:endParaRPr>
          </a:p>
        </p:txBody>
      </p:sp>
      <p:pic>
        <p:nvPicPr>
          <p:cNvPr id="8" name="Picture 7">
            <a:extLst>
              <a:ext uri="{FF2B5EF4-FFF2-40B4-BE49-F238E27FC236}">
                <a16:creationId xmlns:a16="http://schemas.microsoft.com/office/drawing/2014/main" id="{F9EFB778-7AFF-F289-68F6-D255EEF4C29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7334" y="4665665"/>
            <a:ext cx="6126276" cy="1930054"/>
          </a:xfrm>
          <a:prstGeom prst="rect">
            <a:avLst/>
          </a:prstGeom>
        </p:spPr>
      </p:pic>
    </p:spTree>
    <p:extLst>
      <p:ext uri="{BB962C8B-B14F-4D97-AF65-F5344CB8AC3E}">
        <p14:creationId xmlns:p14="http://schemas.microsoft.com/office/powerpoint/2010/main" val="30873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61875-E2B2-F7EF-E848-2B84393DC872}"/>
              </a:ext>
            </a:extLst>
          </p:cNvPr>
          <p:cNvSpPr>
            <a:spLocks noGrp="1"/>
          </p:cNvSpPr>
          <p:nvPr>
            <p:ph type="ctrTitle"/>
          </p:nvPr>
        </p:nvSpPr>
        <p:spPr>
          <a:xfrm>
            <a:off x="1319107" y="110066"/>
            <a:ext cx="9144000" cy="745067"/>
          </a:xfrm>
        </p:spPr>
        <p:txBody>
          <a:bodyPr>
            <a:noAutofit/>
          </a:bodyPr>
          <a:lstStyle/>
          <a:p>
            <a:r>
              <a:rPr lang="en-GB" sz="4800" dirty="0"/>
              <a:t>Schramm model of communication</a:t>
            </a:r>
          </a:p>
        </p:txBody>
      </p:sp>
      <p:sp>
        <p:nvSpPr>
          <p:cNvPr id="8" name="Oval 7">
            <a:extLst>
              <a:ext uri="{FF2B5EF4-FFF2-40B4-BE49-F238E27FC236}">
                <a16:creationId xmlns:a16="http://schemas.microsoft.com/office/drawing/2014/main" id="{E87296AA-47E2-30A2-DA09-6978BB5D9BAD}"/>
              </a:ext>
            </a:extLst>
          </p:cNvPr>
          <p:cNvSpPr/>
          <p:nvPr/>
        </p:nvSpPr>
        <p:spPr>
          <a:xfrm>
            <a:off x="946573" y="2707640"/>
            <a:ext cx="2580640" cy="195072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Encoder</a:t>
            </a:r>
          </a:p>
          <a:p>
            <a:pPr algn="ctr"/>
            <a:r>
              <a:rPr lang="en-GB" dirty="0">
                <a:ln w="0"/>
                <a:solidFill>
                  <a:schemeClr val="tx1"/>
                </a:solidFill>
                <a:effectLst>
                  <a:outerShdw blurRad="38100" dist="19050" dir="2700000" algn="tl" rotWithShape="0">
                    <a:schemeClr val="dk1">
                      <a:alpha val="40000"/>
                    </a:schemeClr>
                  </a:outerShdw>
                </a:effectLst>
              </a:rPr>
              <a:t>Interpreter</a:t>
            </a:r>
          </a:p>
          <a:p>
            <a:pPr algn="ctr"/>
            <a:r>
              <a:rPr lang="en-GB" dirty="0">
                <a:ln w="0"/>
                <a:solidFill>
                  <a:schemeClr val="tx1"/>
                </a:solidFill>
                <a:effectLst>
                  <a:outerShdw blurRad="38100" dist="19050" dir="2700000" algn="tl" rotWithShape="0">
                    <a:schemeClr val="dk1">
                      <a:alpha val="40000"/>
                    </a:schemeClr>
                  </a:outerShdw>
                </a:effectLst>
              </a:rPr>
              <a:t>Decoder</a:t>
            </a:r>
          </a:p>
          <a:p>
            <a:pPr algn="ctr"/>
            <a:endParaRPr lang="en-GB" dirty="0">
              <a:ln w="0"/>
              <a:solidFill>
                <a:schemeClr val="tx1"/>
              </a:solidFill>
              <a:effectLst>
                <a:outerShdw blurRad="38100" dist="19050" dir="2700000" algn="tl" rotWithShape="0">
                  <a:schemeClr val="dk1">
                    <a:alpha val="40000"/>
                  </a:schemeClr>
                </a:outerShdw>
              </a:effectLst>
            </a:endParaRPr>
          </a:p>
        </p:txBody>
      </p:sp>
      <p:sp>
        <p:nvSpPr>
          <p:cNvPr id="9" name="Oval 8">
            <a:extLst>
              <a:ext uri="{FF2B5EF4-FFF2-40B4-BE49-F238E27FC236}">
                <a16:creationId xmlns:a16="http://schemas.microsoft.com/office/drawing/2014/main" id="{99A6AB41-196D-DCEC-B62A-1C8998E344ED}"/>
              </a:ext>
            </a:extLst>
          </p:cNvPr>
          <p:cNvSpPr/>
          <p:nvPr/>
        </p:nvSpPr>
        <p:spPr>
          <a:xfrm>
            <a:off x="7044267" y="2658533"/>
            <a:ext cx="2683933" cy="204893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Decoder</a:t>
            </a:r>
          </a:p>
          <a:p>
            <a:pPr algn="ctr"/>
            <a:r>
              <a:rPr lang="en-GB" dirty="0">
                <a:ln w="0"/>
                <a:solidFill>
                  <a:schemeClr val="tx1"/>
                </a:solidFill>
                <a:effectLst>
                  <a:outerShdw blurRad="38100" dist="19050" dir="2700000" algn="tl" rotWithShape="0">
                    <a:schemeClr val="dk1">
                      <a:alpha val="40000"/>
                    </a:schemeClr>
                  </a:outerShdw>
                </a:effectLst>
              </a:rPr>
              <a:t>Interpreter</a:t>
            </a:r>
          </a:p>
          <a:p>
            <a:pPr algn="ctr"/>
            <a:r>
              <a:rPr lang="en-GB" dirty="0">
                <a:ln w="0"/>
                <a:solidFill>
                  <a:schemeClr val="tx1"/>
                </a:solidFill>
                <a:effectLst>
                  <a:outerShdw blurRad="38100" dist="19050" dir="2700000" algn="tl" rotWithShape="0">
                    <a:schemeClr val="dk1">
                      <a:alpha val="40000"/>
                    </a:schemeClr>
                  </a:outerShdw>
                </a:effectLst>
              </a:rPr>
              <a:t>Encoder</a:t>
            </a:r>
          </a:p>
          <a:p>
            <a:pPr algn="ctr"/>
            <a:endParaRPr lang="en-GB" dirty="0">
              <a:ln w="0"/>
              <a:solidFill>
                <a:schemeClr val="tx1"/>
              </a:solidFill>
              <a:effectLst>
                <a:outerShdw blurRad="38100" dist="19050" dir="2700000" algn="tl" rotWithShape="0">
                  <a:schemeClr val="dk1">
                    <a:alpha val="40000"/>
                  </a:schemeClr>
                </a:outerShdw>
              </a:effectLst>
            </a:endParaRPr>
          </a:p>
        </p:txBody>
      </p:sp>
      <p:sp>
        <p:nvSpPr>
          <p:cNvPr id="12" name="Arrow: Curved Down 11">
            <a:extLst>
              <a:ext uri="{FF2B5EF4-FFF2-40B4-BE49-F238E27FC236}">
                <a16:creationId xmlns:a16="http://schemas.microsoft.com/office/drawing/2014/main" id="{8C8CDF9E-2BDE-F4F8-2E2C-C50E752A4564}"/>
              </a:ext>
            </a:extLst>
          </p:cNvPr>
          <p:cNvSpPr/>
          <p:nvPr/>
        </p:nvSpPr>
        <p:spPr>
          <a:xfrm rot="10800000">
            <a:off x="2034540" y="4792132"/>
            <a:ext cx="6525260" cy="905933"/>
          </a:xfrm>
          <a:prstGeom prst="curved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1" name="Arrow: Curved Down 20">
            <a:extLst>
              <a:ext uri="{FF2B5EF4-FFF2-40B4-BE49-F238E27FC236}">
                <a16:creationId xmlns:a16="http://schemas.microsoft.com/office/drawing/2014/main" id="{82F01BBA-2CE4-56EC-6085-8555AEF9202F}"/>
              </a:ext>
            </a:extLst>
          </p:cNvPr>
          <p:cNvSpPr/>
          <p:nvPr/>
        </p:nvSpPr>
        <p:spPr>
          <a:xfrm>
            <a:off x="2167467" y="1464733"/>
            <a:ext cx="6525260" cy="1117600"/>
          </a:xfrm>
          <a:prstGeom prst="curved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2" name="Oval 21">
            <a:extLst>
              <a:ext uri="{FF2B5EF4-FFF2-40B4-BE49-F238E27FC236}">
                <a16:creationId xmlns:a16="http://schemas.microsoft.com/office/drawing/2014/main" id="{7B97E266-7D99-55D5-B181-031B3C6E0CFA}"/>
              </a:ext>
            </a:extLst>
          </p:cNvPr>
          <p:cNvSpPr/>
          <p:nvPr/>
        </p:nvSpPr>
        <p:spPr>
          <a:xfrm>
            <a:off x="4659630" y="5410200"/>
            <a:ext cx="1540933" cy="4826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message</a:t>
            </a:r>
          </a:p>
        </p:txBody>
      </p:sp>
      <p:sp>
        <p:nvSpPr>
          <p:cNvPr id="24" name="Oval 23">
            <a:extLst>
              <a:ext uri="{FF2B5EF4-FFF2-40B4-BE49-F238E27FC236}">
                <a16:creationId xmlns:a16="http://schemas.microsoft.com/office/drawing/2014/main" id="{BF3DE460-84B3-16ED-7BFE-38B6F4242395}"/>
              </a:ext>
            </a:extLst>
          </p:cNvPr>
          <p:cNvSpPr/>
          <p:nvPr/>
        </p:nvSpPr>
        <p:spPr>
          <a:xfrm>
            <a:off x="4659629" y="1269999"/>
            <a:ext cx="1540933" cy="48259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message</a:t>
            </a:r>
          </a:p>
        </p:txBody>
      </p:sp>
      <p:sp>
        <p:nvSpPr>
          <p:cNvPr id="26" name="TextBox 25">
            <a:extLst>
              <a:ext uri="{FF2B5EF4-FFF2-40B4-BE49-F238E27FC236}">
                <a16:creationId xmlns:a16="http://schemas.microsoft.com/office/drawing/2014/main" id="{AE9170CF-221E-CEE3-D040-EA16A27B5A89}"/>
              </a:ext>
            </a:extLst>
          </p:cNvPr>
          <p:cNvSpPr txBox="1"/>
          <p:nvPr/>
        </p:nvSpPr>
        <p:spPr>
          <a:xfrm>
            <a:off x="3878580" y="2370666"/>
            <a:ext cx="2814320" cy="2677656"/>
          </a:xfrm>
          <a:prstGeom prst="rect">
            <a:avLst/>
          </a:prstGeom>
          <a:noFill/>
        </p:spPr>
        <p:txBody>
          <a:bodyPr wrap="square" rtlCol="0">
            <a:spAutoFit/>
          </a:bodyPr>
          <a:lstStyle/>
          <a:p>
            <a:pPr algn="ctr"/>
            <a:r>
              <a:rPr lang="en-GB" sz="2400" dirty="0"/>
              <a:t>Schramm’s model is an interactive communication model as it features feedback between sender and receiver.</a:t>
            </a:r>
          </a:p>
        </p:txBody>
      </p:sp>
      <p:sp>
        <p:nvSpPr>
          <p:cNvPr id="27" name="TextBox 26">
            <a:extLst>
              <a:ext uri="{FF2B5EF4-FFF2-40B4-BE49-F238E27FC236}">
                <a16:creationId xmlns:a16="http://schemas.microsoft.com/office/drawing/2014/main" id="{317B63CF-DF13-FD79-0E36-9B06FF05B43B}"/>
              </a:ext>
            </a:extLst>
          </p:cNvPr>
          <p:cNvSpPr txBox="1"/>
          <p:nvPr/>
        </p:nvSpPr>
        <p:spPr>
          <a:xfrm>
            <a:off x="9643533" y="6273799"/>
            <a:ext cx="2548467" cy="369332"/>
          </a:xfrm>
          <a:prstGeom prst="rect">
            <a:avLst/>
          </a:prstGeom>
          <a:noFill/>
        </p:spPr>
        <p:txBody>
          <a:bodyPr wrap="square" rtlCol="0">
            <a:spAutoFit/>
          </a:bodyPr>
          <a:lstStyle/>
          <a:p>
            <a:r>
              <a:rPr lang="en-GB"/>
              <a:t>Schramm, W. (1954)</a:t>
            </a:r>
            <a:endParaRPr lang="en-GB" dirty="0"/>
          </a:p>
        </p:txBody>
      </p:sp>
    </p:spTree>
    <p:extLst>
      <p:ext uri="{BB962C8B-B14F-4D97-AF65-F5344CB8AC3E}">
        <p14:creationId xmlns:p14="http://schemas.microsoft.com/office/powerpoint/2010/main" val="23687330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B9D7E975-9161-4F2D-AC53-69E1912F6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5C2D403E-1B99-A920-63FA-4E3065BC4331}"/>
              </a:ext>
            </a:extLst>
          </p:cNvPr>
          <p:cNvPicPr>
            <a:picLocks noChangeAspect="1"/>
          </p:cNvPicPr>
          <p:nvPr/>
        </p:nvPicPr>
        <p:blipFill>
          <a:blip r:embed="rId2">
            <a:extLst>
              <a:ext uri="{28A0092B-C50C-407E-A947-70E740481C1C}">
                <a14:useLocalDpi xmlns:a14="http://schemas.microsoft.com/office/drawing/2010/main" val="0"/>
              </a:ext>
            </a:extLst>
          </a:blip>
          <a:srcRect l="2484" r="3738" b="-1"/>
          <a:stretch>
            <a:fillRect/>
          </a:stretch>
        </p:blipFill>
        <p:spPr>
          <a:xfrm>
            <a:off x="621675" y="1573895"/>
            <a:ext cx="6589537" cy="3706642"/>
          </a:xfrm>
          <a:prstGeom prst="rect">
            <a:avLst/>
          </a:prstGeom>
        </p:spPr>
      </p:pic>
      <p:sp>
        <p:nvSpPr>
          <p:cNvPr id="54" name="Right Triangle 53">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Rectangle 54">
            <a:extLst>
              <a:ext uri="{FF2B5EF4-FFF2-40B4-BE49-F238E27FC236}">
                <a16:creationId xmlns:a16="http://schemas.microsoft.com/office/drawing/2014/main" id="{463E6235-1649-4B47-9862-4026FC47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3" y="623275"/>
            <a:ext cx="401217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1DA87B-6676-963D-FC55-EF28B719961A}"/>
              </a:ext>
            </a:extLst>
          </p:cNvPr>
          <p:cNvSpPr>
            <a:spLocks noGrp="1"/>
          </p:cNvSpPr>
          <p:nvPr>
            <p:ph type="ctrTitle"/>
          </p:nvPr>
        </p:nvSpPr>
        <p:spPr>
          <a:xfrm>
            <a:off x="457200" y="-83268"/>
            <a:ext cx="9533117" cy="1957494"/>
          </a:xfrm>
        </p:spPr>
        <p:txBody>
          <a:bodyPr anchor="b">
            <a:normAutofit fontScale="90000"/>
          </a:bodyPr>
          <a:lstStyle/>
          <a:p>
            <a:pPr algn="l"/>
            <a:r>
              <a:rPr lang="en-GB" sz="7200" dirty="0">
                <a:solidFill>
                  <a:schemeClr val="tx2">
                    <a:lumMod val="75000"/>
                    <a:lumOff val="25000"/>
                  </a:schemeClr>
                </a:solidFill>
              </a:rPr>
              <a:t>Berlo (SMCR) model</a:t>
            </a:r>
            <a:br>
              <a:rPr lang="en-GB" sz="7200" dirty="0">
                <a:solidFill>
                  <a:schemeClr val="tx2">
                    <a:lumMod val="75000"/>
                    <a:lumOff val="25000"/>
                  </a:schemeClr>
                </a:solidFill>
              </a:rPr>
            </a:br>
            <a:endParaRPr lang="en-GB" sz="7200" dirty="0">
              <a:solidFill>
                <a:schemeClr val="tx2">
                  <a:lumMod val="75000"/>
                  <a:lumOff val="25000"/>
                </a:schemeClr>
              </a:solidFill>
            </a:endParaRPr>
          </a:p>
        </p:txBody>
      </p:sp>
      <p:sp>
        <p:nvSpPr>
          <p:cNvPr id="3" name="Subtitle 2">
            <a:extLst>
              <a:ext uri="{FF2B5EF4-FFF2-40B4-BE49-F238E27FC236}">
                <a16:creationId xmlns:a16="http://schemas.microsoft.com/office/drawing/2014/main" id="{742FAA6D-48AB-84E8-DD34-4156888A83C0}"/>
              </a:ext>
            </a:extLst>
          </p:cNvPr>
          <p:cNvSpPr>
            <a:spLocks noGrp="1"/>
          </p:cNvSpPr>
          <p:nvPr>
            <p:ph type="subTitle" idx="1"/>
          </p:nvPr>
        </p:nvSpPr>
        <p:spPr>
          <a:xfrm>
            <a:off x="7471209" y="623275"/>
            <a:ext cx="4075618" cy="5607882"/>
          </a:xfrm>
        </p:spPr>
        <p:txBody>
          <a:bodyPr anchor="t">
            <a:normAutofit lnSpcReduction="10000"/>
          </a:bodyPr>
          <a:lstStyle/>
          <a:p>
            <a:pPr algn="l"/>
            <a:r>
              <a:rPr lang="en-GB" sz="2800" dirty="0"/>
              <a:t>Berlo emphasises the importance of communication skills, attitudes, knowledge, and membership of a social system for both the sender and the receiver. Through his deep analysis of the communication process, he humanises the model and places special emphasis on the human factor within the communication process.</a:t>
            </a:r>
          </a:p>
          <a:p>
            <a:pPr algn="l"/>
            <a:endParaRPr lang="en-GB" dirty="0"/>
          </a:p>
        </p:txBody>
      </p:sp>
      <p:sp>
        <p:nvSpPr>
          <p:cNvPr id="8" name="TextBox 7">
            <a:extLst>
              <a:ext uri="{FF2B5EF4-FFF2-40B4-BE49-F238E27FC236}">
                <a16:creationId xmlns:a16="http://schemas.microsoft.com/office/drawing/2014/main" id="{CD8CFD23-57A1-8020-CBDC-B8F3E5A9A052}"/>
              </a:ext>
            </a:extLst>
          </p:cNvPr>
          <p:cNvSpPr txBox="1"/>
          <p:nvPr/>
        </p:nvSpPr>
        <p:spPr>
          <a:xfrm>
            <a:off x="9721164" y="6199046"/>
            <a:ext cx="2147396" cy="369332"/>
          </a:xfrm>
          <a:prstGeom prst="rect">
            <a:avLst/>
          </a:prstGeom>
          <a:noFill/>
        </p:spPr>
        <p:txBody>
          <a:bodyPr wrap="square" rtlCol="0">
            <a:spAutoFit/>
          </a:bodyPr>
          <a:lstStyle/>
          <a:p>
            <a:pPr algn="ctr"/>
            <a:r>
              <a:rPr lang="en-GB" dirty="0"/>
              <a:t>Berlo, D. K. (1960)</a:t>
            </a:r>
          </a:p>
        </p:txBody>
      </p:sp>
    </p:spTree>
    <p:extLst>
      <p:ext uri="{BB962C8B-B14F-4D97-AF65-F5344CB8AC3E}">
        <p14:creationId xmlns:p14="http://schemas.microsoft.com/office/powerpoint/2010/main" val="13455835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DCFF912E-6A41-BD9D-D646-6A33C14CB4C1}"/>
              </a:ext>
            </a:extLst>
          </p:cNvPr>
          <p:cNvSpPr>
            <a:spLocks noGrp="1"/>
          </p:cNvSpPr>
          <p:nvPr>
            <p:ph type="ctrTitle"/>
          </p:nvPr>
        </p:nvSpPr>
        <p:spPr>
          <a:xfrm>
            <a:off x="3215729" y="3984"/>
            <a:ext cx="5760846" cy="894639"/>
          </a:xfrm>
        </p:spPr>
        <p:txBody>
          <a:bodyPr>
            <a:normAutofit/>
          </a:bodyPr>
          <a:lstStyle/>
          <a:p>
            <a:r>
              <a:rPr lang="en-US" sz="5400" dirty="0">
                <a:solidFill>
                  <a:schemeClr val="tx1">
                    <a:alpha val="80000"/>
                  </a:schemeClr>
                </a:solidFill>
              </a:rPr>
              <a:t>Conclusion Overall</a:t>
            </a:r>
            <a:endParaRPr lang="en-GB" sz="5200" dirty="0">
              <a:solidFill>
                <a:schemeClr val="tx2"/>
              </a:solidFill>
            </a:endParaRPr>
          </a:p>
        </p:txBody>
      </p:sp>
      <p:sp>
        <p:nvSpPr>
          <p:cNvPr id="3" name="Subtitle 2">
            <a:extLst>
              <a:ext uri="{FF2B5EF4-FFF2-40B4-BE49-F238E27FC236}">
                <a16:creationId xmlns:a16="http://schemas.microsoft.com/office/drawing/2014/main" id="{544FE5CC-A226-EC27-7490-17A8AD7892E4}"/>
              </a:ext>
            </a:extLst>
          </p:cNvPr>
          <p:cNvSpPr>
            <a:spLocks noGrp="1"/>
          </p:cNvSpPr>
          <p:nvPr>
            <p:ph type="subTitle" idx="1"/>
          </p:nvPr>
        </p:nvSpPr>
        <p:spPr>
          <a:xfrm>
            <a:off x="0" y="1605280"/>
            <a:ext cx="12192000" cy="5248735"/>
          </a:xfrm>
        </p:spPr>
        <p:txBody>
          <a:bodyPr>
            <a:normAutofit/>
          </a:bodyPr>
          <a:lstStyle/>
          <a:p>
            <a:r>
              <a:rPr lang="en-GB" sz="3200" dirty="0"/>
              <a:t>Effective communication is necessary at Flight Foods to overcome generational, cultural differences and language barriers. The Shannon‑Weaver model shows us the importance of reducing interference and ensuring message clarity. Schramm emphasises feedback and shared understanding. Berlo highlights the importance of communication skills and individual differences. Applying these three approaches is key to identifying and eliminating misunderstandings, as well as improving teamwork and staff motivation, raising standards, efficiency and safety.</a:t>
            </a:r>
            <a:endParaRPr lang="en-GB" sz="3200" dirty="0">
              <a:solidFill>
                <a:schemeClr val="tx2"/>
              </a:solidFill>
            </a:endParaRPr>
          </a:p>
        </p:txBody>
      </p:sp>
    </p:spTree>
    <p:extLst>
      <p:ext uri="{BB962C8B-B14F-4D97-AF65-F5344CB8AC3E}">
        <p14:creationId xmlns:p14="http://schemas.microsoft.com/office/powerpoint/2010/main" val="29490065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9EE7D6-04D9-228A-2154-95DAB1B3BCDA}"/>
              </a:ext>
            </a:extLst>
          </p:cNvPr>
          <p:cNvSpPr>
            <a:spLocks noGrp="1"/>
          </p:cNvSpPr>
          <p:nvPr>
            <p:ph type="ctrTitle"/>
          </p:nvPr>
        </p:nvSpPr>
        <p:spPr>
          <a:xfrm>
            <a:off x="7687785" y="49081"/>
            <a:ext cx="2312989" cy="749299"/>
          </a:xfrm>
        </p:spPr>
        <p:txBody>
          <a:bodyPr anchor="t">
            <a:normAutofit/>
          </a:bodyPr>
          <a:lstStyle/>
          <a:p>
            <a:pPr algn="l"/>
            <a:r>
              <a:rPr lang="en-GB" sz="4000" dirty="0">
                <a:solidFill>
                  <a:schemeClr val="tx2"/>
                </a:solidFill>
              </a:rPr>
              <a:t>Reference </a:t>
            </a:r>
          </a:p>
        </p:txBody>
      </p:sp>
      <p:sp>
        <p:nvSpPr>
          <p:cNvPr id="3" name="Subtitle 2">
            <a:extLst>
              <a:ext uri="{FF2B5EF4-FFF2-40B4-BE49-F238E27FC236}">
                <a16:creationId xmlns:a16="http://schemas.microsoft.com/office/drawing/2014/main" id="{821D50FD-16AA-8180-6830-AB962F4D328B}"/>
              </a:ext>
            </a:extLst>
          </p:cNvPr>
          <p:cNvSpPr>
            <a:spLocks noGrp="1"/>
          </p:cNvSpPr>
          <p:nvPr>
            <p:ph type="subTitle" idx="1"/>
          </p:nvPr>
        </p:nvSpPr>
        <p:spPr>
          <a:xfrm>
            <a:off x="4411132" y="900920"/>
            <a:ext cx="7780867" cy="5861573"/>
          </a:xfrm>
        </p:spPr>
        <p:txBody>
          <a:bodyPr anchor="b">
            <a:normAutofit/>
          </a:bodyPr>
          <a:lstStyle/>
          <a:p>
            <a:pPr algn="l"/>
            <a:r>
              <a:rPr lang="en-GB" sz="2000" dirty="0"/>
              <a:t>Shannon, C. E. (1948). </a:t>
            </a:r>
            <a:r>
              <a:rPr lang="en-GB" sz="2000" i="1" dirty="0"/>
              <a:t>A Mathematical Theory of Communication</a:t>
            </a:r>
            <a:r>
              <a:rPr lang="en-GB" sz="2000" dirty="0"/>
              <a:t>. The Bell System Technical Journal, 27(3), 379–423; 27(4), 623–656.</a:t>
            </a:r>
          </a:p>
          <a:p>
            <a:pPr algn="l"/>
            <a:endParaRPr lang="en-GB" sz="2000" dirty="0"/>
          </a:p>
          <a:p>
            <a:pPr algn="l"/>
            <a:r>
              <a:rPr lang="en-GB" sz="2000" dirty="0"/>
              <a:t>Shannon, C. E., &amp; Weaver, W. (1949). </a:t>
            </a:r>
            <a:r>
              <a:rPr lang="en-GB" sz="2000" i="1" dirty="0"/>
              <a:t>The Mathematical Theory of Communication</a:t>
            </a:r>
            <a:r>
              <a:rPr lang="en-GB" sz="2000" dirty="0"/>
              <a:t>. University of Illinois Press.</a:t>
            </a:r>
          </a:p>
          <a:p>
            <a:pPr algn="l"/>
            <a:endParaRPr lang="en-GB" sz="2000" dirty="0"/>
          </a:p>
          <a:p>
            <a:pPr algn="l"/>
            <a:r>
              <a:rPr lang="en-GB" sz="2000" dirty="0"/>
              <a:t>Schramm, W. (1954). </a:t>
            </a:r>
            <a:r>
              <a:rPr lang="en-GB" sz="2000" i="1" dirty="0"/>
              <a:t>The Process and Effects of Mass Communication</a:t>
            </a:r>
            <a:r>
              <a:rPr lang="en-GB" sz="2000" dirty="0"/>
              <a:t>. University of Illinois Press.</a:t>
            </a:r>
          </a:p>
          <a:p>
            <a:pPr algn="l"/>
            <a:endParaRPr lang="en-GB" sz="2000" dirty="0"/>
          </a:p>
          <a:p>
            <a:pPr algn="l"/>
            <a:r>
              <a:rPr lang="en-GB" sz="2000" dirty="0"/>
              <a:t>Berlo, D. K. (1960). </a:t>
            </a:r>
            <a:r>
              <a:rPr lang="en-GB" sz="2000" i="1" dirty="0"/>
              <a:t>The Process of Communication: An Introduction to Theory and Practice</a:t>
            </a:r>
            <a:r>
              <a:rPr lang="en-GB" sz="2000" dirty="0"/>
              <a:t>. New York: Holt, Rinehart and Winston.</a:t>
            </a:r>
          </a:p>
          <a:p>
            <a:pPr algn="l"/>
            <a:endParaRPr lang="en-GB" sz="2000" dirty="0"/>
          </a:p>
          <a:p>
            <a:pPr algn="l"/>
            <a:endParaRPr lang="en-GB" sz="2000" dirty="0"/>
          </a:p>
          <a:p>
            <a:pPr algn="l"/>
            <a:endParaRPr lang="en-GB" sz="2000" dirty="0"/>
          </a:p>
          <a:p>
            <a:pPr algn="l"/>
            <a:endParaRPr lang="en-GB" sz="2000" dirty="0"/>
          </a:p>
        </p:txBody>
      </p:sp>
      <p:pic>
        <p:nvPicPr>
          <p:cNvPr id="7" name="Graphic 6" descr="Books">
            <a:extLst>
              <a:ext uri="{FF2B5EF4-FFF2-40B4-BE49-F238E27FC236}">
                <a16:creationId xmlns:a16="http://schemas.microsoft.com/office/drawing/2014/main" id="{DE247D7A-246B-7994-948E-E0EC7799DC6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4" name="Group 1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1389307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TotalTime>
  <Words>652</Words>
  <Application>Microsoft Office PowerPoint</Application>
  <PresentationFormat>Widescreen</PresentationFormat>
  <Paragraphs>103</Paragraphs>
  <Slides>14</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Aptos Display</vt:lpstr>
      <vt:lpstr>Arial</vt:lpstr>
      <vt:lpstr>Calibri</vt:lpstr>
      <vt:lpstr>Wingdings</vt:lpstr>
      <vt:lpstr>Office Theme</vt:lpstr>
      <vt:lpstr>PowerPoint Presentation</vt:lpstr>
      <vt:lpstr>PowerPoint Presentation</vt:lpstr>
      <vt:lpstr>PowerPoint Presentation</vt:lpstr>
      <vt:lpstr>PowerPoint Presentation</vt:lpstr>
      <vt:lpstr>ENVIERMENT </vt:lpstr>
      <vt:lpstr>Language </vt:lpstr>
      <vt:lpstr>Age</vt:lpstr>
      <vt:lpstr>Cultural</vt:lpstr>
      <vt:lpstr>Emotional</vt:lpstr>
      <vt:lpstr>The Shannon‑Weaver Model is one of the earliest linear communication models. It views communication as the transmission of a message from a source to a receiver through a channel</vt:lpstr>
      <vt:lpstr>Schramm model of communication</vt:lpstr>
      <vt:lpstr>Berlo (SMCR) model </vt:lpstr>
      <vt:lpstr>Conclusion Overall</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Marius Marcu (2526515)</dc:creator>
  <cp:lastModifiedBy>Marius Marcu (2526515)</cp:lastModifiedBy>
  <cp:revision>3</cp:revision>
  <dcterms:created xsi:type="dcterms:W3CDTF">2026-07-25T13:58:59Z</dcterms:created>
  <dcterms:modified xsi:type="dcterms:W3CDTF">2026-08-08T16:22:27Z</dcterms:modified>
</cp:coreProperties>
</file>