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9" r:id="rId2"/>
    <p:sldId id="272" r:id="rId3"/>
    <p:sldId id="271" r:id="rId4"/>
  </p:sldIdLst>
  <p:sldSz cx="12192000" cy="6858000"/>
  <p:notesSz cx="6724650" cy="97742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6038" autoAdjust="0"/>
    <p:restoredTop sz="94660"/>
  </p:normalViewPr>
  <p:slideViewPr>
    <p:cSldViewPr snapToGrid="0">
      <p:cViewPr varScale="1">
        <p:scale>
          <a:sx n="78" d="100"/>
          <a:sy n="78" d="100"/>
        </p:scale>
        <p:origin x="192" y="9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17779" y="802298"/>
            <a:ext cx="8637073" cy="2541431"/>
          </a:xfrm>
        </p:spPr>
        <p:txBody>
          <a:bodyPr bIns="0" anchor="b">
            <a:normAutofit/>
          </a:bodyPr>
          <a:lstStyle>
            <a:lvl1pPr algn="l">
              <a:defRPr sz="6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17780" y="3531204"/>
            <a:ext cx="8637072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800" b="0" cap="all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2CD30D-2811-4956-BB44-BF66631DC342}" type="datetimeFigureOut">
              <a:rPr lang="en-GB" smtClean="0"/>
              <a:t>18/10/2019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416500" y="329307"/>
            <a:ext cx="4973915" cy="309201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37664" y="798973"/>
            <a:ext cx="811019" cy="503578"/>
          </a:xfrm>
        </p:spPr>
        <p:txBody>
          <a:bodyPr/>
          <a:lstStyle/>
          <a:p>
            <a:fld id="{50822A14-1409-4DAA-9D23-6EEAD9D45032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77837618"/>
      </p:ext>
    </p:extLst>
  </p:cSld>
  <p:clrMapOvr>
    <a:masterClrMapping/>
  </p:clrMapOvr>
  <p:extLst mod="1">
    <p:ext uri="{DCECCB84-F9BA-43D5-87BE-67443E8EF086}">
      <p15:sldGuideLst xmlns:p15="http://schemas.microsoft.com/office/powerpoint/2012/main"/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2CD30D-2811-4956-BB44-BF66631DC342}" type="datetimeFigureOut">
              <a:rPr lang="en-GB" smtClean="0"/>
              <a:t>18/10/2019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822A14-1409-4DAA-9D23-6EEAD9D45032}" type="slidenum">
              <a:rPr lang="en-GB" smtClean="0"/>
              <a:t>‹#›</a:t>
            </a:fld>
            <a:endParaRPr lang="en-GB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6395351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4239" y="1756130"/>
            <a:ext cx="8643154" cy="1887950"/>
          </a:xfrm>
        </p:spPr>
        <p:txBody>
          <a:bodyPr anchor="b">
            <a:normAutofit/>
          </a:bodyPr>
          <a:lstStyle>
            <a:lvl1pPr algn="l"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4239" y="3806195"/>
            <a:ext cx="8630446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2CD30D-2811-4956-BB44-BF66631DC342}" type="datetimeFigureOut">
              <a:rPr lang="en-GB" smtClean="0"/>
              <a:t>18/10/2019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822A14-1409-4DAA-9D23-6EEAD9D45032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1454239" y="3804985"/>
            <a:ext cx="8630446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93952490"/>
      </p:ext>
    </p:extLst>
  </p:cSld>
  <p:clrMapOvr>
    <a:masterClrMapping/>
  </p:clrMapOvr>
  <p:extLst mod="1">
    <p:ext uri="{DCECCB84-F9BA-43D5-87BE-67443E8EF086}">
      <p15:sldGuideLst xmlns:p15="http://schemas.microsoft.com/office/powerpoint/2012/main"/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9217" y="804889"/>
            <a:ext cx="9605635" cy="105930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7331" y="2010878"/>
            <a:ext cx="4645152" cy="344859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3771" y="2017343"/>
            <a:ext cx="4645152" cy="344152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2CD30D-2811-4956-BB44-BF66631DC342}" type="datetimeFigureOut">
              <a:rPr lang="en-GB" smtClean="0"/>
              <a:t>18/10/2019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822A14-1409-4DAA-9D23-6EEAD9D45032}" type="slidenum">
              <a:rPr lang="en-GB" smtClean="0"/>
              <a:t>‹#›</a:t>
            </a:fld>
            <a:endParaRPr lang="en-GB"/>
          </a:p>
        </p:txBody>
      </p:sp>
      <p:cxnSp>
        <p:nvCxnSpPr>
          <p:cNvPr id="35" name="Straight Connector 3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6096093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191" y="804163"/>
            <a:ext cx="9607661" cy="1056319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191" y="2019549"/>
            <a:ext cx="4645152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47191" y="2824269"/>
            <a:ext cx="4645152" cy="2644457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2362" y="2023003"/>
            <a:ext cx="4645152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2362" y="2821491"/>
            <a:ext cx="4645152" cy="2637371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2CD30D-2811-4956-BB44-BF66631DC342}" type="datetimeFigureOut">
              <a:rPr lang="en-GB" smtClean="0"/>
              <a:t>18/10/2019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822A14-1409-4DAA-9D23-6EEAD9D45032}" type="slidenum">
              <a:rPr lang="en-GB" smtClean="0"/>
              <a:t>‹#›</a:t>
            </a:fld>
            <a:endParaRPr lang="en-GB"/>
          </a:p>
        </p:txBody>
      </p:sp>
      <p:cxnSp>
        <p:nvCxnSpPr>
          <p:cNvPr id="29" name="Straight Connector 28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1016058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2CD30D-2811-4956-BB44-BF66631DC342}" type="datetimeFigureOut">
              <a:rPr lang="en-GB" smtClean="0"/>
              <a:t>18/10/2019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822A14-1409-4DAA-9D23-6EEAD9D45032}" type="slidenum">
              <a:rPr lang="en-GB" smtClean="0"/>
              <a:t>‹#›</a:t>
            </a:fld>
            <a:endParaRPr lang="en-GB"/>
          </a:p>
        </p:txBody>
      </p:sp>
      <p:cxnSp>
        <p:nvCxnSpPr>
          <p:cNvPr id="25" name="Straight Connector 2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2445350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2CD30D-2811-4956-BB44-BF66631DC342}" type="datetimeFigureOut">
              <a:rPr lang="en-GB" smtClean="0"/>
              <a:t>18/10/2019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822A14-1409-4DAA-9D23-6EEAD9D450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4024450"/>
      </p:ext>
    </p:extLst>
  </p:cSld>
  <p:clrMapOvr>
    <a:masterClrMapping/>
  </p:clrMapOvr>
  <p:extLst mod="1">
    <p:ext uri="{DCECCB84-F9BA-43D5-87BE-67443E8EF086}">
      <p15:sldGuideLst xmlns:p15="http://schemas.microsoft.com/office/powerpoint/2012/main"/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671" y="798973"/>
            <a:ext cx="3273099" cy="2247117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43714" y="798974"/>
            <a:ext cx="6012470" cy="4658826"/>
          </a:xfrm>
        </p:spPr>
        <p:txBody>
          <a:bodyPr anchor="ctr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44671" y="3205491"/>
            <a:ext cx="3275013" cy="2248181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2CD30D-2811-4956-BB44-BF66631DC342}" type="datetimeFigureOut">
              <a:rPr lang="en-GB" smtClean="0"/>
              <a:t>18/10/2019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822A14-1409-4DAA-9D23-6EEAD9D45032}" type="slidenum">
              <a:rPr lang="en-GB" smtClean="0"/>
              <a:t>‹#›</a:t>
            </a:fld>
            <a:endParaRPr lang="en-GB"/>
          </a:p>
        </p:txBody>
      </p:sp>
      <p:cxnSp>
        <p:nvCxnSpPr>
          <p:cNvPr id="17" name="Straight Connector 16"/>
          <p:cNvCxnSpPr/>
          <p:nvPr/>
        </p:nvCxnSpPr>
        <p:spPr>
          <a:xfrm>
            <a:off x="1448280" y="3205491"/>
            <a:ext cx="3269490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35277169"/>
      </p:ext>
    </p:extLst>
  </p:cSld>
  <p:clrMapOvr>
    <a:masterClrMapping/>
  </p:clrMapOvr>
  <p:extLst mod="1">
    <p:ext uri="{DCECCB84-F9BA-43D5-87BE-67443E8EF086}">
      <p15:sldGuideLst xmlns:p15="http://schemas.microsoft.com/office/powerpoint/2012/main"/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7477387" y="482170"/>
            <a:ext cx="4074533" cy="5149101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 bwMode="black">
            <a:xfrm>
              <a:off x="7477387" y="482170"/>
              <a:ext cx="4074533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 bwMode="blackWhite"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1206" y="1129513"/>
            <a:ext cx="5532328" cy="1830584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124389" y="1122542"/>
            <a:ext cx="2791171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50329" y="3145992"/>
            <a:ext cx="5524404" cy="2003742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447382" y="5469856"/>
            <a:ext cx="5527351" cy="320123"/>
          </a:xfrm>
        </p:spPr>
        <p:txBody>
          <a:bodyPr/>
          <a:lstStyle>
            <a:lvl1pPr algn="l">
              <a:defRPr/>
            </a:lvl1pPr>
          </a:lstStyle>
          <a:p>
            <a:fld id="{CB2CD30D-2811-4956-BB44-BF66631DC342}" type="datetimeFigureOut">
              <a:rPr lang="en-GB" smtClean="0"/>
              <a:t>18/10/2019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447382" y="318640"/>
            <a:ext cx="5541004" cy="320931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822A14-1409-4DAA-9D23-6EEAD9D45032}" type="slidenum">
              <a:rPr lang="en-GB" smtClean="0"/>
              <a:t>‹#›</a:t>
            </a:fld>
            <a:endParaRPr lang="en-GB"/>
          </a:p>
        </p:txBody>
      </p:sp>
      <p:cxnSp>
        <p:nvCxnSpPr>
          <p:cNvPr id="31" name="Straight Connector 30"/>
          <p:cNvCxnSpPr/>
          <p:nvPr/>
        </p:nvCxnSpPr>
        <p:spPr>
          <a:xfrm>
            <a:off x="1447382" y="3143605"/>
            <a:ext cx="5527351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4757693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2CD30D-2811-4956-BB44-BF66631DC342}" type="datetimeFigureOut">
              <a:rPr lang="en-GB" smtClean="0"/>
              <a:t>18/10/2019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822A14-1409-4DAA-9D23-6EEAD9D45032}" type="slidenum">
              <a:rPr lang="en-GB" smtClean="0"/>
              <a:t>‹#›</a:t>
            </a:fld>
            <a:endParaRPr lang="en-GB"/>
          </a:p>
        </p:txBody>
      </p:sp>
      <p:cxnSp>
        <p:nvCxnSpPr>
          <p:cNvPr id="26" name="Straight Connector 25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5148257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39111" y="798973"/>
            <a:ext cx="1615742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44672" y="798973"/>
            <a:ext cx="7828830" cy="4659889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2CD30D-2811-4956-BB44-BF66631DC342}" type="datetimeFigureOut">
              <a:rPr lang="en-GB" smtClean="0"/>
              <a:t>18/10/2019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822A14-1409-4DAA-9D23-6EEAD9D45032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9439111" y="798973"/>
            <a:ext cx="0" cy="4659889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75340213"/>
      </p:ext>
    </p:extLst>
  </p:cSld>
  <p:clrMapOvr>
    <a:masterClrMapping/>
  </p:clrMapOvr>
  <p:extLst mod="1">
    <p:ext uri="{DCECCB84-F9BA-43D5-87BE-67443E8EF086}">
      <p15:sldGuideLst xmlns:p15="http://schemas.microsoft.com/office/powerpoint/2012/main"/>
    </p:ext>
  </p:extLs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1579" y="2015732"/>
            <a:ext cx="9603275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4138" y="330370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B2CD30D-2811-4956-BB44-BF66631DC342}" type="datetimeFigureOut">
              <a:rPr lang="en-GB" smtClean="0"/>
              <a:t>18/10/2019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51579" y="329307"/>
            <a:ext cx="5938836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0060" y="798973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50822A14-1409-4DAA-9D23-6EEAD9D45032}" type="slidenum">
              <a:rPr lang="en-GB" smtClean="0"/>
              <a:t>‹#›</a:t>
            </a:fld>
            <a:endParaRPr lang="en-GB"/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2172233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8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APPLICATION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en-GB" dirty="0" smtClean="0"/>
              <a:t>	Scenario:</a:t>
            </a:r>
          </a:p>
          <a:p>
            <a:pPr>
              <a:buNone/>
            </a:pPr>
            <a:r>
              <a:rPr lang="en-GB" dirty="0" smtClean="0"/>
              <a:t>    </a:t>
            </a:r>
          </a:p>
          <a:p>
            <a:pPr>
              <a:buNone/>
            </a:pPr>
            <a:r>
              <a:rPr lang="en-GB" dirty="0" smtClean="0"/>
              <a:t>	Consider the impact of Hofstede’s framework for the global planning of a new brand of vitamin food supplements.</a:t>
            </a:r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r>
              <a:rPr lang="en-GB" dirty="0" smtClean="0"/>
              <a:t>   Identify the implications of Hofstede’s dimension for product packaging and advertising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559968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296562" y="140664"/>
            <a:ext cx="11714206" cy="53753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>
              <a:lnSpc>
                <a:spcPct val="90000"/>
              </a:lnSpc>
              <a:spcBef>
                <a:spcPts val="1000"/>
              </a:spcBef>
              <a:buClr>
                <a:srgbClr val="B71E42"/>
              </a:buClr>
              <a:buSzPct val="100000"/>
            </a:pPr>
            <a:r>
              <a:rPr lang="en-GB" sz="2400" dirty="0"/>
              <a:t>FOR EXAMPLE ...</a:t>
            </a:r>
            <a:endParaRPr lang="en-GB" sz="2400" b="1" dirty="0" smtClean="0">
              <a:solidFill>
                <a:prstClr val="black"/>
              </a:solidFill>
            </a:endParaRPr>
          </a:p>
          <a:p>
            <a:pPr marL="228600" lvl="0" indent="-228600">
              <a:lnSpc>
                <a:spcPct val="90000"/>
              </a:lnSpc>
              <a:spcBef>
                <a:spcPts val="1000"/>
              </a:spcBef>
              <a:buClr>
                <a:srgbClr val="B71E42"/>
              </a:buClr>
              <a:buSzPct val="100000"/>
              <a:buFont typeface="Arial" panose="020B0604020202020204" pitchFamily="34" charset="0"/>
              <a:buChar char="•"/>
            </a:pPr>
            <a:r>
              <a:rPr lang="en-GB" sz="2400" b="1" dirty="0" smtClean="0">
                <a:solidFill>
                  <a:prstClr val="black"/>
                </a:solidFill>
              </a:rPr>
              <a:t>Individualism </a:t>
            </a:r>
            <a:r>
              <a:rPr lang="en-GB" sz="2400" b="1" dirty="0">
                <a:solidFill>
                  <a:prstClr val="black"/>
                </a:solidFill>
              </a:rPr>
              <a:t>high</a:t>
            </a:r>
          </a:p>
          <a:p>
            <a:pPr marL="685800" lvl="1" indent="-228600">
              <a:lnSpc>
                <a:spcPct val="90000"/>
              </a:lnSpc>
              <a:spcBef>
                <a:spcPts val="500"/>
              </a:spcBef>
              <a:buClr>
                <a:srgbClr val="B71E42"/>
              </a:buClr>
              <a:buSzPct val="100000"/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prstClr val="black"/>
                </a:solidFill>
              </a:rPr>
              <a:t>Advertising focuses on the benefits to individuals.</a:t>
            </a:r>
          </a:p>
          <a:p>
            <a:pPr marL="228600" lvl="0" indent="-228600">
              <a:lnSpc>
                <a:spcPct val="90000"/>
              </a:lnSpc>
              <a:spcBef>
                <a:spcPts val="1000"/>
              </a:spcBef>
              <a:buClr>
                <a:srgbClr val="B71E42"/>
              </a:buClr>
              <a:buSzPct val="100000"/>
              <a:buFont typeface="Arial" panose="020B0604020202020204" pitchFamily="34" charset="0"/>
              <a:buChar char="•"/>
            </a:pPr>
            <a:r>
              <a:rPr lang="en-GB" sz="2400" b="1" dirty="0">
                <a:solidFill>
                  <a:prstClr val="black"/>
                </a:solidFill>
              </a:rPr>
              <a:t>Collectivism high </a:t>
            </a:r>
          </a:p>
          <a:p>
            <a:pPr marL="685800" lvl="1" indent="-228600">
              <a:lnSpc>
                <a:spcPct val="90000"/>
              </a:lnSpc>
              <a:spcBef>
                <a:spcPts val="500"/>
              </a:spcBef>
              <a:buClr>
                <a:srgbClr val="B71E42"/>
              </a:buClr>
              <a:buSzPct val="100000"/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prstClr val="black"/>
                </a:solidFill>
              </a:rPr>
              <a:t>Advertising targeted at influencers/opinion leaders within groups. WOM critically important in these markets.</a:t>
            </a:r>
          </a:p>
          <a:p>
            <a:pPr marL="228600" lvl="0" indent="-228600">
              <a:lnSpc>
                <a:spcPct val="90000"/>
              </a:lnSpc>
              <a:spcBef>
                <a:spcPts val="1000"/>
              </a:spcBef>
              <a:buClr>
                <a:srgbClr val="B71E42"/>
              </a:buClr>
              <a:buSzPct val="100000"/>
              <a:buFont typeface="Arial" panose="020B0604020202020204" pitchFamily="34" charset="0"/>
              <a:buChar char="•"/>
            </a:pPr>
            <a:r>
              <a:rPr lang="en-GB" sz="2400" b="1" dirty="0">
                <a:solidFill>
                  <a:prstClr val="black"/>
                </a:solidFill>
              </a:rPr>
              <a:t>Power distance high</a:t>
            </a:r>
          </a:p>
          <a:p>
            <a:pPr marL="685800" lvl="1" indent="-228600">
              <a:lnSpc>
                <a:spcPct val="90000"/>
              </a:lnSpc>
              <a:spcBef>
                <a:spcPts val="500"/>
              </a:spcBef>
              <a:buClr>
                <a:srgbClr val="B71E42"/>
              </a:buClr>
              <a:buSzPct val="100000"/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prstClr val="black"/>
                </a:solidFill>
              </a:rPr>
              <a:t>Expert testimonials are used in advertising</a:t>
            </a:r>
          </a:p>
          <a:p>
            <a:pPr marL="228600" lvl="0" indent="-228600">
              <a:lnSpc>
                <a:spcPct val="90000"/>
              </a:lnSpc>
              <a:spcBef>
                <a:spcPts val="1000"/>
              </a:spcBef>
              <a:buClr>
                <a:srgbClr val="B71E42"/>
              </a:buClr>
              <a:buSzPct val="100000"/>
              <a:buFont typeface="Arial" panose="020B0604020202020204" pitchFamily="34" charset="0"/>
              <a:buChar char="•"/>
            </a:pPr>
            <a:r>
              <a:rPr lang="en-GB" sz="2400" b="1" dirty="0">
                <a:solidFill>
                  <a:prstClr val="black"/>
                </a:solidFill>
              </a:rPr>
              <a:t>Power distance low</a:t>
            </a:r>
          </a:p>
          <a:p>
            <a:pPr marL="685800" lvl="1" indent="-228600">
              <a:lnSpc>
                <a:spcPct val="90000"/>
              </a:lnSpc>
              <a:spcBef>
                <a:spcPts val="500"/>
              </a:spcBef>
              <a:buClr>
                <a:srgbClr val="B71E42"/>
              </a:buClr>
              <a:buSzPct val="100000"/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prstClr val="black"/>
                </a:solidFill>
              </a:rPr>
              <a:t>Ordinary people are used in advertising (‘someone like me’)</a:t>
            </a:r>
          </a:p>
          <a:p>
            <a:pPr marL="228600" lvl="0" indent="-228600">
              <a:lnSpc>
                <a:spcPct val="90000"/>
              </a:lnSpc>
              <a:spcBef>
                <a:spcPts val="1000"/>
              </a:spcBef>
              <a:buClr>
                <a:srgbClr val="B71E42"/>
              </a:buClr>
              <a:buSzPct val="100000"/>
              <a:buFont typeface="Arial" panose="020B0604020202020204" pitchFamily="34" charset="0"/>
              <a:buChar char="•"/>
            </a:pPr>
            <a:r>
              <a:rPr lang="en-GB" sz="2400" b="1" dirty="0">
                <a:solidFill>
                  <a:prstClr val="black"/>
                </a:solidFill>
              </a:rPr>
              <a:t>Uncertainty avoidance high</a:t>
            </a:r>
          </a:p>
          <a:p>
            <a:pPr marL="685800" lvl="1" indent="-228600">
              <a:lnSpc>
                <a:spcPct val="90000"/>
              </a:lnSpc>
              <a:spcBef>
                <a:spcPts val="500"/>
              </a:spcBef>
              <a:buClr>
                <a:srgbClr val="B71E42"/>
              </a:buClr>
              <a:buSzPct val="100000"/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prstClr val="black"/>
                </a:solidFill>
              </a:rPr>
              <a:t>Functional advertising with a lot of information on product tests, product ingredients , money back guarantees.</a:t>
            </a:r>
          </a:p>
        </p:txBody>
      </p:sp>
    </p:spTree>
    <p:extLst>
      <p:ext uri="{BB962C8B-B14F-4D97-AF65-F5344CB8AC3E}">
        <p14:creationId xmlns:p14="http://schemas.microsoft.com/office/powerpoint/2010/main" val="139725870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FOR EXAMPLE ... </a:t>
            </a:r>
            <a:r>
              <a:rPr lang="en-GB" dirty="0"/>
              <a:t>c</a:t>
            </a:r>
            <a:r>
              <a:rPr lang="en-GB" dirty="0" smtClean="0"/>
              <a:t>ont.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34778" y="1828800"/>
            <a:ext cx="11957222" cy="4768552"/>
          </a:xfrm>
        </p:spPr>
        <p:txBody>
          <a:bodyPr>
            <a:normAutofit fontScale="55000" lnSpcReduction="20000"/>
          </a:bodyPr>
          <a:lstStyle/>
          <a:p>
            <a:pPr>
              <a:lnSpc>
                <a:spcPct val="90000"/>
              </a:lnSpc>
            </a:pPr>
            <a:endParaRPr lang="en-GB" sz="3800" b="1" dirty="0" smtClean="0"/>
          </a:p>
          <a:p>
            <a:pPr>
              <a:lnSpc>
                <a:spcPct val="90000"/>
              </a:lnSpc>
            </a:pPr>
            <a:r>
              <a:rPr lang="en-GB" sz="3800" b="1" dirty="0" smtClean="0"/>
              <a:t>Uncertainty </a:t>
            </a:r>
            <a:r>
              <a:rPr lang="en-GB" sz="3800" b="1" dirty="0"/>
              <a:t>avoidance low</a:t>
            </a:r>
          </a:p>
          <a:p>
            <a:pPr lvl="1">
              <a:lnSpc>
                <a:spcPct val="90000"/>
              </a:lnSpc>
            </a:pPr>
            <a:r>
              <a:rPr lang="en-GB" sz="3800" dirty="0"/>
              <a:t>Innovative aspects of the product are emphasised</a:t>
            </a:r>
          </a:p>
          <a:p>
            <a:pPr>
              <a:lnSpc>
                <a:spcPct val="90000"/>
              </a:lnSpc>
            </a:pPr>
            <a:r>
              <a:rPr lang="en-GB" sz="3800" b="1" dirty="0"/>
              <a:t>Masculinity high</a:t>
            </a:r>
          </a:p>
          <a:p>
            <a:pPr lvl="1">
              <a:lnSpc>
                <a:spcPct val="90000"/>
              </a:lnSpc>
            </a:pPr>
            <a:r>
              <a:rPr lang="en-GB" sz="3800" dirty="0"/>
              <a:t>Benefits relating to increased strength, competitiveness etc “helps you to become a winner!”</a:t>
            </a:r>
          </a:p>
          <a:p>
            <a:pPr>
              <a:lnSpc>
                <a:spcPct val="90000"/>
              </a:lnSpc>
            </a:pPr>
            <a:r>
              <a:rPr lang="en-GB" sz="3800" b="1" dirty="0"/>
              <a:t>Femininity high</a:t>
            </a:r>
          </a:p>
          <a:p>
            <a:pPr lvl="1">
              <a:lnSpc>
                <a:spcPct val="90000"/>
              </a:lnSpc>
            </a:pPr>
            <a:r>
              <a:rPr lang="en-GB" sz="3800" dirty="0"/>
              <a:t>Emphasis ‘nurturing’ e.g. show mother giving product to her children to improve their health</a:t>
            </a:r>
          </a:p>
          <a:p>
            <a:pPr>
              <a:lnSpc>
                <a:spcPct val="90000"/>
              </a:lnSpc>
            </a:pPr>
            <a:r>
              <a:rPr lang="en-GB" sz="3800" b="1" dirty="0"/>
              <a:t>Confucian dynamism/time orientation  - present orientated</a:t>
            </a:r>
          </a:p>
          <a:p>
            <a:pPr lvl="1">
              <a:lnSpc>
                <a:spcPct val="90000"/>
              </a:lnSpc>
            </a:pPr>
            <a:r>
              <a:rPr lang="en-GB" sz="3800" dirty="0"/>
              <a:t>Focus on benefits for the ‘here and now’, e.g. “Your sleep will improve within three days ”</a:t>
            </a:r>
          </a:p>
          <a:p>
            <a:pPr>
              <a:lnSpc>
                <a:spcPct val="90000"/>
              </a:lnSpc>
            </a:pPr>
            <a:r>
              <a:rPr lang="en-GB" sz="3800" b="1" dirty="0"/>
              <a:t>Long term orientated</a:t>
            </a:r>
          </a:p>
          <a:p>
            <a:pPr lvl="1">
              <a:lnSpc>
                <a:spcPct val="90000"/>
              </a:lnSpc>
            </a:pPr>
            <a:r>
              <a:rPr lang="en-GB" sz="3800" dirty="0"/>
              <a:t>Focus on health benefits for the future, e.g. lower cholesterol, smaller risk of heart attacks etc.</a:t>
            </a:r>
          </a:p>
          <a:p>
            <a:pPr>
              <a:lnSpc>
                <a:spcPct val="90000"/>
              </a:lnSpc>
            </a:pPr>
            <a:r>
              <a:rPr lang="en-GB" sz="3800" b="1" dirty="0"/>
              <a:t>Indulgence high</a:t>
            </a:r>
          </a:p>
          <a:p>
            <a:pPr lvl="1">
              <a:lnSpc>
                <a:spcPct val="90000"/>
              </a:lnSpc>
            </a:pPr>
            <a:r>
              <a:rPr lang="en-GB" sz="3800" dirty="0"/>
              <a:t>Focus on luxurious elements or ‘treating yourself’.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729728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BD5"/>
      </a:lt2>
      <a:accent1>
        <a:srgbClr val="B71E42"/>
      </a:accent1>
      <a:accent2>
        <a:srgbClr val="DE478E"/>
      </a:accent2>
      <a:accent3>
        <a:srgbClr val="BC72F0"/>
      </a:accent3>
      <a:accent4>
        <a:srgbClr val="795FAF"/>
      </a:accent4>
      <a:accent5>
        <a:srgbClr val="586EA6"/>
      </a:accent5>
      <a:accent6>
        <a:srgbClr val="6892A0"/>
      </a:accent6>
      <a:hlink>
        <a:srgbClr val="FA2B5C"/>
      </a:hlink>
      <a:folHlink>
        <a:srgbClr val="BC658E"/>
      </a:folHlink>
    </a:clrScheme>
    <a:fontScheme name="Gallery">
      <a:majorFont>
        <a:latin typeface="Gill Sans MT" panose="020B05020201040202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43000" r="43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F5E91637-A7B6-4E27-B710-77DA7014EE1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International Business Communications (Week 1) (1)</Template>
  <TotalTime>20</TotalTime>
  <Words>188</Words>
  <Application>Microsoft Office PowerPoint</Application>
  <PresentationFormat>Widescreen</PresentationFormat>
  <Paragraphs>31</Paragraphs>
  <Slides>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6" baseType="lpstr">
      <vt:lpstr>Arial</vt:lpstr>
      <vt:lpstr>Gill Sans MT</vt:lpstr>
      <vt:lpstr>Gallery</vt:lpstr>
      <vt:lpstr>APPLICATION </vt:lpstr>
      <vt:lpstr>PowerPoint Presentation</vt:lpstr>
      <vt:lpstr>FOR EXAMPLE ... cont.</vt:lpstr>
    </vt:vector>
  </TitlesOfParts>
  <Company>University of Wales Trinity Saint David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International Business Communication</dc:title>
  <dc:creator>Marie Pitson</dc:creator>
  <cp:lastModifiedBy>Marie Pitson</cp:lastModifiedBy>
  <cp:revision>4</cp:revision>
  <cp:lastPrinted>2019-10-18T09:29:53Z</cp:lastPrinted>
  <dcterms:created xsi:type="dcterms:W3CDTF">2018-10-08T07:31:03Z</dcterms:created>
  <dcterms:modified xsi:type="dcterms:W3CDTF">2019-10-18T09:30:41Z</dcterms:modified>
</cp:coreProperties>
</file>