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57" r:id="rId3"/>
    <p:sldId id="265" r:id="rId4"/>
    <p:sldId id="271" r:id="rId5"/>
    <p:sldId id="270" r:id="rId6"/>
    <p:sldId id="258" r:id="rId7"/>
    <p:sldId id="273" r:id="rId8"/>
    <p:sldId id="275" r:id="rId9"/>
    <p:sldId id="274" r:id="rId10"/>
    <p:sldId id="280" r:id="rId11"/>
    <p:sldId id="276" r:id="rId12"/>
    <p:sldId id="287" r:id="rId13"/>
    <p:sldId id="305" r:id="rId14"/>
    <p:sldId id="268" r:id="rId15"/>
    <p:sldId id="285" r:id="rId16"/>
    <p:sldId id="291" r:id="rId17"/>
    <p:sldId id="281" r:id="rId18"/>
    <p:sldId id="288" r:id="rId19"/>
    <p:sldId id="286" r:id="rId20"/>
    <p:sldId id="299" r:id="rId21"/>
    <p:sldId id="292" r:id="rId22"/>
    <p:sldId id="293" r:id="rId23"/>
    <p:sldId id="294" r:id="rId24"/>
    <p:sldId id="295" r:id="rId25"/>
    <p:sldId id="296" r:id="rId26"/>
    <p:sldId id="298" r:id="rId27"/>
    <p:sldId id="301" r:id="rId28"/>
    <p:sldId id="297" r:id="rId29"/>
    <p:sldId id="300" r:id="rId30"/>
    <p:sldId id="302" r:id="rId31"/>
    <p:sldId id="303" r:id="rId32"/>
    <p:sldId id="284" r:id="rId33"/>
    <p:sldId id="277" r:id="rId34"/>
    <p:sldId id="278" r:id="rId35"/>
    <p:sldId id="306" r:id="rId36"/>
    <p:sldId id="290" r:id="rId37"/>
    <p:sldId id="289" r:id="rId38"/>
    <p:sldId id="279" r:id="rId39"/>
    <p:sldId id="283" r:id="rId40"/>
    <p:sldId id="282" r:id="rId41"/>
    <p:sldId id="30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FC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59DDFE-0049-4EBF-A96B-7CE980028C63}" v="31" dt="2025-10-02T13:45:41.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6182" autoAdjust="0"/>
  </p:normalViewPr>
  <p:slideViewPr>
    <p:cSldViewPr snapToGrid="0">
      <p:cViewPr>
        <p:scale>
          <a:sx n="53" d="100"/>
          <a:sy n="53" d="100"/>
        </p:scale>
        <p:origin x="1371"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107B0F-812C-4021-AB3E-C5B74E493317}" type="doc">
      <dgm:prSet loTypeId="urn:microsoft.com/office/officeart/2005/8/layout/hierarchy1" loCatId="hierarchy" qsTypeId="urn:microsoft.com/office/officeart/2005/8/quickstyle/simple1#1" qsCatId="simple" csTypeId="urn:microsoft.com/office/officeart/2005/8/colors/accent1_2#1" csCatId="accent1" phldr="1"/>
      <dgm:spPr/>
      <dgm:t>
        <a:bodyPr/>
        <a:lstStyle/>
        <a:p>
          <a:endParaRPr lang="en-US"/>
        </a:p>
      </dgm:t>
    </dgm:pt>
    <dgm:pt modelId="{D65A7C49-4DFC-45FE-8357-175D1E9D842B}">
      <dgm:prSet/>
      <dgm:spPr/>
      <dgm:t>
        <a:bodyPr/>
        <a:lstStyle/>
        <a:p>
          <a:r>
            <a:rPr lang="en-GB"/>
            <a:t>By the end of the session, you should be able to . . .</a:t>
          </a:r>
          <a:endParaRPr lang="en-US"/>
        </a:p>
      </dgm:t>
    </dgm:pt>
    <dgm:pt modelId="{DE1B0C9B-EB28-4B42-8B69-087F7D5A33CF}" type="parTrans" cxnId="{EFB108AC-07F4-4DE1-A949-0662C71E66BE}">
      <dgm:prSet/>
      <dgm:spPr/>
      <dgm:t>
        <a:bodyPr/>
        <a:lstStyle/>
        <a:p>
          <a:endParaRPr lang="en-US"/>
        </a:p>
      </dgm:t>
    </dgm:pt>
    <dgm:pt modelId="{BF7813B0-1613-4ECF-A8BE-96913C926D7A}" type="sibTrans" cxnId="{EFB108AC-07F4-4DE1-A949-0662C71E66BE}">
      <dgm:prSet/>
      <dgm:spPr/>
      <dgm:t>
        <a:bodyPr/>
        <a:lstStyle/>
        <a:p>
          <a:endParaRPr lang="en-US"/>
        </a:p>
      </dgm:t>
    </dgm:pt>
    <dgm:pt modelId="{C1571826-9057-4225-9528-137CB661CEBC}">
      <dgm:prSet/>
      <dgm:spPr/>
      <dgm:t>
        <a:bodyPr/>
        <a:lstStyle/>
        <a:p>
          <a:r>
            <a:rPr lang="en-GB" dirty="0"/>
            <a:t>- Explain how drug use and drug related harm differs between age, ethnicity and gender.</a:t>
          </a:r>
          <a:endParaRPr lang="en-US" dirty="0"/>
        </a:p>
      </dgm:t>
    </dgm:pt>
    <dgm:pt modelId="{5370AB4E-879D-4499-BB21-E7C0B8794CB4}" type="parTrans" cxnId="{46535005-ED23-4669-A483-1F587EF490D2}">
      <dgm:prSet/>
      <dgm:spPr/>
      <dgm:t>
        <a:bodyPr/>
        <a:lstStyle/>
        <a:p>
          <a:endParaRPr lang="en-US"/>
        </a:p>
      </dgm:t>
    </dgm:pt>
    <dgm:pt modelId="{2B1B770B-EC0E-4F37-8D80-4AC0C30F7748}" type="sibTrans" cxnId="{46535005-ED23-4669-A483-1F587EF490D2}">
      <dgm:prSet/>
      <dgm:spPr/>
      <dgm:t>
        <a:bodyPr/>
        <a:lstStyle/>
        <a:p>
          <a:endParaRPr lang="en-US"/>
        </a:p>
      </dgm:t>
    </dgm:pt>
    <dgm:pt modelId="{E5B079E9-AF1E-425C-88B9-A3658CB04242}" type="pres">
      <dgm:prSet presAssocID="{7C107B0F-812C-4021-AB3E-C5B74E493317}" presName="hierChild1" presStyleCnt="0">
        <dgm:presLayoutVars>
          <dgm:chPref val="1"/>
          <dgm:dir/>
          <dgm:animOne val="branch"/>
          <dgm:animLvl val="lvl"/>
          <dgm:resizeHandles/>
        </dgm:presLayoutVars>
      </dgm:prSet>
      <dgm:spPr/>
    </dgm:pt>
    <dgm:pt modelId="{B47FC4EE-39BE-4E67-B28A-39F68E02AFEF}" type="pres">
      <dgm:prSet presAssocID="{D65A7C49-4DFC-45FE-8357-175D1E9D842B}" presName="hierRoot1" presStyleCnt="0"/>
      <dgm:spPr/>
    </dgm:pt>
    <dgm:pt modelId="{D3C05AA5-BA16-4E2F-A7A9-AC9B81C10FAF}" type="pres">
      <dgm:prSet presAssocID="{D65A7C49-4DFC-45FE-8357-175D1E9D842B}" presName="composite" presStyleCnt="0"/>
      <dgm:spPr/>
    </dgm:pt>
    <dgm:pt modelId="{0D8820D2-ECC2-476B-AA29-A57E579D89FF}" type="pres">
      <dgm:prSet presAssocID="{D65A7C49-4DFC-45FE-8357-175D1E9D842B}" presName="background" presStyleLbl="node0" presStyleIdx="0" presStyleCnt="2"/>
      <dgm:spPr/>
    </dgm:pt>
    <dgm:pt modelId="{8FCB4EFC-6AEC-4830-BDBD-53F9EB734EE6}" type="pres">
      <dgm:prSet presAssocID="{D65A7C49-4DFC-45FE-8357-175D1E9D842B}" presName="text" presStyleLbl="fgAcc0" presStyleIdx="0" presStyleCnt="2">
        <dgm:presLayoutVars>
          <dgm:chPref val="3"/>
        </dgm:presLayoutVars>
      </dgm:prSet>
      <dgm:spPr/>
    </dgm:pt>
    <dgm:pt modelId="{D37D046A-83AB-46BF-9CE2-1C1125609EC7}" type="pres">
      <dgm:prSet presAssocID="{D65A7C49-4DFC-45FE-8357-175D1E9D842B}" presName="hierChild2" presStyleCnt="0"/>
      <dgm:spPr/>
    </dgm:pt>
    <dgm:pt modelId="{2C6BC2F2-38A0-49B3-BC18-415FA0A15219}" type="pres">
      <dgm:prSet presAssocID="{C1571826-9057-4225-9528-137CB661CEBC}" presName="hierRoot1" presStyleCnt="0"/>
      <dgm:spPr/>
    </dgm:pt>
    <dgm:pt modelId="{37CADA4E-CF53-4C59-9C34-4EB796FF6709}" type="pres">
      <dgm:prSet presAssocID="{C1571826-9057-4225-9528-137CB661CEBC}" presName="composite" presStyleCnt="0"/>
      <dgm:spPr/>
    </dgm:pt>
    <dgm:pt modelId="{88AF760F-4234-48B2-A298-361A82D5CCA8}" type="pres">
      <dgm:prSet presAssocID="{C1571826-9057-4225-9528-137CB661CEBC}" presName="background" presStyleLbl="node0" presStyleIdx="1" presStyleCnt="2"/>
      <dgm:spPr/>
    </dgm:pt>
    <dgm:pt modelId="{2905CFF1-9728-4510-B5C7-8165BB8A60BF}" type="pres">
      <dgm:prSet presAssocID="{C1571826-9057-4225-9528-137CB661CEBC}" presName="text" presStyleLbl="fgAcc0" presStyleIdx="1" presStyleCnt="2">
        <dgm:presLayoutVars>
          <dgm:chPref val="3"/>
        </dgm:presLayoutVars>
      </dgm:prSet>
      <dgm:spPr/>
    </dgm:pt>
    <dgm:pt modelId="{3BE9E422-F188-46E5-93F9-4ABBC43DD733}" type="pres">
      <dgm:prSet presAssocID="{C1571826-9057-4225-9528-137CB661CEBC}" presName="hierChild2" presStyleCnt="0"/>
      <dgm:spPr/>
    </dgm:pt>
  </dgm:ptLst>
  <dgm:cxnLst>
    <dgm:cxn modelId="{46535005-ED23-4669-A483-1F587EF490D2}" srcId="{7C107B0F-812C-4021-AB3E-C5B74E493317}" destId="{C1571826-9057-4225-9528-137CB661CEBC}" srcOrd="1" destOrd="0" parTransId="{5370AB4E-879D-4499-BB21-E7C0B8794CB4}" sibTransId="{2B1B770B-EC0E-4F37-8D80-4AC0C30F7748}"/>
    <dgm:cxn modelId="{7442E70B-E743-4DBF-94BA-B11D0BA5EA9D}" type="presOf" srcId="{D65A7C49-4DFC-45FE-8357-175D1E9D842B}" destId="{8FCB4EFC-6AEC-4830-BDBD-53F9EB734EE6}" srcOrd="0" destOrd="0" presId="urn:microsoft.com/office/officeart/2005/8/layout/hierarchy1"/>
    <dgm:cxn modelId="{A2FD3964-0032-4928-8BEB-7CE9E2C7F319}" type="presOf" srcId="{7C107B0F-812C-4021-AB3E-C5B74E493317}" destId="{E5B079E9-AF1E-425C-88B9-A3658CB04242}" srcOrd="0" destOrd="0" presId="urn:microsoft.com/office/officeart/2005/8/layout/hierarchy1"/>
    <dgm:cxn modelId="{EFB108AC-07F4-4DE1-A949-0662C71E66BE}" srcId="{7C107B0F-812C-4021-AB3E-C5B74E493317}" destId="{D65A7C49-4DFC-45FE-8357-175D1E9D842B}" srcOrd="0" destOrd="0" parTransId="{DE1B0C9B-EB28-4B42-8B69-087F7D5A33CF}" sibTransId="{BF7813B0-1613-4ECF-A8BE-96913C926D7A}"/>
    <dgm:cxn modelId="{37F87EED-0B2B-48E4-923D-DE4EC3EF5760}" type="presOf" srcId="{C1571826-9057-4225-9528-137CB661CEBC}" destId="{2905CFF1-9728-4510-B5C7-8165BB8A60BF}" srcOrd="0" destOrd="0" presId="urn:microsoft.com/office/officeart/2005/8/layout/hierarchy1"/>
    <dgm:cxn modelId="{CE453CB4-7040-4977-A565-89946F72967D}" type="presParOf" srcId="{E5B079E9-AF1E-425C-88B9-A3658CB04242}" destId="{B47FC4EE-39BE-4E67-B28A-39F68E02AFEF}" srcOrd="0" destOrd="0" presId="urn:microsoft.com/office/officeart/2005/8/layout/hierarchy1"/>
    <dgm:cxn modelId="{3730D1E9-A476-477E-8013-8A4EE290AFC0}" type="presParOf" srcId="{B47FC4EE-39BE-4E67-B28A-39F68E02AFEF}" destId="{D3C05AA5-BA16-4E2F-A7A9-AC9B81C10FAF}" srcOrd="0" destOrd="0" presId="urn:microsoft.com/office/officeart/2005/8/layout/hierarchy1"/>
    <dgm:cxn modelId="{0C588C25-DFF1-45D2-AB41-D77FBD64E165}" type="presParOf" srcId="{D3C05AA5-BA16-4E2F-A7A9-AC9B81C10FAF}" destId="{0D8820D2-ECC2-476B-AA29-A57E579D89FF}" srcOrd="0" destOrd="0" presId="urn:microsoft.com/office/officeart/2005/8/layout/hierarchy1"/>
    <dgm:cxn modelId="{20DA11DA-2854-458E-8E69-C00A82F22AC5}" type="presParOf" srcId="{D3C05AA5-BA16-4E2F-A7A9-AC9B81C10FAF}" destId="{8FCB4EFC-6AEC-4830-BDBD-53F9EB734EE6}" srcOrd="1" destOrd="0" presId="urn:microsoft.com/office/officeart/2005/8/layout/hierarchy1"/>
    <dgm:cxn modelId="{19D43717-3417-4B3C-ABDD-3507E648172E}" type="presParOf" srcId="{B47FC4EE-39BE-4E67-B28A-39F68E02AFEF}" destId="{D37D046A-83AB-46BF-9CE2-1C1125609EC7}" srcOrd="1" destOrd="0" presId="urn:microsoft.com/office/officeart/2005/8/layout/hierarchy1"/>
    <dgm:cxn modelId="{561DAE21-5411-4F4A-94B6-28AC47CE0538}" type="presParOf" srcId="{E5B079E9-AF1E-425C-88B9-A3658CB04242}" destId="{2C6BC2F2-38A0-49B3-BC18-415FA0A15219}" srcOrd="1" destOrd="0" presId="urn:microsoft.com/office/officeart/2005/8/layout/hierarchy1"/>
    <dgm:cxn modelId="{5DED2B13-46F0-46DD-AE05-5E8024C7EB61}" type="presParOf" srcId="{2C6BC2F2-38A0-49B3-BC18-415FA0A15219}" destId="{37CADA4E-CF53-4C59-9C34-4EB796FF6709}" srcOrd="0" destOrd="0" presId="urn:microsoft.com/office/officeart/2005/8/layout/hierarchy1"/>
    <dgm:cxn modelId="{EECAC5A7-C9B1-4342-A59C-ACF47A97C6AE}" type="presParOf" srcId="{37CADA4E-CF53-4C59-9C34-4EB796FF6709}" destId="{88AF760F-4234-48B2-A298-361A82D5CCA8}" srcOrd="0" destOrd="0" presId="urn:microsoft.com/office/officeart/2005/8/layout/hierarchy1"/>
    <dgm:cxn modelId="{BA9E8F77-3493-4039-A6DC-C579FF5C23DC}" type="presParOf" srcId="{37CADA4E-CF53-4C59-9C34-4EB796FF6709}" destId="{2905CFF1-9728-4510-B5C7-8165BB8A60BF}" srcOrd="1" destOrd="0" presId="urn:microsoft.com/office/officeart/2005/8/layout/hierarchy1"/>
    <dgm:cxn modelId="{6D8B76E4-0D77-4CBD-9295-3A80A51DC1CD}" type="presParOf" srcId="{2C6BC2F2-38A0-49B3-BC18-415FA0A15219}" destId="{3BE9E422-F188-46E5-93F9-4ABBC43DD73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5EDF0E-4A0D-4025-A03F-43437115DF82}" type="doc">
      <dgm:prSet loTypeId="urn:microsoft.com/office/officeart/2005/8/layout/process4" loCatId="process" qsTypeId="urn:microsoft.com/office/officeart/2005/8/quickstyle/simple1#2" qsCatId="simple" csTypeId="urn:microsoft.com/office/officeart/2005/8/colors/colorful1#1" csCatId="colorful" phldr="1"/>
      <dgm:spPr/>
      <dgm:t>
        <a:bodyPr/>
        <a:lstStyle/>
        <a:p>
          <a:endParaRPr lang="en-US"/>
        </a:p>
      </dgm:t>
    </dgm:pt>
    <dgm:pt modelId="{BCD341AA-DBB1-4CC8-9CD2-DAE2A50DCC2B}">
      <dgm:prSet/>
      <dgm:spPr/>
      <dgm:t>
        <a:bodyPr/>
        <a:lstStyle/>
        <a:p>
          <a:r>
            <a:rPr lang="en-GB"/>
            <a:t>Colliver et al (2020) - Aging may increase vulnerability to substance misuse. </a:t>
          </a:r>
          <a:endParaRPr lang="en-US"/>
        </a:p>
      </dgm:t>
    </dgm:pt>
    <dgm:pt modelId="{0AE35D33-3E3A-4D6D-9605-9CB15E9B72AB}" type="parTrans" cxnId="{F73AC68E-A113-448D-8CB4-60BE0C9DB02D}">
      <dgm:prSet/>
      <dgm:spPr/>
      <dgm:t>
        <a:bodyPr/>
        <a:lstStyle/>
        <a:p>
          <a:endParaRPr lang="en-US"/>
        </a:p>
      </dgm:t>
    </dgm:pt>
    <dgm:pt modelId="{ABE6C8D7-3FF4-4092-A78B-47C1988220E4}" type="sibTrans" cxnId="{F73AC68E-A113-448D-8CB4-60BE0C9DB02D}">
      <dgm:prSet/>
      <dgm:spPr/>
      <dgm:t>
        <a:bodyPr/>
        <a:lstStyle/>
        <a:p>
          <a:endParaRPr lang="en-US"/>
        </a:p>
      </dgm:t>
    </dgm:pt>
    <dgm:pt modelId="{0BF4D9AE-8B86-45C3-8120-B299C1DBFF80}">
      <dgm:prSet/>
      <dgm:spPr/>
      <dgm:t>
        <a:bodyPr/>
        <a:lstStyle/>
        <a:p>
          <a:r>
            <a:rPr lang="en-GB" b="1" dirty="0"/>
            <a:t>Prescription Medicines </a:t>
          </a:r>
          <a:r>
            <a:rPr lang="en-GB" dirty="0"/>
            <a:t>– </a:t>
          </a:r>
          <a:r>
            <a:rPr lang="en-GB" dirty="0" err="1"/>
            <a:t>Qato</a:t>
          </a:r>
          <a:r>
            <a:rPr lang="en-GB" dirty="0"/>
            <a:t> et al (2008). Study of 3000 adults aged 57-85 showed common mixing of prescription medicines, non- prescription drugs and dietary supplements. More than 80% of the participants used at least one prescription medication daily. </a:t>
          </a:r>
          <a:endParaRPr lang="en-US" dirty="0"/>
        </a:p>
      </dgm:t>
    </dgm:pt>
    <dgm:pt modelId="{56A08799-719B-450B-BA8F-3145799523DF}" type="parTrans" cxnId="{7DDD3173-87E1-46C9-9055-274B215999E5}">
      <dgm:prSet/>
      <dgm:spPr/>
      <dgm:t>
        <a:bodyPr/>
        <a:lstStyle/>
        <a:p>
          <a:endParaRPr lang="en-US"/>
        </a:p>
      </dgm:t>
    </dgm:pt>
    <dgm:pt modelId="{9579F079-826F-44AA-9257-B037ED183B19}" type="sibTrans" cxnId="{7DDD3173-87E1-46C9-9055-274B215999E5}">
      <dgm:prSet/>
      <dgm:spPr/>
      <dgm:t>
        <a:bodyPr/>
        <a:lstStyle/>
        <a:p>
          <a:endParaRPr lang="en-US"/>
        </a:p>
      </dgm:t>
    </dgm:pt>
    <dgm:pt modelId="{DB5CF5A8-C70F-4849-BFFD-03581B51F247}">
      <dgm:prSet/>
      <dgm:spPr/>
      <dgm:t>
        <a:bodyPr/>
        <a:lstStyle/>
        <a:p>
          <a:r>
            <a:rPr lang="en-GB" b="1"/>
            <a:t>Opioid Pain Medicines </a:t>
          </a:r>
          <a:r>
            <a:rPr lang="en-GB"/>
            <a:t>- </a:t>
          </a:r>
          <a:r>
            <a:rPr lang="en-GB" b="0" i="0"/>
            <a:t>Between 4-9% of adults age 65 or older use prescription opioid medications for pain relief (Lehmann &amp; Fingerhood, 2018).</a:t>
          </a:r>
          <a:endParaRPr lang="en-US"/>
        </a:p>
      </dgm:t>
    </dgm:pt>
    <dgm:pt modelId="{8FE3AAAA-683F-41CD-9D0D-E2547C69929E}" type="parTrans" cxnId="{0F4D4AF9-6D76-4D61-A400-CC1DECC5AEC3}">
      <dgm:prSet/>
      <dgm:spPr/>
      <dgm:t>
        <a:bodyPr/>
        <a:lstStyle/>
        <a:p>
          <a:endParaRPr lang="en-US"/>
        </a:p>
      </dgm:t>
    </dgm:pt>
    <dgm:pt modelId="{FF8AA602-AA4E-41C9-AED6-3CA306A33F13}" type="sibTrans" cxnId="{0F4D4AF9-6D76-4D61-A400-CC1DECC5AEC3}">
      <dgm:prSet/>
      <dgm:spPr/>
      <dgm:t>
        <a:bodyPr/>
        <a:lstStyle/>
        <a:p>
          <a:endParaRPr lang="en-US"/>
        </a:p>
      </dgm:t>
    </dgm:pt>
    <dgm:pt modelId="{C0C18DA6-56BC-41F9-A5E4-97177D6F19CE}">
      <dgm:prSet/>
      <dgm:spPr/>
      <dgm:t>
        <a:bodyPr/>
        <a:lstStyle/>
        <a:p>
          <a:r>
            <a:rPr lang="en-GB" b="1"/>
            <a:t>Nicotine</a:t>
          </a:r>
          <a:r>
            <a:rPr lang="en-GB"/>
            <a:t> - </a:t>
          </a:r>
          <a:r>
            <a:rPr lang="en-GB" b="0" i="0"/>
            <a:t>The Centers for Disease Control and Prevention (CDC) reports that in 2017, about 8 of every 100 adults aged 65 and older smoked cigarettes, increasing their risk for heart disease and cancer.</a:t>
          </a:r>
          <a:endParaRPr lang="en-US"/>
        </a:p>
      </dgm:t>
    </dgm:pt>
    <dgm:pt modelId="{CA68895D-9331-42FD-9FAA-A85C5AFE8EC4}" type="parTrans" cxnId="{84D9CFC2-27F7-4FDF-A2E8-8B20A77BFBCA}">
      <dgm:prSet/>
      <dgm:spPr/>
      <dgm:t>
        <a:bodyPr/>
        <a:lstStyle/>
        <a:p>
          <a:endParaRPr lang="en-US"/>
        </a:p>
      </dgm:t>
    </dgm:pt>
    <dgm:pt modelId="{2A802E83-F372-4E03-9B0D-39D23A1D3546}" type="sibTrans" cxnId="{84D9CFC2-27F7-4FDF-A2E8-8B20A77BFBCA}">
      <dgm:prSet/>
      <dgm:spPr/>
      <dgm:t>
        <a:bodyPr/>
        <a:lstStyle/>
        <a:p>
          <a:endParaRPr lang="en-US"/>
        </a:p>
      </dgm:t>
    </dgm:pt>
    <dgm:pt modelId="{A777C100-103B-475C-810C-C50786626102}" type="pres">
      <dgm:prSet presAssocID="{185EDF0E-4A0D-4025-A03F-43437115DF82}" presName="Name0" presStyleCnt="0">
        <dgm:presLayoutVars>
          <dgm:dir/>
          <dgm:animLvl val="lvl"/>
          <dgm:resizeHandles val="exact"/>
        </dgm:presLayoutVars>
      </dgm:prSet>
      <dgm:spPr/>
    </dgm:pt>
    <dgm:pt modelId="{19F8B9C6-F8A7-4FFB-9ECB-BA8305DF4800}" type="pres">
      <dgm:prSet presAssocID="{C0C18DA6-56BC-41F9-A5E4-97177D6F19CE}" presName="boxAndChildren" presStyleCnt="0"/>
      <dgm:spPr/>
    </dgm:pt>
    <dgm:pt modelId="{CBAD7F0C-CF17-4B01-8CFB-BF51A720F4B4}" type="pres">
      <dgm:prSet presAssocID="{C0C18DA6-56BC-41F9-A5E4-97177D6F19CE}" presName="parentTextBox" presStyleLbl="node1" presStyleIdx="0" presStyleCnt="4"/>
      <dgm:spPr/>
    </dgm:pt>
    <dgm:pt modelId="{F60B84BA-2D51-4926-A782-C091C5ED9E5A}" type="pres">
      <dgm:prSet presAssocID="{FF8AA602-AA4E-41C9-AED6-3CA306A33F13}" presName="sp" presStyleCnt="0"/>
      <dgm:spPr/>
    </dgm:pt>
    <dgm:pt modelId="{723AD80E-93B6-48C1-9E3D-477C019E6DC6}" type="pres">
      <dgm:prSet presAssocID="{DB5CF5A8-C70F-4849-BFFD-03581B51F247}" presName="arrowAndChildren" presStyleCnt="0"/>
      <dgm:spPr/>
    </dgm:pt>
    <dgm:pt modelId="{5AEF63FA-C3ED-4E86-8AB6-E26083BD5B4A}" type="pres">
      <dgm:prSet presAssocID="{DB5CF5A8-C70F-4849-BFFD-03581B51F247}" presName="parentTextArrow" presStyleLbl="node1" presStyleIdx="1" presStyleCnt="4"/>
      <dgm:spPr/>
    </dgm:pt>
    <dgm:pt modelId="{89104D83-79B5-4669-B5B4-F69F8466F1FE}" type="pres">
      <dgm:prSet presAssocID="{9579F079-826F-44AA-9257-B037ED183B19}" presName="sp" presStyleCnt="0"/>
      <dgm:spPr/>
    </dgm:pt>
    <dgm:pt modelId="{2140E8B5-3017-402E-8C08-F3BBADD6C192}" type="pres">
      <dgm:prSet presAssocID="{0BF4D9AE-8B86-45C3-8120-B299C1DBFF80}" presName="arrowAndChildren" presStyleCnt="0"/>
      <dgm:spPr/>
    </dgm:pt>
    <dgm:pt modelId="{EB2F7F99-25F8-427C-B8B4-B30A316B3604}" type="pres">
      <dgm:prSet presAssocID="{0BF4D9AE-8B86-45C3-8120-B299C1DBFF80}" presName="parentTextArrow" presStyleLbl="node1" presStyleIdx="2" presStyleCnt="4"/>
      <dgm:spPr/>
    </dgm:pt>
    <dgm:pt modelId="{13407E5A-CD24-4638-8C27-90D34F57D665}" type="pres">
      <dgm:prSet presAssocID="{ABE6C8D7-3FF4-4092-A78B-47C1988220E4}" presName="sp" presStyleCnt="0"/>
      <dgm:spPr/>
    </dgm:pt>
    <dgm:pt modelId="{1486F6DF-0F5C-4312-B2DD-0F95228B0278}" type="pres">
      <dgm:prSet presAssocID="{BCD341AA-DBB1-4CC8-9CD2-DAE2A50DCC2B}" presName="arrowAndChildren" presStyleCnt="0"/>
      <dgm:spPr/>
    </dgm:pt>
    <dgm:pt modelId="{31E4630A-F1AE-426C-9DDD-650542C50A2C}" type="pres">
      <dgm:prSet presAssocID="{BCD341AA-DBB1-4CC8-9CD2-DAE2A50DCC2B}" presName="parentTextArrow" presStyleLbl="node1" presStyleIdx="3" presStyleCnt="4"/>
      <dgm:spPr/>
    </dgm:pt>
  </dgm:ptLst>
  <dgm:cxnLst>
    <dgm:cxn modelId="{7DDD3173-87E1-46C9-9055-274B215999E5}" srcId="{185EDF0E-4A0D-4025-A03F-43437115DF82}" destId="{0BF4D9AE-8B86-45C3-8120-B299C1DBFF80}" srcOrd="1" destOrd="0" parTransId="{56A08799-719B-450B-BA8F-3145799523DF}" sibTransId="{9579F079-826F-44AA-9257-B037ED183B19}"/>
    <dgm:cxn modelId="{F73AC68E-A113-448D-8CB4-60BE0C9DB02D}" srcId="{185EDF0E-4A0D-4025-A03F-43437115DF82}" destId="{BCD341AA-DBB1-4CC8-9CD2-DAE2A50DCC2B}" srcOrd="0" destOrd="0" parTransId="{0AE35D33-3E3A-4D6D-9605-9CB15E9B72AB}" sibTransId="{ABE6C8D7-3FF4-4092-A78B-47C1988220E4}"/>
    <dgm:cxn modelId="{C328F7A1-E5C4-4A80-A60C-00C96D03466B}" type="presOf" srcId="{DB5CF5A8-C70F-4849-BFFD-03581B51F247}" destId="{5AEF63FA-C3ED-4E86-8AB6-E26083BD5B4A}" srcOrd="0" destOrd="0" presId="urn:microsoft.com/office/officeart/2005/8/layout/process4"/>
    <dgm:cxn modelId="{138685C2-DB5A-49B5-9713-A422DC869037}" type="presOf" srcId="{185EDF0E-4A0D-4025-A03F-43437115DF82}" destId="{A777C100-103B-475C-810C-C50786626102}" srcOrd="0" destOrd="0" presId="urn:microsoft.com/office/officeart/2005/8/layout/process4"/>
    <dgm:cxn modelId="{84D9CFC2-27F7-4FDF-A2E8-8B20A77BFBCA}" srcId="{185EDF0E-4A0D-4025-A03F-43437115DF82}" destId="{C0C18DA6-56BC-41F9-A5E4-97177D6F19CE}" srcOrd="3" destOrd="0" parTransId="{CA68895D-9331-42FD-9FAA-A85C5AFE8EC4}" sibTransId="{2A802E83-F372-4E03-9B0D-39D23A1D3546}"/>
    <dgm:cxn modelId="{F6290DC8-F6C3-494B-AC64-B5B7E5051600}" type="presOf" srcId="{BCD341AA-DBB1-4CC8-9CD2-DAE2A50DCC2B}" destId="{31E4630A-F1AE-426C-9DDD-650542C50A2C}" srcOrd="0" destOrd="0" presId="urn:microsoft.com/office/officeart/2005/8/layout/process4"/>
    <dgm:cxn modelId="{0AAAEFCB-121D-49BD-8CA3-6DB2B4B53FE6}" type="presOf" srcId="{0BF4D9AE-8B86-45C3-8120-B299C1DBFF80}" destId="{EB2F7F99-25F8-427C-B8B4-B30A316B3604}" srcOrd="0" destOrd="0" presId="urn:microsoft.com/office/officeart/2005/8/layout/process4"/>
    <dgm:cxn modelId="{E9BF5CD2-282D-4A61-9EA6-2BBDEA7C1EC4}" type="presOf" srcId="{C0C18DA6-56BC-41F9-A5E4-97177D6F19CE}" destId="{CBAD7F0C-CF17-4B01-8CFB-BF51A720F4B4}" srcOrd="0" destOrd="0" presId="urn:microsoft.com/office/officeart/2005/8/layout/process4"/>
    <dgm:cxn modelId="{0F4D4AF9-6D76-4D61-A400-CC1DECC5AEC3}" srcId="{185EDF0E-4A0D-4025-A03F-43437115DF82}" destId="{DB5CF5A8-C70F-4849-BFFD-03581B51F247}" srcOrd="2" destOrd="0" parTransId="{8FE3AAAA-683F-41CD-9D0D-E2547C69929E}" sibTransId="{FF8AA602-AA4E-41C9-AED6-3CA306A33F13}"/>
    <dgm:cxn modelId="{FF4E3F67-8ED7-4EF7-86C7-E8D3F6CA570B}" type="presParOf" srcId="{A777C100-103B-475C-810C-C50786626102}" destId="{19F8B9C6-F8A7-4FFB-9ECB-BA8305DF4800}" srcOrd="0" destOrd="0" presId="urn:microsoft.com/office/officeart/2005/8/layout/process4"/>
    <dgm:cxn modelId="{F1F01680-959E-46B8-82C2-C1EC4A991825}" type="presParOf" srcId="{19F8B9C6-F8A7-4FFB-9ECB-BA8305DF4800}" destId="{CBAD7F0C-CF17-4B01-8CFB-BF51A720F4B4}" srcOrd="0" destOrd="0" presId="urn:microsoft.com/office/officeart/2005/8/layout/process4"/>
    <dgm:cxn modelId="{82ED20BB-522D-4E5F-8087-BAC8D69A6A3B}" type="presParOf" srcId="{A777C100-103B-475C-810C-C50786626102}" destId="{F60B84BA-2D51-4926-A782-C091C5ED9E5A}" srcOrd="1" destOrd="0" presId="urn:microsoft.com/office/officeart/2005/8/layout/process4"/>
    <dgm:cxn modelId="{BF66DDC9-768C-4B13-B009-FA23C147176D}" type="presParOf" srcId="{A777C100-103B-475C-810C-C50786626102}" destId="{723AD80E-93B6-48C1-9E3D-477C019E6DC6}" srcOrd="2" destOrd="0" presId="urn:microsoft.com/office/officeart/2005/8/layout/process4"/>
    <dgm:cxn modelId="{1B20A74C-6203-438E-927E-125AC15A5832}" type="presParOf" srcId="{723AD80E-93B6-48C1-9E3D-477C019E6DC6}" destId="{5AEF63FA-C3ED-4E86-8AB6-E26083BD5B4A}" srcOrd="0" destOrd="0" presId="urn:microsoft.com/office/officeart/2005/8/layout/process4"/>
    <dgm:cxn modelId="{EFA5A66C-57E2-40E0-ADBE-E1D6E20894DD}" type="presParOf" srcId="{A777C100-103B-475C-810C-C50786626102}" destId="{89104D83-79B5-4669-B5B4-F69F8466F1FE}" srcOrd="3" destOrd="0" presId="urn:microsoft.com/office/officeart/2005/8/layout/process4"/>
    <dgm:cxn modelId="{6B4113E0-1C2F-4725-A868-C8E1C073B519}" type="presParOf" srcId="{A777C100-103B-475C-810C-C50786626102}" destId="{2140E8B5-3017-402E-8C08-F3BBADD6C192}" srcOrd="4" destOrd="0" presId="urn:microsoft.com/office/officeart/2005/8/layout/process4"/>
    <dgm:cxn modelId="{CE3DF3BB-8A4D-4E30-AB0D-D6A387865CCF}" type="presParOf" srcId="{2140E8B5-3017-402E-8C08-F3BBADD6C192}" destId="{EB2F7F99-25F8-427C-B8B4-B30A316B3604}" srcOrd="0" destOrd="0" presId="urn:microsoft.com/office/officeart/2005/8/layout/process4"/>
    <dgm:cxn modelId="{1EE05ADB-97CB-4745-9689-0E122847D694}" type="presParOf" srcId="{A777C100-103B-475C-810C-C50786626102}" destId="{13407E5A-CD24-4638-8C27-90D34F57D665}" srcOrd="5" destOrd="0" presId="urn:microsoft.com/office/officeart/2005/8/layout/process4"/>
    <dgm:cxn modelId="{F618B71B-FA1B-4B77-86E0-3612A6D271E7}" type="presParOf" srcId="{A777C100-103B-475C-810C-C50786626102}" destId="{1486F6DF-0F5C-4312-B2DD-0F95228B0278}" srcOrd="6" destOrd="0" presId="urn:microsoft.com/office/officeart/2005/8/layout/process4"/>
    <dgm:cxn modelId="{5B8E87CC-BC4D-4437-A258-D31EFE6BF89B}" type="presParOf" srcId="{1486F6DF-0F5C-4312-B2DD-0F95228B0278}" destId="{31E4630A-F1AE-426C-9DDD-650542C50A2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8820D2-ECC2-476B-AA29-A57E579D89FF}">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B4EFC-6AEC-4830-BDBD-53F9EB734EE6}">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By the end of the session, you should be able to . . .</a:t>
          </a:r>
          <a:endParaRPr lang="en-US" sz="3300" kern="1200"/>
        </a:p>
      </dsp:txBody>
      <dsp:txXfrm>
        <a:off x="585701" y="1069830"/>
        <a:ext cx="4337991" cy="2693452"/>
      </dsp:txXfrm>
    </dsp:sp>
    <dsp:sp modelId="{88AF760F-4234-48B2-A298-361A82D5CCA8}">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05CFF1-9728-4510-B5C7-8165BB8A60BF}">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 Explain how drug use and drug related harm differs between age, ethnicity and gender.</a:t>
          </a:r>
          <a:endParaRPr lang="en-US" sz="3300" kern="1200" dirty="0"/>
        </a:p>
      </dsp:txBody>
      <dsp:txXfrm>
        <a:off x="6092527" y="1069830"/>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D7F0C-CF17-4B01-8CFB-BF51A720F4B4}">
      <dsp:nvSpPr>
        <dsp:cNvPr id="0" name=""/>
        <dsp:cNvSpPr/>
      </dsp:nvSpPr>
      <dsp:spPr>
        <a:xfrm>
          <a:off x="0" y="5160755"/>
          <a:ext cx="7786914" cy="11290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a:t>Nicotine</a:t>
          </a:r>
          <a:r>
            <a:rPr lang="en-GB" sz="1500" kern="1200"/>
            <a:t> - </a:t>
          </a:r>
          <a:r>
            <a:rPr lang="en-GB" sz="1500" b="0" i="0" kern="1200"/>
            <a:t>The Centers for Disease Control and Prevention (CDC) reports that in 2017, about 8 of every 100 adults aged 65 and older smoked cigarettes, increasing their risk for heart disease and cancer.</a:t>
          </a:r>
          <a:endParaRPr lang="en-US" sz="1500" kern="1200"/>
        </a:p>
      </dsp:txBody>
      <dsp:txXfrm>
        <a:off x="0" y="5160755"/>
        <a:ext cx="7786914" cy="1129047"/>
      </dsp:txXfrm>
    </dsp:sp>
    <dsp:sp modelId="{5AEF63FA-C3ED-4E86-8AB6-E26083BD5B4A}">
      <dsp:nvSpPr>
        <dsp:cNvPr id="0" name=""/>
        <dsp:cNvSpPr/>
      </dsp:nvSpPr>
      <dsp:spPr>
        <a:xfrm rot="10800000">
          <a:off x="0" y="3441216"/>
          <a:ext cx="7786914" cy="1736474"/>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a:t>Opioid Pain Medicines </a:t>
          </a:r>
          <a:r>
            <a:rPr lang="en-GB" sz="1500" kern="1200"/>
            <a:t>- </a:t>
          </a:r>
          <a:r>
            <a:rPr lang="en-GB" sz="1500" b="0" i="0" kern="1200"/>
            <a:t>Between 4-9% of adults age 65 or older use prescription opioid medications for pain relief (Lehmann &amp; Fingerhood, 2018).</a:t>
          </a:r>
          <a:endParaRPr lang="en-US" sz="1500" kern="1200"/>
        </a:p>
      </dsp:txBody>
      <dsp:txXfrm rot="10800000">
        <a:off x="0" y="3441216"/>
        <a:ext cx="7786914" cy="1128309"/>
      </dsp:txXfrm>
    </dsp:sp>
    <dsp:sp modelId="{EB2F7F99-25F8-427C-B8B4-B30A316B3604}">
      <dsp:nvSpPr>
        <dsp:cNvPr id="0" name=""/>
        <dsp:cNvSpPr/>
      </dsp:nvSpPr>
      <dsp:spPr>
        <a:xfrm rot="10800000">
          <a:off x="0" y="1721677"/>
          <a:ext cx="7786914" cy="1736474"/>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dirty="0"/>
            <a:t>Prescription Medicines </a:t>
          </a:r>
          <a:r>
            <a:rPr lang="en-GB" sz="1500" kern="1200" dirty="0"/>
            <a:t>– </a:t>
          </a:r>
          <a:r>
            <a:rPr lang="en-GB" sz="1500" kern="1200" dirty="0" err="1"/>
            <a:t>Qato</a:t>
          </a:r>
          <a:r>
            <a:rPr lang="en-GB" sz="1500" kern="1200" dirty="0"/>
            <a:t> et al (2008). Study of 3000 adults aged 57-85 showed common mixing of prescription medicines, non- prescription drugs and dietary supplements. More than 80% of the participants used at least one prescription medication daily. </a:t>
          </a:r>
          <a:endParaRPr lang="en-US" sz="1500" kern="1200" dirty="0"/>
        </a:p>
      </dsp:txBody>
      <dsp:txXfrm rot="10800000">
        <a:off x="0" y="1721677"/>
        <a:ext cx="7786914" cy="1128309"/>
      </dsp:txXfrm>
    </dsp:sp>
    <dsp:sp modelId="{31E4630A-F1AE-426C-9DDD-650542C50A2C}">
      <dsp:nvSpPr>
        <dsp:cNvPr id="0" name=""/>
        <dsp:cNvSpPr/>
      </dsp:nvSpPr>
      <dsp:spPr>
        <a:xfrm rot="10800000">
          <a:off x="0" y="2139"/>
          <a:ext cx="7786914" cy="1736474"/>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Colliver et al (2020) - Aging may increase vulnerability to substance misuse. </a:t>
          </a:r>
          <a:endParaRPr lang="en-US" sz="1500" kern="1200"/>
        </a:p>
      </dsp:txBody>
      <dsp:txXfrm rot="10800000">
        <a:off x="0" y="2139"/>
        <a:ext cx="7786914" cy="112830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7BCC4B-F900-4481-B547-474AF7AB9CE5}"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70B2A-2A5A-4389-8E5E-B4989DFE3A03}" type="slidenum">
              <a:rPr lang="en-GB" smtClean="0"/>
              <a:t>‹#›</a:t>
            </a:fld>
            <a:endParaRPr lang="en-GB"/>
          </a:p>
        </p:txBody>
      </p:sp>
    </p:spTree>
    <p:extLst>
      <p:ext uri="{BB962C8B-B14F-4D97-AF65-F5344CB8AC3E}">
        <p14:creationId xmlns:p14="http://schemas.microsoft.com/office/powerpoint/2010/main" val="3782935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committees.parliament.uk/publications/43217/documents/217616/defaul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igital.nhs.uk/data-and-information/publications/statistical/statistics-on-drug-misuse/2020"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statistics/substance-misuse-treatment-for-young-people-2022-to-2023/young-peoples-substance-misuse-treatment-statistics-2022-to-2023-report"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moderngov.southwark.gov.uk/documents/s115636/Drugs%20and%20Alcohol.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nida.nih.gov/publications/drugfacts/substance-use-in-older-adults-drugfact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ethnicity-facts-figures.service.gov.uk/health/alcohol-smoking-and-drug-use/illicit-drug-use-among-adults/1.8/"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ncbi.nlm.nih.gov/pmc/articles/PMC7612287/"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ukat.co.uk/blog/substance-abuse/men-and-drugs-the-fact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drugrelateddeathsandsuicideinoffendersinthecommunityenglandandwales/2011to2021#:~:text=Of%20the%20total%20drug%2Drelated,in%20the%20community%20each%20year."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assets.publishing.service.gov.uk/media/5f02e08ce90e075c5128f311/2SummaryPhaseOne+foreword200219.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gov.uk/government/publications/independent-review-of-drugs-by-dame-carol-black-government-response/government-response-to-the-independent-review-of-drugs-by-dame-carol-black"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3</a:t>
            </a:fld>
            <a:endParaRPr lang="en-GB"/>
          </a:p>
        </p:txBody>
      </p:sp>
    </p:spTree>
    <p:extLst>
      <p:ext uri="{BB962C8B-B14F-4D97-AF65-F5344CB8AC3E}">
        <p14:creationId xmlns:p14="http://schemas.microsoft.com/office/powerpoint/2010/main" val="157262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4</a:t>
            </a:fld>
            <a:endParaRPr lang="en-GB"/>
          </a:p>
        </p:txBody>
      </p:sp>
    </p:spTree>
    <p:extLst>
      <p:ext uri="{BB962C8B-B14F-4D97-AF65-F5344CB8AC3E}">
        <p14:creationId xmlns:p14="http://schemas.microsoft.com/office/powerpoint/2010/main" val="890387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5</a:t>
            </a:fld>
            <a:endParaRPr lang="en-GB"/>
          </a:p>
        </p:txBody>
      </p:sp>
    </p:spTree>
    <p:extLst>
      <p:ext uri="{BB962C8B-B14F-4D97-AF65-F5344CB8AC3E}">
        <p14:creationId xmlns:p14="http://schemas.microsoft.com/office/powerpoint/2010/main" val="1904103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Reducing the harm from illegal drugs (parliament.uk)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6</a:t>
            </a:fld>
            <a:endParaRPr lang="en-GB"/>
          </a:p>
        </p:txBody>
      </p:sp>
    </p:spTree>
    <p:extLst>
      <p:ext uri="{BB962C8B-B14F-4D97-AF65-F5344CB8AC3E}">
        <p14:creationId xmlns:p14="http://schemas.microsoft.com/office/powerpoint/2010/main" val="3852625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7</a:t>
            </a:fld>
            <a:endParaRPr lang="en-GB"/>
          </a:p>
        </p:txBody>
      </p:sp>
    </p:spTree>
    <p:extLst>
      <p:ext uri="{BB962C8B-B14F-4D97-AF65-F5344CB8AC3E}">
        <p14:creationId xmlns:p14="http://schemas.microsoft.com/office/powerpoint/2010/main" val="2502397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Statistics on Drug Misuse, England 2020 - NHS England Digital</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8</a:t>
            </a:fld>
            <a:endParaRPr lang="en-GB"/>
          </a:p>
        </p:txBody>
      </p:sp>
    </p:spTree>
    <p:extLst>
      <p:ext uri="{BB962C8B-B14F-4D97-AF65-F5344CB8AC3E}">
        <p14:creationId xmlns:p14="http://schemas.microsoft.com/office/powerpoint/2010/main" val="3798822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9</a:t>
            </a:fld>
            <a:endParaRPr lang="en-GB"/>
          </a:p>
        </p:txBody>
      </p:sp>
    </p:spTree>
    <p:extLst>
      <p:ext uri="{BB962C8B-B14F-4D97-AF65-F5344CB8AC3E}">
        <p14:creationId xmlns:p14="http://schemas.microsoft.com/office/powerpoint/2010/main" val="2296807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10</a:t>
            </a:fld>
            <a:endParaRPr lang="en-GB"/>
          </a:p>
        </p:txBody>
      </p:sp>
    </p:spTree>
    <p:extLst>
      <p:ext uri="{BB962C8B-B14F-4D97-AF65-F5344CB8AC3E}">
        <p14:creationId xmlns:p14="http://schemas.microsoft.com/office/powerpoint/2010/main" val="3914309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B0C11"/>
              </a:solidFill>
              <a:effectLst/>
              <a:highlight>
                <a:srgbClr val="F2F2F2"/>
              </a:highlight>
              <a:latin typeface="Inter"/>
            </a:endParaRPr>
          </a:p>
        </p:txBody>
      </p:sp>
      <p:sp>
        <p:nvSpPr>
          <p:cNvPr id="4" name="Slide Number Placeholder 3"/>
          <p:cNvSpPr>
            <a:spLocks noGrp="1"/>
          </p:cNvSpPr>
          <p:nvPr>
            <p:ph type="sldNum" sz="quarter" idx="5"/>
          </p:nvPr>
        </p:nvSpPr>
        <p:spPr/>
        <p:txBody>
          <a:bodyPr/>
          <a:lstStyle/>
          <a:p>
            <a:fld id="{B8F70B2A-2A5A-4389-8E5E-B4989DFE3A03}" type="slidenum">
              <a:rPr lang="en-GB" smtClean="0"/>
              <a:t>11</a:t>
            </a:fld>
            <a:endParaRPr lang="en-GB"/>
          </a:p>
        </p:txBody>
      </p:sp>
    </p:spTree>
    <p:extLst>
      <p:ext uri="{BB962C8B-B14F-4D97-AF65-F5344CB8AC3E}">
        <p14:creationId xmlns:p14="http://schemas.microsoft.com/office/powerpoint/2010/main" val="981601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14</a:t>
            </a:fld>
            <a:endParaRPr lang="en-GB"/>
          </a:p>
        </p:txBody>
      </p:sp>
    </p:spTree>
    <p:extLst>
      <p:ext uri="{BB962C8B-B14F-4D97-AF65-F5344CB8AC3E}">
        <p14:creationId xmlns:p14="http://schemas.microsoft.com/office/powerpoint/2010/main" val="3943885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Young people's substance misuse treatment statistics 2022 to 2023: report - GOV.UK</a:t>
            </a:r>
            <a:endParaRPr lang="en-GB" dirty="0"/>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15</a:t>
            </a:fld>
            <a:endParaRPr lang="en-GB"/>
          </a:p>
        </p:txBody>
      </p:sp>
    </p:spTree>
    <p:extLst>
      <p:ext uri="{BB962C8B-B14F-4D97-AF65-F5344CB8AC3E}">
        <p14:creationId xmlns:p14="http://schemas.microsoft.com/office/powerpoint/2010/main" val="3784088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Young drug user – case study</a:t>
            </a:r>
          </a:p>
        </p:txBody>
      </p:sp>
      <p:sp>
        <p:nvSpPr>
          <p:cNvPr id="4" name="Slide Number Placeholder 3"/>
          <p:cNvSpPr>
            <a:spLocks noGrp="1"/>
          </p:cNvSpPr>
          <p:nvPr>
            <p:ph type="sldNum" sz="quarter" idx="5"/>
          </p:nvPr>
        </p:nvSpPr>
        <p:spPr/>
        <p:txBody>
          <a:bodyPr/>
          <a:lstStyle/>
          <a:p>
            <a:fld id="{B8F70B2A-2A5A-4389-8E5E-B4989DFE3A03}" type="slidenum">
              <a:rPr lang="en-GB" smtClean="0"/>
              <a:t>16</a:t>
            </a:fld>
            <a:endParaRPr lang="en-GB"/>
          </a:p>
        </p:txBody>
      </p:sp>
    </p:spTree>
    <p:extLst>
      <p:ext uri="{BB962C8B-B14F-4D97-AF65-F5344CB8AC3E}">
        <p14:creationId xmlns:p14="http://schemas.microsoft.com/office/powerpoint/2010/main" val="1771664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PowerPoint Presentation (southwark.gov.uk)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17</a:t>
            </a:fld>
            <a:endParaRPr lang="en-GB"/>
          </a:p>
        </p:txBody>
      </p:sp>
    </p:spTree>
    <p:extLst>
      <p:ext uri="{BB962C8B-B14F-4D97-AF65-F5344CB8AC3E}">
        <p14:creationId xmlns:p14="http://schemas.microsoft.com/office/powerpoint/2010/main" val="329133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18</a:t>
            </a:fld>
            <a:endParaRPr lang="en-GB"/>
          </a:p>
        </p:txBody>
      </p:sp>
    </p:spTree>
    <p:extLst>
      <p:ext uri="{BB962C8B-B14F-4D97-AF65-F5344CB8AC3E}">
        <p14:creationId xmlns:p14="http://schemas.microsoft.com/office/powerpoint/2010/main" val="764001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Substance Use in Older Adults </a:t>
            </a:r>
            <a:r>
              <a:rPr lang="en-GB" dirty="0" err="1">
                <a:hlinkClick r:id="rId3"/>
              </a:rPr>
              <a:t>DrugFacts</a:t>
            </a:r>
            <a:r>
              <a:rPr lang="en-GB" dirty="0">
                <a:hlinkClick r:id="rId3"/>
              </a:rPr>
              <a:t> | National Institute on Drug Abuse (NIDA) (nih.gov)</a:t>
            </a:r>
            <a:endParaRPr lang="en-GB" b="0" i="0" dirty="0">
              <a:solidFill>
                <a:srgbClr val="474747"/>
              </a:solidFill>
              <a:effectLst/>
              <a:highlight>
                <a:srgbClr val="FFFFFF"/>
              </a:highlight>
              <a:latin typeface="Open Sans" panose="020B0606030504020204" pitchFamily="34" charset="0"/>
            </a:endParaRPr>
          </a:p>
          <a:p>
            <a:pPr algn="l"/>
            <a:endParaRPr lang="en-GB" b="0" i="0" dirty="0">
              <a:solidFill>
                <a:srgbClr val="474747"/>
              </a:solidFill>
              <a:effectLst/>
              <a:highlight>
                <a:srgbClr val="FFFFFF"/>
              </a:highligh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19</a:t>
            </a:fld>
            <a:endParaRPr lang="en-GB"/>
          </a:p>
        </p:txBody>
      </p:sp>
    </p:spTree>
    <p:extLst>
      <p:ext uri="{BB962C8B-B14F-4D97-AF65-F5344CB8AC3E}">
        <p14:creationId xmlns:p14="http://schemas.microsoft.com/office/powerpoint/2010/main" val="37700168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22</a:t>
            </a:fld>
            <a:endParaRPr lang="en-GB"/>
          </a:p>
        </p:txBody>
      </p:sp>
    </p:spTree>
    <p:extLst>
      <p:ext uri="{BB962C8B-B14F-4D97-AF65-F5344CB8AC3E}">
        <p14:creationId xmlns:p14="http://schemas.microsoft.com/office/powerpoint/2010/main" val="33303833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Illicit drug use - GOV.UK Ethnicity facts and figures (ethnicity-facts-figures.service.gov.uk)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23</a:t>
            </a:fld>
            <a:endParaRPr lang="en-GB"/>
          </a:p>
        </p:txBody>
      </p:sp>
    </p:spTree>
    <p:extLst>
      <p:ext uri="{BB962C8B-B14F-4D97-AF65-F5344CB8AC3E}">
        <p14:creationId xmlns:p14="http://schemas.microsoft.com/office/powerpoint/2010/main" val="26900710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24</a:t>
            </a:fld>
            <a:endParaRPr lang="en-GB"/>
          </a:p>
        </p:txBody>
      </p:sp>
    </p:spTree>
    <p:extLst>
      <p:ext uri="{BB962C8B-B14F-4D97-AF65-F5344CB8AC3E}">
        <p14:creationId xmlns:p14="http://schemas.microsoft.com/office/powerpoint/2010/main" val="7804188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455F7C"/>
              </a:solidFill>
              <a:effectLst/>
              <a:highlight>
                <a:srgbClr val="FFFFFF"/>
              </a:highlight>
              <a:latin typeface="Open Sans" panose="020B0606030504020204" pitchFamily="34" charset="0"/>
            </a:endParaRPr>
          </a:p>
          <a:p>
            <a:pPr algn="l">
              <a:spcBef>
                <a:spcPts val="2000"/>
              </a:spcBef>
              <a:spcAft>
                <a:spcPts val="2000"/>
              </a:spcAft>
            </a:pPr>
            <a:r>
              <a:rPr lang="en-GB" dirty="0">
                <a:hlinkClick r:id="rId3"/>
              </a:rPr>
              <a:t>Why are drug-related deaths among women increasing in Scotland? A mixed-methods analysis of possible explanations - PMC (nih.gov)</a:t>
            </a:r>
            <a:endParaRPr lang="en-GB" b="0" i="0" dirty="0">
              <a:solidFill>
                <a:srgbClr val="212121"/>
              </a:solidFill>
              <a:effectLst/>
              <a:highlight>
                <a:srgbClr val="FFFFFF"/>
              </a:highlight>
              <a:latin typeface="Cambria" panose="02040503050406030204" pitchFamily="18" charset="0"/>
            </a:endParaRPr>
          </a:p>
          <a:p>
            <a:pPr algn="l">
              <a:spcBef>
                <a:spcPts val="2000"/>
              </a:spcBef>
              <a:spcAft>
                <a:spcPts val="2000"/>
              </a:spcAft>
            </a:pPr>
            <a:endParaRPr lang="en-GB" b="0" i="0" dirty="0">
              <a:solidFill>
                <a:srgbClr val="212121"/>
              </a:solidFill>
              <a:effectLst/>
              <a:highlight>
                <a:srgbClr val="FFFFFF"/>
              </a:highlight>
              <a:latin typeface="Cambria" panose="02040503050406030204" pitchFamily="18" charset="0"/>
            </a:endParaRPr>
          </a:p>
          <a:p>
            <a:pPr algn="l">
              <a:spcBef>
                <a:spcPts val="2000"/>
              </a:spcBef>
              <a:spcAft>
                <a:spcPts val="2000"/>
              </a:spcAft>
            </a:pPr>
            <a:endParaRPr lang="en-GB" b="0" i="0" dirty="0">
              <a:solidFill>
                <a:srgbClr val="212121"/>
              </a:solidFill>
              <a:effectLst/>
              <a:highlight>
                <a:srgbClr val="FFFFFF"/>
              </a:highlight>
              <a:latin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26</a:t>
            </a:fld>
            <a:endParaRPr lang="en-GB"/>
          </a:p>
        </p:txBody>
      </p:sp>
    </p:spTree>
    <p:extLst>
      <p:ext uri="{BB962C8B-B14F-4D97-AF65-F5344CB8AC3E}">
        <p14:creationId xmlns:p14="http://schemas.microsoft.com/office/powerpoint/2010/main" val="29950255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solidFill>
                  <a:srgbClr val="001D35"/>
                </a:solidFill>
                <a:effectLst/>
                <a:highlight>
                  <a:srgbClr val="FFFFFF"/>
                </a:highlight>
                <a:latin typeface="Google Sans"/>
              </a:rPr>
              <a:t>Why do men get addicted to drugs more than women? </a:t>
            </a:r>
            <a:r>
              <a:rPr lang="en-GB" dirty="0">
                <a:hlinkClick r:id="rId3"/>
              </a:rPr>
              <a:t>10 Facts about Men and Drugs | UKAT blog</a:t>
            </a:r>
            <a:endParaRPr lang="en-GB" b="0" i="0" u="sng" dirty="0">
              <a:solidFill>
                <a:srgbClr val="001D35"/>
              </a:solidFill>
              <a:effectLst/>
              <a:highlight>
                <a:srgbClr val="FFFFFF"/>
              </a:highlight>
              <a:latin typeface="Google Sans"/>
            </a:endParaRPr>
          </a:p>
          <a:p>
            <a:pPr algn="l"/>
            <a:endParaRPr lang="en-GB" b="0" i="0" dirty="0">
              <a:solidFill>
                <a:srgbClr val="001D35"/>
              </a:solidFill>
              <a:effectLst/>
              <a:highlight>
                <a:srgbClr val="FFFFFF"/>
              </a:highlight>
              <a:latin typeface="Google Sans"/>
            </a:endParaRPr>
          </a:p>
          <a:p>
            <a:pPr algn="l"/>
            <a:endParaRPr lang="en-GB" b="0" i="0" dirty="0">
              <a:solidFill>
                <a:srgbClr val="001D35"/>
              </a:solidFill>
              <a:effectLst/>
              <a:highlight>
                <a:srgbClr val="FFFFFF"/>
              </a:highlight>
              <a:latin typeface="Google Sans"/>
            </a:endParaRPr>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27</a:t>
            </a:fld>
            <a:endParaRPr lang="en-GB"/>
          </a:p>
        </p:txBody>
      </p:sp>
    </p:spTree>
    <p:extLst>
      <p:ext uri="{BB962C8B-B14F-4D97-AF65-F5344CB8AC3E}">
        <p14:creationId xmlns:p14="http://schemas.microsoft.com/office/powerpoint/2010/main" val="4422452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29</a:t>
            </a:fld>
            <a:endParaRPr lang="en-GB"/>
          </a:p>
        </p:txBody>
      </p:sp>
    </p:spTree>
    <p:extLst>
      <p:ext uri="{BB962C8B-B14F-4D97-AF65-F5344CB8AC3E}">
        <p14:creationId xmlns:p14="http://schemas.microsoft.com/office/powerpoint/2010/main" val="29682693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hlinkClick r:id="rId3"/>
            </a:endParaRPr>
          </a:p>
          <a:p>
            <a:pPr algn="l"/>
            <a:endParaRPr lang="en-GB" dirty="0">
              <a:hlinkClick r:id="rId3"/>
            </a:endParaRPr>
          </a:p>
          <a:p>
            <a:pPr algn="l"/>
            <a:r>
              <a:rPr lang="en-GB" dirty="0">
                <a:hlinkClick r:id="rId3"/>
              </a:rPr>
              <a:t>Drug-related deaths and suicide in offenders in the community, England and Wales - Office for National Statistics (ons.gov.uk)</a:t>
            </a:r>
            <a:endParaRPr lang="en-GB" b="1" i="0" dirty="0">
              <a:solidFill>
                <a:srgbClr val="FFFFFF"/>
              </a:solidFill>
              <a:effectLst/>
              <a:highlight>
                <a:srgbClr val="3B7A9E"/>
              </a:highlight>
              <a:latin typeface="open sans" panose="020B0606030504020204" pitchFamily="34" charset="0"/>
            </a:endParaRPr>
          </a:p>
          <a:p>
            <a:pPr algn="l"/>
            <a:endParaRPr lang="en-GB" b="1" i="0" dirty="0">
              <a:solidFill>
                <a:srgbClr val="FFFFFF"/>
              </a:solidFill>
              <a:effectLst/>
              <a:highlight>
                <a:srgbClr val="3B7A9E"/>
              </a:highligh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30</a:t>
            </a:fld>
            <a:endParaRPr lang="en-GB"/>
          </a:p>
        </p:txBody>
      </p:sp>
    </p:spTree>
    <p:extLst>
      <p:ext uri="{BB962C8B-B14F-4D97-AF65-F5344CB8AC3E}">
        <p14:creationId xmlns:p14="http://schemas.microsoft.com/office/powerpoint/2010/main" val="1252887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31</a:t>
            </a:fld>
            <a:endParaRPr lang="en-GB"/>
          </a:p>
        </p:txBody>
      </p:sp>
    </p:spTree>
    <p:extLst>
      <p:ext uri="{BB962C8B-B14F-4D97-AF65-F5344CB8AC3E}">
        <p14:creationId xmlns:p14="http://schemas.microsoft.com/office/powerpoint/2010/main" val="12400273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SummaryPhaseOne+foreword200219 (publishing.service.gov.uk)</a:t>
            </a:r>
            <a:endParaRPr lang="en-GB" dirty="0"/>
          </a:p>
          <a:p>
            <a:endParaRPr lang="en-GB" dirty="0"/>
          </a:p>
          <a:p>
            <a:pPr algn="l">
              <a:buFont typeface="Arial" panose="020B0604020202020204" pitchFamily="34" charset="0"/>
              <a:buNone/>
            </a:pPr>
            <a:endParaRPr lang="en-GB" b="0" i="0" dirty="0">
              <a:solidFill>
                <a:srgbClr val="0B0C0C"/>
              </a:solidFill>
              <a:effectLst/>
              <a:highlight>
                <a:srgbClr val="FFFFFF"/>
              </a:highlight>
              <a:latin typeface="+mj-lt"/>
            </a:endParaRPr>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33</a:t>
            </a:fld>
            <a:endParaRPr lang="en-GB"/>
          </a:p>
        </p:txBody>
      </p:sp>
    </p:spTree>
    <p:extLst>
      <p:ext uri="{BB962C8B-B14F-4D97-AF65-F5344CB8AC3E}">
        <p14:creationId xmlns:p14="http://schemas.microsoft.com/office/powerpoint/2010/main" val="36540422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Government response to the independent review of drugs by Dame Carol Black - GOV.UK (www.gov.uk)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34</a:t>
            </a:fld>
            <a:endParaRPr lang="en-GB"/>
          </a:p>
        </p:txBody>
      </p:sp>
    </p:spTree>
    <p:extLst>
      <p:ext uri="{BB962C8B-B14F-4D97-AF65-F5344CB8AC3E}">
        <p14:creationId xmlns:p14="http://schemas.microsoft.com/office/powerpoint/2010/main" val="26907966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37</a:t>
            </a:fld>
            <a:endParaRPr lang="en-GB"/>
          </a:p>
        </p:txBody>
      </p:sp>
    </p:spTree>
    <p:extLst>
      <p:ext uri="{BB962C8B-B14F-4D97-AF65-F5344CB8AC3E}">
        <p14:creationId xmlns:p14="http://schemas.microsoft.com/office/powerpoint/2010/main" val="3147484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How age, ethnicity, gender, and social class interact to shape drug-related harm</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Importance of an intersectional approach in research and policy</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Discussion of holistic intervention strategies</a:t>
            </a:r>
          </a:p>
          <a:p>
            <a:endParaRPr lang="en-GB" dirty="0"/>
          </a:p>
        </p:txBody>
      </p:sp>
      <p:sp>
        <p:nvSpPr>
          <p:cNvPr id="4" name="Slide Number Placeholder 3"/>
          <p:cNvSpPr>
            <a:spLocks noGrp="1"/>
          </p:cNvSpPr>
          <p:nvPr>
            <p:ph type="sldNum" sz="quarter" idx="5"/>
          </p:nvPr>
        </p:nvSpPr>
        <p:spPr/>
        <p:txBody>
          <a:bodyPr/>
          <a:lstStyle/>
          <a:p>
            <a:fld id="{B8F70B2A-2A5A-4389-8E5E-B4989DFE3A03}" type="slidenum">
              <a:rPr lang="en-GB" smtClean="0"/>
              <a:t>38</a:t>
            </a:fld>
            <a:endParaRPr lang="en-GB"/>
          </a:p>
        </p:txBody>
      </p:sp>
    </p:spTree>
    <p:extLst>
      <p:ext uri="{BB962C8B-B14F-4D97-AF65-F5344CB8AC3E}">
        <p14:creationId xmlns:p14="http://schemas.microsoft.com/office/powerpoint/2010/main" val="388776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10/1/2026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6050440"/>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03765788"/>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0677101"/>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29352779"/>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13302559"/>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14136993"/>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3407669"/>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10/1/2026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45261849"/>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90175480"/>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65438026"/>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44263012"/>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0306632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ransition spd="slow">
    <p:wipe/>
  </p:transition>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drugmisuseinenglandandwales/yearendingmarch2024#:~:text=Any%20drug%20use-,The%20Crime%20Survey%20for%20England%20and%20Wales%20(CSEW)%20estimated%208.8,March%202024%20(Figure%20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ittees.parliament.uk/publications/43217/documents/217616/defaul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deathsrelatedtodrugpoisoninginenglandandwales/2023registration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hyperlink" Target="https://www.newcastle.gov.uk/sites/default/files/Public%20Health/Full%20Drug%20Market%20Profile%20-%20External%20Public%20Version.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s://phw.nhs.wales/news/opioids-the-leading-factor-in-drug-related-deaths-in-wales/harm-reduction-database-wales-drug-related-mortalit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hyperlink" Target="https://www.south-wales.police.uk/SysSiteAssets/media/downloads/south-wales/about-us/drugs-strategy/2022-1019-final-eng-south-wales-police_drugs-strategy_microsoft-word.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drugmisuseinenglandandwales/yearendingmarch2024#:~:text=Any%20drug%20use-,The%20Crime%20Survey%20for%20England%20and%20Wales%20(CSEW)%20estimated%208.8,March%202024%20(Figure%20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hyperlink" Target="https://www.gov.uk/government/statistics/substance-misuse-treatment-for-young-people-2022-to-2023/young-peoples-substance-misuse-treatment-statistics-2022-to-2023-report"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ideo" Target="https://www.youtube.com/embed/ocuulBxy5tg?feature=oembed" TargetMode="Externa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hyperlink" Target="https://moderngov.southwark.gov.uk/documents/s115636/Drugs%20and%20Alcohol.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theconversation.com/generation-x-hardest-hit-as-drug-deaths-rise-yet-again-in-england-and-wales-220064"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www.ethnicity-facts-figures.service.gov.uk/health/alcohol-smoking-and-drug-use/illicit-drug-use-among-adults/1.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natcen.ac.uk/sites/default/files/2024-02/1.%20Non-opiate%20and%20cannabis%20drug%20use%20in%20minority%20ethnic%20groups_final%20report_final_v4.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s://www.statista.com/statistics/470723/drug-misuse-deaths-by-gender-in-england-and-wales/#:~:text=This%20statistic%20displays%20the%20number,949%20for%20females%20in%202022."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hyperlink" Target="https://www.ukat.co.uk/blog/substance-abuse/men-and-drugs-the-fact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1.svg"/><Relationship Id="rId2" Type="http://schemas.openxmlformats.org/officeDocument/2006/relationships/hyperlink" Target="https://www.euda.europa.eu/news/2024/international-womens-day-exploring-gender-sensitive-approaches-drug-related-issues_en#:~:text=Women%20make%20up%20approximately%20a,all%20entrants%20to%20drug%20treatment." TargetMode="Externa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hyperlink" Target="https://nida.nih.gov/publications/research-reports/substance-use-in-women/sex-gender-differences-in-substance-us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wearewithyou.org.uk/media/qjal3oil/a_system_designed_for_women.pdf"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drugrelateddeathsandsuicideinoffendersinthecommunityenglandandwales/2011to2021#:~:text=Of%20the%20total%20drug%2Drelated,in%20the%20community%20each%20year."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1.xml.rels><?xml version="1.0" encoding="UTF-8" standalone="yes"?>
<Relationships xmlns="http://schemas.openxmlformats.org/package/2006/relationships"><Relationship Id="rId3" Type="http://schemas.openxmlformats.org/officeDocument/2006/relationships/hyperlink" Target="https://www.swansea.ac.uk/media/Developing-drug-policy-gender-matters.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gov.uk/government/publications/independent-review-of-drugs-by-dame-carol-black-government-response/government-response-to-the-independent-review-of-drugs-by-dame-carol-black" TargetMode="External"/><Relationship Id="rId1" Type="http://schemas.openxmlformats.org/officeDocument/2006/relationships/slideLayout" Target="../slideLayouts/slideLayout4.xml"/><Relationship Id="rId5" Type="http://schemas.openxmlformats.org/officeDocument/2006/relationships/image" Target="../media/image37.png"/><Relationship Id="rId4" Type="http://schemas.openxmlformats.org/officeDocument/2006/relationships/hyperlink" Target="https://assets.publishing.service.gov.uk/media/5f02e08ce90e075c5128f311/2SummaryPhaseOne+foreword200219.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assets.publishing.service.gov.uk/media/5f02e08ce90e075c5128f311/2SummaryPhaseOne+foreword200219.pdf"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overnment/publications/independent-review-of-drugs-by-dame-carol-black-government-response/government-response-to-the-independent-review-of-drugs-by-dame-carol-blac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7.xml"/><Relationship Id="rId1" Type="http://schemas.openxmlformats.org/officeDocument/2006/relationships/video" Target="https://www.youtube.com/embed/hePnfeinly8?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7.xml"/><Relationship Id="rId1" Type="http://schemas.openxmlformats.org/officeDocument/2006/relationships/video" Target="https://www.youtube.com/embed/t9w9X-b2rAA?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policinginsight.com/feature/opinion/four-street-drugs-that-could-pose-the-biggest-threat-to-uk-public-health-in-2024/"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s://committees.parliament.uk/publications/43217/documents/217616/default/"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gov.wales/sites/default/files/publications/2019-10/substance-misuse-delivery-plan-2019-22.pdf"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xml"/><Relationship Id="rId1" Type="http://schemas.openxmlformats.org/officeDocument/2006/relationships/video" Target="https://www.youtube.com/embed/hB3SILv4mn4?feature=oembed" TargetMode="External"/><Relationship Id="rId4" Type="http://schemas.openxmlformats.org/officeDocument/2006/relationships/image" Target="../media/image45.jpeg"/></Relationships>
</file>

<file path=ppt/slides/_rels/slide4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A4374D-F270-4C02-88D7-B751FD9B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Spoonful of capsules">
            <a:extLst>
              <a:ext uri="{FF2B5EF4-FFF2-40B4-BE49-F238E27FC236}">
                <a16:creationId xmlns:a16="http://schemas.microsoft.com/office/drawing/2014/main" id="{E4607B2D-0A42-42B1-DCCA-E4B7E10C7542}"/>
              </a:ext>
            </a:extLst>
          </p:cNvPr>
          <p:cNvPicPr>
            <a:picLocks noChangeAspect="1"/>
          </p:cNvPicPr>
          <p:nvPr/>
        </p:nvPicPr>
        <p:blipFill>
          <a:blip r:embed="rId2">
            <a:alphaModFix amt="60000"/>
          </a:blip>
          <a:srcRect t="15413"/>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A33637-A726-3BC2-EAEF-4CA26321280E}"/>
              </a:ext>
            </a:extLst>
          </p:cNvPr>
          <p:cNvSpPr>
            <a:spLocks noGrp="1"/>
          </p:cNvSpPr>
          <p:nvPr>
            <p:ph type="ctrTitle"/>
          </p:nvPr>
        </p:nvSpPr>
        <p:spPr>
          <a:xfrm>
            <a:off x="1804988" y="1442172"/>
            <a:ext cx="8582025" cy="2177328"/>
          </a:xfrm>
        </p:spPr>
        <p:txBody>
          <a:bodyPr anchor="ctr">
            <a:normAutofit/>
          </a:bodyPr>
          <a:lstStyle/>
          <a:p>
            <a:pPr algn="ctr"/>
            <a:r>
              <a:rPr lang="en-GB" sz="7200"/>
              <a:t>Drug related harm</a:t>
            </a:r>
          </a:p>
        </p:txBody>
      </p:sp>
      <p:sp>
        <p:nvSpPr>
          <p:cNvPr id="15" name="Rectangle: Rounded Corners 14">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8F25AFF8-57A2-73A1-CF30-C01091CCC890}"/>
              </a:ext>
            </a:extLst>
          </p:cNvPr>
          <p:cNvSpPr>
            <a:spLocks noGrp="1"/>
          </p:cNvSpPr>
          <p:nvPr>
            <p:ph type="subTitle" idx="1"/>
          </p:nvPr>
        </p:nvSpPr>
        <p:spPr>
          <a:xfrm>
            <a:off x="2566988" y="3962400"/>
            <a:ext cx="7058025" cy="581025"/>
          </a:xfrm>
        </p:spPr>
        <p:txBody>
          <a:bodyPr anchor="ctr">
            <a:normAutofit/>
          </a:bodyPr>
          <a:lstStyle/>
          <a:p>
            <a:pPr algn="ctr"/>
            <a:r>
              <a:rPr lang="en-GB" sz="2600" dirty="0">
                <a:solidFill>
                  <a:srgbClr val="FFFFFF"/>
                </a:solidFill>
              </a:rPr>
              <a:t>The role of gender, age, class and ethnicity</a:t>
            </a:r>
          </a:p>
        </p:txBody>
      </p:sp>
    </p:spTree>
    <p:extLst>
      <p:ext uri="{BB962C8B-B14F-4D97-AF65-F5344CB8AC3E}">
        <p14:creationId xmlns:p14="http://schemas.microsoft.com/office/powerpoint/2010/main" val="11346429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8A811-D97B-0BE8-8B1B-84635B6A3BB4}"/>
              </a:ext>
            </a:extLst>
          </p:cNvPr>
          <p:cNvSpPr>
            <a:spLocks noGrp="1"/>
          </p:cNvSpPr>
          <p:nvPr>
            <p:ph type="title"/>
          </p:nvPr>
        </p:nvSpPr>
        <p:spPr>
          <a:xfrm>
            <a:off x="841248" y="256032"/>
            <a:ext cx="10506456" cy="1014984"/>
          </a:xfrm>
        </p:spPr>
        <p:txBody>
          <a:bodyPr anchor="b">
            <a:normAutofit/>
          </a:bodyPr>
          <a:lstStyle/>
          <a:p>
            <a:r>
              <a:rPr lang="en-GB" dirty="0"/>
              <a:t>Learning objectives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9F4122D-7B0B-B25F-5816-F6AEEC94151E}"/>
              </a:ext>
            </a:extLst>
          </p:cNvPr>
          <p:cNvGraphicFramePr>
            <a:graphicFrameLocks noGrp="1"/>
          </p:cNvGraphicFramePr>
          <p:nvPr>
            <p:ph idx="1"/>
            <p:extLst>
              <p:ext uri="{D42A27DB-BD31-4B8C-83A1-F6EECF244321}">
                <p14:modId xmlns:p14="http://schemas.microsoft.com/office/powerpoint/2010/main" val="229206601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21362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Colourful pills stacked to make a bar graph">
            <a:extLst>
              <a:ext uri="{FF2B5EF4-FFF2-40B4-BE49-F238E27FC236}">
                <a16:creationId xmlns:a16="http://schemas.microsoft.com/office/drawing/2014/main" id="{0A3B4828-D909-37B0-59FF-2689D8BDDC9B}"/>
              </a:ext>
            </a:extLst>
          </p:cNvPr>
          <p:cNvPicPr>
            <a:picLocks noChangeAspect="1"/>
          </p:cNvPicPr>
          <p:nvPr/>
        </p:nvPicPr>
        <p:blipFill>
          <a:blip r:embed="rId3"/>
          <a:srcRect t="17997" b="185"/>
          <a:stretch/>
        </p:blipFill>
        <p:spPr>
          <a:xfrm>
            <a:off x="20" y="10"/>
            <a:ext cx="12191979" cy="6857990"/>
          </a:xfrm>
          <a:prstGeom prst="rect">
            <a:avLst/>
          </a:prstGeom>
        </p:spPr>
      </p:pic>
      <p:sp>
        <p:nvSpPr>
          <p:cNvPr id="16" name="Rectangle 15">
            <a:extLst>
              <a:ext uri="{FF2B5EF4-FFF2-40B4-BE49-F238E27FC236}">
                <a16:creationId xmlns:a16="http://schemas.microsoft.com/office/drawing/2014/main" id="{8D19661F-4B4C-74C1-7FC3-31FB14D4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6955" y="-166956"/>
            <a:ext cx="6858002" cy="7191913"/>
          </a:xfrm>
          <a:prstGeom prst="rect">
            <a:avLst/>
          </a:prstGeom>
          <a:gradFill>
            <a:gsLst>
              <a:gs pos="0">
                <a:schemeClr val="bg1">
                  <a:alpha val="0"/>
                </a:schemeClr>
              </a:gs>
              <a:gs pos="46000">
                <a:schemeClr val="bg1">
                  <a:alpha val="55000"/>
                </a:schemeClr>
              </a:gs>
              <a:gs pos="25000">
                <a:schemeClr val="bg1">
                  <a:alpha val="38000"/>
                </a:schemeClr>
              </a:gs>
              <a:gs pos="100000">
                <a:schemeClr val="bg1">
                  <a:alpha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1463459C-6C87-E0C6-F044-AAA66E18007D}"/>
              </a:ext>
            </a:extLst>
          </p:cNvPr>
          <p:cNvSpPr>
            <a:spLocks noGrp="1"/>
          </p:cNvSpPr>
          <p:nvPr>
            <p:ph type="title"/>
          </p:nvPr>
        </p:nvSpPr>
        <p:spPr>
          <a:xfrm>
            <a:off x="475488" y="1124712"/>
            <a:ext cx="4023360" cy="3200400"/>
          </a:xfrm>
        </p:spPr>
        <p:txBody>
          <a:bodyPr vert="horz" lIns="91440" tIns="45720" rIns="91440" bIns="45720" rtlCol="0" anchor="b">
            <a:normAutofit/>
          </a:bodyPr>
          <a:lstStyle/>
          <a:p>
            <a:r>
              <a:rPr lang="en-US" sz="4800" dirty="0"/>
              <a:t>WHO USES DRUGS?</a:t>
            </a:r>
          </a:p>
        </p:txBody>
      </p:sp>
      <p:sp>
        <p:nvSpPr>
          <p:cNvPr id="18" name="Rectangle 17">
            <a:extLst>
              <a:ext uri="{FF2B5EF4-FFF2-40B4-BE49-F238E27FC236}">
                <a16:creationId xmlns:a16="http://schemas.microsoft.com/office/drawing/2014/main" id="{2165A4AE-FFE9-B2D5-017C-17337DDB3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0E701D1-A34F-CF86-7316-8761C7835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724099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71D6FA9-85E7-FF9A-FEAF-14B4AB3D1D2D}"/>
              </a:ext>
            </a:extLst>
          </p:cNvPr>
          <p:cNvSpPr txBox="1"/>
          <p:nvPr/>
        </p:nvSpPr>
        <p:spPr>
          <a:xfrm>
            <a:off x="191729" y="514128"/>
            <a:ext cx="5039825" cy="5632311"/>
          </a:xfrm>
          <a:prstGeom prst="rect">
            <a:avLst/>
          </a:prstGeom>
          <a:solidFill>
            <a:schemeClr val="bg1"/>
          </a:solidFill>
        </p:spPr>
        <p:txBody>
          <a:bodyPr wrap="square" rtlCol="0">
            <a:spAutoFit/>
          </a:bodyPr>
          <a:lstStyle/>
          <a:p>
            <a:r>
              <a:rPr lang="en-GB" b="1" u="sng" dirty="0"/>
              <a:t>Main points</a:t>
            </a:r>
            <a:r>
              <a:rPr lang="en-GB" dirty="0"/>
              <a: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t>The Crime Survey for England and Wales (CSEW) estimated 8.8% of people aged 16 to 59 years (around 2.9 million people) reported using any drug in the last 12 months for the year ending (YE) March 2024; there was no statistically significant change, compared with YE March 2023.</a:t>
            </a:r>
          </a:p>
          <a:p>
            <a:pPr marL="285750" indent="-285750">
              <a:buFont typeface="Arial" panose="020B0604020202020204" pitchFamily="34" charset="0"/>
              <a:buChar char="•"/>
            </a:pPr>
            <a:r>
              <a:rPr lang="en-GB" dirty="0"/>
              <a:t>Cannabis use decreased to 6.8% of people (around 2.3 million people) from 7.6% (around 2.5 million people) in the previous year, returning to levels seen a decade ago.</a:t>
            </a:r>
          </a:p>
          <a:p>
            <a:pPr marL="285750" indent="-285750">
              <a:buFont typeface="Arial" panose="020B0604020202020204" pitchFamily="34" charset="0"/>
              <a:buChar char="•"/>
            </a:pPr>
            <a:r>
              <a:rPr lang="en-GB" dirty="0"/>
              <a:t>Use of nitrous oxide and crack cocaine decreased, compared with the previous year from 1.3% to 0.9%, and 0.1% to 0.03%, respectively; magic mushroom use increased from 0.8% to 1.1%.</a:t>
            </a:r>
          </a:p>
          <a:p>
            <a:endParaRPr lang="en-GB" dirty="0"/>
          </a:p>
        </p:txBody>
      </p:sp>
      <p:pic>
        <p:nvPicPr>
          <p:cNvPr id="7" name="Picture 6">
            <a:hlinkClick r:id="rId3"/>
            <a:extLst>
              <a:ext uri="{FF2B5EF4-FFF2-40B4-BE49-F238E27FC236}">
                <a16:creationId xmlns:a16="http://schemas.microsoft.com/office/drawing/2014/main" id="{9676A2A9-CC0D-A469-6627-6C2762785282}"/>
              </a:ext>
            </a:extLst>
          </p:cNvPr>
          <p:cNvPicPr>
            <a:picLocks noChangeAspect="1"/>
          </p:cNvPicPr>
          <p:nvPr/>
        </p:nvPicPr>
        <p:blipFill>
          <a:blip r:embed="rId4"/>
          <a:stretch>
            <a:fillRect/>
          </a:stretch>
        </p:blipFill>
        <p:spPr>
          <a:xfrm>
            <a:off x="5806814" y="1335706"/>
            <a:ext cx="5806534" cy="362389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9428611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9C45F024-2468-4D8A-9E11-BB2B1E0A3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4338BE-DD44-0043-C9F6-3E3B18025911}"/>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6100"/>
              <a:t>TASK: Why do we need to be cautious with the CSEW data?</a:t>
            </a:r>
          </a:p>
        </p:txBody>
      </p:sp>
      <p:sp>
        <p:nvSpPr>
          <p:cNvPr id="17" name="Rectangle 16">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183902"/>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08489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42410-E319-44FF-B999-2E0B7A6418B0}"/>
              </a:ext>
            </a:extLst>
          </p:cNvPr>
          <p:cNvSpPr>
            <a:spLocks noGrp="1"/>
          </p:cNvSpPr>
          <p:nvPr>
            <p:ph type="title"/>
          </p:nvPr>
        </p:nvSpPr>
        <p:spPr/>
        <p:txBody>
          <a:bodyPr/>
          <a:lstStyle/>
          <a:p>
            <a:r>
              <a:rPr lang="en-GB" dirty="0"/>
              <a:t>Drug related harm in the UK</a:t>
            </a:r>
          </a:p>
        </p:txBody>
      </p:sp>
      <p:sp>
        <p:nvSpPr>
          <p:cNvPr id="3" name="Content Placeholder 2">
            <a:extLst>
              <a:ext uri="{FF2B5EF4-FFF2-40B4-BE49-F238E27FC236}">
                <a16:creationId xmlns:a16="http://schemas.microsoft.com/office/drawing/2014/main" id="{B904A177-2055-13F8-6065-B183CDA49426}"/>
              </a:ext>
            </a:extLst>
          </p:cNvPr>
          <p:cNvSpPr>
            <a:spLocks noGrp="1"/>
          </p:cNvSpPr>
          <p:nvPr>
            <p:ph idx="1"/>
          </p:nvPr>
        </p:nvSpPr>
        <p:spPr>
          <a:xfrm>
            <a:off x="525632" y="2485398"/>
            <a:ext cx="7497490" cy="3694176"/>
          </a:xfrm>
        </p:spPr>
        <p:txBody>
          <a:bodyPr>
            <a:normAutofit fontScale="92500"/>
          </a:bodyPr>
          <a:lstStyle/>
          <a:p>
            <a:r>
              <a:rPr lang="en-GB" dirty="0"/>
              <a:t>Estimated 3 million people in England and Wales take illegal drugs each year, with the highest rates among young adults. </a:t>
            </a:r>
          </a:p>
          <a:p>
            <a:r>
              <a:rPr lang="en-GB" dirty="0"/>
              <a:t>Estimated cost to society of £20 billion. </a:t>
            </a:r>
          </a:p>
          <a:p>
            <a:r>
              <a:rPr lang="en-GB" dirty="0"/>
              <a:t>Funding for drug and alcohol treatment services decreased by 40% between 14/15 to 21/22.</a:t>
            </a:r>
          </a:p>
          <a:p>
            <a:r>
              <a:rPr lang="en-GB" dirty="0"/>
              <a:t>Due to the significant increase of drug related deaths to record levels, Dame Carol Black 2021 review.</a:t>
            </a:r>
          </a:p>
        </p:txBody>
      </p:sp>
      <p:sp>
        <p:nvSpPr>
          <p:cNvPr id="4" name="TextBox 3">
            <a:extLst>
              <a:ext uri="{FF2B5EF4-FFF2-40B4-BE49-F238E27FC236}">
                <a16:creationId xmlns:a16="http://schemas.microsoft.com/office/drawing/2014/main" id="{4B12A7D5-FF11-ABCA-CA60-5173646518D9}"/>
              </a:ext>
            </a:extLst>
          </p:cNvPr>
          <p:cNvSpPr txBox="1"/>
          <p:nvPr/>
        </p:nvSpPr>
        <p:spPr>
          <a:xfrm>
            <a:off x="9615948" y="6172200"/>
            <a:ext cx="2256504" cy="430887"/>
          </a:xfrm>
          <a:prstGeom prst="rect">
            <a:avLst/>
          </a:prstGeom>
          <a:noFill/>
        </p:spPr>
        <p:txBody>
          <a:bodyPr wrap="square" rtlCol="0">
            <a:spAutoFit/>
          </a:bodyPr>
          <a:lstStyle/>
          <a:p>
            <a:r>
              <a:rPr lang="en-GB" sz="1100" dirty="0"/>
              <a:t>House of Commons Committee of Public Accounts, 2024</a:t>
            </a:r>
          </a:p>
        </p:txBody>
      </p:sp>
      <p:pic>
        <p:nvPicPr>
          <p:cNvPr id="6" name="Picture 5">
            <a:hlinkClick r:id="rId3"/>
            <a:extLst>
              <a:ext uri="{FF2B5EF4-FFF2-40B4-BE49-F238E27FC236}">
                <a16:creationId xmlns:a16="http://schemas.microsoft.com/office/drawing/2014/main" id="{43B9B29B-22B7-24D9-0D73-2350A7B04224}"/>
              </a:ext>
            </a:extLst>
          </p:cNvPr>
          <p:cNvPicPr>
            <a:picLocks noChangeAspect="1"/>
          </p:cNvPicPr>
          <p:nvPr/>
        </p:nvPicPr>
        <p:blipFill>
          <a:blip r:embed="rId4"/>
          <a:stretch>
            <a:fillRect/>
          </a:stretch>
        </p:blipFill>
        <p:spPr>
          <a:xfrm>
            <a:off x="8023122" y="2103120"/>
            <a:ext cx="3505537" cy="36941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0021563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51B1307C-F6E5-E098-821B-FBC839190ED9}"/>
              </a:ext>
            </a:extLst>
          </p:cNvPr>
          <p:cNvSpPr>
            <a:spLocks noGrp="1"/>
          </p:cNvSpPr>
          <p:nvPr>
            <p:ph type="title"/>
          </p:nvPr>
        </p:nvSpPr>
        <p:spPr>
          <a:xfrm>
            <a:off x="612648" y="1078992"/>
            <a:ext cx="4114800" cy="1865376"/>
          </a:xfrm>
        </p:spPr>
        <p:txBody>
          <a:bodyPr anchor="t">
            <a:normAutofit/>
          </a:bodyPr>
          <a:lstStyle/>
          <a:p>
            <a:r>
              <a:rPr lang="en-GB" sz="3600" dirty="0"/>
              <a:t>Understanding drug related harm</a:t>
            </a:r>
          </a:p>
        </p:txBody>
      </p:sp>
      <p:pic>
        <p:nvPicPr>
          <p:cNvPr id="6" name="Content Placeholder 5">
            <a:hlinkClick r:id="rId3"/>
            <a:extLst>
              <a:ext uri="{FF2B5EF4-FFF2-40B4-BE49-F238E27FC236}">
                <a16:creationId xmlns:a16="http://schemas.microsoft.com/office/drawing/2014/main" id="{31CAD720-8CBA-7847-E175-4CCA5D34EC47}"/>
              </a:ext>
            </a:extLst>
          </p:cNvPr>
          <p:cNvPicPr>
            <a:picLocks noGrp="1" noChangeAspect="1"/>
          </p:cNvPicPr>
          <p:nvPr>
            <p:ph idx="1"/>
          </p:nvPr>
        </p:nvPicPr>
        <p:blipFill>
          <a:blip r:embed="rId4"/>
          <a:stretch>
            <a:fillRect/>
          </a:stretch>
        </p:blipFill>
        <p:spPr>
          <a:xfrm>
            <a:off x="5991287" y="674285"/>
            <a:ext cx="5778335" cy="5257226"/>
          </a:xfrm>
          <a:prstGeom prst="rect">
            <a:avLst/>
          </a:prstGeom>
        </p:spPr>
      </p:pic>
      <p:sp>
        <p:nvSpPr>
          <p:cNvPr id="21" name="Rectangle 20">
            <a:extLst>
              <a:ext uri="{FF2B5EF4-FFF2-40B4-BE49-F238E27FC236}">
                <a16:creationId xmlns:a16="http://schemas.microsoft.com/office/drawing/2014/main" id="{21B3977D-00DD-E3F0-9E7E-2330CBFDF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hlinkClick r:id="rId3"/>
            <a:extLst>
              <a:ext uri="{FF2B5EF4-FFF2-40B4-BE49-F238E27FC236}">
                <a16:creationId xmlns:a16="http://schemas.microsoft.com/office/drawing/2014/main" id="{79F09E99-E47A-8FC6-0EFC-E12BA502C4E5}"/>
              </a:ext>
            </a:extLst>
          </p:cNvPr>
          <p:cNvPicPr>
            <a:picLocks noChangeAspect="1"/>
          </p:cNvPicPr>
          <p:nvPr/>
        </p:nvPicPr>
        <p:blipFill>
          <a:blip r:embed="rId5"/>
          <a:stretch>
            <a:fillRect/>
          </a:stretch>
        </p:blipFill>
        <p:spPr>
          <a:xfrm>
            <a:off x="186383" y="2944368"/>
            <a:ext cx="5382526" cy="32373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6803678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F8A154-2DF3-DF16-A7D8-3EF77938DA38}"/>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a:t>RESEARCH TASK</a:t>
            </a:r>
          </a:p>
        </p:txBody>
      </p:sp>
      <p:sp>
        <p:nvSpPr>
          <p:cNvPr id="18" name="Rectangle 1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4FB04F2A-D8E2-0B26-30EF-03044D7F5211}"/>
              </a:ext>
            </a:extLst>
          </p:cNvPr>
          <p:cNvSpPr txBox="1"/>
          <p:nvPr/>
        </p:nvSpPr>
        <p:spPr>
          <a:xfrm>
            <a:off x="371094" y="2718053"/>
            <a:ext cx="4084578" cy="3999617"/>
          </a:xfrm>
          <a:prstGeom prst="rect">
            <a:avLst/>
          </a:prstGeom>
        </p:spPr>
        <p:txBody>
          <a:bodyPr vert="horz" lIns="91440" tIns="45720" rIns="91440" bIns="45720" rtlCol="0" anchor="t">
            <a:normAutofit lnSpcReduction="10000"/>
          </a:bodyPr>
          <a:lstStyle/>
          <a:p>
            <a:pPr indent="-228600">
              <a:lnSpc>
                <a:spcPct val="110000"/>
              </a:lnSpc>
              <a:spcAft>
                <a:spcPts val="600"/>
              </a:spcAft>
              <a:buFont typeface="Arial" panose="020B0604020202020204" pitchFamily="34" charset="0"/>
              <a:buChar char="•"/>
            </a:pPr>
            <a:r>
              <a:rPr lang="en-US" sz="2400" dirty="0"/>
              <a:t>According to the ONS (2023), the North East of England continues to have the highest rates of death relating to drug poisoning and drug misuse.</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dirty="0"/>
              <a:t>What potential explanations can you find for this data?</a:t>
            </a:r>
          </a:p>
          <a:p>
            <a:pPr indent="-228600">
              <a:lnSpc>
                <a:spcPct val="110000"/>
              </a:lnSpc>
              <a:spcAft>
                <a:spcPts val="600"/>
              </a:spcAft>
              <a:buFont typeface="Arial" panose="020B0604020202020204" pitchFamily="34" charset="0"/>
              <a:buChar char="•"/>
            </a:pPr>
            <a:endParaRPr lang="en-US" sz="1700" dirty="0"/>
          </a:p>
        </p:txBody>
      </p:sp>
      <p:pic>
        <p:nvPicPr>
          <p:cNvPr id="5" name="Content Placeholder 4">
            <a:hlinkClick r:id="rId3"/>
            <a:extLst>
              <a:ext uri="{FF2B5EF4-FFF2-40B4-BE49-F238E27FC236}">
                <a16:creationId xmlns:a16="http://schemas.microsoft.com/office/drawing/2014/main" id="{37D7D431-DECB-0B7F-00CE-BB93997E664E}"/>
              </a:ext>
            </a:extLst>
          </p:cNvPr>
          <p:cNvPicPr>
            <a:picLocks noGrp="1" noChangeAspect="1"/>
          </p:cNvPicPr>
          <p:nvPr>
            <p:ph idx="1"/>
          </p:nvPr>
        </p:nvPicPr>
        <p:blipFill>
          <a:blip r:embed="rId4"/>
          <a:stretch>
            <a:fillRect/>
          </a:stretch>
        </p:blipFill>
        <p:spPr>
          <a:xfrm>
            <a:off x="6192397" y="841248"/>
            <a:ext cx="4339582" cy="527608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26699323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3D9CA-C879-5DE7-699B-9AF7B69B8A95}"/>
              </a:ext>
            </a:extLst>
          </p:cNvPr>
          <p:cNvSpPr>
            <a:spLocks noGrp="1"/>
          </p:cNvSpPr>
          <p:nvPr>
            <p:ph type="title"/>
          </p:nvPr>
        </p:nvSpPr>
        <p:spPr/>
        <p:txBody>
          <a:bodyPr/>
          <a:lstStyle/>
          <a:p>
            <a:r>
              <a:rPr lang="en-GB" dirty="0"/>
              <a:t>Drug related harm in Wales</a:t>
            </a:r>
          </a:p>
        </p:txBody>
      </p:sp>
      <p:pic>
        <p:nvPicPr>
          <p:cNvPr id="5" name="Content Placeholder 4">
            <a:hlinkClick r:id="rId3"/>
            <a:extLst>
              <a:ext uri="{FF2B5EF4-FFF2-40B4-BE49-F238E27FC236}">
                <a16:creationId xmlns:a16="http://schemas.microsoft.com/office/drawing/2014/main" id="{89BEE149-BD1F-93A9-147A-EF9927CB84E9}"/>
              </a:ext>
            </a:extLst>
          </p:cNvPr>
          <p:cNvPicPr>
            <a:picLocks noGrp="1" noChangeAspect="1"/>
          </p:cNvPicPr>
          <p:nvPr>
            <p:ph idx="1"/>
          </p:nvPr>
        </p:nvPicPr>
        <p:blipFill>
          <a:blip r:embed="rId4"/>
          <a:stretch>
            <a:fillRect/>
          </a:stretch>
        </p:blipFill>
        <p:spPr>
          <a:xfrm>
            <a:off x="415522" y="2405660"/>
            <a:ext cx="5322025" cy="3694112"/>
          </a:xfrm>
        </p:spPr>
      </p:pic>
      <p:sp>
        <p:nvSpPr>
          <p:cNvPr id="6" name="TextBox 5">
            <a:extLst>
              <a:ext uri="{FF2B5EF4-FFF2-40B4-BE49-F238E27FC236}">
                <a16:creationId xmlns:a16="http://schemas.microsoft.com/office/drawing/2014/main" id="{958450E0-A06A-074C-19DA-67858E5A8E45}"/>
              </a:ext>
            </a:extLst>
          </p:cNvPr>
          <p:cNvSpPr txBox="1"/>
          <p:nvPr/>
        </p:nvSpPr>
        <p:spPr>
          <a:xfrm>
            <a:off x="6096000" y="2405660"/>
            <a:ext cx="5680478" cy="4247317"/>
          </a:xfrm>
          <a:prstGeom prst="rect">
            <a:avLst/>
          </a:prstGeom>
          <a:noFill/>
        </p:spPr>
        <p:txBody>
          <a:bodyPr wrap="square" rtlCol="0">
            <a:spAutoFit/>
          </a:bodyPr>
          <a:lstStyle/>
          <a:p>
            <a:r>
              <a:rPr lang="en-GB" dirty="0"/>
              <a:t>In 2022, 318 deaths due to drug poisoning were registered in Wales.</a:t>
            </a:r>
          </a:p>
          <a:p>
            <a:endParaRPr lang="en-GB" dirty="0"/>
          </a:p>
          <a:p>
            <a:r>
              <a:rPr lang="en-GB" dirty="0"/>
              <a:t>Most commonly reported substance group was opioids (reported in 61% of deaths). </a:t>
            </a:r>
          </a:p>
          <a:p>
            <a:endParaRPr lang="en-GB" dirty="0"/>
          </a:p>
          <a:p>
            <a:r>
              <a:rPr lang="en-GB" dirty="0"/>
              <a:t>In 2022, the ratio of deaths amongst males and females was 3:1.</a:t>
            </a:r>
          </a:p>
          <a:p>
            <a:endParaRPr lang="en-GB" dirty="0"/>
          </a:p>
          <a:p>
            <a:r>
              <a:rPr lang="en-GB" dirty="0"/>
              <a:t>• Drug misuse deaths were over 5 times higher amongst those living in the 20 per cent most deprived areas compared with the 20 per cent least deprived areas in Wales.</a:t>
            </a:r>
          </a:p>
          <a:p>
            <a:endParaRPr lang="en-GB" dirty="0"/>
          </a:p>
          <a:p>
            <a:endParaRPr lang="en-GB" dirty="0"/>
          </a:p>
        </p:txBody>
      </p:sp>
    </p:spTree>
    <p:extLst>
      <p:ext uri="{BB962C8B-B14F-4D97-AF65-F5344CB8AC3E}">
        <p14:creationId xmlns:p14="http://schemas.microsoft.com/office/powerpoint/2010/main" val="4107026079"/>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09D6-5B66-82B2-C7C9-ADF74F6E255E}"/>
              </a:ext>
            </a:extLst>
          </p:cNvPr>
          <p:cNvSpPr>
            <a:spLocks noGrp="1"/>
          </p:cNvSpPr>
          <p:nvPr>
            <p:ph type="title"/>
          </p:nvPr>
        </p:nvSpPr>
        <p:spPr/>
        <p:txBody>
          <a:bodyPr/>
          <a:lstStyle/>
          <a:p>
            <a:r>
              <a:rPr lang="en-GB" dirty="0"/>
              <a:t>Drug related harm – the consequences</a:t>
            </a:r>
          </a:p>
        </p:txBody>
      </p:sp>
      <p:pic>
        <p:nvPicPr>
          <p:cNvPr id="5" name="Content Placeholder 4">
            <a:extLst>
              <a:ext uri="{FF2B5EF4-FFF2-40B4-BE49-F238E27FC236}">
                <a16:creationId xmlns:a16="http://schemas.microsoft.com/office/drawing/2014/main" id="{A62958AE-C407-E06F-7A24-2E985E83B7A4}"/>
              </a:ext>
            </a:extLst>
          </p:cNvPr>
          <p:cNvPicPr>
            <a:picLocks noGrp="1" noChangeAspect="1"/>
          </p:cNvPicPr>
          <p:nvPr>
            <p:ph idx="1"/>
          </p:nvPr>
        </p:nvPicPr>
        <p:blipFill>
          <a:blip r:embed="rId3"/>
          <a:stretch>
            <a:fillRect/>
          </a:stretch>
        </p:blipFill>
        <p:spPr>
          <a:xfrm>
            <a:off x="325123" y="2224591"/>
            <a:ext cx="5249329" cy="369411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3B841485-D322-22B7-312C-A20CADC42BD7}"/>
              </a:ext>
            </a:extLst>
          </p:cNvPr>
          <p:cNvPicPr>
            <a:picLocks noChangeAspect="1"/>
          </p:cNvPicPr>
          <p:nvPr/>
        </p:nvPicPr>
        <p:blipFill>
          <a:blip r:embed="rId4"/>
          <a:stretch>
            <a:fillRect/>
          </a:stretch>
        </p:blipFill>
        <p:spPr>
          <a:xfrm>
            <a:off x="5988041" y="2224591"/>
            <a:ext cx="5539213" cy="369411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86233151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3857"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EC3A52-CD40-5504-6CB9-7738FE4DC3F5}"/>
              </a:ext>
            </a:extLst>
          </p:cNvPr>
          <p:cNvSpPr>
            <a:spLocks noGrp="1"/>
          </p:cNvSpPr>
          <p:nvPr>
            <p:ph type="title"/>
          </p:nvPr>
        </p:nvSpPr>
        <p:spPr>
          <a:xfrm>
            <a:off x="5359510" y="978619"/>
            <a:ext cx="5991244" cy="1106424"/>
          </a:xfrm>
        </p:spPr>
        <p:txBody>
          <a:bodyPr>
            <a:normAutofit/>
          </a:bodyPr>
          <a:lstStyle/>
          <a:p>
            <a:r>
              <a:rPr lang="en-GB" sz="3200" dirty="0"/>
              <a:t>Drug related harm – social consequences</a:t>
            </a:r>
          </a:p>
        </p:txBody>
      </p:sp>
      <p:pic>
        <p:nvPicPr>
          <p:cNvPr id="5" name="Picture 4" descr="A blue cover with a red flag and white text&#10;&#10;Description automatically generated">
            <a:hlinkClick r:id="rId3"/>
            <a:extLst>
              <a:ext uri="{FF2B5EF4-FFF2-40B4-BE49-F238E27FC236}">
                <a16:creationId xmlns:a16="http://schemas.microsoft.com/office/drawing/2014/main" id="{AFB62204-B72C-1CA2-D832-73B52BAB862F}"/>
              </a:ext>
            </a:extLst>
          </p:cNvPr>
          <p:cNvPicPr>
            <a:picLocks noChangeAspect="1"/>
          </p:cNvPicPr>
          <p:nvPr/>
        </p:nvPicPr>
        <p:blipFill>
          <a:blip r:embed="rId4"/>
          <a:stretch>
            <a:fillRect/>
          </a:stretch>
        </p:blipFill>
        <p:spPr>
          <a:xfrm>
            <a:off x="501041" y="630936"/>
            <a:ext cx="3860620" cy="549554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7" name="Rectangle 2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9848"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859"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317B283-CCB2-1BDE-FD4E-4BBC0E2BB6FB}"/>
              </a:ext>
            </a:extLst>
          </p:cNvPr>
          <p:cNvSpPr>
            <a:spLocks noGrp="1"/>
          </p:cNvSpPr>
          <p:nvPr>
            <p:ph idx="1"/>
          </p:nvPr>
        </p:nvSpPr>
        <p:spPr>
          <a:xfrm>
            <a:off x="311782" y="2963313"/>
            <a:ext cx="4239137" cy="3528927"/>
          </a:xfrm>
          <a:solidFill>
            <a:srgbClr val="DCFCF5"/>
          </a:solidFill>
        </p:spPr>
        <p:txBody>
          <a:bodyPr>
            <a:normAutofit fontScale="92500" lnSpcReduction="20000"/>
          </a:bodyPr>
          <a:lstStyle/>
          <a:p>
            <a:r>
              <a:rPr lang="en-GB" sz="1800" dirty="0"/>
              <a:t>It aims to reduce harm, prevent drug-related deaths, and disrupt drug supply, while supporting vulnerable individuals and communities.</a:t>
            </a:r>
          </a:p>
          <a:p>
            <a:r>
              <a:rPr lang="en-GB" sz="1800" dirty="0"/>
              <a:t>£20 billion a year cost to society</a:t>
            </a:r>
          </a:p>
          <a:p>
            <a:r>
              <a:rPr lang="en-GB" sz="1800" dirty="0"/>
              <a:t>The drug trade generates significant levels of violence</a:t>
            </a:r>
          </a:p>
          <a:p>
            <a:r>
              <a:rPr lang="en-GB" sz="1800" dirty="0"/>
              <a:t>Drug trade is said to be responsible for around 50% of all murders in England and Wales.</a:t>
            </a:r>
          </a:p>
          <a:p>
            <a:r>
              <a:rPr lang="en-GB" sz="1800" dirty="0"/>
              <a:t>County lines has seen increased levels of exploitation.</a:t>
            </a:r>
          </a:p>
        </p:txBody>
      </p:sp>
      <p:sp>
        <p:nvSpPr>
          <p:cNvPr id="4" name="TextBox 3">
            <a:extLst>
              <a:ext uri="{FF2B5EF4-FFF2-40B4-BE49-F238E27FC236}">
                <a16:creationId xmlns:a16="http://schemas.microsoft.com/office/drawing/2014/main" id="{9B513DA3-D8A7-FC1D-7940-03B25F022169}"/>
              </a:ext>
            </a:extLst>
          </p:cNvPr>
          <p:cNvSpPr txBox="1"/>
          <p:nvPr/>
        </p:nvSpPr>
        <p:spPr>
          <a:xfrm>
            <a:off x="5359510" y="2386739"/>
            <a:ext cx="5955032" cy="3693319"/>
          </a:xfrm>
          <a:prstGeom prst="rect">
            <a:avLst/>
          </a:prstGeom>
          <a:noFill/>
        </p:spPr>
        <p:txBody>
          <a:bodyPr wrap="square" rtlCol="0">
            <a:spAutoFit/>
          </a:bodyPr>
          <a:lstStyle/>
          <a:p>
            <a:r>
              <a:rPr lang="en-GB" dirty="0"/>
              <a:t>Key objectives:</a:t>
            </a:r>
          </a:p>
          <a:p>
            <a:pPr marL="285750" indent="-285750">
              <a:buFontTx/>
              <a:buChar char="-"/>
            </a:pPr>
            <a:r>
              <a:rPr lang="en-GB" dirty="0"/>
              <a:t>Reduce drug supply by tackling OCGs</a:t>
            </a:r>
          </a:p>
          <a:p>
            <a:pPr marL="285750" indent="-285750">
              <a:buFontTx/>
              <a:buChar char="-"/>
            </a:pPr>
            <a:endParaRPr lang="en-GB" dirty="0"/>
          </a:p>
          <a:p>
            <a:pPr marL="285750" indent="-285750">
              <a:buFontTx/>
              <a:buChar char="-"/>
            </a:pPr>
            <a:r>
              <a:rPr lang="en-GB" dirty="0"/>
              <a:t>Prevent Harm and Deaths – focus on early intervention and treatment; work more closely with PHW.</a:t>
            </a:r>
          </a:p>
          <a:p>
            <a:endParaRPr lang="en-GB" dirty="0"/>
          </a:p>
          <a:p>
            <a:pPr marL="285750" indent="-285750">
              <a:buFontTx/>
              <a:buChar char="-"/>
            </a:pPr>
            <a:r>
              <a:rPr lang="en-GB" dirty="0"/>
              <a:t>Support vulnerable groups: Substance users as victims, not just offenders; the need for trauma informed care.</a:t>
            </a:r>
          </a:p>
          <a:p>
            <a:endParaRPr lang="en-GB" dirty="0"/>
          </a:p>
          <a:p>
            <a:pPr marL="285750" indent="-285750">
              <a:buFontTx/>
              <a:buChar char="-"/>
            </a:pPr>
            <a:r>
              <a:rPr lang="en-GB" dirty="0"/>
              <a:t>Strengthen partnerships through multi-agency collaboration.</a:t>
            </a:r>
          </a:p>
        </p:txBody>
      </p:sp>
    </p:spTree>
    <p:extLst>
      <p:ext uri="{BB962C8B-B14F-4D97-AF65-F5344CB8AC3E}">
        <p14:creationId xmlns:p14="http://schemas.microsoft.com/office/powerpoint/2010/main" val="197531165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25A8-8F5A-BFC3-7AF8-012C072B7DE8}"/>
              </a:ext>
            </a:extLst>
          </p:cNvPr>
          <p:cNvSpPr>
            <a:spLocks noGrp="1"/>
          </p:cNvSpPr>
          <p:nvPr>
            <p:ph type="ctrTitle"/>
          </p:nvPr>
        </p:nvSpPr>
        <p:spPr/>
        <p:txBody>
          <a:bodyPr/>
          <a:lstStyle/>
          <a:p>
            <a:pPr algn="ctr"/>
            <a:r>
              <a:rPr lang="en-GB" dirty="0"/>
              <a:t>AGE and drug related harm</a:t>
            </a:r>
          </a:p>
        </p:txBody>
      </p:sp>
    </p:spTree>
    <p:extLst>
      <p:ext uri="{BB962C8B-B14F-4D97-AF65-F5344CB8AC3E}">
        <p14:creationId xmlns:p14="http://schemas.microsoft.com/office/powerpoint/2010/main" val="96009253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26311-2629-DAA6-5337-63D04248421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TASK: Charting Crime Across the Ages</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graph with a line&#10;&#10;AI-generated content may be incorrect.">
            <a:extLst>
              <a:ext uri="{FF2B5EF4-FFF2-40B4-BE49-F238E27FC236}">
                <a16:creationId xmlns:a16="http://schemas.microsoft.com/office/drawing/2014/main" id="{1F736951-631A-C42F-B2EE-8FB343628DB8}"/>
              </a:ext>
            </a:extLst>
          </p:cNvPr>
          <p:cNvPicPr>
            <a:picLocks noChangeAspect="1"/>
          </p:cNvPicPr>
          <p:nvPr/>
        </p:nvPicPr>
        <p:blipFill>
          <a:blip r:embed="rId2"/>
          <a:stretch>
            <a:fillRect/>
          </a:stretch>
        </p:blipFill>
        <p:spPr>
          <a:xfrm>
            <a:off x="4909845" y="625683"/>
            <a:ext cx="6755889" cy="5455380"/>
          </a:xfrm>
          <a:prstGeom prst="rect">
            <a:avLst/>
          </a:prstGeom>
        </p:spPr>
      </p:pic>
    </p:spTree>
    <p:extLst>
      <p:ext uri="{BB962C8B-B14F-4D97-AF65-F5344CB8AC3E}">
        <p14:creationId xmlns:p14="http://schemas.microsoft.com/office/powerpoint/2010/main" val="103208981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97B1FD-CBC9-B2FC-9837-0337868746A3}"/>
              </a:ext>
            </a:extLst>
          </p:cNvPr>
          <p:cNvSpPr>
            <a:spLocks noGrp="1"/>
          </p:cNvSpPr>
          <p:nvPr>
            <p:ph type="title"/>
          </p:nvPr>
        </p:nvSpPr>
        <p:spPr>
          <a:xfrm>
            <a:off x="477981" y="1122363"/>
            <a:ext cx="4271000" cy="1414925"/>
          </a:xfrm>
        </p:spPr>
        <p:txBody>
          <a:bodyPr vert="horz" lIns="91440" tIns="45720" rIns="91440" bIns="45720" rtlCol="0" anchor="b">
            <a:normAutofit/>
          </a:bodyPr>
          <a:lstStyle/>
          <a:p>
            <a:r>
              <a:rPr lang="en-US" sz="4400" dirty="0"/>
              <a:t>Drug user characteristics</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hlinkClick r:id="rId3"/>
            <a:extLst>
              <a:ext uri="{FF2B5EF4-FFF2-40B4-BE49-F238E27FC236}">
                <a16:creationId xmlns:a16="http://schemas.microsoft.com/office/drawing/2014/main" id="{05F5CE88-9432-9803-8616-267DC7565439}"/>
              </a:ext>
            </a:extLst>
          </p:cNvPr>
          <p:cNvPicPr>
            <a:picLocks noChangeAspect="1"/>
          </p:cNvPicPr>
          <p:nvPr/>
        </p:nvPicPr>
        <p:blipFill>
          <a:blip r:embed="rId4"/>
          <a:stretch>
            <a:fillRect/>
          </a:stretch>
        </p:blipFill>
        <p:spPr>
          <a:xfrm>
            <a:off x="6651840" y="353366"/>
            <a:ext cx="5291221" cy="36186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835DEA9F-5C78-62CE-7E10-119786F07CF1}"/>
              </a:ext>
            </a:extLst>
          </p:cNvPr>
          <p:cNvSpPr txBox="1"/>
          <p:nvPr/>
        </p:nvSpPr>
        <p:spPr>
          <a:xfrm>
            <a:off x="477981" y="2537288"/>
            <a:ext cx="5924920" cy="3693319"/>
          </a:xfrm>
          <a:prstGeom prst="rect">
            <a:avLst/>
          </a:prstGeom>
          <a:solidFill>
            <a:schemeClr val="bg1"/>
          </a:solidFill>
        </p:spPr>
        <p:txBody>
          <a:bodyPr wrap="square" rtlCol="0">
            <a:spAutoFit/>
          </a:bodyPr>
          <a:lstStyle/>
          <a:p>
            <a:r>
              <a:rPr lang="en-GB" dirty="0"/>
              <a:t>The Crime Survey for England and Wales (CSEW) estimated the proportion of younger people aged 16 to 24 years (16.5%) reporting any drug use in the last year was higher for the year ending (YE) March 2024, compared with older people aged 25 to 59 years (7.2%).</a:t>
            </a:r>
          </a:p>
          <a:p>
            <a:endParaRPr lang="en-GB" dirty="0"/>
          </a:p>
          <a:p>
            <a:r>
              <a:rPr lang="en-GB" dirty="0"/>
              <a:t>There were no statistically significant changes in any drug use in the different age groups, compared with YE March 2023. However, there were increases in any drug use for those aged 45 to 54 years and 55 to 59 years, compared with YE March 2014.</a:t>
            </a:r>
          </a:p>
          <a:p>
            <a:endParaRPr lang="en-GB" dirty="0"/>
          </a:p>
        </p:txBody>
      </p:sp>
    </p:spTree>
    <p:extLst>
      <p:ext uri="{BB962C8B-B14F-4D97-AF65-F5344CB8AC3E}">
        <p14:creationId xmlns:p14="http://schemas.microsoft.com/office/powerpoint/2010/main" val="6724619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xit" presetSubtype="32" fill="hold" grpId="1" nodeType="clickEffect">
                                  <p:stCondLst>
                                    <p:cond delay="0"/>
                                  </p:stCondLst>
                                  <p:childTnLst>
                                    <p:animEffect transition="out" filter="circle(out)">
                                      <p:cBhvr>
                                        <p:cTn id="14" dur="2000"/>
                                        <p:tgtEl>
                                          <p:spTgt spid="8"/>
                                        </p:tgtEl>
                                      </p:cBhvr>
                                    </p:animEffect>
                                    <p:set>
                                      <p:cBhvr>
                                        <p:cTn id="15"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8"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C3AEE5-68BE-8AAD-30F1-74DB1B8BDBE0}"/>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3100"/>
              <a:t>Trends in young people’s substance use</a:t>
            </a:r>
          </a:p>
        </p:txBody>
      </p:sp>
      <p:sp>
        <p:nvSpPr>
          <p:cNvPr id="20" name="Rectangle: Rounded Corners 19">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5" name="Content Placeholder 4" descr="A screenshot of a white and black text&#10;&#10;Description automatically generated">
            <a:extLst>
              <a:ext uri="{FF2B5EF4-FFF2-40B4-BE49-F238E27FC236}">
                <a16:creationId xmlns:a16="http://schemas.microsoft.com/office/drawing/2014/main" id="{3EC3C2DD-2E00-7AA6-4D73-F7E334A07BF7}"/>
              </a:ext>
            </a:extLst>
          </p:cNvPr>
          <p:cNvPicPr>
            <a:picLocks noGrp="1" noChangeAspect="1"/>
          </p:cNvPicPr>
          <p:nvPr>
            <p:ph idx="1"/>
          </p:nvPr>
        </p:nvPicPr>
        <p:blipFill rotWithShape="1">
          <a:blip r:embed="rId3"/>
          <a:srcRect l="3384" r="5054"/>
          <a:stretch/>
        </p:blipFill>
        <p:spPr>
          <a:xfrm>
            <a:off x="385571" y="2308347"/>
            <a:ext cx="6591347" cy="44272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blue rectangle with white text&#10;&#10;Description automatically generated">
            <a:hlinkClick r:id="rId4"/>
            <a:extLst>
              <a:ext uri="{FF2B5EF4-FFF2-40B4-BE49-F238E27FC236}">
                <a16:creationId xmlns:a16="http://schemas.microsoft.com/office/drawing/2014/main" id="{2EB311DA-4C07-0256-2C0F-81EBBDF590A6}"/>
              </a:ext>
            </a:extLst>
          </p:cNvPr>
          <p:cNvPicPr>
            <a:picLocks noChangeAspect="1"/>
          </p:cNvPicPr>
          <p:nvPr/>
        </p:nvPicPr>
        <p:blipFill>
          <a:blip r:embed="rId5"/>
          <a:stretch>
            <a:fillRect/>
          </a:stretch>
        </p:blipFill>
        <p:spPr>
          <a:xfrm>
            <a:off x="8855962" y="1304495"/>
            <a:ext cx="3051729" cy="1296985"/>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7F7F8CC8-E46A-8E9C-3D3C-B467AB556857}"/>
              </a:ext>
            </a:extLst>
          </p:cNvPr>
          <p:cNvPicPr>
            <a:picLocks noChangeAspect="1"/>
          </p:cNvPicPr>
          <p:nvPr/>
        </p:nvPicPr>
        <p:blipFill>
          <a:blip r:embed="rId6"/>
          <a:stretch>
            <a:fillRect/>
          </a:stretch>
        </p:blipFill>
        <p:spPr>
          <a:xfrm>
            <a:off x="7392897" y="3105875"/>
            <a:ext cx="2857500" cy="1600200"/>
          </a:xfrm>
          <a:prstGeom prst="rect">
            <a:avLst/>
          </a:prstGeom>
        </p:spPr>
      </p:pic>
      <p:pic>
        <p:nvPicPr>
          <p:cNvPr id="9" name="Picture 8">
            <a:extLst>
              <a:ext uri="{FF2B5EF4-FFF2-40B4-BE49-F238E27FC236}">
                <a16:creationId xmlns:a16="http://schemas.microsoft.com/office/drawing/2014/main" id="{E4693155-8993-DD1B-45E5-B78852E1DCB8}"/>
              </a:ext>
            </a:extLst>
          </p:cNvPr>
          <p:cNvPicPr>
            <a:picLocks noChangeAspect="1"/>
          </p:cNvPicPr>
          <p:nvPr/>
        </p:nvPicPr>
        <p:blipFill>
          <a:blip r:embed="rId7"/>
          <a:stretch>
            <a:fillRect/>
          </a:stretch>
        </p:blipFill>
        <p:spPr>
          <a:xfrm>
            <a:off x="9253105" y="5062034"/>
            <a:ext cx="2857500" cy="1600200"/>
          </a:xfrm>
          <a:prstGeom prst="rect">
            <a:avLst/>
          </a:prstGeom>
        </p:spPr>
      </p:pic>
    </p:spTree>
    <p:extLst>
      <p:ext uri="{BB962C8B-B14F-4D97-AF65-F5344CB8AC3E}">
        <p14:creationId xmlns:p14="http://schemas.microsoft.com/office/powerpoint/2010/main" val="2670606"/>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I lost everything': Inside Britain's 'worrying' ketamine problem | ITV News">
            <a:hlinkClick r:id="" action="ppaction://media"/>
            <a:extLst>
              <a:ext uri="{FF2B5EF4-FFF2-40B4-BE49-F238E27FC236}">
                <a16:creationId xmlns:a16="http://schemas.microsoft.com/office/drawing/2014/main" id="{B69F729A-1589-8096-0337-BC8611EB6A87}"/>
              </a:ext>
            </a:extLst>
          </p:cNvPr>
          <p:cNvPicPr>
            <a:picLocks noRot="1" noChangeAspect="1"/>
          </p:cNvPicPr>
          <p:nvPr>
            <a:videoFile r:link="rId1"/>
          </p:nvPr>
        </p:nvPicPr>
        <p:blipFill>
          <a:blip r:embed="rId4"/>
          <a:stretch>
            <a:fillRect/>
          </a:stretch>
        </p:blipFill>
        <p:spPr>
          <a:xfrm>
            <a:off x="290286" y="177474"/>
            <a:ext cx="11306628" cy="6388244"/>
          </a:xfrm>
          <a:prstGeom prst="rect">
            <a:avLst/>
          </a:prstGeom>
        </p:spPr>
      </p:pic>
    </p:spTree>
    <p:extLst>
      <p:ext uri="{BB962C8B-B14F-4D97-AF65-F5344CB8AC3E}">
        <p14:creationId xmlns:p14="http://schemas.microsoft.com/office/powerpoint/2010/main" val="4633587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16F48AD3-C8B3-4F74-B546-F12937F7D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0394C-4DD4-EFF4-05A5-B00C1F290D53}"/>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400" dirty="0"/>
              <a:t>Substance misuse among young people - vulnerabilities</a:t>
            </a:r>
          </a:p>
        </p:txBody>
      </p:sp>
      <p:sp>
        <p:nvSpPr>
          <p:cNvPr id="6" name="TextBox 5">
            <a:extLst>
              <a:ext uri="{FF2B5EF4-FFF2-40B4-BE49-F238E27FC236}">
                <a16:creationId xmlns:a16="http://schemas.microsoft.com/office/drawing/2014/main" id="{B343D617-4765-7DE8-AD38-ADC94D041515}"/>
              </a:ext>
            </a:extLst>
          </p:cNvPr>
          <p:cNvSpPr txBox="1"/>
          <p:nvPr/>
        </p:nvSpPr>
        <p:spPr>
          <a:xfrm>
            <a:off x="7848600" y="4872922"/>
            <a:ext cx="4023360" cy="1835696"/>
          </a:xfrm>
          <a:prstGeom prst="rect">
            <a:avLst/>
          </a:prstGeom>
        </p:spPr>
        <p:txBody>
          <a:bodyPr vert="horz" lIns="91440" tIns="45720" rIns="91440" bIns="45720" rtlCol="0">
            <a:normAutofit/>
          </a:bodyPr>
          <a:lstStyle/>
          <a:p>
            <a:pPr>
              <a:lnSpc>
                <a:spcPct val="110000"/>
              </a:lnSpc>
              <a:spcBef>
                <a:spcPts val="1000"/>
              </a:spcBef>
            </a:pPr>
            <a:r>
              <a:rPr lang="en-US" sz="2400" b="1" dirty="0">
                <a:solidFill>
                  <a:srgbClr val="00B0F0"/>
                </a:solidFill>
              </a:rPr>
              <a:t>What vulnerabilities could make a young person more likely to misuse substances?</a:t>
            </a:r>
          </a:p>
        </p:txBody>
      </p:sp>
      <p:pic>
        <p:nvPicPr>
          <p:cNvPr id="5" name="Content Placeholder 4" descr="A screenshot of a graph&#10;&#10;Description automatically generated">
            <a:hlinkClick r:id="rId3"/>
            <a:extLst>
              <a:ext uri="{FF2B5EF4-FFF2-40B4-BE49-F238E27FC236}">
                <a16:creationId xmlns:a16="http://schemas.microsoft.com/office/drawing/2014/main" id="{D9067996-88FA-03C5-55C8-F93F04C68E14}"/>
              </a:ext>
            </a:extLst>
          </p:cNvPr>
          <p:cNvPicPr>
            <a:picLocks noGrp="1" noChangeAspect="1"/>
          </p:cNvPicPr>
          <p:nvPr>
            <p:ph idx="1"/>
          </p:nvPr>
        </p:nvPicPr>
        <p:blipFill rotWithShape="1">
          <a:blip r:embed="rId4"/>
          <a:srcRect t="15509"/>
          <a:stretch/>
        </p:blipFill>
        <p:spPr>
          <a:xfrm>
            <a:off x="316992" y="1110476"/>
            <a:ext cx="7053626" cy="4484659"/>
          </a:xfrm>
          <a:prstGeom prst="rect">
            <a:avLst/>
          </a:prstGeom>
          <a:ln>
            <a:noFill/>
          </a:ln>
          <a:effectLst>
            <a:outerShdw blurRad="292100" dist="139700" dir="2700000" algn="tl" rotWithShape="0">
              <a:srgbClr val="333333">
                <a:alpha val="65000"/>
              </a:srgbClr>
            </a:outerShdw>
          </a:effectLst>
        </p:spPr>
      </p:pic>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54322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75F5A-4DB9-3FB1-511D-76C34573364B}"/>
              </a:ext>
            </a:extLst>
          </p:cNvPr>
          <p:cNvSpPr>
            <a:spLocks noGrp="1"/>
          </p:cNvSpPr>
          <p:nvPr>
            <p:ph type="title"/>
          </p:nvPr>
        </p:nvSpPr>
        <p:spPr/>
        <p:txBody>
          <a:bodyPr/>
          <a:lstStyle/>
          <a:p>
            <a:r>
              <a:rPr lang="en-GB" dirty="0"/>
              <a:t>Mental health needs: young people</a:t>
            </a:r>
          </a:p>
        </p:txBody>
      </p:sp>
      <p:pic>
        <p:nvPicPr>
          <p:cNvPr id="5" name="Content Placeholder 4">
            <a:extLst>
              <a:ext uri="{FF2B5EF4-FFF2-40B4-BE49-F238E27FC236}">
                <a16:creationId xmlns:a16="http://schemas.microsoft.com/office/drawing/2014/main" id="{FE679AEF-E64D-3569-6BD1-D1E77768EB10}"/>
              </a:ext>
            </a:extLst>
          </p:cNvPr>
          <p:cNvPicPr>
            <a:picLocks noGrp="1" noChangeAspect="1"/>
          </p:cNvPicPr>
          <p:nvPr>
            <p:ph idx="1"/>
          </p:nvPr>
        </p:nvPicPr>
        <p:blipFill>
          <a:blip r:embed="rId3"/>
          <a:stretch>
            <a:fillRect/>
          </a:stretch>
        </p:blipFill>
        <p:spPr>
          <a:xfrm>
            <a:off x="3499753" y="2231346"/>
            <a:ext cx="3702284" cy="36941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01C84180-A9F7-E1E0-A43A-410D2B1A9D00}"/>
              </a:ext>
            </a:extLst>
          </p:cNvPr>
          <p:cNvSpPr txBox="1"/>
          <p:nvPr/>
        </p:nvSpPr>
        <p:spPr>
          <a:xfrm>
            <a:off x="8382000" y="3018971"/>
            <a:ext cx="3360057" cy="1200329"/>
          </a:xfrm>
          <a:prstGeom prst="rect">
            <a:avLst/>
          </a:prstGeom>
          <a:noFill/>
        </p:spPr>
        <p:txBody>
          <a:bodyPr wrap="square" rtlCol="0">
            <a:spAutoFit/>
          </a:bodyPr>
          <a:lstStyle/>
          <a:p>
            <a:r>
              <a:rPr lang="en-GB" dirty="0"/>
              <a:t>48% of young people who started treatment in 22/23 said they needed mental health treatment</a:t>
            </a:r>
          </a:p>
        </p:txBody>
      </p:sp>
      <p:sp>
        <p:nvSpPr>
          <p:cNvPr id="7" name="TextBox 6">
            <a:extLst>
              <a:ext uri="{FF2B5EF4-FFF2-40B4-BE49-F238E27FC236}">
                <a16:creationId xmlns:a16="http://schemas.microsoft.com/office/drawing/2014/main" id="{DDA2BE3E-72DE-783A-B10E-EA2796354548}"/>
              </a:ext>
            </a:extLst>
          </p:cNvPr>
          <p:cNvSpPr txBox="1"/>
          <p:nvPr/>
        </p:nvSpPr>
        <p:spPr>
          <a:xfrm>
            <a:off x="333829" y="3904343"/>
            <a:ext cx="2344057" cy="1754326"/>
          </a:xfrm>
          <a:prstGeom prst="rect">
            <a:avLst/>
          </a:prstGeom>
          <a:noFill/>
        </p:spPr>
        <p:txBody>
          <a:bodyPr wrap="square" rtlCol="0">
            <a:spAutoFit/>
          </a:bodyPr>
          <a:lstStyle/>
          <a:p>
            <a:r>
              <a:rPr lang="en-GB" dirty="0"/>
              <a:t>65% of girls reported needing mental health treatment compared to 39% of boys</a:t>
            </a:r>
          </a:p>
        </p:txBody>
      </p:sp>
      <p:sp>
        <p:nvSpPr>
          <p:cNvPr id="9" name="TextBox 8">
            <a:extLst>
              <a:ext uri="{FF2B5EF4-FFF2-40B4-BE49-F238E27FC236}">
                <a16:creationId xmlns:a16="http://schemas.microsoft.com/office/drawing/2014/main" id="{A3507275-5D34-2A68-71FC-AA8B105CAC20}"/>
              </a:ext>
            </a:extLst>
          </p:cNvPr>
          <p:cNvSpPr txBox="1"/>
          <p:nvPr/>
        </p:nvSpPr>
        <p:spPr>
          <a:xfrm>
            <a:off x="5762171" y="5426781"/>
            <a:ext cx="6096000" cy="1200329"/>
          </a:xfrm>
          <a:prstGeom prst="rect">
            <a:avLst/>
          </a:prstGeom>
          <a:noFill/>
        </p:spPr>
        <p:txBody>
          <a:bodyPr wrap="square">
            <a:spAutoFit/>
          </a:bodyPr>
          <a:lstStyle/>
          <a:p>
            <a:pPr algn="l"/>
            <a:r>
              <a:rPr lang="en-GB" b="0" i="0" dirty="0">
                <a:solidFill>
                  <a:srgbClr val="0B0C0C"/>
                </a:solidFill>
                <a:effectLst/>
                <a:highlight>
                  <a:srgbClr val="FFFFFF"/>
                </a:highlight>
                <a:latin typeface="+mj-lt"/>
              </a:rPr>
              <a:t>Figure 6 shows that 1,358 girls and 1,207 boys were already engaging with community or other mental health services when starting treatment in 2022 to 2023.</a:t>
            </a:r>
          </a:p>
        </p:txBody>
      </p:sp>
    </p:spTree>
    <p:extLst>
      <p:ext uri="{BB962C8B-B14F-4D97-AF65-F5344CB8AC3E}">
        <p14:creationId xmlns:p14="http://schemas.microsoft.com/office/powerpoint/2010/main" val="3727881885"/>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AB5275-8123-3D0D-65E4-1098495EFDBE}"/>
              </a:ext>
            </a:extLst>
          </p:cNvPr>
          <p:cNvSpPr>
            <a:spLocks noGrp="1"/>
          </p:cNvSpPr>
          <p:nvPr>
            <p:ph type="title"/>
          </p:nvPr>
        </p:nvSpPr>
        <p:spPr>
          <a:xfrm>
            <a:off x="621792" y="1161288"/>
            <a:ext cx="3602736" cy="4526280"/>
          </a:xfrm>
        </p:spPr>
        <p:txBody>
          <a:bodyPr>
            <a:normAutofit/>
          </a:bodyPr>
          <a:lstStyle/>
          <a:p>
            <a:r>
              <a:rPr lang="en-GB" dirty="0"/>
              <a:t>Middle age and older adults: patterns of drug use</a:t>
            </a:r>
            <a:endParaRPr lang="en-GB"/>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8025F46-ABA4-0A8D-39CD-4638DECB9DD2}"/>
              </a:ext>
            </a:extLst>
          </p:cNvPr>
          <p:cNvGraphicFramePr>
            <a:graphicFrameLocks noGrp="1"/>
          </p:cNvGraphicFramePr>
          <p:nvPr>
            <p:ph idx="1"/>
            <p:extLst>
              <p:ext uri="{D42A27DB-BD31-4B8C-83A1-F6EECF244321}">
                <p14:modId xmlns:p14="http://schemas.microsoft.com/office/powerpoint/2010/main" val="2566462427"/>
              </p:ext>
            </p:extLst>
          </p:nvPr>
        </p:nvGraphicFramePr>
        <p:xfrm>
          <a:off x="4093029" y="283029"/>
          <a:ext cx="7786914" cy="6291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099022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1AB8422E-CC70-3DB5-C7D0-6691716DA3D0}"/>
              </a:ext>
            </a:extLst>
          </p:cNvPr>
          <p:cNvSpPr txBox="1"/>
          <p:nvPr/>
        </p:nvSpPr>
        <p:spPr>
          <a:xfrm>
            <a:off x="5252258" y="4123858"/>
            <a:ext cx="6007608" cy="2279407"/>
          </a:xfrm>
          <a:prstGeom prst="rect">
            <a:avLst/>
          </a:prstGeom>
        </p:spPr>
        <p:txBody>
          <a:bodyPr vert="horz" lIns="91440" tIns="45720" rIns="91440" bIns="45720" rtlCol="0" anchor="ctr">
            <a:normAutofit/>
          </a:bodyPr>
          <a:lstStyle/>
          <a:p>
            <a:pPr>
              <a:spcAft>
                <a:spcPts val="600"/>
              </a:spcAft>
            </a:pPr>
            <a:r>
              <a:rPr lang="en-US" sz="1000" dirty="0"/>
              <a:t>- The highest rate of deaths occurred in the 40- to 49-year-old age group, and the average age at death continued to rise. This is mainly the “Generation X” cohort born in the 1970s, who came of age when there was a rapid rise in the availability of heroin, and when general population rates of drug use were at their highest in the 1990s.</a:t>
            </a:r>
          </a:p>
          <a:p>
            <a:pPr indent="-228600">
              <a:spcAft>
                <a:spcPts val="600"/>
              </a:spcAft>
              <a:buFont typeface="Arial" panose="020B0604020202020204" pitchFamily="34" charset="0"/>
              <a:buChar char="•"/>
            </a:pPr>
            <a:endParaRPr lang="en-US" sz="1000" dirty="0"/>
          </a:p>
          <a:p>
            <a:pPr>
              <a:spcAft>
                <a:spcPts val="600"/>
              </a:spcAft>
            </a:pPr>
            <a:r>
              <a:rPr lang="en-US" sz="1000" dirty="0"/>
              <a:t>These premature deaths reflect poorer physical and psychological health, such as compromised respiratory and cardiovascular functioning, which increases the risk of dying from drugs. Many of these health problems could be treated if people accessed health services, but unfortunately too few do – adding to the risk of premature death.</a:t>
            </a:r>
          </a:p>
        </p:txBody>
      </p:sp>
      <p:sp>
        <p:nvSpPr>
          <p:cNvPr id="7" name="TextBox 6">
            <a:extLst>
              <a:ext uri="{FF2B5EF4-FFF2-40B4-BE49-F238E27FC236}">
                <a16:creationId xmlns:a16="http://schemas.microsoft.com/office/drawing/2014/main" id="{9DADAB2E-4557-F7E9-2F62-5320F6AA292D}"/>
              </a:ext>
            </a:extLst>
          </p:cNvPr>
          <p:cNvSpPr txBox="1"/>
          <p:nvPr/>
        </p:nvSpPr>
        <p:spPr>
          <a:xfrm>
            <a:off x="872836" y="4839195"/>
            <a:ext cx="2680855" cy="954107"/>
          </a:xfrm>
          <a:prstGeom prst="rect">
            <a:avLst/>
          </a:prstGeom>
          <a:noFill/>
        </p:spPr>
        <p:txBody>
          <a:bodyPr wrap="square" rtlCol="0">
            <a:spAutoFit/>
          </a:bodyPr>
          <a:lstStyle/>
          <a:p>
            <a:pPr algn="ctr"/>
            <a:r>
              <a:rPr lang="en-GB" sz="2800" b="1" dirty="0"/>
              <a:t>AGE AS A RISK FACTOR</a:t>
            </a:r>
          </a:p>
        </p:txBody>
      </p:sp>
      <p:pic>
        <p:nvPicPr>
          <p:cNvPr id="9" name="Picture 8">
            <a:hlinkClick r:id="rId2"/>
            <a:extLst>
              <a:ext uri="{FF2B5EF4-FFF2-40B4-BE49-F238E27FC236}">
                <a16:creationId xmlns:a16="http://schemas.microsoft.com/office/drawing/2014/main" id="{85EEB14E-1809-4B60-A220-444C7D43DDFB}"/>
              </a:ext>
            </a:extLst>
          </p:cNvPr>
          <p:cNvPicPr>
            <a:picLocks noChangeAspect="1"/>
          </p:cNvPicPr>
          <p:nvPr/>
        </p:nvPicPr>
        <p:blipFill>
          <a:blip r:embed="rId3"/>
          <a:stretch>
            <a:fillRect/>
          </a:stretch>
        </p:blipFill>
        <p:spPr>
          <a:xfrm>
            <a:off x="1336963" y="97933"/>
            <a:ext cx="9240981" cy="4191484"/>
          </a:xfrm>
          <a:prstGeom prst="rect">
            <a:avLst/>
          </a:prstGeom>
        </p:spPr>
      </p:pic>
    </p:spTree>
    <p:extLst>
      <p:ext uri="{BB962C8B-B14F-4D97-AF65-F5344CB8AC3E}">
        <p14:creationId xmlns:p14="http://schemas.microsoft.com/office/powerpoint/2010/main" val="2670790107"/>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E1013-9F1D-BC4A-71F7-104EA91E1F26}"/>
              </a:ext>
            </a:extLst>
          </p:cNvPr>
          <p:cNvSpPr>
            <a:spLocks noGrp="1"/>
          </p:cNvSpPr>
          <p:nvPr>
            <p:ph type="ctrTitle"/>
          </p:nvPr>
        </p:nvSpPr>
        <p:spPr/>
        <p:txBody>
          <a:bodyPr/>
          <a:lstStyle/>
          <a:p>
            <a:pPr algn="ctr"/>
            <a:r>
              <a:rPr lang="en-GB" dirty="0"/>
              <a:t>ETHNICITY and drug related harm</a:t>
            </a:r>
          </a:p>
        </p:txBody>
      </p:sp>
    </p:spTree>
    <p:extLst>
      <p:ext uri="{BB962C8B-B14F-4D97-AF65-F5344CB8AC3E}">
        <p14:creationId xmlns:p14="http://schemas.microsoft.com/office/powerpoint/2010/main" val="4039545414"/>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63F7-1625-0F7C-5301-0A9C4651F10E}"/>
              </a:ext>
            </a:extLst>
          </p:cNvPr>
          <p:cNvSpPr>
            <a:spLocks noGrp="1"/>
          </p:cNvSpPr>
          <p:nvPr>
            <p:ph type="title"/>
          </p:nvPr>
        </p:nvSpPr>
        <p:spPr>
          <a:xfrm>
            <a:off x="1115568" y="548640"/>
            <a:ext cx="5408603" cy="1179576"/>
          </a:xfrm>
        </p:spPr>
        <p:txBody>
          <a:bodyPr>
            <a:normAutofit fontScale="90000"/>
          </a:bodyPr>
          <a:lstStyle/>
          <a:p>
            <a:pPr algn="ctr"/>
            <a:r>
              <a:rPr lang="en-GB" dirty="0"/>
              <a:t>Ethnicity and drug related harm: Main findings</a:t>
            </a:r>
          </a:p>
        </p:txBody>
      </p:sp>
      <p:pic>
        <p:nvPicPr>
          <p:cNvPr id="5" name="Content Placeholder 4">
            <a:hlinkClick r:id="rId3"/>
            <a:extLst>
              <a:ext uri="{FF2B5EF4-FFF2-40B4-BE49-F238E27FC236}">
                <a16:creationId xmlns:a16="http://schemas.microsoft.com/office/drawing/2014/main" id="{5886B320-E2F8-8407-6FB5-4C7BADF3F9B7}"/>
              </a:ext>
            </a:extLst>
          </p:cNvPr>
          <p:cNvPicPr>
            <a:picLocks noGrp="1" noChangeAspect="1"/>
          </p:cNvPicPr>
          <p:nvPr>
            <p:ph idx="1"/>
          </p:nvPr>
        </p:nvPicPr>
        <p:blipFill>
          <a:blip r:embed="rId4"/>
          <a:stretch>
            <a:fillRect/>
          </a:stretch>
        </p:blipFill>
        <p:spPr>
          <a:xfrm>
            <a:off x="7017656" y="283030"/>
            <a:ext cx="4425521" cy="195363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8AE46850-E9D7-64A2-E7B6-566BC02CF973}"/>
              </a:ext>
            </a:extLst>
          </p:cNvPr>
          <p:cNvSpPr txBox="1"/>
          <p:nvPr/>
        </p:nvSpPr>
        <p:spPr>
          <a:xfrm>
            <a:off x="748824" y="1990464"/>
            <a:ext cx="5826148" cy="3447098"/>
          </a:xfrm>
          <a:prstGeom prst="rect">
            <a:avLst/>
          </a:prstGeom>
          <a:noFill/>
        </p:spPr>
        <p:txBody>
          <a:bodyPr wrap="square" rtlCol="0">
            <a:spAutoFit/>
          </a:bodyPr>
          <a:lstStyle/>
          <a:p>
            <a:pPr algn="l">
              <a:buFont typeface="Arial" panose="020B0604020202020204" pitchFamily="34" charset="0"/>
              <a:buChar char="•"/>
            </a:pPr>
            <a:r>
              <a:rPr lang="en-GB" sz="2000" b="0" i="0" dirty="0">
                <a:solidFill>
                  <a:srgbClr val="0B0C0C"/>
                </a:solidFill>
                <a:effectLst/>
                <a:highlight>
                  <a:srgbClr val="FFFFFF"/>
                </a:highlight>
                <a:latin typeface="GDS Transport"/>
              </a:rPr>
              <a:t>White British adults and Black adults were more likely to have used illicit drugs in the year before being surveyed than Asian adults.</a:t>
            </a:r>
          </a:p>
          <a:p>
            <a:pPr algn="l"/>
            <a:endParaRPr lang="en-GB" sz="2000" b="0" i="0" dirty="0">
              <a:solidFill>
                <a:srgbClr val="0B0C0C"/>
              </a:solidFill>
              <a:effectLst/>
              <a:highlight>
                <a:srgbClr val="FFFFFF"/>
              </a:highlight>
              <a:latin typeface="GDS Transport"/>
            </a:endParaRPr>
          </a:p>
          <a:p>
            <a:pPr algn="l">
              <a:buFont typeface="Arial" panose="020B0604020202020204" pitchFamily="34" charset="0"/>
              <a:buChar char="•"/>
            </a:pPr>
            <a:r>
              <a:rPr lang="en-GB" sz="2000" b="0" i="0" dirty="0">
                <a:solidFill>
                  <a:srgbClr val="0B0C0C"/>
                </a:solidFill>
                <a:effectLst/>
                <a:highlight>
                  <a:srgbClr val="FFFFFF"/>
                </a:highlight>
                <a:latin typeface="GDS Transport"/>
              </a:rPr>
              <a:t>White British men were more likely to have used illicit drugs compared with White British women.</a:t>
            </a:r>
          </a:p>
          <a:p>
            <a:pPr algn="l"/>
            <a:endParaRPr lang="en-GB" sz="2000" b="0" i="0" dirty="0">
              <a:solidFill>
                <a:srgbClr val="0B0C0C"/>
              </a:solidFill>
              <a:effectLst/>
              <a:highlight>
                <a:srgbClr val="FFFFFF"/>
              </a:highlight>
              <a:latin typeface="GDS Transport"/>
            </a:endParaRPr>
          </a:p>
          <a:p>
            <a:pPr algn="l">
              <a:buFont typeface="Arial" panose="020B0604020202020204" pitchFamily="34" charset="0"/>
              <a:buChar char="•"/>
            </a:pPr>
            <a:r>
              <a:rPr lang="en-GB" sz="2000" b="0" i="0" dirty="0">
                <a:solidFill>
                  <a:srgbClr val="0B0C0C"/>
                </a:solidFill>
                <a:effectLst/>
                <a:highlight>
                  <a:srgbClr val="FFFFFF"/>
                </a:highlight>
                <a:latin typeface="GDS Transport"/>
              </a:rPr>
              <a:t>Black women, White British women and women from the White Other group were more likely to have used illicit drugs, compared with Asian women.</a:t>
            </a:r>
          </a:p>
          <a:p>
            <a:endParaRPr lang="en-GB" dirty="0"/>
          </a:p>
        </p:txBody>
      </p:sp>
      <p:sp>
        <p:nvSpPr>
          <p:cNvPr id="7" name="TextBox 6">
            <a:extLst>
              <a:ext uri="{FF2B5EF4-FFF2-40B4-BE49-F238E27FC236}">
                <a16:creationId xmlns:a16="http://schemas.microsoft.com/office/drawing/2014/main" id="{5D436CC4-DF84-2B4A-5BC0-0D48ECDB7E9B}"/>
              </a:ext>
            </a:extLst>
          </p:cNvPr>
          <p:cNvSpPr txBox="1"/>
          <p:nvPr/>
        </p:nvSpPr>
        <p:spPr>
          <a:xfrm>
            <a:off x="7779657" y="2786743"/>
            <a:ext cx="3548743" cy="646331"/>
          </a:xfrm>
          <a:prstGeom prst="rect">
            <a:avLst/>
          </a:prstGeom>
          <a:noFill/>
        </p:spPr>
        <p:txBody>
          <a:bodyPr wrap="square" rtlCol="0">
            <a:spAutoFit/>
          </a:bodyPr>
          <a:lstStyle/>
          <a:p>
            <a:endParaRPr lang="en-GB" dirty="0"/>
          </a:p>
          <a:p>
            <a:endParaRPr lang="en-GB" dirty="0"/>
          </a:p>
        </p:txBody>
      </p:sp>
      <p:pic>
        <p:nvPicPr>
          <p:cNvPr id="8" name="Picture 7">
            <a:extLst>
              <a:ext uri="{FF2B5EF4-FFF2-40B4-BE49-F238E27FC236}">
                <a16:creationId xmlns:a16="http://schemas.microsoft.com/office/drawing/2014/main" id="{F65B674A-19DF-643F-58C5-AC17D011A3BA}"/>
              </a:ext>
            </a:extLst>
          </p:cNvPr>
          <p:cNvPicPr>
            <a:picLocks noChangeAspect="1"/>
          </p:cNvPicPr>
          <p:nvPr/>
        </p:nvPicPr>
        <p:blipFill>
          <a:blip r:embed="rId5"/>
          <a:stretch>
            <a:fillRect/>
          </a:stretch>
        </p:blipFill>
        <p:spPr>
          <a:xfrm>
            <a:off x="2342695" y="5312229"/>
            <a:ext cx="1377723" cy="1371600"/>
          </a:xfrm>
          <a:prstGeom prst="rect">
            <a:avLst/>
          </a:prstGeom>
        </p:spPr>
      </p:pic>
    </p:spTree>
    <p:extLst>
      <p:ext uri="{BB962C8B-B14F-4D97-AF65-F5344CB8AC3E}">
        <p14:creationId xmlns:p14="http://schemas.microsoft.com/office/powerpoint/2010/main" val="206297081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817BE8-3FB0-A06C-C6B7-463B34F522EB}"/>
              </a:ext>
            </a:extLst>
          </p:cNvPr>
          <p:cNvPicPr>
            <a:picLocks noChangeAspect="1"/>
          </p:cNvPicPr>
          <p:nvPr/>
        </p:nvPicPr>
        <p:blipFill>
          <a:blip r:embed="rId3"/>
          <a:stretch>
            <a:fillRect/>
          </a:stretch>
        </p:blipFill>
        <p:spPr>
          <a:xfrm>
            <a:off x="397616" y="0"/>
            <a:ext cx="11396768" cy="6858000"/>
          </a:xfrm>
          <a:prstGeom prst="rect">
            <a:avLst/>
          </a:prstGeom>
        </p:spPr>
      </p:pic>
    </p:spTree>
    <p:extLst>
      <p:ext uri="{BB962C8B-B14F-4D97-AF65-F5344CB8AC3E}">
        <p14:creationId xmlns:p14="http://schemas.microsoft.com/office/powerpoint/2010/main" val="270230216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9CD558-202D-E014-B8AC-A1AFA3172325}"/>
              </a:ext>
            </a:extLst>
          </p:cNvPr>
          <p:cNvSpPr>
            <a:spLocks noGrp="1"/>
          </p:cNvSpPr>
          <p:nvPr>
            <p:ph type="title"/>
          </p:nvPr>
        </p:nvSpPr>
        <p:spPr>
          <a:xfrm>
            <a:off x="1530294" y="633619"/>
            <a:ext cx="5991244" cy="1106424"/>
          </a:xfrm>
        </p:spPr>
        <p:txBody>
          <a:bodyPr>
            <a:normAutofit/>
          </a:bodyPr>
          <a:lstStyle/>
          <a:p>
            <a:r>
              <a:rPr lang="en-GB" sz="3200" dirty="0"/>
              <a:t>RESEARCH TASK: </a:t>
            </a:r>
            <a:br>
              <a:rPr lang="en-GB" sz="3200" dirty="0"/>
            </a:br>
            <a:r>
              <a:rPr lang="en-GB" sz="3200" dirty="0"/>
              <a:t>Key findings…..</a:t>
            </a:r>
          </a:p>
        </p:txBody>
      </p:sp>
      <p:sp>
        <p:nvSpPr>
          <p:cNvPr id="16" name="Rectangle 1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1FC4ED81-0E53-407C-C887-C18099EC4134}"/>
              </a:ext>
            </a:extLst>
          </p:cNvPr>
          <p:cNvSpPr>
            <a:spLocks noGrp="1"/>
          </p:cNvSpPr>
          <p:nvPr>
            <p:ph idx="1"/>
          </p:nvPr>
        </p:nvSpPr>
        <p:spPr>
          <a:xfrm>
            <a:off x="803853" y="1740043"/>
            <a:ext cx="5993892" cy="4606200"/>
          </a:xfrm>
          <a:solidFill>
            <a:schemeClr val="bg1"/>
          </a:solidFill>
        </p:spPr>
        <p:txBody>
          <a:bodyPr>
            <a:noAutofit/>
          </a:bodyPr>
          <a:lstStyle/>
          <a:p>
            <a:r>
              <a:rPr lang="en-GB" sz="1800" dirty="0">
                <a:latin typeface="+mj-lt"/>
              </a:rPr>
              <a:t>The numbers of people from minority ethnic groups who have used drugs vary when comparing minority ethnic groups to the White British population. </a:t>
            </a:r>
          </a:p>
          <a:p>
            <a:r>
              <a:rPr lang="en-GB" sz="1800" dirty="0">
                <a:latin typeface="+mj-lt"/>
              </a:rPr>
              <a:t>Age explained some of the differences in likelihood of past year drug use between minority ethnic groups and the White British majority.</a:t>
            </a:r>
          </a:p>
          <a:p>
            <a:r>
              <a:rPr lang="en-GB" sz="1800" dirty="0">
                <a:latin typeface="+mj-lt"/>
              </a:rPr>
              <a:t>The findings highlight that experiences of drug use are driven by a range of intersecting factors, including culture, gender, mental health, and migration experiences.</a:t>
            </a:r>
          </a:p>
          <a:p>
            <a:r>
              <a:rPr lang="en-GB" sz="1800" dirty="0">
                <a:latin typeface="+mj-lt"/>
              </a:rPr>
              <a:t>Minority ethnic groups face specific barriers to accessing and engaging with treatment and support services.</a:t>
            </a:r>
            <a:endParaRPr lang="en-US" sz="1800" dirty="0">
              <a:latin typeface="+mj-lt"/>
            </a:endParaRPr>
          </a:p>
        </p:txBody>
      </p:sp>
      <p:pic>
        <p:nvPicPr>
          <p:cNvPr id="5" name="Content Placeholder 4">
            <a:hlinkClick r:id="rId3"/>
            <a:extLst>
              <a:ext uri="{FF2B5EF4-FFF2-40B4-BE49-F238E27FC236}">
                <a16:creationId xmlns:a16="http://schemas.microsoft.com/office/drawing/2014/main" id="{EE37B4C7-9A4C-B9C9-DC2A-8B9CD83E614D}"/>
              </a:ext>
            </a:extLst>
          </p:cNvPr>
          <p:cNvPicPr>
            <a:picLocks noChangeAspect="1"/>
          </p:cNvPicPr>
          <p:nvPr/>
        </p:nvPicPr>
        <p:blipFill>
          <a:blip r:embed="rId4"/>
          <a:stretch>
            <a:fillRect/>
          </a:stretch>
        </p:blipFill>
        <p:spPr>
          <a:xfrm>
            <a:off x="7812072" y="630936"/>
            <a:ext cx="3833141" cy="5495544"/>
          </a:xfrm>
          <a:prstGeom prst="rect">
            <a:avLst/>
          </a:prstGeom>
        </p:spPr>
      </p:pic>
    </p:spTree>
    <p:extLst>
      <p:ext uri="{BB962C8B-B14F-4D97-AF65-F5344CB8AC3E}">
        <p14:creationId xmlns:p14="http://schemas.microsoft.com/office/powerpoint/2010/main" val="53304495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 calcmode="lin" valueType="num">
                                      <p:cBhvr additive="base">
                                        <p:cTn id="1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anim calcmode="lin" valueType="num">
                                      <p:cBhvr additive="base">
                                        <p:cTn id="2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 calcmode="lin" valueType="num">
                                      <p:cBhvr additive="base">
                                        <p:cTn id="2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AEE7C-784E-08AC-3287-644EF35932D9}"/>
              </a:ext>
            </a:extLst>
          </p:cNvPr>
          <p:cNvSpPr>
            <a:spLocks noGrp="1"/>
          </p:cNvSpPr>
          <p:nvPr>
            <p:ph type="ctrTitle"/>
          </p:nvPr>
        </p:nvSpPr>
        <p:spPr/>
        <p:txBody>
          <a:bodyPr>
            <a:normAutofit fontScale="90000"/>
          </a:bodyPr>
          <a:lstStyle/>
          <a:p>
            <a:r>
              <a:rPr lang="en-GB" dirty="0"/>
              <a:t>GENDER </a:t>
            </a:r>
            <a:br>
              <a:rPr lang="en-GB" dirty="0"/>
            </a:br>
            <a:r>
              <a:rPr lang="en-GB" dirty="0"/>
              <a:t>and drug related harm</a:t>
            </a:r>
          </a:p>
        </p:txBody>
      </p:sp>
      <p:sp>
        <p:nvSpPr>
          <p:cNvPr id="3" name="Subtitle 2">
            <a:extLst>
              <a:ext uri="{FF2B5EF4-FFF2-40B4-BE49-F238E27FC236}">
                <a16:creationId xmlns:a16="http://schemas.microsoft.com/office/drawing/2014/main" id="{50F307C5-778D-92E1-07FB-8C8AB86246B3}"/>
              </a:ext>
            </a:extLst>
          </p:cNvPr>
          <p:cNvSpPr>
            <a:spLocks noGrp="1"/>
          </p:cNvSpPr>
          <p:nvPr>
            <p:ph type="subTitle" idx="1"/>
          </p:nvPr>
        </p:nvSpPr>
        <p:spPr/>
        <p:txBody>
          <a:bodyPr/>
          <a:lstStyle/>
          <a:p>
            <a:r>
              <a:rPr lang="en-GB" dirty="0"/>
              <a:t>*The gender discussion will be in relation to male and female drug related harm</a:t>
            </a:r>
          </a:p>
        </p:txBody>
      </p:sp>
    </p:spTree>
    <p:extLst>
      <p:ext uri="{BB962C8B-B14F-4D97-AF65-F5344CB8AC3E}">
        <p14:creationId xmlns:p14="http://schemas.microsoft.com/office/powerpoint/2010/main" val="3663432031"/>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hlinkClick r:id="rId3"/>
            <a:extLst>
              <a:ext uri="{FF2B5EF4-FFF2-40B4-BE49-F238E27FC236}">
                <a16:creationId xmlns:a16="http://schemas.microsoft.com/office/drawing/2014/main" id="{9E8EDFB4-26E0-FF7A-5680-27F065010B3F}"/>
              </a:ext>
            </a:extLst>
          </p:cNvPr>
          <p:cNvPicPr>
            <a:picLocks noChangeAspect="1"/>
          </p:cNvPicPr>
          <p:nvPr/>
        </p:nvPicPr>
        <p:blipFill>
          <a:blip r:embed="rId4"/>
          <a:stretch>
            <a:fillRect/>
          </a:stretch>
        </p:blipFill>
        <p:spPr>
          <a:xfrm>
            <a:off x="166253" y="1988337"/>
            <a:ext cx="6733689" cy="4654917"/>
          </a:xfrm>
          <a:prstGeom prst="rect">
            <a:avLst/>
          </a:prstGeom>
        </p:spPr>
      </p:pic>
      <p:sp>
        <p:nvSpPr>
          <p:cNvPr id="2" name="Title 1">
            <a:extLst>
              <a:ext uri="{FF2B5EF4-FFF2-40B4-BE49-F238E27FC236}">
                <a16:creationId xmlns:a16="http://schemas.microsoft.com/office/drawing/2014/main" id="{7940879C-CB04-E094-3C55-BA9C85CF2FD4}"/>
              </a:ext>
            </a:extLst>
          </p:cNvPr>
          <p:cNvSpPr>
            <a:spLocks noGrp="1"/>
          </p:cNvSpPr>
          <p:nvPr>
            <p:ph type="title"/>
          </p:nvPr>
        </p:nvSpPr>
        <p:spPr/>
        <p:txBody>
          <a:bodyPr/>
          <a:lstStyle/>
          <a:p>
            <a:r>
              <a:rPr lang="en-GB" dirty="0"/>
              <a:t>What does the data tell us?</a:t>
            </a:r>
          </a:p>
        </p:txBody>
      </p:sp>
      <p:sp>
        <p:nvSpPr>
          <p:cNvPr id="3" name="Content Placeholder 2">
            <a:extLst>
              <a:ext uri="{FF2B5EF4-FFF2-40B4-BE49-F238E27FC236}">
                <a16:creationId xmlns:a16="http://schemas.microsoft.com/office/drawing/2014/main" id="{EDC1FF59-C780-91F8-117B-A4BA40AE94C6}"/>
              </a:ext>
            </a:extLst>
          </p:cNvPr>
          <p:cNvSpPr>
            <a:spLocks noGrp="1"/>
          </p:cNvSpPr>
          <p:nvPr>
            <p:ph idx="1"/>
          </p:nvPr>
        </p:nvSpPr>
        <p:spPr>
          <a:xfrm>
            <a:off x="7529946" y="2798618"/>
            <a:ext cx="4003131" cy="1904999"/>
          </a:xfrm>
        </p:spPr>
        <p:txBody>
          <a:bodyPr>
            <a:normAutofit fontScale="62500" lnSpcReduction="20000"/>
          </a:bodyPr>
          <a:lstStyle/>
          <a:p>
            <a:r>
              <a:rPr lang="en-GB" b="0" i="0" dirty="0">
                <a:solidFill>
                  <a:srgbClr val="474747"/>
                </a:solidFill>
                <a:effectLst/>
                <a:highlight>
                  <a:srgbClr val="FFFFFF"/>
                </a:highlight>
                <a:latin typeface="Open Sans" panose="020B0606030504020204" pitchFamily="34" charset="0"/>
              </a:rPr>
              <a:t>Men are more likely than women to use almost all types of illicit </a:t>
            </a:r>
            <a:r>
              <a:rPr lang="en-GB" b="0" i="0" dirty="0" err="1">
                <a:solidFill>
                  <a:srgbClr val="474747"/>
                </a:solidFill>
                <a:effectLst/>
                <a:highlight>
                  <a:srgbClr val="FFFFFF"/>
                </a:highlight>
                <a:latin typeface="Open Sans" panose="020B0606030504020204" pitchFamily="34" charset="0"/>
              </a:rPr>
              <a:t>drugs,and</a:t>
            </a:r>
            <a:r>
              <a:rPr lang="en-GB" b="0" i="0" dirty="0">
                <a:solidFill>
                  <a:srgbClr val="474747"/>
                </a:solidFill>
                <a:effectLst/>
                <a:highlight>
                  <a:srgbClr val="FFFFFF"/>
                </a:highlight>
                <a:latin typeface="Open Sans" panose="020B0606030504020204" pitchFamily="34" charset="0"/>
              </a:rPr>
              <a:t> illicit drug use is more likely to result in emergency department visits or overdose deaths for men than for women (National Institute for Drug abuse, 2020). </a:t>
            </a:r>
          </a:p>
          <a:p>
            <a:endParaRPr lang="en-GB" dirty="0">
              <a:solidFill>
                <a:srgbClr val="474747"/>
              </a:solidFill>
              <a:highlight>
                <a:srgbClr val="FFFFFF"/>
              </a:highlight>
              <a:latin typeface="Open Sans" panose="020B0606030504020204" pitchFamily="34" charset="0"/>
            </a:endParaRPr>
          </a:p>
          <a:p>
            <a:endParaRPr lang="en-GB" dirty="0"/>
          </a:p>
        </p:txBody>
      </p:sp>
      <p:sp>
        <p:nvSpPr>
          <p:cNvPr id="5" name="TextBox 4">
            <a:extLst>
              <a:ext uri="{FF2B5EF4-FFF2-40B4-BE49-F238E27FC236}">
                <a16:creationId xmlns:a16="http://schemas.microsoft.com/office/drawing/2014/main" id="{A834A4CF-CC74-A3F2-743D-1374188EBF8D}"/>
              </a:ext>
            </a:extLst>
          </p:cNvPr>
          <p:cNvSpPr txBox="1"/>
          <p:nvPr/>
        </p:nvSpPr>
        <p:spPr>
          <a:xfrm>
            <a:off x="485097" y="5986194"/>
            <a:ext cx="6096000" cy="646331"/>
          </a:xfrm>
          <a:prstGeom prst="rect">
            <a:avLst/>
          </a:prstGeom>
          <a:noFill/>
        </p:spPr>
        <p:txBody>
          <a:bodyPr wrap="square">
            <a:spAutoFit/>
          </a:bodyPr>
          <a:lstStyle/>
          <a:p>
            <a:r>
              <a:rPr lang="en-GB" b="1" i="0" dirty="0">
                <a:solidFill>
                  <a:srgbClr val="0F2741"/>
                </a:solidFill>
                <a:effectLst/>
                <a:highlight>
                  <a:srgbClr val="FFFFFF"/>
                </a:highlight>
                <a:latin typeface="Open Sans" panose="020B0606030504020204" pitchFamily="34" charset="0"/>
              </a:rPr>
              <a:t>Number of deaths from drug misuse by gender in England and Wales from 1993 to 2022</a:t>
            </a:r>
            <a:endParaRPr lang="en-GB" dirty="0"/>
          </a:p>
        </p:txBody>
      </p:sp>
    </p:spTree>
    <p:extLst>
      <p:ext uri="{BB962C8B-B14F-4D97-AF65-F5344CB8AC3E}">
        <p14:creationId xmlns:p14="http://schemas.microsoft.com/office/powerpoint/2010/main" val="1786276857"/>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58E4F5-8402-FAC3-20AF-57C761142870}"/>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a:t>Men's substance use and societal pressures</a:t>
            </a:r>
          </a:p>
        </p:txBody>
      </p:sp>
      <p:sp>
        <p:nvSpPr>
          <p:cNvPr id="3" name="Content Placeholder 2">
            <a:extLst>
              <a:ext uri="{FF2B5EF4-FFF2-40B4-BE49-F238E27FC236}">
                <a16:creationId xmlns:a16="http://schemas.microsoft.com/office/drawing/2014/main" id="{BFDCC098-B13C-F74C-AB38-3AAF258EE37A}"/>
              </a:ext>
            </a:extLst>
          </p:cNvPr>
          <p:cNvSpPr>
            <a:spLocks noGrp="1"/>
          </p:cNvSpPr>
          <p:nvPr>
            <p:ph idx="1"/>
          </p:nvPr>
        </p:nvSpPr>
        <p:spPr>
          <a:xfrm>
            <a:off x="7924796" y="498698"/>
            <a:ext cx="2893382" cy="1185353"/>
          </a:xfrm>
        </p:spPr>
        <p:txBody>
          <a:bodyPr vert="horz" lIns="91440" tIns="45720" rIns="91440" bIns="45720" rtlCol="0" anchor="ctr">
            <a:normAutofit/>
          </a:bodyPr>
          <a:lstStyle/>
          <a:p>
            <a:pPr marL="0" indent="0">
              <a:buNone/>
            </a:pPr>
            <a:r>
              <a:rPr lang="en-US" sz="1800"/>
              <a:t>What factors may make men more likely to use substances than women?</a:t>
            </a:r>
          </a:p>
        </p:txBody>
      </p:sp>
      <p:sp>
        <p:nvSpPr>
          <p:cNvPr id="18" name="Rectangle 1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hlinkClick r:id="rId3"/>
            <a:extLst>
              <a:ext uri="{FF2B5EF4-FFF2-40B4-BE49-F238E27FC236}">
                <a16:creationId xmlns:a16="http://schemas.microsoft.com/office/drawing/2014/main" id="{AEB98DF7-F28F-9303-B5C1-1EB1EB06DF9C}"/>
              </a:ext>
            </a:extLst>
          </p:cNvPr>
          <p:cNvPicPr>
            <a:picLocks noChangeAspect="1"/>
          </p:cNvPicPr>
          <p:nvPr/>
        </p:nvPicPr>
        <p:blipFill>
          <a:blip r:embed="rId4"/>
          <a:stretch>
            <a:fillRect/>
          </a:stretch>
        </p:blipFill>
        <p:spPr>
          <a:xfrm>
            <a:off x="494784" y="1877947"/>
            <a:ext cx="11097349" cy="1831063"/>
          </a:xfrm>
          <a:prstGeom prst="rect">
            <a:avLst/>
          </a:prstGeom>
        </p:spPr>
      </p:pic>
    </p:spTree>
    <p:extLst>
      <p:ext uri="{BB962C8B-B14F-4D97-AF65-F5344CB8AC3E}">
        <p14:creationId xmlns:p14="http://schemas.microsoft.com/office/powerpoint/2010/main" val="428830425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C1E266-F091-6DD0-C319-8C52ED73511C}"/>
              </a:ext>
            </a:extLst>
          </p:cNvPr>
          <p:cNvSpPr>
            <a:spLocks noGrp="1"/>
          </p:cNvSpPr>
          <p:nvPr>
            <p:ph idx="1"/>
          </p:nvPr>
        </p:nvSpPr>
        <p:spPr>
          <a:xfrm>
            <a:off x="404368" y="2390938"/>
            <a:ext cx="4791746" cy="3694176"/>
          </a:xfrm>
        </p:spPr>
        <p:txBody>
          <a:bodyPr>
            <a:normAutofit fontScale="92500" lnSpcReduction="10000"/>
          </a:bodyPr>
          <a:lstStyle/>
          <a:p>
            <a:r>
              <a:rPr lang="en-GB" dirty="0"/>
              <a:t>‘Women make up approximately a quarter of all people with serious drug problems in Europe and around one-fifth of all entrants to drug treatment. Yet much still needs to be done to provide interventions tailored to their needs, with many drug services remaining male-oriented.’</a:t>
            </a:r>
          </a:p>
        </p:txBody>
      </p:sp>
      <p:pic>
        <p:nvPicPr>
          <p:cNvPr id="5" name="Picture 4">
            <a:hlinkClick r:id="rId2"/>
            <a:extLst>
              <a:ext uri="{FF2B5EF4-FFF2-40B4-BE49-F238E27FC236}">
                <a16:creationId xmlns:a16="http://schemas.microsoft.com/office/drawing/2014/main" id="{05B43F42-2640-0586-B859-08BB6612FBDC}"/>
              </a:ext>
            </a:extLst>
          </p:cNvPr>
          <p:cNvPicPr>
            <a:picLocks noChangeAspect="1"/>
          </p:cNvPicPr>
          <p:nvPr/>
        </p:nvPicPr>
        <p:blipFill>
          <a:blip r:embed="rId3"/>
          <a:stretch>
            <a:fillRect/>
          </a:stretch>
        </p:blipFill>
        <p:spPr>
          <a:xfrm>
            <a:off x="1115568" y="614553"/>
            <a:ext cx="3028950" cy="1047750"/>
          </a:xfrm>
          <a:prstGeom prst="rect">
            <a:avLst/>
          </a:prstGeom>
        </p:spPr>
      </p:pic>
      <p:pic>
        <p:nvPicPr>
          <p:cNvPr id="7" name="Picture 6">
            <a:hlinkClick r:id="rId4"/>
            <a:extLst>
              <a:ext uri="{FF2B5EF4-FFF2-40B4-BE49-F238E27FC236}">
                <a16:creationId xmlns:a16="http://schemas.microsoft.com/office/drawing/2014/main" id="{B7E12C14-B12E-4870-181D-CC2C2D258B51}"/>
              </a:ext>
            </a:extLst>
          </p:cNvPr>
          <p:cNvPicPr>
            <a:picLocks noChangeAspect="1"/>
          </p:cNvPicPr>
          <p:nvPr/>
        </p:nvPicPr>
        <p:blipFill>
          <a:blip r:embed="rId5"/>
          <a:stretch>
            <a:fillRect/>
          </a:stretch>
        </p:blipFill>
        <p:spPr>
          <a:xfrm>
            <a:off x="5407932" y="477085"/>
            <a:ext cx="6051584" cy="1185218"/>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A2D46A63-114C-5B55-3ED1-6672E30564E6}"/>
              </a:ext>
            </a:extLst>
          </p:cNvPr>
          <p:cNvPicPr>
            <a:picLocks noChangeAspect="1"/>
          </p:cNvPicPr>
          <p:nvPr/>
        </p:nvPicPr>
        <p:blipFill rotWithShape="1">
          <a:blip r:embed="rId6"/>
          <a:srcRect l="5541" t="15106" r="2257" b="13271"/>
          <a:stretch/>
        </p:blipFill>
        <p:spPr>
          <a:xfrm>
            <a:off x="5196114" y="2390938"/>
            <a:ext cx="6765744" cy="1590261"/>
          </a:xfrm>
          <a:prstGeom prst="rect">
            <a:avLst/>
          </a:prstGeom>
        </p:spPr>
      </p:pic>
      <p:sp>
        <p:nvSpPr>
          <p:cNvPr id="10" name="TextBox 9">
            <a:extLst>
              <a:ext uri="{FF2B5EF4-FFF2-40B4-BE49-F238E27FC236}">
                <a16:creationId xmlns:a16="http://schemas.microsoft.com/office/drawing/2014/main" id="{6EF6F465-285F-268D-B7F0-F0F71A8ED34E}"/>
              </a:ext>
            </a:extLst>
          </p:cNvPr>
          <p:cNvSpPr txBox="1"/>
          <p:nvPr/>
        </p:nvSpPr>
        <p:spPr>
          <a:xfrm>
            <a:off x="6488874" y="5900448"/>
            <a:ext cx="5298758" cy="369332"/>
          </a:xfrm>
          <a:prstGeom prst="rect">
            <a:avLst/>
          </a:prstGeom>
          <a:noFill/>
        </p:spPr>
        <p:txBody>
          <a:bodyPr wrap="square" rtlCol="0">
            <a:spAutoFit/>
          </a:bodyPr>
          <a:lstStyle/>
          <a:p>
            <a:pPr algn="ctr"/>
            <a:r>
              <a:rPr lang="en-GB" dirty="0"/>
              <a:t>Can you think of barriers that women may face?</a:t>
            </a:r>
          </a:p>
        </p:txBody>
      </p:sp>
      <p:pic>
        <p:nvPicPr>
          <p:cNvPr id="12" name="Graphic 11" descr="Badge Question Mark with solid fill">
            <a:extLst>
              <a:ext uri="{FF2B5EF4-FFF2-40B4-BE49-F238E27FC236}">
                <a16:creationId xmlns:a16="http://schemas.microsoft.com/office/drawing/2014/main" id="{40D7A98F-2FD5-1A85-6438-E37BFA3CFCE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948058" y="4960648"/>
            <a:ext cx="914400" cy="914400"/>
          </a:xfrm>
          <a:prstGeom prst="rect">
            <a:avLst/>
          </a:prstGeom>
        </p:spPr>
      </p:pic>
    </p:spTree>
    <p:extLst>
      <p:ext uri="{BB962C8B-B14F-4D97-AF65-F5344CB8AC3E}">
        <p14:creationId xmlns:p14="http://schemas.microsoft.com/office/powerpoint/2010/main" val="3943183713"/>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53DB7075-45D8-857B-32B6-898857947E04}"/>
              </a:ext>
            </a:extLst>
          </p:cNvPr>
          <p:cNvPicPr>
            <a:picLocks noChangeAspect="1"/>
          </p:cNvPicPr>
          <p:nvPr/>
        </p:nvPicPr>
        <p:blipFill>
          <a:blip r:embed="rId4"/>
          <a:stretch>
            <a:fillRect/>
          </a:stretch>
        </p:blipFill>
        <p:spPr>
          <a:xfrm>
            <a:off x="498764" y="495870"/>
            <a:ext cx="3850939" cy="54477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6E380A05-6CBC-3449-4F58-ADD4DC8BF809}"/>
              </a:ext>
            </a:extLst>
          </p:cNvPr>
          <p:cNvPicPr>
            <a:picLocks noChangeAspect="1"/>
          </p:cNvPicPr>
          <p:nvPr/>
        </p:nvPicPr>
        <p:blipFill>
          <a:blip r:embed="rId5"/>
          <a:stretch>
            <a:fillRect/>
          </a:stretch>
        </p:blipFill>
        <p:spPr>
          <a:xfrm>
            <a:off x="3873286" y="495870"/>
            <a:ext cx="7938025" cy="2838835"/>
          </a:xfrm>
          <a:prstGeom prst="rect">
            <a:avLst/>
          </a:prstGeom>
        </p:spPr>
      </p:pic>
      <p:sp>
        <p:nvSpPr>
          <p:cNvPr id="9" name="TextBox 8">
            <a:extLst>
              <a:ext uri="{FF2B5EF4-FFF2-40B4-BE49-F238E27FC236}">
                <a16:creationId xmlns:a16="http://schemas.microsoft.com/office/drawing/2014/main" id="{867E1160-699C-221E-D6A4-0866B0BE3A75}"/>
              </a:ext>
            </a:extLst>
          </p:cNvPr>
          <p:cNvSpPr txBox="1"/>
          <p:nvPr/>
        </p:nvSpPr>
        <p:spPr>
          <a:xfrm>
            <a:off x="4890655" y="4315691"/>
            <a:ext cx="5008418"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0880220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nodePh="1">
                                  <p:stCondLst>
                                    <p:cond delay="0"/>
                                  </p:stCondLst>
                                  <p:endCondLst>
                                    <p:cond evt="begin" delay="0">
                                      <p:tn val="13"/>
                                    </p:cond>
                                  </p:end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1000"/>
                                        <p:tgtEl>
                                          <p:spTgt spid="9">
                                            <p:txEl>
                                              <p:pRg st="0" end="0"/>
                                            </p:txEl>
                                          </p:spTgt>
                                        </p:tgtEl>
                                      </p:cBhvr>
                                    </p:animEffect>
                                    <p:anim calcmode="lin" valueType="num">
                                      <p:cBhvr>
                                        <p:cTn id="1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853A4F-BEF5-189B-1C34-89C0201F5D06}"/>
              </a:ext>
            </a:extLst>
          </p:cNvPr>
          <p:cNvSpPr>
            <a:spLocks noGrp="1"/>
          </p:cNvSpPr>
          <p:nvPr>
            <p:ph type="title"/>
          </p:nvPr>
        </p:nvSpPr>
        <p:spPr>
          <a:xfrm>
            <a:off x="901690" y="405575"/>
            <a:ext cx="6430414" cy="1371600"/>
          </a:xfrm>
        </p:spPr>
        <p:txBody>
          <a:bodyPr vert="horz" lIns="91440" tIns="45720" rIns="91440" bIns="45720" rtlCol="0" anchor="ctr">
            <a:normAutofit/>
          </a:bodyPr>
          <a:lstStyle/>
          <a:p>
            <a:pPr algn="ctr"/>
            <a:r>
              <a:rPr lang="en-US" dirty="0"/>
              <a:t>Drug related deaths and gender</a:t>
            </a:r>
          </a:p>
        </p:txBody>
      </p:sp>
      <p:sp>
        <p:nvSpPr>
          <p:cNvPr id="18" name="Rectangle 1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hlinkClick r:id="rId3"/>
            <a:extLst>
              <a:ext uri="{FF2B5EF4-FFF2-40B4-BE49-F238E27FC236}">
                <a16:creationId xmlns:a16="http://schemas.microsoft.com/office/drawing/2014/main" id="{AD12A49B-8815-43DD-50AA-5A13344753B7}"/>
              </a:ext>
            </a:extLst>
          </p:cNvPr>
          <p:cNvPicPr>
            <a:picLocks noGrp="1" noChangeAspect="1"/>
          </p:cNvPicPr>
          <p:nvPr>
            <p:ph idx="1"/>
          </p:nvPr>
        </p:nvPicPr>
        <p:blipFill>
          <a:blip r:embed="rId4"/>
          <a:stretch>
            <a:fillRect/>
          </a:stretch>
        </p:blipFill>
        <p:spPr>
          <a:xfrm>
            <a:off x="388670" y="2264855"/>
            <a:ext cx="5225143" cy="42062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E3E7461A-F28C-F490-AC13-095ECF61A658}"/>
              </a:ext>
            </a:extLst>
          </p:cNvPr>
          <p:cNvSpPr txBox="1"/>
          <p:nvPr/>
        </p:nvSpPr>
        <p:spPr>
          <a:xfrm>
            <a:off x="6192982" y="2445327"/>
            <a:ext cx="5036127" cy="3693319"/>
          </a:xfrm>
          <a:prstGeom prst="rect">
            <a:avLst/>
          </a:prstGeom>
          <a:noFill/>
        </p:spPr>
        <p:txBody>
          <a:bodyPr wrap="square" rtlCol="0">
            <a:spAutoFit/>
          </a:bodyPr>
          <a:lstStyle/>
          <a:p>
            <a:r>
              <a:rPr lang="en-GB" b="0" dirty="0">
                <a:effectLst/>
              </a:rPr>
              <a:t>Of the total drug-related deaths in offenders the community between 2011 to 2021 (2,801 deaths), 2,345 were male (84%) and 456 were female (16%). This equates to 255 drug-related deaths in offenders in the community each year.</a:t>
            </a:r>
          </a:p>
          <a:p>
            <a:endParaRPr lang="en-GB" dirty="0"/>
          </a:p>
          <a:p>
            <a:r>
              <a:rPr lang="en-GB" b="0" dirty="0">
                <a:effectLst/>
              </a:rPr>
              <a:t>In male offenders, the risk of drug-related death was around 11 times greater than in the general population, while the risk for </a:t>
            </a:r>
            <a:r>
              <a:rPr lang="en-GB" b="1" dirty="0">
                <a:effectLst/>
              </a:rPr>
              <a:t>female offenders </a:t>
            </a:r>
            <a:r>
              <a:rPr lang="en-GB" b="0" dirty="0">
                <a:effectLst/>
              </a:rPr>
              <a:t>was around </a:t>
            </a:r>
            <a:r>
              <a:rPr lang="en-GB" b="1" dirty="0">
                <a:effectLst/>
              </a:rPr>
              <a:t>36 times greater.</a:t>
            </a:r>
          </a:p>
          <a:p>
            <a:endParaRPr lang="en-GB" dirty="0"/>
          </a:p>
          <a:p>
            <a:endParaRPr lang="en-GB" b="0" dirty="0">
              <a:effectLst/>
            </a:endParaRPr>
          </a:p>
        </p:txBody>
      </p:sp>
    </p:spTree>
    <p:extLst>
      <p:ext uri="{BB962C8B-B14F-4D97-AF65-F5344CB8AC3E}">
        <p14:creationId xmlns:p14="http://schemas.microsoft.com/office/powerpoint/2010/main" val="2816082115"/>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E7A1C8-82E9-01A8-1597-C572AD6B3552}"/>
              </a:ext>
            </a:extLst>
          </p:cNvPr>
          <p:cNvSpPr>
            <a:spLocks noGrp="1"/>
          </p:cNvSpPr>
          <p:nvPr>
            <p:ph type="title"/>
          </p:nvPr>
        </p:nvSpPr>
        <p:spPr>
          <a:xfrm>
            <a:off x="318655" y="1161288"/>
            <a:ext cx="3490583" cy="1189551"/>
          </a:xfrm>
        </p:spPr>
        <p:txBody>
          <a:bodyPr anchor="ctr">
            <a:normAutofit/>
          </a:bodyPr>
          <a:lstStyle/>
          <a:p>
            <a:pPr algn="ctr"/>
            <a:r>
              <a:rPr lang="en-GB" sz="2800" dirty="0"/>
              <a:t>Drug policy and gender</a:t>
            </a:r>
          </a:p>
        </p:txBody>
      </p:sp>
      <p:sp>
        <p:nvSpPr>
          <p:cNvPr id="18" name="Rectangle 1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hlinkClick r:id="rId3"/>
            <a:extLst>
              <a:ext uri="{FF2B5EF4-FFF2-40B4-BE49-F238E27FC236}">
                <a16:creationId xmlns:a16="http://schemas.microsoft.com/office/drawing/2014/main" id="{597C75AE-CCC3-D174-D097-F9981F208CE6}"/>
              </a:ext>
            </a:extLst>
          </p:cNvPr>
          <p:cNvPicPr>
            <a:picLocks noChangeAspect="1"/>
          </p:cNvPicPr>
          <p:nvPr/>
        </p:nvPicPr>
        <p:blipFill>
          <a:blip r:embed="rId4"/>
          <a:stretch>
            <a:fillRect/>
          </a:stretch>
        </p:blipFill>
        <p:spPr>
          <a:xfrm>
            <a:off x="4901184" y="1047936"/>
            <a:ext cx="6922008" cy="4862711"/>
          </a:xfrm>
          <a:prstGeom prst="rect">
            <a:avLst/>
          </a:prstGeom>
        </p:spPr>
      </p:pic>
      <p:sp>
        <p:nvSpPr>
          <p:cNvPr id="6" name="TextBox 5">
            <a:extLst>
              <a:ext uri="{FF2B5EF4-FFF2-40B4-BE49-F238E27FC236}">
                <a16:creationId xmlns:a16="http://schemas.microsoft.com/office/drawing/2014/main" id="{F060A31C-A1F8-A6CF-A3A7-EEAEFE486CB1}"/>
              </a:ext>
            </a:extLst>
          </p:cNvPr>
          <p:cNvSpPr txBox="1"/>
          <p:nvPr/>
        </p:nvSpPr>
        <p:spPr>
          <a:xfrm>
            <a:off x="395893" y="2611582"/>
            <a:ext cx="3490583" cy="2308324"/>
          </a:xfrm>
          <a:prstGeom prst="rect">
            <a:avLst/>
          </a:prstGeom>
          <a:noFill/>
        </p:spPr>
        <p:txBody>
          <a:bodyPr wrap="square" rtlCol="0">
            <a:spAutoFit/>
          </a:bodyPr>
          <a:lstStyle/>
          <a:p>
            <a:r>
              <a:rPr lang="en-GB" dirty="0"/>
              <a:t>‘Responses to women involved with illicit drugs must take gender into account to produce fair outcomes that ensure international human rights obligations and meet the reality of women’s lives’ (Stengel &amp; Fleetwood, 2014).</a:t>
            </a:r>
          </a:p>
        </p:txBody>
      </p:sp>
    </p:spTree>
    <p:extLst>
      <p:ext uri="{BB962C8B-B14F-4D97-AF65-F5344CB8AC3E}">
        <p14:creationId xmlns:p14="http://schemas.microsoft.com/office/powerpoint/2010/main" val="3859190061"/>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48544F-9936-2850-6B87-D7B22A5A573F}"/>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2500"/>
              <a:t>Research task: Review the findings of the Dame Carol Black review and the Government response</a:t>
            </a:r>
          </a:p>
        </p:txBody>
      </p:sp>
      <p:sp>
        <p:nvSpPr>
          <p:cNvPr id="19" name="Rectangle: Rounded Corners 18">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6" name="Content Placeholder 4" descr="A poster of a door&#10;&#10;Description automatically generated">
            <a:hlinkClick r:id="rId2"/>
            <a:extLst>
              <a:ext uri="{FF2B5EF4-FFF2-40B4-BE49-F238E27FC236}">
                <a16:creationId xmlns:a16="http://schemas.microsoft.com/office/drawing/2014/main" id="{9A38D7C8-B8B4-693F-19E1-FCFAFB7249D2}"/>
              </a:ext>
            </a:extLst>
          </p:cNvPr>
          <p:cNvPicPr>
            <a:picLocks noGrp="1" noChangeAspect="1"/>
          </p:cNvPicPr>
          <p:nvPr>
            <p:ph sz="half" idx="2"/>
          </p:nvPr>
        </p:nvPicPr>
        <p:blipFill>
          <a:blip r:embed="rId3"/>
          <a:stretch>
            <a:fillRect/>
          </a:stretch>
        </p:blipFill>
        <p:spPr>
          <a:xfrm>
            <a:off x="1739616" y="2139484"/>
            <a:ext cx="2888040" cy="4096512"/>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pic>
        <p:nvPicPr>
          <p:cNvPr id="5" name="Content Placeholder 4" descr="A white paper with blue text&#10;&#10;Description automatically generated">
            <a:hlinkClick r:id="rId4"/>
            <a:extLst>
              <a:ext uri="{FF2B5EF4-FFF2-40B4-BE49-F238E27FC236}">
                <a16:creationId xmlns:a16="http://schemas.microsoft.com/office/drawing/2014/main" id="{0F7CDE29-E37E-EE14-DEFE-C83ECF0EEAD8}"/>
              </a:ext>
            </a:extLst>
          </p:cNvPr>
          <p:cNvPicPr>
            <a:picLocks noGrp="1" noChangeAspect="1"/>
          </p:cNvPicPr>
          <p:nvPr>
            <p:ph sz="half" idx="1"/>
          </p:nvPr>
        </p:nvPicPr>
        <p:blipFill>
          <a:blip r:embed="rId5"/>
          <a:stretch>
            <a:fillRect/>
          </a:stretch>
        </p:blipFill>
        <p:spPr>
          <a:xfrm>
            <a:off x="7487536" y="2139484"/>
            <a:ext cx="3041660" cy="4096512"/>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441220582"/>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EF21641F-7573-4B8E-19ED-D5F6AEE49473}"/>
              </a:ext>
            </a:extLst>
          </p:cNvPr>
          <p:cNvPicPr>
            <a:picLocks noChangeAspect="1"/>
          </p:cNvPicPr>
          <p:nvPr/>
        </p:nvPicPr>
        <p:blipFill>
          <a:blip r:embed="rId4"/>
          <a:stretch>
            <a:fillRect/>
          </a:stretch>
        </p:blipFill>
        <p:spPr>
          <a:xfrm>
            <a:off x="588475" y="586532"/>
            <a:ext cx="4039522" cy="544760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 name="TextBox 1">
            <a:extLst>
              <a:ext uri="{FF2B5EF4-FFF2-40B4-BE49-F238E27FC236}">
                <a16:creationId xmlns:a16="http://schemas.microsoft.com/office/drawing/2014/main" id="{E3C8F88F-7A01-AC2D-3B94-1C7B4B0761CE}"/>
              </a:ext>
            </a:extLst>
          </p:cNvPr>
          <p:cNvSpPr txBox="1"/>
          <p:nvPr/>
        </p:nvSpPr>
        <p:spPr>
          <a:xfrm>
            <a:off x="5524106" y="895546"/>
            <a:ext cx="6381947" cy="5078313"/>
          </a:xfrm>
          <a:prstGeom prst="rect">
            <a:avLst/>
          </a:prstGeom>
          <a:noFill/>
        </p:spPr>
        <p:txBody>
          <a:bodyPr wrap="square" rtlCol="0">
            <a:spAutoFit/>
          </a:bodyPr>
          <a:lstStyle/>
          <a:p>
            <a:pPr marL="285750" indent="-285750">
              <a:buFontTx/>
              <a:buChar char="-"/>
            </a:pPr>
            <a:r>
              <a:rPr lang="en-GB" dirty="0"/>
              <a:t>Analysis of the illicit drug marked in England, its societal impacts and the effectiveness of government interventions. </a:t>
            </a:r>
          </a:p>
          <a:p>
            <a:pPr marL="285750" indent="-285750">
              <a:buFontTx/>
              <a:buChar char="-"/>
            </a:pPr>
            <a:endParaRPr lang="en-GB" dirty="0"/>
          </a:p>
          <a:p>
            <a:pPr marL="285750" indent="-285750">
              <a:buFontTx/>
              <a:buChar char="-"/>
            </a:pPr>
            <a:r>
              <a:rPr lang="en-GB" b="1" u="sng" dirty="0"/>
              <a:t>Key findings:</a:t>
            </a:r>
          </a:p>
          <a:p>
            <a:r>
              <a:rPr lang="en-GB" dirty="0"/>
              <a:t>£9.4 billion annually</a:t>
            </a:r>
          </a:p>
          <a:p>
            <a:r>
              <a:rPr lang="en-GB" dirty="0"/>
              <a:t>Total societal costs around £19 billion (health, crime and social impacts)</a:t>
            </a:r>
          </a:p>
          <a:p>
            <a:r>
              <a:rPr lang="en-GB" dirty="0"/>
              <a:t>Drug misuse if linked to poverty, deprivation and regional inequalities.</a:t>
            </a:r>
          </a:p>
          <a:p>
            <a:r>
              <a:rPr lang="en-GB" dirty="0"/>
              <a:t>Cannabis remains the most widely used drug.</a:t>
            </a:r>
          </a:p>
          <a:p>
            <a:r>
              <a:rPr lang="en-GB" dirty="0"/>
              <a:t>Over a third of prisoners are incarcerated for drug-related crimes.</a:t>
            </a:r>
          </a:p>
          <a:p>
            <a:r>
              <a:rPr lang="en-GB" dirty="0"/>
              <a:t>County lines operations are highly violent and profitable. </a:t>
            </a:r>
          </a:p>
          <a:p>
            <a:r>
              <a:rPr lang="en-GB" dirty="0"/>
              <a:t>Treatment services are underfunded and fragmented. </a:t>
            </a:r>
          </a:p>
          <a:p>
            <a:endParaRPr lang="en-GB" dirty="0"/>
          </a:p>
          <a:p>
            <a:r>
              <a:rPr lang="en-GB" dirty="0"/>
              <a:t>Conclusion – A radical transformation is needed in term of how drug misuse is addressed within the UK. </a:t>
            </a:r>
          </a:p>
        </p:txBody>
      </p:sp>
    </p:spTree>
    <p:extLst>
      <p:ext uri="{BB962C8B-B14F-4D97-AF65-F5344CB8AC3E}">
        <p14:creationId xmlns:p14="http://schemas.microsoft.com/office/powerpoint/2010/main" val="3388657294"/>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3A74-9D1D-470F-FE65-0BDAEBBD93B7}"/>
              </a:ext>
            </a:extLst>
          </p:cNvPr>
          <p:cNvSpPr>
            <a:spLocks noGrp="1"/>
          </p:cNvSpPr>
          <p:nvPr>
            <p:ph type="title"/>
          </p:nvPr>
        </p:nvSpPr>
        <p:spPr/>
        <p:txBody>
          <a:bodyPr>
            <a:normAutofit fontScale="90000"/>
          </a:bodyPr>
          <a:lstStyle/>
          <a:p>
            <a:r>
              <a:rPr lang="en-GB" dirty="0"/>
              <a:t>Government response to Dame Carol Blacks review</a:t>
            </a:r>
          </a:p>
        </p:txBody>
      </p:sp>
      <p:pic>
        <p:nvPicPr>
          <p:cNvPr id="5" name="Content Placeholder 4">
            <a:hlinkClick r:id="rId3"/>
            <a:extLst>
              <a:ext uri="{FF2B5EF4-FFF2-40B4-BE49-F238E27FC236}">
                <a16:creationId xmlns:a16="http://schemas.microsoft.com/office/drawing/2014/main" id="{64B22135-55F8-61AD-00D0-43D81A2BBD24}"/>
              </a:ext>
            </a:extLst>
          </p:cNvPr>
          <p:cNvPicPr>
            <a:picLocks noGrp="1" noChangeAspect="1"/>
          </p:cNvPicPr>
          <p:nvPr>
            <p:ph idx="1"/>
          </p:nvPr>
        </p:nvPicPr>
        <p:blipFill>
          <a:blip r:embed="rId4"/>
          <a:stretch>
            <a:fillRect/>
          </a:stretch>
        </p:blipFill>
        <p:spPr>
          <a:xfrm>
            <a:off x="867384" y="2469035"/>
            <a:ext cx="2690627" cy="381172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3" name="TextBox 2">
            <a:extLst>
              <a:ext uri="{FF2B5EF4-FFF2-40B4-BE49-F238E27FC236}">
                <a16:creationId xmlns:a16="http://schemas.microsoft.com/office/drawing/2014/main" id="{5F7F1654-EF57-685E-279C-45A5087B0552}"/>
              </a:ext>
            </a:extLst>
          </p:cNvPr>
          <p:cNvSpPr txBox="1"/>
          <p:nvPr/>
        </p:nvSpPr>
        <p:spPr>
          <a:xfrm>
            <a:off x="4581428" y="1477520"/>
            <a:ext cx="6890994" cy="5078313"/>
          </a:xfrm>
          <a:prstGeom prst="rect">
            <a:avLst/>
          </a:prstGeom>
          <a:solidFill>
            <a:schemeClr val="bg1"/>
          </a:solidFill>
        </p:spPr>
        <p:txBody>
          <a:bodyPr wrap="square" rtlCol="0">
            <a:spAutoFit/>
          </a:bodyPr>
          <a:lstStyle/>
          <a:p>
            <a:r>
              <a:rPr lang="en-GB" dirty="0"/>
              <a:t>The response outlines a </a:t>
            </a:r>
            <a:r>
              <a:rPr lang="en-GB" b="1" dirty="0"/>
              <a:t>whole-system approach</a:t>
            </a:r>
            <a:r>
              <a:rPr lang="en-GB" dirty="0"/>
              <a:t> to tackling drug misuse, including:</a:t>
            </a:r>
          </a:p>
          <a:p>
            <a:r>
              <a:rPr lang="en-GB" b="1" dirty="0"/>
              <a:t>🔹 Disrupting Drug Supply</a:t>
            </a:r>
          </a:p>
          <a:p>
            <a:r>
              <a:rPr lang="en-GB" dirty="0"/>
              <a:t>Strengthening law enforcement to target Organised Crime Groups and county lines networks.</a:t>
            </a:r>
          </a:p>
          <a:p>
            <a:r>
              <a:rPr lang="en-GB" dirty="0"/>
              <a:t>Expanding Project ADDER, which combines enforcement with treatment and recovery services.</a:t>
            </a:r>
          </a:p>
          <a:p>
            <a:r>
              <a:rPr lang="en-GB" b="1" dirty="0"/>
              <a:t>🔹 Improving Treatment and Recovery</a:t>
            </a:r>
          </a:p>
          <a:p>
            <a:r>
              <a:rPr lang="en-GB" dirty="0"/>
              <a:t>Commitment to better funding and integration of services.</a:t>
            </a:r>
          </a:p>
          <a:p>
            <a:r>
              <a:rPr lang="en-GB" dirty="0"/>
              <a:t>Focus on supporting people in prison and the community.</a:t>
            </a:r>
          </a:p>
          <a:p>
            <a:r>
              <a:rPr lang="en-GB" dirty="0"/>
              <a:t>Addressing workforce shortages and improving access to inpatient detoxification.</a:t>
            </a:r>
          </a:p>
          <a:p>
            <a:r>
              <a:rPr lang="en-GB" b="1" dirty="0"/>
              <a:t>🔹 Cross-Government Collaboration</a:t>
            </a:r>
          </a:p>
          <a:p>
            <a:r>
              <a:rPr lang="en-GB" dirty="0"/>
              <a:t>Coordinated efforts across health, housing, employment, and education sectors.</a:t>
            </a:r>
          </a:p>
          <a:p>
            <a:r>
              <a:rPr lang="en-GB" dirty="0"/>
              <a:t>Emphasis on prevention, especially for young people and vulnerable groups.</a:t>
            </a:r>
          </a:p>
          <a:p>
            <a:r>
              <a:rPr lang="en-GB" dirty="0"/>
              <a:t> </a:t>
            </a:r>
          </a:p>
        </p:txBody>
      </p:sp>
    </p:spTree>
    <p:extLst>
      <p:ext uri="{BB962C8B-B14F-4D97-AF65-F5344CB8AC3E}">
        <p14:creationId xmlns:p14="http://schemas.microsoft.com/office/powerpoint/2010/main" val="1142286176"/>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Project ADDER lived experience team">
            <a:hlinkClick r:id="" action="ppaction://media"/>
            <a:extLst>
              <a:ext uri="{FF2B5EF4-FFF2-40B4-BE49-F238E27FC236}">
                <a16:creationId xmlns:a16="http://schemas.microsoft.com/office/drawing/2014/main" id="{130008C5-3490-4503-F406-2DFC510ADEBC}"/>
              </a:ext>
            </a:extLst>
          </p:cNvPr>
          <p:cNvPicPr>
            <a:picLocks noRot="1" noChangeAspect="1"/>
          </p:cNvPicPr>
          <p:nvPr>
            <a:videoFile r:link="rId1"/>
          </p:nvPr>
        </p:nvPicPr>
        <p:blipFill>
          <a:blip r:embed="rId3"/>
          <a:stretch>
            <a:fillRect/>
          </a:stretch>
        </p:blipFill>
        <p:spPr>
          <a:xfrm>
            <a:off x="515012" y="285169"/>
            <a:ext cx="11161976" cy="6306516"/>
          </a:xfrm>
          <a:prstGeom prst="rect">
            <a:avLst/>
          </a:prstGeom>
        </p:spPr>
      </p:pic>
    </p:spTree>
    <p:extLst>
      <p:ext uri="{BB962C8B-B14F-4D97-AF65-F5344CB8AC3E}">
        <p14:creationId xmlns:p14="http://schemas.microsoft.com/office/powerpoint/2010/main" val="37439257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Inside a drug consumption room as UK drug deaths hit record high">
            <a:hlinkClick r:id="" action="ppaction://media"/>
            <a:extLst>
              <a:ext uri="{FF2B5EF4-FFF2-40B4-BE49-F238E27FC236}">
                <a16:creationId xmlns:a16="http://schemas.microsoft.com/office/drawing/2014/main" id="{F237C414-D09F-98EB-E538-BA0717C0E3EC}"/>
              </a:ext>
            </a:extLst>
          </p:cNvPr>
          <p:cNvPicPr>
            <a:picLocks noRot="1" noChangeAspect="1"/>
          </p:cNvPicPr>
          <p:nvPr>
            <a:videoFile r:link="rId1"/>
          </p:nvPr>
        </p:nvPicPr>
        <p:blipFill>
          <a:blip r:embed="rId3"/>
          <a:stretch>
            <a:fillRect/>
          </a:stretch>
        </p:blipFill>
        <p:spPr>
          <a:xfrm>
            <a:off x="283029" y="144671"/>
            <a:ext cx="11669485" cy="6593259"/>
          </a:xfrm>
          <a:prstGeom prst="rect">
            <a:avLst/>
          </a:prstGeom>
        </p:spPr>
      </p:pic>
    </p:spTree>
    <p:extLst>
      <p:ext uri="{BB962C8B-B14F-4D97-AF65-F5344CB8AC3E}">
        <p14:creationId xmlns:p14="http://schemas.microsoft.com/office/powerpoint/2010/main" val="16754772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DF0FE-9408-474E-5407-CCC007815D6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Can we prevent drug harms?</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white text on a white background&#10;&#10;Description automatically generated">
            <a:hlinkClick r:id="rId3"/>
            <a:extLst>
              <a:ext uri="{FF2B5EF4-FFF2-40B4-BE49-F238E27FC236}">
                <a16:creationId xmlns:a16="http://schemas.microsoft.com/office/drawing/2014/main" id="{F10DCD39-9943-7ABA-74D5-A7538793DB0E}"/>
              </a:ext>
            </a:extLst>
          </p:cNvPr>
          <p:cNvPicPr>
            <a:picLocks noGrp="1" noChangeAspect="1"/>
          </p:cNvPicPr>
          <p:nvPr>
            <p:ph idx="1"/>
          </p:nvPr>
        </p:nvPicPr>
        <p:blipFill>
          <a:blip r:embed="rId4"/>
          <a:stretch>
            <a:fillRect/>
          </a:stretch>
        </p:blipFill>
        <p:spPr>
          <a:xfrm>
            <a:off x="5503858" y="625683"/>
            <a:ext cx="5567862" cy="5455380"/>
          </a:xfrm>
          <a:prstGeom prst="rect">
            <a:avLst/>
          </a:prstGeom>
        </p:spPr>
      </p:pic>
      <p:sp>
        <p:nvSpPr>
          <p:cNvPr id="6" name="TextBox 5">
            <a:extLst>
              <a:ext uri="{FF2B5EF4-FFF2-40B4-BE49-F238E27FC236}">
                <a16:creationId xmlns:a16="http://schemas.microsoft.com/office/drawing/2014/main" id="{D92FB313-2C9B-A804-9247-193E38ED9110}"/>
              </a:ext>
            </a:extLst>
          </p:cNvPr>
          <p:cNvSpPr txBox="1"/>
          <p:nvPr/>
        </p:nvSpPr>
        <p:spPr>
          <a:xfrm>
            <a:off x="477981" y="4684021"/>
            <a:ext cx="4023360" cy="369332"/>
          </a:xfrm>
          <a:prstGeom prst="rect">
            <a:avLst/>
          </a:prstGeom>
          <a:noFill/>
        </p:spPr>
        <p:txBody>
          <a:bodyPr wrap="square" rtlCol="0">
            <a:spAutoFit/>
          </a:bodyPr>
          <a:lstStyle/>
          <a:p>
            <a:r>
              <a:rPr lang="en-GB" dirty="0"/>
              <a:t>Hamilton (2024)</a:t>
            </a:r>
          </a:p>
        </p:txBody>
      </p:sp>
    </p:spTree>
    <p:extLst>
      <p:ext uri="{BB962C8B-B14F-4D97-AF65-F5344CB8AC3E}">
        <p14:creationId xmlns:p14="http://schemas.microsoft.com/office/powerpoint/2010/main" val="3639570843"/>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714B-1BF4-2D75-1E6F-96235DC32095}"/>
              </a:ext>
            </a:extLst>
          </p:cNvPr>
          <p:cNvSpPr>
            <a:spLocks noGrp="1"/>
          </p:cNvSpPr>
          <p:nvPr>
            <p:ph type="title"/>
          </p:nvPr>
        </p:nvSpPr>
        <p:spPr/>
        <p:txBody>
          <a:bodyPr/>
          <a:lstStyle/>
          <a:p>
            <a:r>
              <a:rPr lang="en-GB" dirty="0"/>
              <a:t>LASTING THOUGHT</a:t>
            </a:r>
          </a:p>
        </p:txBody>
      </p:sp>
      <p:pic>
        <p:nvPicPr>
          <p:cNvPr id="5" name="Content Placeholder 4">
            <a:extLst>
              <a:ext uri="{FF2B5EF4-FFF2-40B4-BE49-F238E27FC236}">
                <a16:creationId xmlns:a16="http://schemas.microsoft.com/office/drawing/2014/main" id="{81B0A797-7507-10AD-20D4-915A740DF0D0}"/>
              </a:ext>
            </a:extLst>
          </p:cNvPr>
          <p:cNvPicPr>
            <a:picLocks noGrp="1" noChangeAspect="1"/>
          </p:cNvPicPr>
          <p:nvPr>
            <p:ph idx="1"/>
          </p:nvPr>
        </p:nvPicPr>
        <p:blipFill>
          <a:blip r:embed="rId3"/>
          <a:stretch>
            <a:fillRect/>
          </a:stretch>
        </p:blipFill>
        <p:spPr>
          <a:xfrm>
            <a:off x="3257880" y="2197429"/>
            <a:ext cx="5527000" cy="4405205"/>
          </a:xfrm>
          <a:prstGeom prst="rect">
            <a:avLst/>
          </a:prstGeom>
          <a:ln>
            <a:noFill/>
          </a:ln>
          <a:effectLst>
            <a:outerShdw blurRad="292100" dist="139700" dir="2700000" algn="tl" rotWithShape="0">
              <a:srgbClr val="333333">
                <a:alpha val="65000"/>
              </a:srgbClr>
            </a:outerShdw>
          </a:effectLst>
        </p:spPr>
      </p:pic>
      <p:pic>
        <p:nvPicPr>
          <p:cNvPr id="7" name="Picture 6">
            <a:hlinkClick r:id="rId4"/>
            <a:extLst>
              <a:ext uri="{FF2B5EF4-FFF2-40B4-BE49-F238E27FC236}">
                <a16:creationId xmlns:a16="http://schemas.microsoft.com/office/drawing/2014/main" id="{B7AE5926-F8F3-8DC5-ECF2-F9A9A07D9710}"/>
              </a:ext>
            </a:extLst>
          </p:cNvPr>
          <p:cNvPicPr>
            <a:picLocks noChangeAspect="1"/>
          </p:cNvPicPr>
          <p:nvPr/>
        </p:nvPicPr>
        <p:blipFill>
          <a:blip r:embed="rId5"/>
          <a:stretch>
            <a:fillRect/>
          </a:stretch>
        </p:blipFill>
        <p:spPr>
          <a:xfrm>
            <a:off x="9366183" y="153863"/>
            <a:ext cx="1995343" cy="196912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8" name="TextBox 7">
            <a:extLst>
              <a:ext uri="{FF2B5EF4-FFF2-40B4-BE49-F238E27FC236}">
                <a16:creationId xmlns:a16="http://schemas.microsoft.com/office/drawing/2014/main" id="{DC501F32-F3D1-3651-519D-48B6B2DB519D}"/>
              </a:ext>
            </a:extLst>
          </p:cNvPr>
          <p:cNvSpPr txBox="1"/>
          <p:nvPr/>
        </p:nvSpPr>
        <p:spPr>
          <a:xfrm>
            <a:off x="172017" y="6262253"/>
            <a:ext cx="2344847" cy="430887"/>
          </a:xfrm>
          <a:prstGeom prst="rect">
            <a:avLst/>
          </a:prstGeom>
          <a:noFill/>
        </p:spPr>
        <p:txBody>
          <a:bodyPr wrap="square" rtlCol="0">
            <a:spAutoFit/>
          </a:bodyPr>
          <a:lstStyle/>
          <a:p>
            <a:r>
              <a:rPr lang="en-GB" sz="1100" dirty="0"/>
              <a:t>House of Commons Committee of Public Accounts (2024, P.3)</a:t>
            </a:r>
          </a:p>
        </p:txBody>
      </p:sp>
    </p:spTree>
    <p:extLst>
      <p:ext uri="{BB962C8B-B14F-4D97-AF65-F5344CB8AC3E}">
        <p14:creationId xmlns:p14="http://schemas.microsoft.com/office/powerpoint/2010/main" val="2028898771"/>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37F3B-0096-AF68-FC7A-FA4462B3C10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Further reading……</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hlinkClick r:id="rId2"/>
            <a:extLst>
              <a:ext uri="{FF2B5EF4-FFF2-40B4-BE49-F238E27FC236}">
                <a16:creationId xmlns:a16="http://schemas.microsoft.com/office/drawing/2014/main" id="{8BB32221-3EDF-9E2D-D81E-CC6D72BAE4C5}"/>
              </a:ext>
            </a:extLst>
          </p:cNvPr>
          <p:cNvPicPr>
            <a:picLocks noGrp="1" noChangeAspect="1"/>
          </p:cNvPicPr>
          <p:nvPr>
            <p:ph idx="1"/>
          </p:nvPr>
        </p:nvPicPr>
        <p:blipFill>
          <a:blip r:embed="rId3"/>
          <a:stretch>
            <a:fillRect/>
          </a:stretch>
        </p:blipFill>
        <p:spPr>
          <a:xfrm>
            <a:off x="6371587" y="625683"/>
            <a:ext cx="3832404" cy="5455380"/>
          </a:xfrm>
          <a:prstGeom prst="rect">
            <a:avLst/>
          </a:prstGeom>
        </p:spPr>
      </p:pic>
    </p:spTree>
    <p:extLst>
      <p:ext uri="{BB962C8B-B14F-4D97-AF65-F5344CB8AC3E}">
        <p14:creationId xmlns:p14="http://schemas.microsoft.com/office/powerpoint/2010/main" val="78398062"/>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99648-C243-D1B9-6709-E61066579B62}"/>
              </a:ext>
            </a:extLst>
          </p:cNvPr>
          <p:cNvSpPr>
            <a:spLocks noGrp="1"/>
          </p:cNvSpPr>
          <p:nvPr>
            <p:ph type="title"/>
          </p:nvPr>
        </p:nvSpPr>
        <p:spPr/>
        <p:txBody>
          <a:bodyPr/>
          <a:lstStyle/>
          <a:p>
            <a:r>
              <a:rPr lang="en-GB" dirty="0"/>
              <a:t>Further watching……</a:t>
            </a:r>
          </a:p>
        </p:txBody>
      </p:sp>
      <p:pic>
        <p:nvPicPr>
          <p:cNvPr id="4" name="Online Media 3" title="Episode #10 Drug related deaths in Wales">
            <a:hlinkClick r:id="" action="ppaction://media"/>
            <a:extLst>
              <a:ext uri="{FF2B5EF4-FFF2-40B4-BE49-F238E27FC236}">
                <a16:creationId xmlns:a16="http://schemas.microsoft.com/office/drawing/2014/main" id="{D6DC0FBB-D077-103F-C178-86BE2F6CD4C6}"/>
              </a:ext>
            </a:extLst>
          </p:cNvPr>
          <p:cNvPicPr>
            <a:picLocks noGrp="1" noRot="1" noChangeAspect="1"/>
          </p:cNvPicPr>
          <p:nvPr>
            <p:ph idx="1"/>
            <a:videoFile r:link="rId1"/>
          </p:nvPr>
        </p:nvPicPr>
        <p:blipFill>
          <a:blip r:embed="rId3"/>
          <a:stretch>
            <a:fillRect/>
          </a:stretch>
        </p:blipFill>
        <p:spPr>
          <a:xfrm>
            <a:off x="594731" y="1760820"/>
            <a:ext cx="8051328" cy="4548540"/>
          </a:xfrm>
          <a:prstGeom prst="rect">
            <a:avLst/>
          </a:prstGeom>
        </p:spPr>
      </p:pic>
      <p:sp>
        <p:nvSpPr>
          <p:cNvPr id="5" name="TextBox 4">
            <a:extLst>
              <a:ext uri="{FF2B5EF4-FFF2-40B4-BE49-F238E27FC236}">
                <a16:creationId xmlns:a16="http://schemas.microsoft.com/office/drawing/2014/main" id="{94360B71-851C-1FF2-ACC2-517C199532FC}"/>
              </a:ext>
            </a:extLst>
          </p:cNvPr>
          <p:cNvSpPr txBox="1"/>
          <p:nvPr/>
        </p:nvSpPr>
        <p:spPr>
          <a:xfrm>
            <a:off x="13707396" y="1231271"/>
            <a:ext cx="2067268" cy="597529"/>
          </a:xfrm>
          <a:prstGeom prst="rect">
            <a:avLst/>
          </a:prstGeom>
          <a:noFill/>
        </p:spPr>
        <p:txBody>
          <a:bodyPr wrap="square" rtlCol="0">
            <a:spAutoFit/>
          </a:bodyPr>
          <a:lstStyle/>
          <a:p>
            <a:endParaRPr lang="en-GB" dirty="0"/>
          </a:p>
        </p:txBody>
      </p:sp>
      <p:pic>
        <p:nvPicPr>
          <p:cNvPr id="1026" name="Picture 2" descr="F**k off(sets). Why bad language threatens genuine verified emission  reductions.">
            <a:extLst>
              <a:ext uri="{FF2B5EF4-FFF2-40B4-BE49-F238E27FC236}">
                <a16:creationId xmlns:a16="http://schemas.microsoft.com/office/drawing/2014/main" id="{2D5720C9-D4FB-9D4E-B23F-8987D61A5D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15367" y="153384"/>
            <a:ext cx="2381902" cy="1447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491003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y questions? – St James New Barnet">
            <a:extLst>
              <a:ext uri="{FF2B5EF4-FFF2-40B4-BE49-F238E27FC236}">
                <a16:creationId xmlns:a16="http://schemas.microsoft.com/office/drawing/2014/main" id="{5771B600-D3FA-E987-5B4C-74C3C8555E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2337" y="1095808"/>
            <a:ext cx="9547326" cy="2679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019736"/>
      </p:ext>
    </p:extLst>
  </p:cSld>
  <p:clrMapOvr>
    <a:masterClrMapping/>
  </p:clrMapOvr>
  <p:transition spd="slow">
    <p:wipe/>
  </p:transition>
</p:sld>
</file>

<file path=ppt/theme/theme1.xml><?xml version="1.0" encoding="utf-8"?>
<a:theme xmlns:a="http://schemas.openxmlformats.org/drawingml/2006/main" name="AccentBoxVTI">
  <a:themeElements>
    <a:clrScheme name="AnalogousFromLightSeedRightStep">
      <a:dk1>
        <a:srgbClr val="000000"/>
      </a:dk1>
      <a:lt1>
        <a:srgbClr val="FFFFFF"/>
      </a:lt1>
      <a:dk2>
        <a:srgbClr val="413124"/>
      </a:dk2>
      <a:lt2>
        <a:srgbClr val="E2E8E7"/>
      </a:lt2>
      <a:accent1>
        <a:srgbClr val="C6969D"/>
      </a:accent1>
      <a:accent2>
        <a:srgbClr val="BA8F7F"/>
      </a:accent2>
      <a:accent3>
        <a:srgbClr val="B0A282"/>
      </a:accent3>
      <a:accent4>
        <a:srgbClr val="A2A873"/>
      </a:accent4>
      <a:accent5>
        <a:srgbClr val="95AA81"/>
      </a:accent5>
      <a:accent6>
        <a:srgbClr val="7BAF78"/>
      </a:accent6>
      <a:hlink>
        <a:srgbClr val="568E86"/>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2004</Words>
  <Application>Microsoft Office PowerPoint</Application>
  <PresentationFormat>Widescreen</PresentationFormat>
  <Paragraphs>179</Paragraphs>
  <Slides>41</Slides>
  <Notes>27</Notes>
  <HiddenSlides>0</HiddenSlides>
  <MMClips>4</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41</vt:i4>
      </vt:variant>
    </vt:vector>
  </HeadingPairs>
  <TitlesOfParts>
    <vt:vector size="55" baseType="lpstr">
      <vt:lpstr>GDS Transport</vt:lpstr>
      <vt:lpstr>Google Sans</vt:lpstr>
      <vt:lpstr>Inter</vt:lpstr>
      <vt:lpstr>Aptos</vt:lpstr>
      <vt:lpstr>Aptos Display</vt:lpstr>
      <vt:lpstr>Arial</vt:lpstr>
      <vt:lpstr>Avenir Next LT Pro</vt:lpstr>
      <vt:lpstr>Calibri</vt:lpstr>
      <vt:lpstr>Cambria</vt:lpstr>
      <vt:lpstr>Neue Haas Grotesk Text Pro</vt:lpstr>
      <vt:lpstr>open sans</vt:lpstr>
      <vt:lpstr>open sans</vt:lpstr>
      <vt:lpstr>Symbol</vt:lpstr>
      <vt:lpstr>AccentBoxVTI</vt:lpstr>
      <vt:lpstr>Drug related harm</vt:lpstr>
      <vt:lpstr>Learning objectives</vt:lpstr>
      <vt:lpstr>WHO USES DRUGS?</vt:lpstr>
      <vt:lpstr>PowerPoint Presentation</vt:lpstr>
      <vt:lpstr>TASK: Why do we need to be cautious with the CSEW data?</vt:lpstr>
      <vt:lpstr>Drug related harm in the UK</vt:lpstr>
      <vt:lpstr>Understanding drug related harm</vt:lpstr>
      <vt:lpstr>RESEARCH TASK</vt:lpstr>
      <vt:lpstr>Drug related harm in Wales</vt:lpstr>
      <vt:lpstr>Drug related harm – the consequences</vt:lpstr>
      <vt:lpstr>Drug related harm – social consequences</vt:lpstr>
      <vt:lpstr>AGE and drug related harm</vt:lpstr>
      <vt:lpstr>TASK: Charting Crime Across the Ages</vt:lpstr>
      <vt:lpstr>Drug user characteristics</vt:lpstr>
      <vt:lpstr>Trends in young people’s substance use</vt:lpstr>
      <vt:lpstr>PowerPoint Presentation</vt:lpstr>
      <vt:lpstr>Substance misuse among young people - vulnerabilities</vt:lpstr>
      <vt:lpstr>Mental health needs: young people</vt:lpstr>
      <vt:lpstr>Middle age and older adults: patterns of drug use</vt:lpstr>
      <vt:lpstr>PowerPoint Presentation</vt:lpstr>
      <vt:lpstr>ETHNICITY and drug related harm</vt:lpstr>
      <vt:lpstr>Ethnicity and drug related harm: Main findings</vt:lpstr>
      <vt:lpstr>PowerPoint Presentation</vt:lpstr>
      <vt:lpstr>RESEARCH TASK:  Key findings…..</vt:lpstr>
      <vt:lpstr>GENDER  and drug related harm</vt:lpstr>
      <vt:lpstr>What does the data tell us?</vt:lpstr>
      <vt:lpstr>Men's substance use and societal pressures</vt:lpstr>
      <vt:lpstr>PowerPoint Presentation</vt:lpstr>
      <vt:lpstr>PowerPoint Presentation</vt:lpstr>
      <vt:lpstr>Drug related deaths and gender</vt:lpstr>
      <vt:lpstr>Drug policy and gender</vt:lpstr>
      <vt:lpstr>Research task: Review the findings of the Dame Carol Black review and the Government response</vt:lpstr>
      <vt:lpstr>PowerPoint Presentation</vt:lpstr>
      <vt:lpstr>Government response to Dame Carol Blacks review</vt:lpstr>
      <vt:lpstr>PowerPoint Presentation</vt:lpstr>
      <vt:lpstr>PowerPoint Presentation</vt:lpstr>
      <vt:lpstr>Can we prevent drug harms?</vt:lpstr>
      <vt:lpstr>LASTING THOUGHT</vt:lpstr>
      <vt:lpstr>Further reading……</vt:lpstr>
      <vt:lpstr>Further watching……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Nerys Musgrove</cp:lastModifiedBy>
  <cp:revision>3</cp:revision>
  <dcterms:created xsi:type="dcterms:W3CDTF">2024-09-12T14:19:40Z</dcterms:created>
  <dcterms:modified xsi:type="dcterms:W3CDTF">2026-10-01T10:34:33Z</dcterms:modified>
</cp:coreProperties>
</file>