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s/slide1.xml" ContentType="application/vnd.openxmlformats-officedocument.presentationml.slide+xml"/>
  <Override PartName="/ppt/notesSlides/notesSlide6.xml" ContentType="application/vnd.openxmlformats-officedocument.presentationml.notesSlide+xml"/>
  <Override PartName="/ppt/slideMasters/slideMaster1.xml" ContentType="application/vnd.openxmlformats-officedocument.presentationml.slideMaster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slideLayouts/slideLayout3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5143500" type="screen16x9"/>
  <p:notesSz cx="6858000" cy="9144000"/>
  <p:embeddedFontLst>
    <p:embeddedFont>
      <p:font typeface="Nunito" panose="020B0604020202020204" charset="0"/>
      <p:regular r:id="rId9"/>
      <p:bold r:id="rId10"/>
      <p:italic r:id="rId11"/>
      <p:boldItalic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9" d="100"/>
          <a:sy n="139" d="100"/>
        </p:scale>
        <p:origin x="198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font" Target="fonts/font5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font" Target="fonts/font4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8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3.fntdata"/><Relationship Id="rId5" Type="http://schemas.openxmlformats.org/officeDocument/2006/relationships/slide" Target="slides/slide4.xml"/><Relationship Id="rId15" Type="http://schemas.openxmlformats.org/officeDocument/2006/relationships/font" Target="fonts/font7.fntdata"/><Relationship Id="rId23" Type="http://schemas.openxmlformats.org/officeDocument/2006/relationships/customXml" Target="../customXml/item3.xml"/><Relationship Id="rId10" Type="http://schemas.openxmlformats.org/officeDocument/2006/relationships/font" Target="fonts/font2.fntdata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font" Target="fonts/font1.fntdata"/><Relationship Id="rId14" Type="http://schemas.openxmlformats.org/officeDocument/2006/relationships/font" Target="fonts/font6.fntdata"/><Relationship Id="rId22" Type="http://schemas.openxmlformats.org/officeDocument/2006/relationships/customXml" Target="../customXml/item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obots.com/articles/what-are-the-advantages-of-robot-welding-over-manual-welding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>
                <a:solidFill>
                  <a:srgbClr val="000000"/>
                </a:solidFill>
                <a:effectLst/>
              </a:rPr>
              <a:t>Boiocchi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, F., 2016. </a:t>
            </a:r>
            <a:r>
              <a:rPr lang="en-GB" i="1" dirty="0" smtClean="0">
                <a:solidFill>
                  <a:srgbClr val="000000"/>
                </a:solidFill>
                <a:effectLst/>
              </a:rPr>
              <a:t>State of the art of robotic welding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[online] metalworkingworldmagazine.com. Available at: &lt;https://www.metalworkingworldmagazine.com/state-of-the-art-of-robotic-welding/&gt; [Accessed 16 January 2022].</a:t>
            </a:r>
            <a:r>
              <a:rPr lang="en-GB" dirty="0" smtClean="0">
                <a:effectLst/>
              </a:rPr>
              <a:t> </a:t>
            </a:r>
            <a:endParaRPr lang="en-GB" u="sng" dirty="0" smtClean="0">
              <a:solidFill>
                <a:schemeClr val="hlink"/>
              </a:solidFill>
              <a:hlinkClick r:id="rId3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>
                <a:solidFill>
                  <a:srgbClr val="000000"/>
                </a:solidFill>
                <a:effectLst/>
              </a:rPr>
              <a:t>RobotWorx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</a:t>
            </a:r>
            <a:r>
              <a:rPr lang="en-GB" dirty="0" err="1" smtClean="0">
                <a:solidFill>
                  <a:srgbClr val="000000"/>
                </a:solidFill>
                <a:effectLst/>
              </a:rPr>
              <a:t>n.d.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 </a:t>
            </a:r>
            <a:r>
              <a:rPr lang="en-GB" i="1" dirty="0" smtClean="0">
                <a:solidFill>
                  <a:srgbClr val="000000"/>
                </a:solidFill>
                <a:effectLst/>
              </a:rPr>
              <a:t>What are the advantages of robot welding over manual welding?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[online] Available at: &lt;https://www.robots.com/articles/what-are-the-advantages-of-robot-welding-over-manual-welding&gt; [Accessed 16 January 2022]. Author not found</a:t>
            </a: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10e7390ac67_0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10e7390ac67_0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10e7390ac67_0_1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10e7390ac67_0_1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 smtClean="0">
                <a:solidFill>
                  <a:srgbClr val="000000"/>
                </a:solidFill>
                <a:effectLst/>
              </a:rPr>
              <a:t>Bélanger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-Barrette, M., 2016. </a:t>
            </a:r>
            <a:r>
              <a:rPr lang="en-GB" i="1" dirty="0" smtClean="0">
                <a:solidFill>
                  <a:srgbClr val="000000"/>
                </a:solidFill>
                <a:effectLst/>
              </a:rPr>
              <a:t>5 Factors to Consider Before Moving to a Robotic Welding Process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[online] Blog.robotiq.com. Available at: &lt;https://blog.robotiq.com/bid/70461/5-Factors-to-Consider-Before-Moving-to-a-Robotic-Welding-Process&gt; [Accessed 16 January 2022].</a:t>
            </a: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6890a9e0459d3716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6890a9e0459d3716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solidFill>
                  <a:srgbClr val="000000"/>
                </a:solidFill>
                <a:effectLst/>
              </a:rPr>
              <a:t>Armstrong, M., 2018. </a:t>
            </a:r>
            <a:r>
              <a:rPr lang="en-GB" i="1" dirty="0" smtClean="0">
                <a:solidFill>
                  <a:srgbClr val="000000"/>
                </a:solidFill>
                <a:effectLst/>
              </a:rPr>
              <a:t>Infographic: The Future of Car Sales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[online] Statista Infographics. Available at: &lt;https://www.statista.com/chart/12513/the-future-of-car-sales/&gt; [Accessed 16 January 2022].</a:t>
            </a: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6890a9e0459d3716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6890a9e0459d3716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smtClean="0">
                <a:solidFill>
                  <a:srgbClr val="000000"/>
                </a:solidFill>
                <a:effectLst/>
              </a:rPr>
              <a:t>Armstrong, M., 2017. </a:t>
            </a:r>
            <a:r>
              <a:rPr lang="en-GB" i="1" dirty="0" smtClean="0">
                <a:solidFill>
                  <a:srgbClr val="000000"/>
                </a:solidFill>
                <a:effectLst/>
              </a:rPr>
              <a:t>Infographic: Rise of the Industrial Robots</a:t>
            </a:r>
            <a:r>
              <a:rPr lang="en-GB" dirty="0" smtClean="0">
                <a:solidFill>
                  <a:srgbClr val="000000"/>
                </a:solidFill>
                <a:effectLst/>
              </a:rPr>
              <a:t>. [online] Statista Infographics. Available at: &lt;https://www.statista.com/chart/11397/rise-of-the-industrial-robots/&gt; [Accessed 16 January 2022].</a:t>
            </a: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6890a9e0459d3716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6890a9e0459d3716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accent6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name="adj" fmla="val 153193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" name="Google Shape;34;p2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>
            <a:endParaRPr/>
          </a:p>
        </p:txBody>
      </p:sp>
      <p:sp>
        <p:nvSpPr>
          <p:cNvPr id="35" name="Google Shape;35;p2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3"/>
        </a:solidFill>
        <a:effectLst/>
      </p:bgPr>
    </p:bg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" name="Google Shape;47;p3"/>
          <p:cNvSpPr txBox="1">
            <a:spLocks noGrp="1"/>
          </p:cNvSpPr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Google Shape;48;p3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bg>
      <p:bgPr>
        <a:solidFill>
          <a:schemeClr val="dk2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54" name="Google Shape;54;p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5" name="Google Shape;55;p4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bg>
      <p:bgPr>
        <a:solidFill>
          <a:schemeClr val="dk2"/>
        </a:solidFill>
        <a:effectLst/>
      </p:bgPr>
    </p:bg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1" name="Google Shape;61;p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2" name="Google Shape;62;p5"/>
          <p:cNvSpPr txBox="1">
            <a:spLocks noGrp="1"/>
          </p:cNvSpPr>
          <p:nvPr>
            <p:ph type="body" idx="2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3" name="Google Shape;63;p5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bg>
      <p:bgPr>
        <a:solidFill>
          <a:schemeClr val="dk2"/>
        </a:soli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6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bg>
      <p:bgPr>
        <a:solidFill>
          <a:schemeClr val="accent3"/>
        </a:solidFill>
        <a:effectLst/>
      </p:bgPr>
    </p:bg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75" name="Google Shape;75;p7"/>
          <p:cNvSpPr txBox="1">
            <a:spLocks noGrp="1"/>
          </p:cNvSpPr>
          <p:nvPr>
            <p:ph type="body" idx="1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76" name="Google Shape;76;p7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name="adj" fmla="val 153193"/>
              </a:avLst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>
            <a:endParaRPr/>
          </a:p>
        </p:txBody>
      </p:sp>
      <p:sp>
        <p:nvSpPr>
          <p:cNvPr id="94" name="Google Shape;94;p8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solidFill>
          <a:schemeClr val="dk2"/>
        </a:soli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9"/>
          <p:cNvSpPr txBox="1">
            <a:spLocks noGrp="1"/>
          </p:cNvSpPr>
          <p:nvPr>
            <p:ph type="body" idx="2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p9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sy="101000" algn="ctr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0"/>
          <p:cNvSpPr txBox="1">
            <a:spLocks noGrp="1"/>
          </p:cNvSpPr>
          <p:nvPr>
            <p:ph type="body" idx="1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108" name="Google Shape;108;p10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accent3"/>
        </a:solidFill>
        <a:effectLst/>
      </p:bgPr>
    </p:bg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name="adj" fmla="val 158024"/>
              </a:avLst>
            </a:pr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9" name="Google Shape;119;p11"/>
          <p:cNvSpPr txBox="1">
            <a:spLocks noGrp="1"/>
          </p:cNvSpPr>
          <p:nvPr>
            <p:ph type="title" hasCustomPrompt="1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>
            <a:spLocks noGrp="1"/>
          </p:cNvSpPr>
          <p:nvPr>
            <p:ph type="body" idx="1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121" name="Google Shape;121;p1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hift"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>
            <a:spLocks noGrp="1"/>
          </p:cNvSpPr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Welding Robots</a:t>
            </a:r>
            <a:endParaRPr/>
          </a:p>
        </p:txBody>
      </p:sp>
      <p:sp>
        <p:nvSpPr>
          <p:cNvPr id="129" name="Google Shape;129;p13"/>
          <p:cNvSpPr txBox="1">
            <a:spLocks noGrp="1"/>
          </p:cNvSpPr>
          <p:nvPr>
            <p:ph type="subTitle" idx="1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Josh Jenkins</a:t>
            </a:r>
            <a:endParaRPr/>
          </a:p>
        </p:txBody>
      </p:sp>
      <p:pic>
        <p:nvPicPr>
          <p:cNvPr id="130" name="Google Shape;130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1875" y="413368"/>
            <a:ext cx="2843451" cy="15702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31" name="Google Shape;131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12200" y="3090725"/>
            <a:ext cx="2991000" cy="15702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4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Topics of Discussion</a:t>
            </a:r>
            <a:endParaRPr/>
          </a:p>
        </p:txBody>
      </p:sp>
      <p:sp>
        <p:nvSpPr>
          <p:cNvPr id="137" name="Google Shape;137;p14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are welding robots?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What are the advantages and disadvantages?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Summary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5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are welding robots?</a:t>
            </a:r>
            <a:endParaRPr/>
          </a:p>
        </p:txBody>
      </p:sp>
      <p:sp>
        <p:nvSpPr>
          <p:cNvPr id="143" name="Google Shape;143;p15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Some common types of welding robots are:</a:t>
            </a:r>
            <a:endParaRPr/>
          </a:p>
          <a:p>
            <a:pPr marL="457200" lvl="0" indent="-311150" algn="l" rtl="0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Resistance Spot welding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Laser Welding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Gas Metal Arc Welding</a:t>
            </a:r>
            <a:endParaRPr/>
          </a:p>
        </p:txBody>
      </p:sp>
      <p:pic>
        <p:nvPicPr>
          <p:cNvPr id="144" name="Google Shape;144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86620" y="2923950"/>
            <a:ext cx="2821774" cy="18923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6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Advantages</a:t>
            </a:r>
            <a:endParaRPr/>
          </a:p>
        </p:txBody>
      </p:sp>
      <p:sp>
        <p:nvSpPr>
          <p:cNvPr id="150" name="Google Shape;150;p16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Consistency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Productivity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Costs</a:t>
            </a:r>
            <a:endParaRPr/>
          </a:p>
        </p:txBody>
      </p:sp>
      <p:pic>
        <p:nvPicPr>
          <p:cNvPr id="151" name="Google Shape;151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06000" y="1377500"/>
            <a:ext cx="4964501" cy="353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17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Disadvantages</a:t>
            </a:r>
            <a:endParaRPr/>
          </a:p>
        </p:txBody>
      </p:sp>
      <p:sp>
        <p:nvSpPr>
          <p:cNvPr id="157" name="Google Shape;157;p17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Flexibility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Reliability</a:t>
            </a:r>
            <a:endParaRPr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Social Effects</a:t>
            </a:r>
            <a:endParaRPr/>
          </a:p>
        </p:txBody>
      </p:sp>
      <p:pic>
        <p:nvPicPr>
          <p:cNvPr id="158" name="Google Shape;158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107225" y="1475100"/>
            <a:ext cx="4483524" cy="3194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8"/>
          <p:cNvSpPr txBox="1">
            <a:spLocks noGrp="1"/>
          </p:cNvSpPr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Summary and conclusion</a:t>
            </a:r>
            <a:endParaRPr/>
          </a:p>
        </p:txBody>
      </p:sp>
      <p:sp>
        <p:nvSpPr>
          <p:cNvPr id="164" name="Google Shape;164;p18"/>
          <p:cNvSpPr txBox="1">
            <a:spLocks noGrp="1"/>
          </p:cNvSpPr>
          <p:nvPr>
            <p:ph type="body" idx="1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4" ma:contentTypeDescription="Create a new document." ma:contentTypeScope="" ma:versionID="9095f6d569e7443209265ef43bcae164">
  <xsd:schema xmlns:xsd="http://www.w3.org/2001/XMLSchema" xmlns:xs="http://www.w3.org/2001/XMLSchema" xmlns:p="http://schemas.microsoft.com/office/2006/metadata/properties" xmlns:ns2="b4b12159-8873-4228-a9ef-c0ab43396be6" xmlns:ns3="ba4dc948-0104-4e40-adcc-691b72c975d2" targetNamespace="http://schemas.microsoft.com/office/2006/metadata/properties" ma:root="true" ma:fieldsID="d10b0e20712b003886ddbb6b1d406bad" ns2:_="" ns3:_="">
    <xsd:import namespace="b4b12159-8873-4228-a9ef-c0ab43396be6"/>
    <xsd:import namespace="ba4dc948-0104-4e40-adcc-691b72c975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a00e37bf-b30e-4214-9f35-a84232ad97bb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4dc948-0104-4e40-adcc-691b72c975d2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e41476d4-1a4d-4cc7-9ce9-dddd390cc0e7}" ma:internalName="TaxCatchAll" ma:showField="CatchAllData" ma:web="ba4dc948-0104-4e40-adcc-691b72c975d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4b12159-8873-4228-a9ef-c0ab43396be6">
      <Terms xmlns="http://schemas.microsoft.com/office/infopath/2007/PartnerControls"/>
    </lcf76f155ced4ddcb4097134ff3c332f>
    <TaxCatchAll xmlns="ba4dc948-0104-4e40-adcc-691b72c975d2" xsi:nil="true"/>
  </documentManagement>
</p:properties>
</file>

<file path=customXml/itemProps1.xml><?xml version="1.0" encoding="utf-8"?>
<ds:datastoreItem xmlns:ds="http://schemas.openxmlformats.org/officeDocument/2006/customXml" ds:itemID="{6503DC6E-64B4-44C3-8F3E-03BBA5B770BE}"/>
</file>

<file path=customXml/itemProps2.xml><?xml version="1.0" encoding="utf-8"?>
<ds:datastoreItem xmlns:ds="http://schemas.openxmlformats.org/officeDocument/2006/customXml" ds:itemID="{934F304E-1539-498A-9D9C-15FEDE99B236}"/>
</file>

<file path=customXml/itemProps3.xml><?xml version="1.0" encoding="utf-8"?>
<ds:datastoreItem xmlns:ds="http://schemas.openxmlformats.org/officeDocument/2006/customXml" ds:itemID="{23108B5F-8B1D-4A83-9513-E15C63AE1473}"/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228</Words>
  <Application>Microsoft Office PowerPoint</Application>
  <PresentationFormat>On-screen Show (16:9)</PresentationFormat>
  <Paragraphs>25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Nunito</vt:lpstr>
      <vt:lpstr>Calibri</vt:lpstr>
      <vt:lpstr>Shift</vt:lpstr>
      <vt:lpstr>Welding Robots</vt:lpstr>
      <vt:lpstr>Topics of Discussion</vt:lpstr>
      <vt:lpstr>What are welding robots?</vt:lpstr>
      <vt:lpstr>Advantages</vt:lpstr>
      <vt:lpstr>Disadvantages</vt:lpstr>
      <vt:lpstr>Summary and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Welding Robots</dc:title>
  <dc:creator>JEN17835588 (Josh Jenkins)</dc:creator>
  <cp:lastModifiedBy>Calvin Williams</cp:lastModifiedBy>
  <cp:revision>2</cp:revision>
  <dcterms:modified xsi:type="dcterms:W3CDTF">2022-06-14T09:12:14Z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