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335" r:id="rId3"/>
    <p:sldId id="336" r:id="rId4"/>
    <p:sldId id="338" r:id="rId5"/>
    <p:sldId id="337" r:id="rId6"/>
    <p:sldId id="259" r:id="rId7"/>
    <p:sldId id="340" r:id="rId8"/>
    <p:sldId id="267" r:id="rId9"/>
    <p:sldId id="271" r:id="rId10"/>
    <p:sldId id="273" r:id="rId11"/>
    <p:sldId id="274" r:id="rId12"/>
    <p:sldId id="341" r:id="rId13"/>
    <p:sldId id="342" r:id="rId14"/>
    <p:sldId id="343" r:id="rId15"/>
    <p:sldId id="344" r:id="rId16"/>
    <p:sldId id="345" r:id="rId17"/>
    <p:sldId id="346" r:id="rId18"/>
    <p:sldId id="347" r:id="rId19"/>
    <p:sldId id="295" r:id="rId20"/>
    <p:sldId id="348" r:id="rId21"/>
    <p:sldId id="297" r:id="rId22"/>
    <p:sldId id="292" r:id="rId23"/>
    <p:sldId id="351" r:id="rId24"/>
    <p:sldId id="352" r:id="rId25"/>
    <p:sldId id="353" r:id="rId26"/>
    <p:sldId id="350" r:id="rId27"/>
    <p:sldId id="363" r:id="rId28"/>
    <p:sldId id="356" r:id="rId29"/>
    <p:sldId id="357" r:id="rId30"/>
    <p:sldId id="358" r:id="rId31"/>
    <p:sldId id="359" r:id="rId32"/>
    <p:sldId id="360" r:id="rId33"/>
    <p:sldId id="361" r:id="rId34"/>
    <p:sldId id="362" r:id="rId35"/>
    <p:sldId id="355"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24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53FBA-5807-3AA8-C5FA-A1183BAB681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97823B2-683B-1884-ECC1-6EB7EFC41E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141AAFF-A492-91A6-3A66-B89AF2CBA5A0}"/>
              </a:ext>
            </a:extLst>
          </p:cNvPr>
          <p:cNvSpPr>
            <a:spLocks noGrp="1"/>
          </p:cNvSpPr>
          <p:nvPr>
            <p:ph type="dt" sz="half" idx="10"/>
          </p:nvPr>
        </p:nvSpPr>
        <p:spPr/>
        <p:txBody>
          <a:bodyPr/>
          <a:lstStyle/>
          <a:p>
            <a:fld id="{FBD2BDBB-E11F-41F4-AE1C-4A67C7131405}" type="datetimeFigureOut">
              <a:rPr lang="en-GB" smtClean="0"/>
              <a:t>11/04/2024</a:t>
            </a:fld>
            <a:endParaRPr lang="en-GB"/>
          </a:p>
        </p:txBody>
      </p:sp>
      <p:sp>
        <p:nvSpPr>
          <p:cNvPr id="5" name="Footer Placeholder 4">
            <a:extLst>
              <a:ext uri="{FF2B5EF4-FFF2-40B4-BE49-F238E27FC236}">
                <a16:creationId xmlns:a16="http://schemas.microsoft.com/office/drawing/2014/main" id="{7BAC2C92-3EFF-EC58-FDEE-45EC6FE5DF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9385D-3C44-823E-8041-B5B388B8B9B4}"/>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778667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D139F-1A7C-0EF8-95E6-03652F97B36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8DA3645-5757-AD7B-7F78-416304C19F4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13CC4A3-9910-DDF7-4AE1-74D5F95237FD}"/>
              </a:ext>
            </a:extLst>
          </p:cNvPr>
          <p:cNvSpPr>
            <a:spLocks noGrp="1"/>
          </p:cNvSpPr>
          <p:nvPr>
            <p:ph type="dt" sz="half" idx="10"/>
          </p:nvPr>
        </p:nvSpPr>
        <p:spPr/>
        <p:txBody>
          <a:bodyPr/>
          <a:lstStyle/>
          <a:p>
            <a:fld id="{FBD2BDBB-E11F-41F4-AE1C-4A67C7131405}" type="datetimeFigureOut">
              <a:rPr lang="en-GB" smtClean="0"/>
              <a:t>11/04/2024</a:t>
            </a:fld>
            <a:endParaRPr lang="en-GB"/>
          </a:p>
        </p:txBody>
      </p:sp>
      <p:sp>
        <p:nvSpPr>
          <p:cNvPr id="5" name="Footer Placeholder 4">
            <a:extLst>
              <a:ext uri="{FF2B5EF4-FFF2-40B4-BE49-F238E27FC236}">
                <a16:creationId xmlns:a16="http://schemas.microsoft.com/office/drawing/2014/main" id="{D3F4964B-5C7C-9236-61A7-9AA1F75F58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7F8E06-A80B-EEC4-BFEB-A1893C2B805E}"/>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2473941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BB256-B06B-E148-413E-2586668A04B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44C96EB-0BA3-B7FD-A392-E6F61D51DEE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693F32B-FD78-FC76-FBBD-80E7BF25B291}"/>
              </a:ext>
            </a:extLst>
          </p:cNvPr>
          <p:cNvSpPr>
            <a:spLocks noGrp="1"/>
          </p:cNvSpPr>
          <p:nvPr>
            <p:ph type="dt" sz="half" idx="10"/>
          </p:nvPr>
        </p:nvSpPr>
        <p:spPr/>
        <p:txBody>
          <a:bodyPr/>
          <a:lstStyle/>
          <a:p>
            <a:fld id="{FBD2BDBB-E11F-41F4-AE1C-4A67C7131405}" type="datetimeFigureOut">
              <a:rPr lang="en-GB" smtClean="0"/>
              <a:t>11/04/2024</a:t>
            </a:fld>
            <a:endParaRPr lang="en-GB"/>
          </a:p>
        </p:txBody>
      </p:sp>
      <p:sp>
        <p:nvSpPr>
          <p:cNvPr id="5" name="Footer Placeholder 4">
            <a:extLst>
              <a:ext uri="{FF2B5EF4-FFF2-40B4-BE49-F238E27FC236}">
                <a16:creationId xmlns:a16="http://schemas.microsoft.com/office/drawing/2014/main" id="{EDA7BBDB-21A9-0D31-AD06-B0B97FFEDF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F725A9-D1BD-D26E-4DCA-B47799C5233E}"/>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1516626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69011-C6D3-9255-7B93-F4BA9932C62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5095B3D-71FF-52B3-4C09-FFC275D9D2A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780ACE1-9C67-5910-4BBE-3421EEFBE4A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4A04977-7C52-92CD-1FF1-39FF6B4C3FBC}"/>
              </a:ext>
            </a:extLst>
          </p:cNvPr>
          <p:cNvSpPr>
            <a:spLocks noGrp="1"/>
          </p:cNvSpPr>
          <p:nvPr>
            <p:ph type="dt" sz="half" idx="10"/>
          </p:nvPr>
        </p:nvSpPr>
        <p:spPr/>
        <p:txBody>
          <a:bodyPr/>
          <a:lstStyle/>
          <a:p>
            <a:fld id="{FBD2BDBB-E11F-41F4-AE1C-4A67C7131405}" type="datetimeFigureOut">
              <a:rPr lang="en-GB" smtClean="0"/>
              <a:t>11/04/2024</a:t>
            </a:fld>
            <a:endParaRPr lang="en-GB"/>
          </a:p>
        </p:txBody>
      </p:sp>
      <p:sp>
        <p:nvSpPr>
          <p:cNvPr id="6" name="Footer Placeholder 5">
            <a:extLst>
              <a:ext uri="{FF2B5EF4-FFF2-40B4-BE49-F238E27FC236}">
                <a16:creationId xmlns:a16="http://schemas.microsoft.com/office/drawing/2014/main" id="{E7B8350A-1D59-0077-3C1F-4D06E4112F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50F40E-9F36-F50A-8CA2-E06A66106916}"/>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4194942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F40C0-5DD6-EF11-138E-B4471B7473F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29E46AF-E943-C7DE-77A7-0377960C61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118CA91-C5F5-8866-E647-7BCC253587E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7ABB816-49EE-13A4-1831-BBA96F7C9D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CF79AEE-FB54-0F23-6E98-7BE1B81677D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07EEF6B-3B6F-2582-5FFC-51DA049739ED}"/>
              </a:ext>
            </a:extLst>
          </p:cNvPr>
          <p:cNvSpPr>
            <a:spLocks noGrp="1"/>
          </p:cNvSpPr>
          <p:nvPr>
            <p:ph type="dt" sz="half" idx="10"/>
          </p:nvPr>
        </p:nvSpPr>
        <p:spPr/>
        <p:txBody>
          <a:bodyPr/>
          <a:lstStyle/>
          <a:p>
            <a:fld id="{FBD2BDBB-E11F-41F4-AE1C-4A67C7131405}" type="datetimeFigureOut">
              <a:rPr lang="en-GB" smtClean="0"/>
              <a:t>11/04/2024</a:t>
            </a:fld>
            <a:endParaRPr lang="en-GB"/>
          </a:p>
        </p:txBody>
      </p:sp>
      <p:sp>
        <p:nvSpPr>
          <p:cNvPr id="8" name="Footer Placeholder 7">
            <a:extLst>
              <a:ext uri="{FF2B5EF4-FFF2-40B4-BE49-F238E27FC236}">
                <a16:creationId xmlns:a16="http://schemas.microsoft.com/office/drawing/2014/main" id="{AB5DA869-2350-687F-BFD9-AA08E4FF6F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D9164DD-BA68-8BDC-6723-9FD3022BEA79}"/>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23790100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4C2FA-EE8F-1067-002A-EC0A0F2E942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EB9AAD4-5352-2C16-E7CD-9E7400BF1505}"/>
              </a:ext>
            </a:extLst>
          </p:cNvPr>
          <p:cNvSpPr>
            <a:spLocks noGrp="1"/>
          </p:cNvSpPr>
          <p:nvPr>
            <p:ph type="dt" sz="half" idx="10"/>
          </p:nvPr>
        </p:nvSpPr>
        <p:spPr/>
        <p:txBody>
          <a:bodyPr/>
          <a:lstStyle/>
          <a:p>
            <a:fld id="{FBD2BDBB-E11F-41F4-AE1C-4A67C7131405}" type="datetimeFigureOut">
              <a:rPr lang="en-GB" smtClean="0"/>
              <a:t>11/04/2024</a:t>
            </a:fld>
            <a:endParaRPr lang="en-GB"/>
          </a:p>
        </p:txBody>
      </p:sp>
      <p:sp>
        <p:nvSpPr>
          <p:cNvPr id="4" name="Footer Placeholder 3">
            <a:extLst>
              <a:ext uri="{FF2B5EF4-FFF2-40B4-BE49-F238E27FC236}">
                <a16:creationId xmlns:a16="http://schemas.microsoft.com/office/drawing/2014/main" id="{C0D0D6BB-612D-DD39-6520-2E737349472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5223A6E-9EDA-5CA2-C420-BDDBC01D1C98}"/>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2147780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B452E4-15CA-E10D-02AB-142DEAFED4E3}"/>
              </a:ext>
            </a:extLst>
          </p:cNvPr>
          <p:cNvSpPr>
            <a:spLocks noGrp="1"/>
          </p:cNvSpPr>
          <p:nvPr>
            <p:ph type="dt" sz="half" idx="10"/>
          </p:nvPr>
        </p:nvSpPr>
        <p:spPr/>
        <p:txBody>
          <a:bodyPr/>
          <a:lstStyle/>
          <a:p>
            <a:fld id="{FBD2BDBB-E11F-41F4-AE1C-4A67C7131405}" type="datetimeFigureOut">
              <a:rPr lang="en-GB" smtClean="0"/>
              <a:t>11/04/2024</a:t>
            </a:fld>
            <a:endParaRPr lang="en-GB"/>
          </a:p>
        </p:txBody>
      </p:sp>
      <p:sp>
        <p:nvSpPr>
          <p:cNvPr id="3" name="Footer Placeholder 2">
            <a:extLst>
              <a:ext uri="{FF2B5EF4-FFF2-40B4-BE49-F238E27FC236}">
                <a16:creationId xmlns:a16="http://schemas.microsoft.com/office/drawing/2014/main" id="{577B9575-5727-C8C0-30F9-5D13D13E84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F8D4096-5A94-C90D-9093-2FAE292E29C7}"/>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1120904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AF9CD-9628-5B89-1354-5EAD65F2269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E74FA31-13DE-762E-F3E0-5B62AE3A37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856899A-FA0E-2C21-81B4-ED5F9941AF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50F7D5B-241F-83FB-124F-FDA486D3FECF}"/>
              </a:ext>
            </a:extLst>
          </p:cNvPr>
          <p:cNvSpPr>
            <a:spLocks noGrp="1"/>
          </p:cNvSpPr>
          <p:nvPr>
            <p:ph type="dt" sz="half" idx="10"/>
          </p:nvPr>
        </p:nvSpPr>
        <p:spPr/>
        <p:txBody>
          <a:bodyPr/>
          <a:lstStyle/>
          <a:p>
            <a:fld id="{FBD2BDBB-E11F-41F4-AE1C-4A67C7131405}" type="datetimeFigureOut">
              <a:rPr lang="en-GB" smtClean="0"/>
              <a:t>11/04/2024</a:t>
            </a:fld>
            <a:endParaRPr lang="en-GB"/>
          </a:p>
        </p:txBody>
      </p:sp>
      <p:sp>
        <p:nvSpPr>
          <p:cNvPr id="6" name="Footer Placeholder 5">
            <a:extLst>
              <a:ext uri="{FF2B5EF4-FFF2-40B4-BE49-F238E27FC236}">
                <a16:creationId xmlns:a16="http://schemas.microsoft.com/office/drawing/2014/main" id="{13D607AF-FA39-D883-BF44-882CEBF1EE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BA2A75-215A-3977-E337-2FD9199F4856}"/>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2542564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B92EA-C166-C9F2-0D4A-36356931F0D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B360FFF-3802-900F-55AD-4967F62783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07F6FE-1319-29CA-2DFE-2CA7964374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555B6FF-502A-C3D2-05DF-AB69733910F3}"/>
              </a:ext>
            </a:extLst>
          </p:cNvPr>
          <p:cNvSpPr>
            <a:spLocks noGrp="1"/>
          </p:cNvSpPr>
          <p:nvPr>
            <p:ph type="dt" sz="half" idx="10"/>
          </p:nvPr>
        </p:nvSpPr>
        <p:spPr/>
        <p:txBody>
          <a:bodyPr/>
          <a:lstStyle/>
          <a:p>
            <a:fld id="{FBD2BDBB-E11F-41F4-AE1C-4A67C7131405}" type="datetimeFigureOut">
              <a:rPr lang="en-GB" smtClean="0"/>
              <a:t>11/04/2024</a:t>
            </a:fld>
            <a:endParaRPr lang="en-GB"/>
          </a:p>
        </p:txBody>
      </p:sp>
      <p:sp>
        <p:nvSpPr>
          <p:cNvPr id="6" name="Footer Placeholder 5">
            <a:extLst>
              <a:ext uri="{FF2B5EF4-FFF2-40B4-BE49-F238E27FC236}">
                <a16:creationId xmlns:a16="http://schemas.microsoft.com/office/drawing/2014/main" id="{A8750EF2-2D41-B931-DEBD-8962BE36E4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441118-BF28-209E-D0CB-8B5C3DD5A8C1}"/>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1670318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DF591-68A3-39AE-0891-46E38A7FB19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BDFB292-1828-50D6-08A6-DDF3EA8AF5F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6F0B767-D6F5-1976-7A00-DD99734DEBF2}"/>
              </a:ext>
            </a:extLst>
          </p:cNvPr>
          <p:cNvSpPr>
            <a:spLocks noGrp="1"/>
          </p:cNvSpPr>
          <p:nvPr>
            <p:ph type="dt" sz="half" idx="10"/>
          </p:nvPr>
        </p:nvSpPr>
        <p:spPr/>
        <p:txBody>
          <a:bodyPr/>
          <a:lstStyle/>
          <a:p>
            <a:fld id="{FBD2BDBB-E11F-41F4-AE1C-4A67C7131405}" type="datetimeFigureOut">
              <a:rPr lang="en-GB" smtClean="0"/>
              <a:t>11/04/2024</a:t>
            </a:fld>
            <a:endParaRPr lang="en-GB"/>
          </a:p>
        </p:txBody>
      </p:sp>
      <p:sp>
        <p:nvSpPr>
          <p:cNvPr id="5" name="Footer Placeholder 4">
            <a:extLst>
              <a:ext uri="{FF2B5EF4-FFF2-40B4-BE49-F238E27FC236}">
                <a16:creationId xmlns:a16="http://schemas.microsoft.com/office/drawing/2014/main" id="{1DF06327-B359-0FAD-8A4A-AF8AE875BC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8F7FA4-1035-E68C-440B-1D6345973208}"/>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1627938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A44EA3-30AC-D524-9821-753089A1E2F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E33F46D-7EE5-A3A2-889F-DE08B617025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4080829-E344-275B-ABE5-C967A680B84C}"/>
              </a:ext>
            </a:extLst>
          </p:cNvPr>
          <p:cNvSpPr>
            <a:spLocks noGrp="1"/>
          </p:cNvSpPr>
          <p:nvPr>
            <p:ph type="dt" sz="half" idx="10"/>
          </p:nvPr>
        </p:nvSpPr>
        <p:spPr/>
        <p:txBody>
          <a:bodyPr/>
          <a:lstStyle/>
          <a:p>
            <a:fld id="{FBD2BDBB-E11F-41F4-AE1C-4A67C7131405}" type="datetimeFigureOut">
              <a:rPr lang="en-GB" smtClean="0"/>
              <a:t>11/04/2024</a:t>
            </a:fld>
            <a:endParaRPr lang="en-GB"/>
          </a:p>
        </p:txBody>
      </p:sp>
      <p:sp>
        <p:nvSpPr>
          <p:cNvPr id="5" name="Footer Placeholder 4">
            <a:extLst>
              <a:ext uri="{FF2B5EF4-FFF2-40B4-BE49-F238E27FC236}">
                <a16:creationId xmlns:a16="http://schemas.microsoft.com/office/drawing/2014/main" id="{2D216521-107D-2E83-8D0E-67649C5E9E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0823EE-8564-F603-B013-FCC53C01171A}"/>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1105233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C94943-2F30-FA14-F62D-85E1354C72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43C59B-129F-8147-28C1-0428D4D0D0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8E7DF12-AAB5-B7DC-31DB-B37D09F35E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BD2BDBB-E11F-41F4-AE1C-4A67C7131405}" type="datetimeFigureOut">
              <a:rPr lang="en-GB" smtClean="0"/>
              <a:t>11/04/2024</a:t>
            </a:fld>
            <a:endParaRPr lang="en-GB"/>
          </a:p>
        </p:txBody>
      </p:sp>
      <p:sp>
        <p:nvSpPr>
          <p:cNvPr id="5" name="Footer Placeholder 4">
            <a:extLst>
              <a:ext uri="{FF2B5EF4-FFF2-40B4-BE49-F238E27FC236}">
                <a16:creationId xmlns:a16="http://schemas.microsoft.com/office/drawing/2014/main" id="{11BF7138-D049-DE95-CE70-F9C679CBC4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2101905-18A6-CE2D-5660-17F9439EDC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4D9A723-DCCA-43EE-8AEF-90DDD259517E}" type="slidenum">
              <a:rPr lang="en-GB" smtClean="0"/>
              <a:t>‹#›</a:t>
            </a:fld>
            <a:endParaRPr lang="en-GB"/>
          </a:p>
        </p:txBody>
      </p:sp>
    </p:spTree>
    <p:extLst>
      <p:ext uri="{BB962C8B-B14F-4D97-AF65-F5344CB8AC3E}">
        <p14:creationId xmlns:p14="http://schemas.microsoft.com/office/powerpoint/2010/main" val="42146224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A4E07-7BA8-141D-4926-EDC6E2487259}"/>
              </a:ext>
            </a:extLst>
          </p:cNvPr>
          <p:cNvSpPr>
            <a:spLocks noGrp="1"/>
          </p:cNvSpPr>
          <p:nvPr>
            <p:ph type="ctrTitle"/>
          </p:nvPr>
        </p:nvSpPr>
        <p:spPr/>
        <p:txBody>
          <a:bodyPr/>
          <a:lstStyle/>
          <a:p>
            <a:r>
              <a:rPr lang="en-GB" dirty="0"/>
              <a:t>Global Governance</a:t>
            </a:r>
          </a:p>
        </p:txBody>
      </p:sp>
      <p:sp>
        <p:nvSpPr>
          <p:cNvPr id="3" name="Subtitle 2">
            <a:extLst>
              <a:ext uri="{FF2B5EF4-FFF2-40B4-BE49-F238E27FC236}">
                <a16:creationId xmlns:a16="http://schemas.microsoft.com/office/drawing/2014/main" id="{AD83F424-0155-73A3-4667-631A10BB8448}"/>
              </a:ext>
            </a:extLst>
          </p:cNvPr>
          <p:cNvSpPr>
            <a:spLocks noGrp="1"/>
          </p:cNvSpPr>
          <p:nvPr>
            <p:ph type="subTitle" idx="1"/>
          </p:nvPr>
        </p:nvSpPr>
        <p:spPr/>
        <p:txBody>
          <a:bodyPr>
            <a:normAutofit/>
          </a:bodyPr>
          <a:lstStyle/>
          <a:p>
            <a:r>
              <a:rPr lang="en-GB" sz="3600" dirty="0"/>
              <a:t>Lecture 3: Woodrow Wilson’s Fourteen Points and the Concept of Self-Determination</a:t>
            </a:r>
          </a:p>
        </p:txBody>
      </p:sp>
    </p:spTree>
    <p:extLst>
      <p:ext uri="{BB962C8B-B14F-4D97-AF65-F5344CB8AC3E}">
        <p14:creationId xmlns:p14="http://schemas.microsoft.com/office/powerpoint/2010/main" val="20490885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3A7BD-4BF7-3643-DC40-A451E1102D63}"/>
              </a:ext>
            </a:extLst>
          </p:cNvPr>
          <p:cNvSpPr>
            <a:spLocks noGrp="1"/>
          </p:cNvSpPr>
          <p:nvPr>
            <p:ph type="title"/>
          </p:nvPr>
        </p:nvSpPr>
        <p:spPr/>
        <p:txBody>
          <a:bodyPr/>
          <a:lstStyle/>
          <a:p>
            <a:pPr algn="ctr"/>
            <a:r>
              <a:rPr lang="en-GB" dirty="0"/>
              <a:t>What are Human Rights? </a:t>
            </a:r>
          </a:p>
        </p:txBody>
      </p:sp>
      <p:sp>
        <p:nvSpPr>
          <p:cNvPr id="3" name="Content Placeholder 2">
            <a:extLst>
              <a:ext uri="{FF2B5EF4-FFF2-40B4-BE49-F238E27FC236}">
                <a16:creationId xmlns:a16="http://schemas.microsoft.com/office/drawing/2014/main" id="{A0E2C5AB-2BC5-9398-18C9-62D51C2934C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976823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3A7BD-4BF7-3643-DC40-A451E1102D63}"/>
              </a:ext>
            </a:extLst>
          </p:cNvPr>
          <p:cNvSpPr>
            <a:spLocks noGrp="1"/>
          </p:cNvSpPr>
          <p:nvPr>
            <p:ph type="title"/>
          </p:nvPr>
        </p:nvSpPr>
        <p:spPr/>
        <p:txBody>
          <a:bodyPr/>
          <a:lstStyle/>
          <a:p>
            <a:pPr algn="ctr"/>
            <a:r>
              <a:rPr lang="en-GB" dirty="0"/>
              <a:t>What are Human Rights? </a:t>
            </a:r>
          </a:p>
        </p:txBody>
      </p:sp>
      <p:sp>
        <p:nvSpPr>
          <p:cNvPr id="3" name="Content Placeholder 2">
            <a:extLst>
              <a:ext uri="{FF2B5EF4-FFF2-40B4-BE49-F238E27FC236}">
                <a16:creationId xmlns:a16="http://schemas.microsoft.com/office/drawing/2014/main" id="{A0E2C5AB-2BC5-9398-18C9-62D51C2934CF}"/>
              </a:ext>
            </a:extLst>
          </p:cNvPr>
          <p:cNvSpPr>
            <a:spLocks noGrp="1"/>
          </p:cNvSpPr>
          <p:nvPr>
            <p:ph idx="1"/>
          </p:nvPr>
        </p:nvSpPr>
        <p:spPr/>
        <p:txBody>
          <a:bodyPr>
            <a:normAutofit/>
          </a:bodyPr>
          <a:lstStyle/>
          <a:p>
            <a:pPr marL="0" indent="0" algn="ctr">
              <a:buNone/>
            </a:pPr>
            <a:r>
              <a:rPr lang="en-GB" sz="3600" dirty="0"/>
              <a:t>The fundamental rights of a human being that are essential to live a life with dignity</a:t>
            </a:r>
          </a:p>
        </p:txBody>
      </p:sp>
    </p:spTree>
    <p:extLst>
      <p:ext uri="{BB962C8B-B14F-4D97-AF65-F5344CB8AC3E}">
        <p14:creationId xmlns:p14="http://schemas.microsoft.com/office/powerpoint/2010/main" val="2460295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3A7BD-4BF7-3643-DC40-A451E1102D63}"/>
              </a:ext>
            </a:extLst>
          </p:cNvPr>
          <p:cNvSpPr>
            <a:spLocks noGrp="1"/>
          </p:cNvSpPr>
          <p:nvPr>
            <p:ph type="title"/>
          </p:nvPr>
        </p:nvSpPr>
        <p:spPr/>
        <p:txBody>
          <a:bodyPr/>
          <a:lstStyle/>
          <a:p>
            <a:pPr algn="ctr"/>
            <a:r>
              <a:rPr lang="en-GB" dirty="0"/>
              <a:t>What are Human Rights? </a:t>
            </a:r>
          </a:p>
        </p:txBody>
      </p:sp>
      <p:sp>
        <p:nvSpPr>
          <p:cNvPr id="3" name="Content Placeholder 2">
            <a:extLst>
              <a:ext uri="{FF2B5EF4-FFF2-40B4-BE49-F238E27FC236}">
                <a16:creationId xmlns:a16="http://schemas.microsoft.com/office/drawing/2014/main" id="{A0E2C5AB-2BC5-9398-18C9-62D51C2934CF}"/>
              </a:ext>
            </a:extLst>
          </p:cNvPr>
          <p:cNvSpPr>
            <a:spLocks noGrp="1"/>
          </p:cNvSpPr>
          <p:nvPr>
            <p:ph idx="1"/>
          </p:nvPr>
        </p:nvSpPr>
        <p:spPr/>
        <p:txBody>
          <a:bodyPr>
            <a:normAutofit/>
          </a:bodyPr>
          <a:lstStyle/>
          <a:p>
            <a:pPr marL="0" indent="0" algn="ctr">
              <a:buNone/>
            </a:pPr>
            <a:r>
              <a:rPr lang="en-GB" sz="3600" dirty="0"/>
              <a:t>The fundamental rights of a human being that are essential to live a life with dignity</a:t>
            </a:r>
          </a:p>
          <a:p>
            <a:pPr marL="0" indent="0" algn="ctr">
              <a:buNone/>
            </a:pPr>
            <a:endParaRPr lang="en-GB" sz="3600" dirty="0"/>
          </a:p>
          <a:p>
            <a:pPr marL="0" indent="0" algn="ctr">
              <a:buNone/>
            </a:pPr>
            <a:r>
              <a:rPr lang="en-GB" sz="3600" dirty="0"/>
              <a:t>Even if rights are inalienable, they still have to be identified by humans and codified into legal systems</a:t>
            </a:r>
          </a:p>
        </p:txBody>
      </p:sp>
    </p:spTree>
    <p:extLst>
      <p:ext uri="{BB962C8B-B14F-4D97-AF65-F5344CB8AC3E}">
        <p14:creationId xmlns:p14="http://schemas.microsoft.com/office/powerpoint/2010/main" val="3909174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2AB18-8696-D07C-D5C7-C4A19CD93734}"/>
              </a:ext>
            </a:extLst>
          </p:cNvPr>
          <p:cNvSpPr>
            <a:spLocks noGrp="1"/>
          </p:cNvSpPr>
          <p:nvPr>
            <p:ph type="title"/>
          </p:nvPr>
        </p:nvSpPr>
        <p:spPr/>
        <p:txBody>
          <a:bodyPr/>
          <a:lstStyle/>
          <a:p>
            <a:pPr algn="ctr"/>
            <a:r>
              <a:rPr lang="en-GB" dirty="0"/>
              <a:t>Human Rights and the Modern State</a:t>
            </a:r>
          </a:p>
        </p:txBody>
      </p:sp>
      <p:sp>
        <p:nvSpPr>
          <p:cNvPr id="3" name="Content Placeholder 2">
            <a:extLst>
              <a:ext uri="{FF2B5EF4-FFF2-40B4-BE49-F238E27FC236}">
                <a16:creationId xmlns:a16="http://schemas.microsoft.com/office/drawing/2014/main" id="{DDA7E82D-969C-20DF-081C-9C3FC8189226}"/>
              </a:ext>
            </a:extLst>
          </p:cNvPr>
          <p:cNvSpPr>
            <a:spLocks noGrp="1"/>
          </p:cNvSpPr>
          <p:nvPr>
            <p:ph idx="1"/>
          </p:nvPr>
        </p:nvSpPr>
        <p:spPr/>
        <p:txBody>
          <a:bodyPr>
            <a:normAutofit/>
          </a:bodyPr>
          <a:lstStyle/>
          <a:p>
            <a:r>
              <a:rPr lang="en-GB" sz="3600" dirty="0"/>
              <a:t>Justice and Equity </a:t>
            </a:r>
          </a:p>
          <a:p>
            <a:r>
              <a:rPr lang="en-GB" sz="3600" dirty="0"/>
              <a:t>Rule of law and institutions of accountability- Developments of the Western world </a:t>
            </a:r>
          </a:p>
          <a:p>
            <a:r>
              <a:rPr lang="en-GB" sz="3600" dirty="0"/>
              <a:t>State as guarantor of rights and as potential violator of rights </a:t>
            </a:r>
          </a:p>
        </p:txBody>
      </p:sp>
    </p:spTree>
    <p:extLst>
      <p:ext uri="{BB962C8B-B14F-4D97-AF65-F5344CB8AC3E}">
        <p14:creationId xmlns:p14="http://schemas.microsoft.com/office/powerpoint/2010/main" val="3358456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25B2-376D-E937-517D-7196F53E52CB}"/>
              </a:ext>
            </a:extLst>
          </p:cNvPr>
          <p:cNvSpPr>
            <a:spLocks noGrp="1"/>
          </p:cNvSpPr>
          <p:nvPr>
            <p:ph type="title"/>
          </p:nvPr>
        </p:nvSpPr>
        <p:spPr/>
        <p:txBody>
          <a:bodyPr/>
          <a:lstStyle/>
          <a:p>
            <a:pPr algn="ctr"/>
            <a:r>
              <a:rPr lang="en-GB" dirty="0"/>
              <a:t>Institutions</a:t>
            </a:r>
          </a:p>
        </p:txBody>
      </p:sp>
      <p:sp>
        <p:nvSpPr>
          <p:cNvPr id="3" name="Content Placeholder 2">
            <a:extLst>
              <a:ext uri="{FF2B5EF4-FFF2-40B4-BE49-F238E27FC236}">
                <a16:creationId xmlns:a16="http://schemas.microsoft.com/office/drawing/2014/main" id="{D90EE2EF-A94E-87BC-9DF4-1802B50E6E4D}"/>
              </a:ext>
            </a:extLst>
          </p:cNvPr>
          <p:cNvSpPr>
            <a:spLocks noGrp="1"/>
          </p:cNvSpPr>
          <p:nvPr>
            <p:ph idx="1"/>
          </p:nvPr>
        </p:nvSpPr>
        <p:spPr/>
        <p:txBody>
          <a:bodyPr>
            <a:normAutofit/>
          </a:bodyPr>
          <a:lstStyle/>
          <a:p>
            <a:r>
              <a:rPr lang="en-GB" sz="3600" dirty="0">
                <a:effectLst/>
                <a:latin typeface="Aptos" panose="020B0004020202020204" pitchFamily="34" charset="0"/>
                <a:ea typeface="Aptos" panose="020B0004020202020204" pitchFamily="34" charset="0"/>
                <a:cs typeface="Times New Roman" panose="02020603050405020304" pitchFamily="18" charset="0"/>
              </a:rPr>
              <a:t>“stable, valued, recurring patterns of behaviour” </a:t>
            </a:r>
          </a:p>
          <a:p>
            <a:r>
              <a:rPr lang="en-GB" sz="3600" dirty="0">
                <a:effectLst/>
                <a:latin typeface="Aptos" panose="020B0004020202020204" pitchFamily="34" charset="0"/>
                <a:ea typeface="Aptos" panose="020B0004020202020204" pitchFamily="34" charset="0"/>
                <a:cs typeface="Times New Roman" panose="02020603050405020304" pitchFamily="18" charset="0"/>
              </a:rPr>
              <a:t>“persistent rules that shape, limit, and channel human behaviour”</a:t>
            </a:r>
          </a:p>
          <a:p>
            <a:r>
              <a:rPr lang="en-GB" sz="3600" dirty="0">
                <a:latin typeface="Aptos" panose="020B0004020202020204" pitchFamily="34" charset="0"/>
                <a:cs typeface="Times New Roman" panose="02020603050405020304" pitchFamily="18" charset="0"/>
              </a:rPr>
              <a:t>“persist beyond individual leaders”</a:t>
            </a:r>
            <a:endParaRPr lang="en-GB" sz="3600" dirty="0"/>
          </a:p>
        </p:txBody>
      </p:sp>
    </p:spTree>
    <p:extLst>
      <p:ext uri="{BB962C8B-B14F-4D97-AF65-F5344CB8AC3E}">
        <p14:creationId xmlns:p14="http://schemas.microsoft.com/office/powerpoint/2010/main" val="2830610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20DEC-44D7-60E3-8BA7-5ACDD3096DA3}"/>
              </a:ext>
            </a:extLst>
          </p:cNvPr>
          <p:cNvSpPr>
            <a:spLocks noGrp="1"/>
          </p:cNvSpPr>
          <p:nvPr>
            <p:ph type="title"/>
          </p:nvPr>
        </p:nvSpPr>
        <p:spPr/>
        <p:txBody>
          <a:bodyPr/>
          <a:lstStyle/>
          <a:p>
            <a:pPr algn="ctr"/>
            <a:r>
              <a:rPr lang="en-GB" dirty="0"/>
              <a:t>Three institutions required for protection of human rights </a:t>
            </a:r>
          </a:p>
        </p:txBody>
      </p:sp>
      <p:sp>
        <p:nvSpPr>
          <p:cNvPr id="3" name="Content Placeholder 2">
            <a:extLst>
              <a:ext uri="{FF2B5EF4-FFF2-40B4-BE49-F238E27FC236}">
                <a16:creationId xmlns:a16="http://schemas.microsoft.com/office/drawing/2014/main" id="{DFAD330A-C4FA-516A-7507-BFE62134950C}"/>
              </a:ext>
            </a:extLst>
          </p:cNvPr>
          <p:cNvSpPr>
            <a:spLocks noGrp="1"/>
          </p:cNvSpPr>
          <p:nvPr>
            <p:ph idx="1"/>
          </p:nvPr>
        </p:nvSpPr>
        <p:spPr/>
        <p:txBody>
          <a:bodyPr>
            <a:normAutofit/>
          </a:bodyPr>
          <a:lstStyle/>
          <a:p>
            <a:pPr marL="514350" indent="-514350">
              <a:buAutoNum type="arabicParenR"/>
            </a:pPr>
            <a:r>
              <a:rPr lang="en-GB" sz="4000" dirty="0"/>
              <a:t>The State</a:t>
            </a:r>
          </a:p>
          <a:p>
            <a:pPr marL="514350" indent="-514350">
              <a:buAutoNum type="arabicParenR"/>
            </a:pPr>
            <a:r>
              <a:rPr lang="en-GB" sz="4000" dirty="0"/>
              <a:t>Rule of Law</a:t>
            </a:r>
          </a:p>
          <a:p>
            <a:pPr marL="514350" indent="-514350">
              <a:buAutoNum type="arabicParenR"/>
            </a:pPr>
            <a:r>
              <a:rPr lang="en-GB" sz="4000" dirty="0"/>
              <a:t>Institutions of Accountability </a:t>
            </a:r>
          </a:p>
          <a:p>
            <a:pPr marL="0" indent="0">
              <a:buNone/>
            </a:pPr>
            <a:endParaRPr lang="en-GB" sz="4000" dirty="0"/>
          </a:p>
        </p:txBody>
      </p:sp>
    </p:spTree>
    <p:extLst>
      <p:ext uri="{BB962C8B-B14F-4D97-AF65-F5344CB8AC3E}">
        <p14:creationId xmlns:p14="http://schemas.microsoft.com/office/powerpoint/2010/main" val="19080649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8D263-02D3-92E9-A014-5756DBB08676}"/>
              </a:ext>
            </a:extLst>
          </p:cNvPr>
          <p:cNvSpPr>
            <a:spLocks noGrp="1"/>
          </p:cNvSpPr>
          <p:nvPr>
            <p:ph type="title"/>
          </p:nvPr>
        </p:nvSpPr>
        <p:spPr/>
        <p:txBody>
          <a:bodyPr/>
          <a:lstStyle/>
          <a:p>
            <a:pPr algn="ctr"/>
            <a:r>
              <a:rPr lang="en-GB" dirty="0"/>
              <a:t>The State</a:t>
            </a:r>
          </a:p>
        </p:txBody>
      </p:sp>
      <p:sp>
        <p:nvSpPr>
          <p:cNvPr id="3" name="Content Placeholder 2">
            <a:extLst>
              <a:ext uri="{FF2B5EF4-FFF2-40B4-BE49-F238E27FC236}">
                <a16:creationId xmlns:a16="http://schemas.microsoft.com/office/drawing/2014/main" id="{332A7835-E0F4-039A-9797-FA9F9B6AFB80}"/>
              </a:ext>
            </a:extLst>
          </p:cNvPr>
          <p:cNvSpPr>
            <a:spLocks noGrp="1"/>
          </p:cNvSpPr>
          <p:nvPr>
            <p:ph idx="1"/>
          </p:nvPr>
        </p:nvSpPr>
        <p:spPr/>
        <p:txBody>
          <a:bodyPr>
            <a:normAutofit/>
          </a:bodyPr>
          <a:lstStyle/>
          <a:p>
            <a:pPr marL="0" marR="0">
              <a:lnSpc>
                <a:spcPct val="107000"/>
              </a:lnSpc>
              <a:spcBef>
                <a:spcPts val="0"/>
              </a:spcBef>
              <a:spcAft>
                <a:spcPts val="800"/>
              </a:spcAft>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State as an institution: “ A single, central source of authority that exercises a legitimate monopoly of force over a defined territory”</a:t>
            </a:r>
          </a:p>
          <a:p>
            <a:pPr marL="0" indent="0">
              <a:lnSpc>
                <a:spcPct val="107000"/>
              </a:lnSpc>
              <a:spcBef>
                <a:spcPts val="0"/>
              </a:spcBef>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	-centralized source of authority</a:t>
            </a:r>
          </a:p>
          <a:p>
            <a:pPr marL="0" indent="0">
              <a:lnSpc>
                <a:spcPct val="107000"/>
              </a:lnSpc>
              <a:spcBef>
                <a:spcPts val="0"/>
              </a:spcBef>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	-hierarchical</a:t>
            </a:r>
          </a:p>
          <a:p>
            <a:pPr marL="0" indent="0">
              <a:lnSpc>
                <a:spcPct val="107000"/>
              </a:lnSpc>
              <a:spcBef>
                <a:spcPts val="0"/>
              </a:spcBef>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	-backed by a monopoly of the legitimate means of 	coercion like police or army</a:t>
            </a:r>
          </a:p>
          <a:p>
            <a:endParaRPr lang="en-GB" dirty="0"/>
          </a:p>
        </p:txBody>
      </p:sp>
    </p:spTree>
    <p:extLst>
      <p:ext uri="{BB962C8B-B14F-4D97-AF65-F5344CB8AC3E}">
        <p14:creationId xmlns:p14="http://schemas.microsoft.com/office/powerpoint/2010/main" val="2218884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5CCC9-0C5B-920C-5D66-BBE9A7AC68F8}"/>
              </a:ext>
            </a:extLst>
          </p:cNvPr>
          <p:cNvSpPr>
            <a:spLocks noGrp="1"/>
          </p:cNvSpPr>
          <p:nvPr>
            <p:ph type="title"/>
          </p:nvPr>
        </p:nvSpPr>
        <p:spPr/>
        <p:txBody>
          <a:bodyPr/>
          <a:lstStyle/>
          <a:p>
            <a:pPr algn="ctr"/>
            <a:r>
              <a:rPr lang="en-GB" dirty="0"/>
              <a:t>The Rule of Law</a:t>
            </a:r>
          </a:p>
        </p:txBody>
      </p:sp>
      <p:sp>
        <p:nvSpPr>
          <p:cNvPr id="3" name="Content Placeholder 2">
            <a:extLst>
              <a:ext uri="{FF2B5EF4-FFF2-40B4-BE49-F238E27FC236}">
                <a16:creationId xmlns:a16="http://schemas.microsoft.com/office/drawing/2014/main" id="{9C9AFE95-9F39-F975-D544-AFD026EA42D8}"/>
              </a:ext>
            </a:extLst>
          </p:cNvPr>
          <p:cNvSpPr>
            <a:spLocks noGrp="1"/>
          </p:cNvSpPr>
          <p:nvPr>
            <p:ph idx="1"/>
          </p:nvPr>
        </p:nvSpPr>
        <p:spPr/>
        <p:txBody>
          <a:bodyPr/>
          <a:lstStyle/>
          <a:p>
            <a:pPr marL="0"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rule of law in its deepest sense means that there is a social consensus within a society that its laws are just and that they pre-exist and should constrain the behaviour of whoever happens to be the ruler at a given time.” (262)</a:t>
            </a:r>
          </a:p>
          <a:p>
            <a:pPr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-set of rules of behaviour, reflecting a broad consensus within the society, that is 	binding even on the most politically powerful actors in a given society </a:t>
            </a:r>
          </a:p>
          <a:p>
            <a:pPr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-rule of law should be distinguished from rule by law, in which laws are issued by the 	ruler but not binding on the ruler </a:t>
            </a:r>
          </a:p>
          <a:p>
            <a:pPr marL="0"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-has its origins in religion </a:t>
            </a:r>
          </a:p>
          <a:p>
            <a:pPr marL="685800"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-Religious institutions in many cultures interpreted sacred texts, giving them moral 	authority over the rest of society</a:t>
            </a:r>
          </a:p>
          <a:p>
            <a:endParaRPr lang="en-GB" dirty="0"/>
          </a:p>
        </p:txBody>
      </p:sp>
    </p:spTree>
    <p:extLst>
      <p:ext uri="{BB962C8B-B14F-4D97-AF65-F5344CB8AC3E}">
        <p14:creationId xmlns:p14="http://schemas.microsoft.com/office/powerpoint/2010/main" val="3148066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FFF0C-620A-8E5F-A828-095E007D66D4}"/>
              </a:ext>
            </a:extLst>
          </p:cNvPr>
          <p:cNvSpPr>
            <a:spLocks noGrp="1"/>
          </p:cNvSpPr>
          <p:nvPr>
            <p:ph type="title"/>
          </p:nvPr>
        </p:nvSpPr>
        <p:spPr/>
        <p:txBody>
          <a:bodyPr/>
          <a:lstStyle/>
          <a:p>
            <a:r>
              <a:rPr lang="en-GB" dirty="0"/>
              <a:t>The Common Law in the early English state</a:t>
            </a:r>
          </a:p>
        </p:txBody>
      </p:sp>
      <p:sp>
        <p:nvSpPr>
          <p:cNvPr id="3" name="Content Placeholder 2">
            <a:extLst>
              <a:ext uri="{FF2B5EF4-FFF2-40B4-BE49-F238E27FC236}">
                <a16:creationId xmlns:a16="http://schemas.microsoft.com/office/drawing/2014/main" id="{FE60C1CC-94EA-3DCB-9066-D19EE689D3B1}"/>
              </a:ext>
            </a:extLst>
          </p:cNvPr>
          <p:cNvSpPr>
            <a:spLocks noGrp="1"/>
          </p:cNvSpPr>
          <p:nvPr>
            <p:ph idx="1"/>
          </p:nvPr>
        </p:nvSpPr>
        <p:spPr/>
        <p:txBody>
          <a:bodyPr>
            <a:normAutofit fontScale="77500" lnSpcReduction="20000"/>
          </a:bodyPr>
          <a:lstStyle/>
          <a:p>
            <a:pPr marL="0" marR="0" indent="0">
              <a:lnSpc>
                <a:spcPct val="107000"/>
              </a:lnSpc>
              <a:spcBef>
                <a:spcPts val="0"/>
              </a:spcBef>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The king’s court was preferable to local seigneurial courts for a few reasons:</a:t>
            </a:r>
          </a:p>
          <a:p>
            <a:pPr marL="685800" marR="0" indent="0">
              <a:lnSpc>
                <a:spcPct val="107000"/>
              </a:lnSpc>
              <a:spcBef>
                <a:spcPts val="0"/>
              </a:spcBef>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	-perceived as more impartial, less ties to local litigants than local 	courts, better able to enforce decisions</a:t>
            </a:r>
          </a:p>
          <a:p>
            <a:pPr marL="0" marR="0" indent="0">
              <a:lnSpc>
                <a:spcPct val="107000"/>
              </a:lnSpc>
              <a:spcBef>
                <a:spcPts val="0"/>
              </a:spcBef>
              <a:spcAft>
                <a:spcPts val="800"/>
              </a:spcAft>
              <a:buNone/>
            </a:pPr>
            <a:r>
              <a:rPr lang="en-GB" sz="3200" kern="100" dirty="0">
                <a:latin typeface="Aptos" panose="020B0004020202020204" pitchFamily="34" charset="0"/>
                <a:ea typeface="Aptos" panose="020B0004020202020204" pitchFamily="34" charset="0"/>
                <a:cs typeface="Times New Roman" panose="02020603050405020304" pitchFamily="18" charset="0"/>
              </a:rPr>
              <a:t>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-procedural advantages: ability to compel citizens to serve on juries </a:t>
            </a:r>
          </a:p>
          <a:p>
            <a:pPr marL="685800" marR="0" indent="0">
              <a:lnSpc>
                <a:spcPct val="107000"/>
              </a:lnSpc>
              <a:spcBef>
                <a:spcPts val="0"/>
              </a:spcBef>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	-benefited from economies of scale and scope; required manpower, 	expertise, and education</a:t>
            </a:r>
          </a:p>
          <a:p>
            <a:pPr marL="685800" marR="0" indent="0">
              <a:lnSpc>
                <a:spcPct val="107000"/>
              </a:lnSpc>
              <a:spcBef>
                <a:spcPts val="0"/>
              </a:spcBef>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	-established compilations of customary rules and precedents</a:t>
            </a:r>
          </a:p>
          <a:p>
            <a:pPr marL="685800" marR="0" indent="0">
              <a:lnSpc>
                <a:spcPct val="107000"/>
              </a:lnSpc>
              <a:spcBef>
                <a:spcPts val="0"/>
              </a:spcBef>
              <a:spcAft>
                <a:spcPts val="800"/>
              </a:spcAft>
              <a:buNone/>
            </a:pPr>
            <a:r>
              <a:rPr lang="en-GB" sz="3200" kern="100" dirty="0">
                <a:latin typeface="Aptos" panose="020B0004020202020204" pitchFamily="34" charset="0"/>
                <a:ea typeface="Aptos" panose="020B0004020202020204" pitchFamily="34" charset="0"/>
                <a:cs typeface="Times New Roman" panose="02020603050405020304" pitchFamily="18" charset="0"/>
              </a:rPr>
              <a:t>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-increasing number of legal specialists who were then appointed as 	judges </a:t>
            </a:r>
          </a:p>
          <a:p>
            <a:endParaRPr lang="en-GB" dirty="0"/>
          </a:p>
        </p:txBody>
      </p:sp>
    </p:spTree>
    <p:extLst>
      <p:ext uri="{BB962C8B-B14F-4D97-AF65-F5344CB8AC3E}">
        <p14:creationId xmlns:p14="http://schemas.microsoft.com/office/powerpoint/2010/main" val="958912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5ABF2-B83F-1852-F8DB-798B52DE7D4D}"/>
              </a:ext>
            </a:extLst>
          </p:cNvPr>
          <p:cNvSpPr>
            <a:spLocks noGrp="1"/>
          </p:cNvSpPr>
          <p:nvPr>
            <p:ph type="title"/>
          </p:nvPr>
        </p:nvSpPr>
        <p:spPr/>
        <p:txBody>
          <a:bodyPr/>
          <a:lstStyle/>
          <a:p>
            <a:pPr algn="ctr"/>
            <a:r>
              <a:rPr lang="en-GB" dirty="0"/>
              <a:t>Institutions of Accountability</a:t>
            </a:r>
          </a:p>
        </p:txBody>
      </p:sp>
      <p:sp>
        <p:nvSpPr>
          <p:cNvPr id="3" name="Content Placeholder 2">
            <a:extLst>
              <a:ext uri="{FF2B5EF4-FFF2-40B4-BE49-F238E27FC236}">
                <a16:creationId xmlns:a16="http://schemas.microsoft.com/office/drawing/2014/main" id="{98152313-1371-BF98-77F4-DA9416381191}"/>
              </a:ext>
            </a:extLst>
          </p:cNvPr>
          <p:cNvSpPr>
            <a:spLocks noGrp="1"/>
          </p:cNvSpPr>
          <p:nvPr>
            <p:ph idx="1"/>
          </p:nvPr>
        </p:nvSpPr>
        <p:spPr/>
        <p:txBody>
          <a:bodyPr>
            <a:normAutofit/>
          </a:bodyPr>
          <a:lstStyle/>
          <a:p>
            <a:pPr marL="0" marR="0">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Accountability refers to the government being responsive to the interests of the whole society- Aristotle called the common good- rather to its own narrow self-interest</a:t>
            </a:r>
          </a:p>
          <a:p>
            <a:pPr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-procedural accountability: governments agree to submit itself to certain mechanisms to limit its power. Such procedures help ensure leaders are responsive to the public. In the modern era, the dominant form of procedural accountability is periodic free and fair multiparty elections</a:t>
            </a:r>
          </a:p>
          <a:p>
            <a:pPr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-vertical accountability: elections</a:t>
            </a:r>
          </a:p>
          <a:p>
            <a:pPr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-horizontal accountability: judicial and checks on executive power</a:t>
            </a:r>
          </a:p>
          <a:p>
            <a:pPr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-diagonal accountability: media and civil society 	</a:t>
            </a:r>
          </a:p>
          <a:p>
            <a:pPr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-substantive accountability: rulers responding to broader society without necessarily having procedural accountability; unelected governments can have differing degrees of responsiveness to public needs</a:t>
            </a:r>
          </a:p>
          <a:p>
            <a:pPr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-procedural accountability can be closely connected to substantive accountability, but good procedural accountability does not necessarily translate into substantive accountability </a:t>
            </a:r>
          </a:p>
          <a:p>
            <a:endParaRPr lang="en-GB" dirty="0"/>
          </a:p>
        </p:txBody>
      </p:sp>
    </p:spTree>
    <p:extLst>
      <p:ext uri="{BB962C8B-B14F-4D97-AF65-F5344CB8AC3E}">
        <p14:creationId xmlns:p14="http://schemas.microsoft.com/office/powerpoint/2010/main" val="18314167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B3A9E-6549-856C-9081-8243A56F522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E99D4C-9C30-7A9E-0E9F-E9DA24D0BD3B}"/>
              </a:ext>
            </a:extLst>
          </p:cNvPr>
          <p:cNvSpPr>
            <a:spLocks noGrp="1"/>
          </p:cNvSpPr>
          <p:nvPr>
            <p:ph idx="1"/>
          </p:nvPr>
        </p:nvSpPr>
        <p:spPr/>
        <p:txBody>
          <a:bodyPr>
            <a:normAutofit lnSpcReduction="10000"/>
          </a:bodyPr>
          <a:lstStyle/>
          <a:p>
            <a:pPr marL="0" indent="0" algn="ctr">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England was the first large country in which the three institutions of a state, rule of law, and accountability came together in a highly interdependent way. </a:t>
            </a:r>
          </a:p>
          <a:p>
            <a:pPr marL="0" indent="0" algn="ctr">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“Without a strong early state, there would not have been a rule of law and broad perception of legitimate property rights. Without a strong rule of law and legitimate property rights, the Commons would have never been motivated to impose accountability on the English monarchy. And without the principle of accountability, the British state would never have emerged as the great power it became by the time of the French Revolution.” (</a:t>
            </a:r>
            <a:r>
              <a:rPr lang="en-GB" i="1" kern="100" dirty="0">
                <a:effectLst/>
                <a:latin typeface="Aptos" panose="020B0004020202020204" pitchFamily="34" charset="0"/>
                <a:ea typeface="Aptos" panose="020B0004020202020204" pitchFamily="34" charset="0"/>
                <a:cs typeface="Times New Roman" panose="02020603050405020304" pitchFamily="18" charset="0"/>
              </a:rPr>
              <a:t>Origins of Political Order,</a:t>
            </a:r>
            <a:r>
              <a:rPr lang="en-GB" kern="100" dirty="0">
                <a:effectLst/>
                <a:latin typeface="Aptos" panose="020B0004020202020204" pitchFamily="34" charset="0"/>
                <a:ea typeface="Aptos" panose="020B0004020202020204" pitchFamily="34" charset="0"/>
                <a:cs typeface="Times New Roman" panose="02020603050405020304" pitchFamily="18" charset="0"/>
              </a:rPr>
              <a:t> Francis Fukuyam</a:t>
            </a:r>
            <a:r>
              <a:rPr lang="en-GB" kern="100" dirty="0">
                <a:latin typeface="Aptos" panose="020B0004020202020204" pitchFamily="34" charset="0"/>
                <a:ea typeface="Aptos" panose="020B0004020202020204" pitchFamily="34" charset="0"/>
                <a:cs typeface="Times New Roman" panose="02020603050405020304" pitchFamily="18" charset="0"/>
              </a:rPr>
              <a:t>a</a:t>
            </a:r>
            <a:r>
              <a:rPr lang="en-GB"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15544684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78038-3D4A-5EB6-CDB4-1A4D3C2E860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7E01037-DE1E-69DF-1DF4-36CEF736112A}"/>
              </a:ext>
            </a:extLst>
          </p:cNvPr>
          <p:cNvSpPr>
            <a:spLocks noGrp="1"/>
          </p:cNvSpPr>
          <p:nvPr>
            <p:ph idx="1"/>
          </p:nvPr>
        </p:nvSpPr>
        <p:spPr/>
        <p:txBody>
          <a:bodyPr>
            <a:normAutofit fontScale="92500"/>
          </a:bodyPr>
          <a:lstStyle/>
          <a:p>
            <a:pPr marL="0" marR="0">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international protection of human rights cannot be dissociated from national protection of human rights. Human rights evolved as countervailing forces against state power. It is only at a second stage that the idea emerged to establish mechanisms at the international level in order to accommodate instances where a national system has broken down under the iron grip of a dictatorship or the assault of irrational forces of anarchy. </a:t>
            </a:r>
          </a:p>
          <a:p>
            <a:pPr marL="0" marR="0">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Human rights had to be accepted as an indispensable element of any constitutional order at the national level. It was only after WWI, after 1918, that it was felt necessary to define the role of governments more accurately by assigning to them the task of respecting and ensuring certain basic rights of individuals. On that foundation, at a later stage, human rights could make their way to the international level. </a:t>
            </a:r>
          </a:p>
          <a:p>
            <a:endParaRPr lang="en-GB" dirty="0"/>
          </a:p>
        </p:txBody>
      </p:sp>
    </p:spTree>
    <p:extLst>
      <p:ext uri="{BB962C8B-B14F-4D97-AF65-F5344CB8AC3E}">
        <p14:creationId xmlns:p14="http://schemas.microsoft.com/office/powerpoint/2010/main" val="36236228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2A924-AFBC-D2D1-9694-72086BEE7ECC}"/>
              </a:ext>
            </a:extLst>
          </p:cNvPr>
          <p:cNvSpPr>
            <a:spLocks noGrp="1"/>
          </p:cNvSpPr>
          <p:nvPr>
            <p:ph type="title"/>
          </p:nvPr>
        </p:nvSpPr>
        <p:spPr/>
        <p:txBody>
          <a:bodyPr/>
          <a:lstStyle/>
          <a:p>
            <a:pPr algn="ctr"/>
            <a:r>
              <a:rPr lang="en-GB" dirty="0"/>
              <a:t>The Origin of Human Rights</a:t>
            </a:r>
          </a:p>
        </p:txBody>
      </p:sp>
      <p:sp>
        <p:nvSpPr>
          <p:cNvPr id="3" name="Content Placeholder 2">
            <a:extLst>
              <a:ext uri="{FF2B5EF4-FFF2-40B4-BE49-F238E27FC236}">
                <a16:creationId xmlns:a16="http://schemas.microsoft.com/office/drawing/2014/main" id="{DDFFE444-80DA-3696-895E-39F9D514C78C}"/>
              </a:ext>
            </a:extLst>
          </p:cNvPr>
          <p:cNvSpPr>
            <a:spLocks noGrp="1"/>
          </p:cNvSpPr>
          <p:nvPr>
            <p:ph idx="1"/>
          </p:nvPr>
        </p:nvSpPr>
        <p:spPr/>
        <p:txBody>
          <a:bodyPr/>
          <a:lstStyle/>
          <a:p>
            <a:r>
              <a:rPr lang="en-GB" sz="3600" dirty="0"/>
              <a:t>The concept of human rights is inextricably tied to individual freedom. Human rights originated from the idea of individual freedom.</a:t>
            </a:r>
          </a:p>
          <a:p>
            <a:pPr marL="0" indent="0">
              <a:buNone/>
            </a:pPr>
            <a:endParaRPr lang="en-GB" dirty="0"/>
          </a:p>
        </p:txBody>
      </p:sp>
    </p:spTree>
    <p:extLst>
      <p:ext uri="{BB962C8B-B14F-4D97-AF65-F5344CB8AC3E}">
        <p14:creationId xmlns:p14="http://schemas.microsoft.com/office/powerpoint/2010/main" val="558267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A3273-22EE-13CD-8D57-B6A51A98BE1F}"/>
              </a:ext>
            </a:extLst>
          </p:cNvPr>
          <p:cNvSpPr>
            <a:spLocks noGrp="1"/>
          </p:cNvSpPr>
          <p:nvPr>
            <p:ph type="title"/>
          </p:nvPr>
        </p:nvSpPr>
        <p:spPr/>
        <p:txBody>
          <a:bodyPr/>
          <a:lstStyle/>
          <a:p>
            <a:pPr algn="ctr"/>
            <a:r>
              <a:rPr lang="en-GB" dirty="0"/>
              <a:t>John Locke (1632-1704)</a:t>
            </a:r>
          </a:p>
        </p:txBody>
      </p:sp>
      <p:sp>
        <p:nvSpPr>
          <p:cNvPr id="3" name="Content Placeholder 2">
            <a:extLst>
              <a:ext uri="{FF2B5EF4-FFF2-40B4-BE49-F238E27FC236}">
                <a16:creationId xmlns:a16="http://schemas.microsoft.com/office/drawing/2014/main" id="{EA73E670-FF4B-5892-4A96-92B0352E3E70}"/>
              </a:ext>
            </a:extLst>
          </p:cNvPr>
          <p:cNvSpPr>
            <a:spLocks noGrp="1"/>
          </p:cNvSpPr>
          <p:nvPr>
            <p:ph idx="1"/>
          </p:nvPr>
        </p:nvSpPr>
        <p:spPr/>
        <p:txBody>
          <a:bodyPr/>
          <a:lstStyle/>
          <a:p>
            <a:pPr marL="0" marR="0">
              <a:lnSpc>
                <a:spcPct val="107000"/>
              </a:lnSpc>
              <a:spcBef>
                <a:spcPts val="0"/>
              </a:spcBef>
              <a:spcAft>
                <a:spcPts val="800"/>
              </a:spcAft>
            </a:pPr>
            <a:r>
              <a:rPr lang="en-GB" sz="2400" i="1" kern="100" dirty="0">
                <a:effectLst/>
                <a:ea typeface="Aptos" panose="020B0004020202020204" pitchFamily="34" charset="0"/>
                <a:cs typeface="Times New Roman" panose="02020603050405020304" pitchFamily="18" charset="0"/>
              </a:rPr>
              <a:t>Two Treatises of Civil Government</a:t>
            </a:r>
            <a:r>
              <a:rPr lang="en-GB" sz="2400" kern="100" dirty="0">
                <a:effectLst/>
                <a:ea typeface="Aptos" panose="020B0004020202020204" pitchFamily="34" charset="0"/>
                <a:cs typeface="Times New Roman" panose="02020603050405020304" pitchFamily="18" charset="0"/>
              </a:rPr>
              <a:t> (1690): Locke stated that men were “by nature all free, equal, and independent.” A human being enjoys all natural rights as a gift of nature. He also said the authority of government to govern is granted by the consent of the governed. </a:t>
            </a:r>
          </a:p>
          <a:p>
            <a:pPr marL="0" marR="0">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Locke writes:</a:t>
            </a:r>
          </a:p>
          <a:p>
            <a:pPr marR="0" indent="0">
              <a:lnSpc>
                <a:spcPct val="107000"/>
              </a:lnSpc>
              <a:spcBef>
                <a:spcPts val="0"/>
              </a:spcBef>
              <a:spcAft>
                <a:spcPts val="800"/>
              </a:spcAft>
              <a:buNone/>
            </a:pPr>
            <a:r>
              <a:rPr lang="en-GB" sz="2400" kern="100" dirty="0">
                <a:effectLst/>
                <a:ea typeface="Aptos" panose="020B0004020202020204" pitchFamily="34" charset="0"/>
                <a:cs typeface="Times New Roman" panose="02020603050405020304" pitchFamily="18" charset="0"/>
              </a:rPr>
              <a:t>“nobody can transfer to another more power than he has in himself, and nobody has an absolute arbitrary power over himself, or over any other, to destroy his own life, or take away the life or property of another. A man…cannot subject himself to the arbitrary power of another…”</a:t>
            </a:r>
          </a:p>
          <a:p>
            <a:endParaRPr lang="en-GB" dirty="0"/>
          </a:p>
        </p:txBody>
      </p:sp>
    </p:spTree>
    <p:extLst>
      <p:ext uri="{BB962C8B-B14F-4D97-AF65-F5344CB8AC3E}">
        <p14:creationId xmlns:p14="http://schemas.microsoft.com/office/powerpoint/2010/main" val="2759877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425A3-391A-3FDC-27F3-5781F0AC7030}"/>
              </a:ext>
            </a:extLst>
          </p:cNvPr>
          <p:cNvSpPr>
            <a:spLocks noGrp="1"/>
          </p:cNvSpPr>
          <p:nvPr>
            <p:ph type="title"/>
          </p:nvPr>
        </p:nvSpPr>
        <p:spPr/>
        <p:txBody>
          <a:bodyPr/>
          <a:lstStyle/>
          <a:p>
            <a:pPr algn="ctr"/>
            <a:r>
              <a:rPr lang="en-GB" dirty="0"/>
              <a:t>Montesquieu (1689-1755)</a:t>
            </a:r>
          </a:p>
        </p:txBody>
      </p:sp>
      <p:sp>
        <p:nvSpPr>
          <p:cNvPr id="3" name="Content Placeholder 2">
            <a:extLst>
              <a:ext uri="{FF2B5EF4-FFF2-40B4-BE49-F238E27FC236}">
                <a16:creationId xmlns:a16="http://schemas.microsoft.com/office/drawing/2014/main" id="{A9E2DC96-D254-7E89-7101-2831554D577A}"/>
              </a:ext>
            </a:extLst>
          </p:cNvPr>
          <p:cNvSpPr>
            <a:spLocks noGrp="1"/>
          </p:cNvSpPr>
          <p:nvPr>
            <p:ph idx="1"/>
          </p:nvPr>
        </p:nvSpPr>
        <p:spPr/>
        <p:txBody>
          <a:bodyPr/>
          <a:lstStyle/>
          <a:p>
            <a:pPr marL="0" marR="0">
              <a:lnSpc>
                <a:spcPct val="107000"/>
              </a:lnSpc>
              <a:spcBef>
                <a:spcPts val="0"/>
              </a:spcBef>
              <a:spcAft>
                <a:spcPts val="800"/>
              </a:spcAft>
            </a:pPr>
            <a:r>
              <a:rPr lang="en-GB" sz="2400" i="1" kern="100" dirty="0">
                <a:ea typeface="Aptos" panose="020B0004020202020204" pitchFamily="34" charset="0"/>
                <a:cs typeface="Times New Roman" panose="02020603050405020304" pitchFamily="18" charset="0"/>
              </a:rPr>
              <a:t>T</a:t>
            </a:r>
            <a:r>
              <a:rPr lang="en-GB" sz="2400" i="1" kern="100" dirty="0">
                <a:effectLst/>
                <a:ea typeface="Aptos" panose="020B0004020202020204" pitchFamily="34" charset="0"/>
                <a:cs typeface="Times New Roman" panose="02020603050405020304" pitchFamily="18" charset="0"/>
              </a:rPr>
              <a:t>he Spirit of Laws</a:t>
            </a:r>
          </a:p>
          <a:p>
            <a:pPr marL="0" marR="0">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Montesquieu pursued the same objective as John Locke, namely to secure the freedom of the </a:t>
            </a:r>
            <a:r>
              <a:rPr lang="en-GB" sz="2400" kern="100" dirty="0" err="1">
                <a:effectLst/>
                <a:ea typeface="Aptos" panose="020B0004020202020204" pitchFamily="34" charset="0"/>
                <a:cs typeface="Times New Roman" panose="02020603050405020304" pitchFamily="18" charset="0"/>
              </a:rPr>
              <a:t>citiizen</a:t>
            </a:r>
            <a:r>
              <a:rPr lang="en-GB" sz="2400" kern="100" dirty="0">
                <a:effectLst/>
                <a:ea typeface="Aptos" panose="020B0004020202020204" pitchFamily="34" charset="0"/>
                <a:cs typeface="Times New Roman" panose="02020603050405020304" pitchFamily="18" charset="0"/>
              </a:rPr>
              <a:t>. He saw the most appropriate means to reach this aim a strategy of strict separation of powers. In his view, the citizen will receive sufficient protection from the mechanisms of a well-ordered system of governance where the legislative function, the judicial function, and the executive function are clearly separated from one another. </a:t>
            </a:r>
          </a:p>
          <a:p>
            <a:endParaRPr lang="en-GB" dirty="0"/>
          </a:p>
        </p:txBody>
      </p:sp>
    </p:spTree>
    <p:extLst>
      <p:ext uri="{BB962C8B-B14F-4D97-AF65-F5344CB8AC3E}">
        <p14:creationId xmlns:p14="http://schemas.microsoft.com/office/powerpoint/2010/main" val="1345461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4643F-9F76-7EC7-6384-BE1203314FA9}"/>
              </a:ext>
            </a:extLst>
          </p:cNvPr>
          <p:cNvSpPr>
            <a:spLocks noGrp="1"/>
          </p:cNvSpPr>
          <p:nvPr>
            <p:ph type="title"/>
          </p:nvPr>
        </p:nvSpPr>
        <p:spPr/>
        <p:txBody>
          <a:bodyPr/>
          <a:lstStyle/>
          <a:p>
            <a:pPr algn="ctr"/>
            <a:r>
              <a:rPr lang="en-GB" dirty="0"/>
              <a:t>Jean-Jacques Rousseau</a:t>
            </a:r>
          </a:p>
        </p:txBody>
      </p:sp>
      <p:sp>
        <p:nvSpPr>
          <p:cNvPr id="3" name="Content Placeholder 2">
            <a:extLst>
              <a:ext uri="{FF2B5EF4-FFF2-40B4-BE49-F238E27FC236}">
                <a16:creationId xmlns:a16="http://schemas.microsoft.com/office/drawing/2014/main" id="{FB1839E0-6631-6E1A-9D5A-2B2E8564D782}"/>
              </a:ext>
            </a:extLst>
          </p:cNvPr>
          <p:cNvSpPr>
            <a:spLocks noGrp="1"/>
          </p:cNvSpPr>
          <p:nvPr>
            <p:ph idx="1"/>
          </p:nvPr>
        </p:nvSpPr>
        <p:spPr/>
        <p:txBody>
          <a:bodyPr/>
          <a:lstStyle/>
          <a:p>
            <a:pPr marL="0" marR="0">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Jean-Jacques Rousseau: The construction of the state does not start out from the monarchical ruler, but from the basis of all public power, the individual and the people formed by them. To him, the basic element is the freedom of the individual, as reflected in his work The Social Contract. Rousseau is convinced that </a:t>
            </a:r>
            <a:r>
              <a:rPr lang="en-GB" i="1" kern="100" dirty="0" err="1">
                <a:effectLst/>
                <a:ea typeface="Aptos" panose="020B0004020202020204" pitchFamily="34" charset="0"/>
                <a:cs typeface="Times New Roman" panose="02020603050405020304" pitchFamily="18" charset="0"/>
              </a:rPr>
              <a:t>volonté</a:t>
            </a:r>
            <a:r>
              <a:rPr lang="en-GB" i="1" kern="100" dirty="0">
                <a:effectLst/>
                <a:ea typeface="Aptos" panose="020B0004020202020204" pitchFamily="34" charset="0"/>
                <a:cs typeface="Times New Roman" panose="02020603050405020304" pitchFamily="18" charset="0"/>
              </a:rPr>
              <a:t> </a:t>
            </a:r>
            <a:r>
              <a:rPr lang="en-GB" i="1" kern="100" dirty="0" err="1">
                <a:effectLst/>
                <a:ea typeface="Aptos" panose="020B0004020202020204" pitchFamily="34" charset="0"/>
                <a:cs typeface="Times New Roman" panose="02020603050405020304" pitchFamily="18" charset="0"/>
              </a:rPr>
              <a:t>générale</a:t>
            </a:r>
            <a:r>
              <a:rPr lang="en-GB" kern="100" dirty="0">
                <a:effectLst/>
                <a:ea typeface="Aptos" panose="020B0004020202020204" pitchFamily="34" charset="0"/>
                <a:cs typeface="Times New Roman" panose="02020603050405020304" pitchFamily="18" charset="0"/>
              </a:rPr>
              <a:t> will ensure equality and fair treatment among all citizens. </a:t>
            </a:r>
          </a:p>
          <a:p>
            <a:endParaRPr lang="en-GB" dirty="0"/>
          </a:p>
        </p:txBody>
      </p:sp>
    </p:spTree>
    <p:extLst>
      <p:ext uri="{BB962C8B-B14F-4D97-AF65-F5344CB8AC3E}">
        <p14:creationId xmlns:p14="http://schemas.microsoft.com/office/powerpoint/2010/main" val="22100952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AF633-B783-EE91-7CDC-A6933778D356}"/>
              </a:ext>
            </a:extLst>
          </p:cNvPr>
          <p:cNvSpPr>
            <a:spLocks noGrp="1"/>
          </p:cNvSpPr>
          <p:nvPr>
            <p:ph type="title"/>
          </p:nvPr>
        </p:nvSpPr>
        <p:spPr/>
        <p:txBody>
          <a:bodyPr/>
          <a:lstStyle/>
          <a:p>
            <a:pPr algn="ctr"/>
            <a:r>
              <a:rPr lang="en-GB" dirty="0"/>
              <a:t>Immanuel Kant (1724-1804)</a:t>
            </a:r>
          </a:p>
        </p:txBody>
      </p:sp>
      <p:sp>
        <p:nvSpPr>
          <p:cNvPr id="3" name="Content Placeholder 2">
            <a:extLst>
              <a:ext uri="{FF2B5EF4-FFF2-40B4-BE49-F238E27FC236}">
                <a16:creationId xmlns:a16="http://schemas.microsoft.com/office/drawing/2014/main" id="{0A9791E6-3E21-DA62-CB66-2FD11530EF07}"/>
              </a:ext>
            </a:extLst>
          </p:cNvPr>
          <p:cNvSpPr>
            <a:spLocks noGrp="1"/>
          </p:cNvSpPr>
          <p:nvPr>
            <p:ph idx="1"/>
          </p:nvPr>
        </p:nvSpPr>
        <p:spPr/>
        <p:txBody>
          <a:bodyPr/>
          <a:lstStyle/>
          <a:p>
            <a:r>
              <a:rPr lang="en-GB" sz="3200" kern="100" dirty="0">
                <a:effectLst/>
                <a:ea typeface="Aptos" panose="020B0004020202020204" pitchFamily="34" charset="0"/>
                <a:cs typeface="Times New Roman" panose="02020603050405020304" pitchFamily="18" charset="0"/>
              </a:rPr>
              <a:t>Views the freedom of the individual as the </a:t>
            </a:r>
            <a:r>
              <a:rPr lang="en-GB" sz="3200" kern="100" dirty="0" err="1">
                <a:effectLst/>
                <a:ea typeface="Aptos" panose="020B0004020202020204" pitchFamily="34" charset="0"/>
                <a:cs typeface="Times New Roman" panose="02020603050405020304" pitchFamily="18" charset="0"/>
              </a:rPr>
              <a:t>centerpiece</a:t>
            </a:r>
            <a:r>
              <a:rPr lang="en-GB" sz="3200" kern="100" dirty="0">
                <a:effectLst/>
                <a:ea typeface="Aptos" panose="020B0004020202020204" pitchFamily="34" charset="0"/>
                <a:cs typeface="Times New Roman" panose="02020603050405020304" pitchFamily="18" charset="0"/>
              </a:rPr>
              <a:t> of any political philosophy, but he does not proceed to suggest an institutional framework designed to defend that freedom against the threats to which it is subject. </a:t>
            </a:r>
          </a:p>
          <a:p>
            <a:endParaRPr lang="en-GB" dirty="0"/>
          </a:p>
        </p:txBody>
      </p:sp>
    </p:spTree>
    <p:extLst>
      <p:ext uri="{BB962C8B-B14F-4D97-AF65-F5344CB8AC3E}">
        <p14:creationId xmlns:p14="http://schemas.microsoft.com/office/powerpoint/2010/main" val="4809853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a:xfrm>
            <a:off x="838200" y="500062"/>
            <a:ext cx="10515600" cy="1325563"/>
          </a:xfrm>
        </p:spPr>
        <p:txBody>
          <a:bodyPr/>
          <a:lstStyle/>
          <a:p>
            <a:pPr algn="ctr"/>
            <a:r>
              <a:rPr lang="en-GB" dirty="0"/>
              <a:t>American Revolution</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p:txBody>
          <a:bodyPr>
            <a:noAutofit/>
          </a:bodyPr>
          <a:lstStyle/>
          <a:p>
            <a:pPr marL="0" marR="0">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Locke’s </a:t>
            </a:r>
            <a:r>
              <a:rPr lang="en-GB" sz="2000" i="1" kern="100" dirty="0">
                <a:effectLst/>
                <a:ea typeface="Aptos" panose="020B0004020202020204" pitchFamily="34" charset="0"/>
                <a:cs typeface="Times New Roman" panose="02020603050405020304" pitchFamily="18" charset="0"/>
              </a:rPr>
              <a:t>Two Treatises of Civil Government</a:t>
            </a:r>
            <a:r>
              <a:rPr lang="en-GB" sz="2000" kern="100" dirty="0">
                <a:effectLst/>
                <a:ea typeface="Aptos" panose="020B0004020202020204" pitchFamily="34" charset="0"/>
                <a:cs typeface="Times New Roman" panose="02020603050405020304" pitchFamily="18" charset="0"/>
              </a:rPr>
              <a:t> provides:</a:t>
            </a:r>
          </a:p>
          <a:p>
            <a:pPr marL="0" marR="0" indent="0">
              <a:lnSpc>
                <a:spcPct val="107000"/>
              </a:lnSpc>
              <a:spcBef>
                <a:spcPts val="0"/>
              </a:spcBef>
              <a:spcAft>
                <a:spcPts val="800"/>
              </a:spcAft>
              <a:buNone/>
            </a:pPr>
            <a:r>
              <a:rPr lang="en-GB" sz="2000" kern="100" dirty="0">
                <a:effectLst/>
                <a:ea typeface="Aptos" panose="020B0004020202020204" pitchFamily="34" charset="0"/>
                <a:cs typeface="Times New Roman" panose="02020603050405020304" pitchFamily="18" charset="0"/>
              </a:rPr>
              <a:t>	That all men are by nature equally free and independent and have certain inherent 	rights, of which, when they enter into a state of society, they cannot, by any compact, 	deprive or divest their posterity; namely, the enjoyment of life and liberty with the 	means of acquiring and possessing property, and pursuing and obtaining happiness 	and safety. </a:t>
            </a:r>
          </a:p>
          <a:p>
            <a:pPr marL="0" marR="0">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On July 4, 1776, the American Declaration of Independence, drafted by Thomas Jefferson, stated:</a:t>
            </a:r>
          </a:p>
          <a:p>
            <a:pPr marL="0" marR="0" indent="0">
              <a:lnSpc>
                <a:spcPct val="107000"/>
              </a:lnSpc>
              <a:spcBef>
                <a:spcPts val="0"/>
              </a:spcBef>
              <a:spcAft>
                <a:spcPts val="800"/>
              </a:spcAft>
              <a:buNone/>
            </a:pPr>
            <a:r>
              <a:rPr lang="en-GB" sz="2000" kern="100" dirty="0">
                <a:ea typeface="Aptos" panose="020B0004020202020204" pitchFamily="34" charset="0"/>
                <a:cs typeface="Times New Roman" panose="02020603050405020304" pitchFamily="18" charset="0"/>
              </a:rPr>
              <a:t>	</a:t>
            </a:r>
            <a:r>
              <a:rPr lang="en-GB" sz="2000" kern="100" dirty="0">
                <a:effectLst/>
                <a:ea typeface="Aptos" panose="020B0004020202020204" pitchFamily="34" charset="0"/>
                <a:cs typeface="Times New Roman" panose="02020603050405020304" pitchFamily="18" charset="0"/>
              </a:rPr>
              <a:t>We hold these truths to be self-evident, that all men are created equal, that they are 	endowed by their Creator with certain unalienable rights, that among these are Life, 	Liberty, and the pursuit of Happiness. </a:t>
            </a:r>
          </a:p>
          <a:p>
            <a:pPr marL="0" marR="0">
              <a:lnSpc>
                <a:spcPct val="107000"/>
              </a:lnSpc>
              <a:spcBef>
                <a:spcPts val="1200"/>
              </a:spcBef>
              <a:spcAft>
                <a:spcPts val="0"/>
              </a:spcAft>
            </a:pPr>
            <a:endParaRPr lang="en-GB" sz="3200" kern="100" dirty="0">
              <a:effectLst/>
              <a:ea typeface="Aptos" panose="020B0004020202020204" pitchFamily="34" charset="0"/>
              <a:cs typeface="Times New Roman" panose="02020603050405020304" pitchFamily="18" charset="0"/>
            </a:endParaRPr>
          </a:p>
          <a:p>
            <a:endParaRPr lang="en-GB" sz="3000" kern="100" dirty="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757357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36483-0055-0E86-EAEC-EDF67BB47A58}"/>
              </a:ext>
            </a:extLst>
          </p:cNvPr>
          <p:cNvSpPr>
            <a:spLocks noGrp="1"/>
          </p:cNvSpPr>
          <p:nvPr>
            <p:ph type="title"/>
          </p:nvPr>
        </p:nvSpPr>
        <p:spPr/>
        <p:txBody>
          <a:bodyPr/>
          <a:lstStyle/>
          <a:p>
            <a:pPr algn="ctr"/>
            <a:r>
              <a:rPr lang="en-GB" dirty="0"/>
              <a:t>French Revolution</a:t>
            </a:r>
          </a:p>
        </p:txBody>
      </p:sp>
      <p:sp>
        <p:nvSpPr>
          <p:cNvPr id="3" name="Content Placeholder 2">
            <a:extLst>
              <a:ext uri="{FF2B5EF4-FFF2-40B4-BE49-F238E27FC236}">
                <a16:creationId xmlns:a16="http://schemas.microsoft.com/office/drawing/2014/main" id="{2EEB790A-F4B1-1A4C-6A48-B4440C6749DF}"/>
              </a:ext>
            </a:extLst>
          </p:cNvPr>
          <p:cNvSpPr>
            <a:spLocks noGrp="1"/>
          </p:cNvSpPr>
          <p:nvPr>
            <p:ph idx="1"/>
          </p:nvPr>
        </p:nvSpPr>
        <p:spPr/>
        <p:txBody>
          <a:bodyPr/>
          <a:lstStyle/>
          <a:p>
            <a:r>
              <a:rPr lang="en-GB" kern="100" dirty="0">
                <a:effectLst/>
                <a:ea typeface="Aptos" panose="020B0004020202020204" pitchFamily="34" charset="0"/>
                <a:cs typeface="Times New Roman" panose="02020603050405020304" pitchFamily="18" charset="0"/>
              </a:rPr>
              <a:t>The French Declaration of the Rights of Man (</a:t>
            </a:r>
            <a:r>
              <a:rPr lang="en-GB" i="1" kern="100" dirty="0" err="1">
                <a:effectLst/>
                <a:ea typeface="Aptos" panose="020B0004020202020204" pitchFamily="34" charset="0"/>
                <a:cs typeface="Times New Roman" panose="02020603050405020304" pitchFamily="18" charset="0"/>
              </a:rPr>
              <a:t>Déclaration</a:t>
            </a:r>
            <a:r>
              <a:rPr lang="en-GB" i="1" kern="100" dirty="0">
                <a:effectLst/>
                <a:ea typeface="Aptos" panose="020B0004020202020204" pitchFamily="34" charset="0"/>
                <a:cs typeface="Times New Roman" panose="02020603050405020304" pitchFamily="18" charset="0"/>
              </a:rPr>
              <a:t> des Droits de </a:t>
            </a:r>
            <a:r>
              <a:rPr lang="en-GB" i="1" kern="100" dirty="0" err="1">
                <a:effectLst/>
                <a:ea typeface="Aptos" panose="020B0004020202020204" pitchFamily="34" charset="0"/>
                <a:cs typeface="Times New Roman" panose="02020603050405020304" pitchFamily="18" charset="0"/>
              </a:rPr>
              <a:t>l’Homme</a:t>
            </a:r>
            <a:r>
              <a:rPr lang="en-GB" i="1" kern="100" dirty="0">
                <a:effectLst/>
                <a:ea typeface="Aptos" panose="020B0004020202020204" pitchFamily="34" charset="0"/>
                <a:cs typeface="Times New Roman" panose="02020603050405020304" pitchFamily="18" charset="0"/>
              </a:rPr>
              <a:t> et du </a:t>
            </a:r>
            <a:r>
              <a:rPr lang="en-GB" i="1" kern="100" dirty="0" err="1">
                <a:effectLst/>
                <a:ea typeface="Aptos" panose="020B0004020202020204" pitchFamily="34" charset="0"/>
                <a:cs typeface="Times New Roman" panose="02020603050405020304" pitchFamily="18" charset="0"/>
              </a:rPr>
              <a:t>Citoyen</a:t>
            </a:r>
            <a:r>
              <a:rPr lang="en-GB" i="1" kern="100" dirty="0">
                <a:effectLst/>
                <a:ea typeface="Aptos" panose="020B0004020202020204" pitchFamily="34" charset="0"/>
                <a:cs typeface="Times New Roman" panose="02020603050405020304" pitchFamily="18" charset="0"/>
              </a:rPr>
              <a:t>)</a:t>
            </a:r>
            <a:r>
              <a:rPr lang="en-GB" kern="100" dirty="0">
                <a:effectLst/>
                <a:ea typeface="Aptos" panose="020B0004020202020204" pitchFamily="34" charset="0"/>
                <a:cs typeface="Times New Roman" panose="02020603050405020304" pitchFamily="18" charset="0"/>
              </a:rPr>
              <a:t> of August 26 1789 also emphasized the rights of the human person as being natural and inalienable. Although the French Revolution ended in utter ruin and was overtaken a few years later by Napoleon I, the French Declaration had an enduring impact on Europe at large. After the fall of the Napoleon empire in 1815, a constitutional movement commenced in all </a:t>
            </a:r>
            <a:r>
              <a:rPr lang="en-GB" kern="100" dirty="0" err="1">
                <a:effectLst/>
                <a:ea typeface="Aptos" panose="020B0004020202020204" pitchFamily="34" charset="0"/>
                <a:cs typeface="Times New Roman" panose="02020603050405020304" pitchFamily="18" charset="0"/>
              </a:rPr>
              <a:t>neighboring</a:t>
            </a:r>
            <a:r>
              <a:rPr lang="en-GB" kern="100" dirty="0">
                <a:effectLst/>
                <a:ea typeface="Aptos" panose="020B0004020202020204" pitchFamily="34" charset="0"/>
                <a:cs typeface="Times New Roman" panose="02020603050405020304" pitchFamily="18" charset="0"/>
              </a:rPr>
              <a:t> states. </a:t>
            </a:r>
          </a:p>
          <a:p>
            <a:endParaRPr lang="en-GB" dirty="0"/>
          </a:p>
        </p:txBody>
      </p:sp>
    </p:spTree>
    <p:extLst>
      <p:ext uri="{BB962C8B-B14F-4D97-AF65-F5344CB8AC3E}">
        <p14:creationId xmlns:p14="http://schemas.microsoft.com/office/powerpoint/2010/main" val="4796891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a:xfrm>
            <a:off x="838200" y="500062"/>
            <a:ext cx="10515600" cy="1325563"/>
          </a:xfrm>
        </p:spPr>
        <p:txBody>
          <a:bodyPr/>
          <a:lstStyle/>
          <a:p>
            <a:pPr algn="ctr"/>
            <a:r>
              <a:rPr lang="en-GB" dirty="0"/>
              <a:t>Human Rights in the Nineteenth Century</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p:txBody>
          <a:bodyPr>
            <a:noAutofit/>
          </a:bodyPr>
          <a:lstStyle/>
          <a:p>
            <a:pPr marL="0" marR="0">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In the nineteenth century, human rights in general were considered as falling within the domestic jurisdiction of states. Human rights remained essentially a national matter, to be accepted or not, until 1945 when they were recognized in global international law. </a:t>
            </a:r>
          </a:p>
          <a:p>
            <a:pPr marL="0" marR="0" indent="0">
              <a:lnSpc>
                <a:spcPct val="107000"/>
              </a:lnSpc>
              <a:spcBef>
                <a:spcPts val="1200"/>
              </a:spcBef>
              <a:spcAft>
                <a:spcPts val="0"/>
              </a:spcAft>
              <a:buNone/>
            </a:pPr>
            <a:endParaRPr lang="en-GB" sz="3200" kern="100" dirty="0">
              <a:effectLst/>
              <a:ea typeface="Aptos" panose="020B0004020202020204" pitchFamily="34" charset="0"/>
              <a:cs typeface="Times New Roman" panose="02020603050405020304" pitchFamily="18" charset="0"/>
            </a:endParaRPr>
          </a:p>
          <a:p>
            <a:endParaRPr lang="en-GB" sz="3000" kern="100" dirty="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632847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a:xfrm>
            <a:off x="838200" y="500062"/>
            <a:ext cx="10515600" cy="1325563"/>
          </a:xfrm>
        </p:spPr>
        <p:txBody>
          <a:bodyPr/>
          <a:lstStyle/>
          <a:p>
            <a:pPr algn="ctr"/>
            <a:r>
              <a:rPr lang="en-GB" dirty="0"/>
              <a:t>WWI</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p:txBody>
          <a:bodyPr>
            <a:normAutofit/>
          </a:bodyPr>
          <a:lstStyle/>
          <a:p>
            <a:pPr marL="0" marR="0">
              <a:lnSpc>
                <a:spcPct val="107000"/>
              </a:lnSpc>
              <a:spcBef>
                <a:spcPts val="0"/>
              </a:spcBef>
              <a:spcAft>
                <a:spcPts val="800"/>
              </a:spcAft>
            </a:pPr>
            <a:r>
              <a:rPr lang="en-GB" sz="2600" kern="100" dirty="0">
                <a:effectLst/>
                <a:ea typeface="Aptos" panose="020B0004020202020204" pitchFamily="34" charset="0"/>
                <a:cs typeface="Times New Roman" panose="02020603050405020304" pitchFamily="18" charset="0"/>
              </a:rPr>
              <a:t>Things began to change during WWI. After the “Great War” of 1914-1918</a:t>
            </a:r>
          </a:p>
          <a:p>
            <a:pPr marL="0" marR="0">
              <a:lnSpc>
                <a:spcPct val="107000"/>
              </a:lnSpc>
              <a:spcBef>
                <a:spcPts val="0"/>
              </a:spcBef>
              <a:spcAft>
                <a:spcPts val="800"/>
              </a:spcAft>
            </a:pPr>
            <a:r>
              <a:rPr lang="en-GB" sz="2600" kern="100" dirty="0">
                <a:ea typeface="Aptos" panose="020B0004020202020204" pitchFamily="34" charset="0"/>
                <a:cs typeface="Times New Roman" panose="02020603050405020304" pitchFamily="18" charset="0"/>
              </a:rPr>
              <a:t>T</a:t>
            </a:r>
            <a:r>
              <a:rPr lang="en-GB" sz="2600" kern="100" dirty="0">
                <a:effectLst/>
                <a:ea typeface="Aptos" panose="020B0004020202020204" pitchFamily="34" charset="0"/>
                <a:cs typeface="Times New Roman" panose="02020603050405020304" pitchFamily="18" charset="0"/>
              </a:rPr>
              <a:t>here was a concerted effort to restrict state use of force to </a:t>
            </a:r>
            <a:r>
              <a:rPr lang="en-GB" sz="2600" kern="100" dirty="0" err="1">
                <a:effectLst/>
                <a:ea typeface="Aptos" panose="020B0004020202020204" pitchFamily="34" charset="0"/>
                <a:cs typeface="Times New Roman" panose="02020603050405020304" pitchFamily="18" charset="0"/>
              </a:rPr>
              <a:t>self-defense</a:t>
            </a:r>
            <a:r>
              <a:rPr lang="en-GB" sz="2600" kern="100" dirty="0">
                <a:effectLst/>
                <a:ea typeface="Aptos" panose="020B0004020202020204" pitchFamily="34" charset="0"/>
                <a:cs typeface="Times New Roman" panose="02020603050405020304" pitchFamily="18" charset="0"/>
              </a:rPr>
              <a:t> and to outlaw the aggressive first use of force. </a:t>
            </a:r>
          </a:p>
          <a:p>
            <a:pPr marL="0" marR="0">
              <a:lnSpc>
                <a:spcPct val="107000"/>
              </a:lnSpc>
              <a:spcBef>
                <a:spcPts val="0"/>
              </a:spcBef>
              <a:spcAft>
                <a:spcPts val="800"/>
              </a:spcAft>
            </a:pPr>
            <a:r>
              <a:rPr lang="en-GB" sz="2600" kern="100" dirty="0">
                <a:effectLst/>
                <a:ea typeface="Aptos" panose="020B0004020202020204" pitchFamily="34" charset="0"/>
                <a:cs typeface="Times New Roman" panose="02020603050405020304" pitchFamily="18" charset="0"/>
              </a:rPr>
              <a:t>This left open the question of the use of force for other purposes, such as to protect human rights within the domestic jurisdiction of another sovereign state. </a:t>
            </a:r>
          </a:p>
          <a:p>
            <a:pPr marL="0" indent="0">
              <a:buNone/>
            </a:pPr>
            <a:endParaRPr lang="en-GB" sz="3600" kern="100" dirty="0">
              <a:ea typeface="Aptos" panose="020B0004020202020204" pitchFamily="34" charset="0"/>
              <a:cs typeface="Times New Roman" panose="02020603050405020304" pitchFamily="18" charset="0"/>
            </a:endParaRPr>
          </a:p>
          <a:p>
            <a:pPr marL="0" indent="0">
              <a:buNone/>
            </a:pPr>
            <a:endParaRPr lang="en-GB" sz="3600" dirty="0"/>
          </a:p>
        </p:txBody>
      </p:sp>
    </p:spTree>
    <p:extLst>
      <p:ext uri="{BB962C8B-B14F-4D97-AF65-F5344CB8AC3E}">
        <p14:creationId xmlns:p14="http://schemas.microsoft.com/office/powerpoint/2010/main" val="30475807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a:xfrm>
            <a:off x="838200" y="500062"/>
            <a:ext cx="10515600" cy="1325563"/>
          </a:xfrm>
        </p:spPr>
        <p:txBody>
          <a:bodyPr/>
          <a:lstStyle/>
          <a:p>
            <a:pPr algn="ctr"/>
            <a:r>
              <a:rPr lang="en-GB" dirty="0"/>
              <a:t>WWI</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p:txBody>
          <a:bodyPr>
            <a:normAutofit fontScale="92500" lnSpcReduction="20000"/>
          </a:bodyPr>
          <a:lstStyle/>
          <a:p>
            <a:pPr marL="0" marR="0">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war, which had begun in August 1914, lasted more than four years and left many millions dead. </a:t>
            </a:r>
          </a:p>
          <a:p>
            <a:pPr marL="0" marR="0">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war saw the collapse of several major empires: The Russian empire of the Romanovs, the Austro-Hungarian empire of the Hapsburgs, the Ottoman Empire, and the German empire under the Hohenzollerns. </a:t>
            </a:r>
          </a:p>
          <a:p>
            <a:pPr marL="0" marR="0">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It delivered serious blows to Britan and France, both of which suffered great losses, human and economic, that left them far weaker than they had been before the war.</a:t>
            </a:r>
          </a:p>
          <a:p>
            <a:pPr marL="0" marR="0">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 The United States, on the other hand, was the one major power to emerge from the war more powerful, economically, militarily, and politically. Its material and financial resources had underpinned the Allied war effort, its entry into the war in April 1917 appeared to have tipped the scales in </a:t>
            </a:r>
            <a:r>
              <a:rPr lang="en-GB" sz="2400" kern="100" dirty="0" err="1">
                <a:effectLst/>
                <a:ea typeface="Aptos" panose="020B0004020202020204" pitchFamily="34" charset="0"/>
                <a:cs typeface="Times New Roman" panose="02020603050405020304" pitchFamily="18" charset="0"/>
              </a:rPr>
              <a:t>favor</a:t>
            </a:r>
            <a:r>
              <a:rPr lang="en-GB" sz="2400" kern="100" dirty="0">
                <a:effectLst/>
                <a:ea typeface="Aptos" panose="020B0004020202020204" pitchFamily="34" charset="0"/>
                <a:cs typeface="Times New Roman" panose="02020603050405020304" pitchFamily="18" charset="0"/>
              </a:rPr>
              <a:t> of the Allies, and finally, the armistice agreement had been based on the principles outlined in Wilson’s famed Fourteen Points. </a:t>
            </a:r>
          </a:p>
          <a:p>
            <a:pPr marL="0" indent="0">
              <a:buNone/>
            </a:pPr>
            <a:endParaRPr lang="en-GB" sz="3600" kern="100" dirty="0">
              <a:ea typeface="Aptos" panose="020B0004020202020204" pitchFamily="34" charset="0"/>
              <a:cs typeface="Times New Roman" panose="02020603050405020304" pitchFamily="18" charset="0"/>
            </a:endParaRPr>
          </a:p>
          <a:p>
            <a:pPr marL="0" indent="0">
              <a:buNone/>
            </a:pPr>
            <a:endParaRPr lang="en-GB" sz="3600" dirty="0"/>
          </a:p>
        </p:txBody>
      </p:sp>
    </p:spTree>
    <p:extLst>
      <p:ext uri="{BB962C8B-B14F-4D97-AF65-F5344CB8AC3E}">
        <p14:creationId xmlns:p14="http://schemas.microsoft.com/office/powerpoint/2010/main" val="40900805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DD9B2-797A-FD6C-CAFD-F7996EB9DCFD}"/>
              </a:ext>
            </a:extLst>
          </p:cNvPr>
          <p:cNvSpPr>
            <a:spLocks noGrp="1"/>
          </p:cNvSpPr>
          <p:nvPr>
            <p:ph type="title"/>
          </p:nvPr>
        </p:nvSpPr>
        <p:spPr/>
        <p:txBody>
          <a:bodyPr/>
          <a:lstStyle/>
          <a:p>
            <a:pPr algn="ctr"/>
            <a:r>
              <a:rPr lang="en-GB" dirty="0"/>
              <a:t>America’s entry into WWI</a:t>
            </a:r>
          </a:p>
        </p:txBody>
      </p:sp>
      <p:sp>
        <p:nvSpPr>
          <p:cNvPr id="3" name="Content Placeholder 2">
            <a:extLst>
              <a:ext uri="{FF2B5EF4-FFF2-40B4-BE49-F238E27FC236}">
                <a16:creationId xmlns:a16="http://schemas.microsoft.com/office/drawing/2014/main" id="{D286BBC3-4504-19E6-0F87-A04E9E05E314}"/>
              </a:ext>
            </a:extLst>
          </p:cNvPr>
          <p:cNvSpPr>
            <a:spLocks noGrp="1"/>
          </p:cNvSpPr>
          <p:nvPr>
            <p:ph idx="1"/>
          </p:nvPr>
        </p:nvSpPr>
        <p:spPr/>
        <p:txBody>
          <a:bodyPr>
            <a:normAutofit lnSpcReduction="10000"/>
          </a:bodyPr>
          <a:lstStyle/>
          <a:p>
            <a:r>
              <a:rPr lang="en-GB" kern="100" dirty="0">
                <a:effectLst/>
                <a:ea typeface="Aptos" panose="020B0004020202020204" pitchFamily="34" charset="0"/>
                <a:cs typeface="Times New Roman" panose="02020603050405020304" pitchFamily="18" charset="0"/>
              </a:rPr>
              <a:t>German attacks on merchant ships in the Atlantic </a:t>
            </a:r>
          </a:p>
          <a:p>
            <a:r>
              <a:rPr lang="en-GB" kern="100" dirty="0">
                <a:effectLst/>
                <a:ea typeface="Aptos" panose="020B0004020202020204" pitchFamily="34" charset="0"/>
                <a:cs typeface="Times New Roman" panose="02020603050405020304" pitchFamily="18" charset="0"/>
              </a:rPr>
              <a:t>News of a German plan to encourage Mexico to wage war on the United States in exchange for the states of Texas, New Mexico, and Arizona- the famous Zimmermann Telegram- raised a public outcry. </a:t>
            </a:r>
          </a:p>
          <a:p>
            <a:r>
              <a:rPr lang="en-GB" kern="100" dirty="0">
                <a:effectLst/>
                <a:ea typeface="Aptos" panose="020B0004020202020204" pitchFamily="34" charset="0"/>
                <a:cs typeface="Times New Roman" panose="02020603050405020304" pitchFamily="18" charset="0"/>
              </a:rPr>
              <a:t>In February 2017, the US broke diplomatic relations with Germany. After several weeks of pained hesitation, Wilson came before Congress on April 2 to ask for a declaration of war on Germany. Wilson spoke of the need in part to “make the world safe for democracy.” </a:t>
            </a:r>
          </a:p>
          <a:p>
            <a:r>
              <a:rPr lang="en-GB" kern="100" dirty="0">
                <a:effectLst/>
                <a:ea typeface="Aptos" panose="020B0004020202020204" pitchFamily="34" charset="0"/>
                <a:cs typeface="Times New Roman" panose="02020603050405020304" pitchFamily="18" charset="0"/>
              </a:rPr>
              <a:t>On April 6, 1917, Congress passed a war resolution.  </a:t>
            </a:r>
          </a:p>
          <a:p>
            <a:endParaRPr lang="en-GB" dirty="0"/>
          </a:p>
        </p:txBody>
      </p:sp>
    </p:spTree>
    <p:extLst>
      <p:ext uri="{BB962C8B-B14F-4D97-AF65-F5344CB8AC3E}">
        <p14:creationId xmlns:p14="http://schemas.microsoft.com/office/powerpoint/2010/main" val="17012680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B7D48-9597-5C25-5CC2-CC4FF0EBCF84}"/>
              </a:ext>
            </a:extLst>
          </p:cNvPr>
          <p:cNvSpPr>
            <a:spLocks noGrp="1"/>
          </p:cNvSpPr>
          <p:nvPr>
            <p:ph type="title"/>
          </p:nvPr>
        </p:nvSpPr>
        <p:spPr/>
        <p:txBody>
          <a:bodyPr/>
          <a:lstStyle/>
          <a:p>
            <a:pPr algn="ctr"/>
            <a:r>
              <a:rPr lang="en-GB" dirty="0"/>
              <a:t>Woodrow Wilson’s Fourteen Points</a:t>
            </a:r>
          </a:p>
        </p:txBody>
      </p:sp>
      <p:sp>
        <p:nvSpPr>
          <p:cNvPr id="3" name="Content Placeholder 2">
            <a:extLst>
              <a:ext uri="{FF2B5EF4-FFF2-40B4-BE49-F238E27FC236}">
                <a16:creationId xmlns:a16="http://schemas.microsoft.com/office/drawing/2014/main" id="{4E83C527-B6F7-65A0-6E8F-6065F64FC2F8}"/>
              </a:ext>
            </a:extLst>
          </p:cNvPr>
          <p:cNvSpPr>
            <a:spLocks noGrp="1"/>
          </p:cNvSpPr>
          <p:nvPr>
            <p:ph idx="1"/>
          </p:nvPr>
        </p:nvSpPr>
        <p:spPr/>
        <p:txBody>
          <a:bodyPr>
            <a:normAutofit lnSpcReduction="10000"/>
          </a:bodyPr>
          <a:lstStyle/>
          <a:p>
            <a:pPr marL="0" marR="0">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Wilson proposed a plan for post-war peace, most famously in the address he gave before Congress on January 8, 1918, which became known around the world as the “Fourteen Points.” </a:t>
            </a:r>
          </a:p>
          <a:p>
            <a:pPr marL="0" marR="0">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The Fourteen Points were Wilson’s vision for rebuilding the postwar world and was the basis of his negotiating position at Versailles. </a:t>
            </a:r>
          </a:p>
          <a:p>
            <a:pPr marL="0" marR="0">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The victors in the war, he maintained, should repudiate secret deals and make a generous peace, demanding neither large territorial gains nor huge reparations from the defeated. </a:t>
            </a:r>
          </a:p>
          <a:p>
            <a:pPr marL="0" marR="0">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To minimize future conflicts, they should acknowledge the power of nationalism by aligning international borders with lines of ethnic division and by giving the inhabitants of disputed territories an opportunity to choose their own futures. </a:t>
            </a:r>
          </a:p>
          <a:p>
            <a:pPr marL="0" marR="0">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Most important, they should create a League of Nations that would promote human welfare, adjudicate international disputes, and if necessary, coerce respect for international law through the collective action of its members states. </a:t>
            </a:r>
          </a:p>
          <a:p>
            <a:pPr marL="0" marR="0">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It also included proposals for the freedom of the seas and free trade.  </a:t>
            </a:r>
          </a:p>
          <a:p>
            <a:pPr marL="0" indent="0">
              <a:buNone/>
            </a:pPr>
            <a:endParaRPr lang="en-GB" dirty="0"/>
          </a:p>
        </p:txBody>
      </p:sp>
    </p:spTree>
    <p:extLst>
      <p:ext uri="{BB962C8B-B14F-4D97-AF65-F5344CB8AC3E}">
        <p14:creationId xmlns:p14="http://schemas.microsoft.com/office/powerpoint/2010/main" val="40486786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8C4F1-CCF9-9E3F-A327-DC05F9EC9D00}"/>
              </a:ext>
            </a:extLst>
          </p:cNvPr>
          <p:cNvSpPr>
            <a:spLocks noGrp="1"/>
          </p:cNvSpPr>
          <p:nvPr>
            <p:ph type="title"/>
          </p:nvPr>
        </p:nvSpPr>
        <p:spPr/>
        <p:txBody>
          <a:bodyPr/>
          <a:lstStyle/>
          <a:p>
            <a:pPr algn="ctr"/>
            <a:r>
              <a:rPr lang="en-GB" dirty="0"/>
              <a:t>The concept of national self-determination</a:t>
            </a:r>
          </a:p>
        </p:txBody>
      </p:sp>
      <p:sp>
        <p:nvSpPr>
          <p:cNvPr id="3" name="Content Placeholder 2">
            <a:extLst>
              <a:ext uri="{FF2B5EF4-FFF2-40B4-BE49-F238E27FC236}">
                <a16:creationId xmlns:a16="http://schemas.microsoft.com/office/drawing/2014/main" id="{0048081E-2850-FC72-2DC6-993C1E59B9D1}"/>
              </a:ext>
            </a:extLst>
          </p:cNvPr>
          <p:cNvSpPr>
            <a:spLocks noGrp="1"/>
          </p:cNvSpPr>
          <p:nvPr>
            <p:ph idx="1"/>
          </p:nvPr>
        </p:nvSpPr>
        <p:spPr/>
        <p:txBody>
          <a:bodyPr/>
          <a:lstStyle/>
          <a:p>
            <a:r>
              <a:rPr lang="en-GB" kern="100" dirty="0">
                <a:ea typeface="Aptos" panose="020B0004020202020204" pitchFamily="34" charset="0"/>
                <a:cs typeface="Times New Roman" panose="02020603050405020304" pitchFamily="18" charset="0"/>
              </a:rPr>
              <a:t>In</a:t>
            </a:r>
            <a:r>
              <a:rPr lang="en-GB" sz="2800" kern="100" dirty="0">
                <a:effectLst/>
                <a:ea typeface="Aptos" panose="020B0004020202020204" pitchFamily="34" charset="0"/>
                <a:cs typeface="Times New Roman" panose="02020603050405020304" pitchFamily="18" charset="0"/>
              </a:rPr>
              <a:t> an effort to safeguard peace and prevent future conflict in the post-war world, Woodrow Wilson proposed the idea of national self-determination, the notion that nations- groups of people united by common descent, history, and/or culture, should have the right to establish statehood and govern themselves.  </a:t>
            </a:r>
          </a:p>
          <a:p>
            <a:endParaRPr lang="en-GB" dirty="0"/>
          </a:p>
        </p:txBody>
      </p:sp>
    </p:spTree>
    <p:extLst>
      <p:ext uri="{BB962C8B-B14F-4D97-AF65-F5344CB8AC3E}">
        <p14:creationId xmlns:p14="http://schemas.microsoft.com/office/powerpoint/2010/main" val="39343255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ook cover with a purple and white background&#10;&#10;Description automatically generated">
            <a:extLst>
              <a:ext uri="{FF2B5EF4-FFF2-40B4-BE49-F238E27FC236}">
                <a16:creationId xmlns:a16="http://schemas.microsoft.com/office/drawing/2014/main" id="{EED8BBCF-6038-480C-EA56-A3F34476E5C3}"/>
              </a:ext>
            </a:extLst>
          </p:cNvPr>
          <p:cNvPicPr>
            <a:picLocks noChangeAspect="1"/>
          </p:cNvPicPr>
          <p:nvPr/>
        </p:nvPicPr>
        <p:blipFill rotWithShape="1">
          <a:blip r:embed="rId2">
            <a:extLst>
              <a:ext uri="{28A0092B-C50C-407E-A947-70E740481C1C}">
                <a14:useLocalDpi xmlns:a14="http://schemas.microsoft.com/office/drawing/2010/main" val="0"/>
              </a:ext>
            </a:extLst>
          </a:blip>
          <a:srcRect l="33661" t="5396" r="33482" b="5080"/>
          <a:stretch/>
        </p:blipFill>
        <p:spPr>
          <a:xfrm>
            <a:off x="4103914" y="370114"/>
            <a:ext cx="4005943" cy="6139543"/>
          </a:xfrm>
          <a:prstGeom prst="rect">
            <a:avLst/>
          </a:prstGeom>
        </p:spPr>
      </p:pic>
    </p:spTree>
    <p:extLst>
      <p:ext uri="{BB962C8B-B14F-4D97-AF65-F5344CB8AC3E}">
        <p14:creationId xmlns:p14="http://schemas.microsoft.com/office/powerpoint/2010/main" val="12199863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DD06A-5E17-FB46-D128-ABDDE003D04C}"/>
              </a:ext>
            </a:extLst>
          </p:cNvPr>
          <p:cNvSpPr>
            <a:spLocks noGrp="1"/>
          </p:cNvSpPr>
          <p:nvPr>
            <p:ph type="title"/>
          </p:nvPr>
        </p:nvSpPr>
        <p:spPr/>
        <p:txBody>
          <a:bodyPr/>
          <a:lstStyle/>
          <a:p>
            <a:pPr algn="ctr"/>
            <a:r>
              <a:rPr lang="en-GB" dirty="0"/>
              <a:t>The Wilsonian Moment</a:t>
            </a:r>
          </a:p>
        </p:txBody>
      </p:sp>
      <p:sp>
        <p:nvSpPr>
          <p:cNvPr id="3" name="Content Placeholder 2">
            <a:extLst>
              <a:ext uri="{FF2B5EF4-FFF2-40B4-BE49-F238E27FC236}">
                <a16:creationId xmlns:a16="http://schemas.microsoft.com/office/drawing/2014/main" id="{FC89F9DF-A28B-4AD0-AD2B-B5C302D22693}"/>
              </a:ext>
            </a:extLst>
          </p:cNvPr>
          <p:cNvSpPr>
            <a:spLocks noGrp="1"/>
          </p:cNvSpPr>
          <p:nvPr>
            <p:ph idx="1"/>
          </p:nvPr>
        </p:nvSpPr>
        <p:spPr>
          <a:xfrm>
            <a:off x="838200" y="1792968"/>
            <a:ext cx="10515600" cy="4351338"/>
          </a:xfrm>
        </p:spPr>
        <p:txBody>
          <a:bodyPr>
            <a:normAutofit fontScale="40000" lnSpcReduction="20000"/>
          </a:bodyPr>
          <a:lstStyle/>
          <a:p>
            <a:endParaRPr lang="en-GB" sz="4000" dirty="0">
              <a:ea typeface="Aptos" panose="020B0004020202020204" pitchFamily="34" charset="0"/>
            </a:endParaRPr>
          </a:p>
          <a:p>
            <a:pPr marL="0" marR="0">
              <a:lnSpc>
                <a:spcPct val="107000"/>
              </a:lnSpc>
              <a:spcBef>
                <a:spcPts val="0"/>
              </a:spcBef>
              <a:spcAft>
                <a:spcPts val="800"/>
              </a:spcAft>
            </a:pPr>
            <a:r>
              <a:rPr lang="en-GB" sz="4000" kern="100" dirty="0">
                <a:effectLst/>
                <a:ea typeface="Aptos" panose="020B0004020202020204" pitchFamily="34" charset="0"/>
                <a:cs typeface="Times New Roman" panose="02020603050405020304" pitchFamily="18" charset="0"/>
              </a:rPr>
              <a:t>“For a brief interval, Wilson stood alone for mankind. Or at least he seemed to stand for mankind. And in that brief interval there was a very extraordinary and significant wave of response to him throughout the earth…That response was one of the most illuminating events in the early twentieth century.” H.G. Wells, </a:t>
            </a:r>
            <a:r>
              <a:rPr lang="en-GB" sz="4000" i="1" kern="100" dirty="0">
                <a:effectLst/>
                <a:ea typeface="Aptos" panose="020B0004020202020204" pitchFamily="34" charset="0"/>
                <a:cs typeface="Times New Roman" panose="02020603050405020304" pitchFamily="18" charset="0"/>
              </a:rPr>
              <a:t>The Shape of Things to Come </a:t>
            </a:r>
            <a:endParaRPr lang="en-GB" sz="4000" kern="100" dirty="0">
              <a:effectLst/>
              <a:ea typeface="Aptos" panose="020B0004020202020204" pitchFamily="34" charset="0"/>
              <a:cs typeface="Times New Roman" panose="02020603050405020304" pitchFamily="18" charset="0"/>
            </a:endParaRPr>
          </a:p>
          <a:p>
            <a:pPr marL="0" marR="0">
              <a:lnSpc>
                <a:spcPct val="107000"/>
              </a:lnSpc>
              <a:spcBef>
                <a:spcPts val="0"/>
              </a:spcBef>
              <a:spcAft>
                <a:spcPts val="800"/>
              </a:spcAft>
            </a:pPr>
            <a:r>
              <a:rPr lang="en-GB" sz="4000" kern="100" dirty="0">
                <a:effectLst/>
                <a:ea typeface="Aptos" panose="020B0004020202020204" pitchFamily="34" charset="0"/>
                <a:cs typeface="Times New Roman" panose="02020603050405020304" pitchFamily="18" charset="0"/>
              </a:rPr>
              <a:t>When the US leader shortly after announced his decision to travel to Europe to participate personally in the peace negotiations—an unprecedented move for a sitting American president—he seemed poised to lead the world into a new era in international affairs. </a:t>
            </a:r>
          </a:p>
          <a:p>
            <a:pPr marL="0" marR="0">
              <a:lnSpc>
                <a:spcPct val="107000"/>
              </a:lnSpc>
              <a:spcBef>
                <a:spcPts val="0"/>
              </a:spcBef>
              <a:spcAft>
                <a:spcPts val="800"/>
              </a:spcAft>
            </a:pPr>
            <a:r>
              <a:rPr lang="en-GB" sz="4000" kern="100" dirty="0">
                <a:effectLst/>
                <a:ea typeface="Aptos" panose="020B0004020202020204" pitchFamily="34" charset="0"/>
                <a:cs typeface="Times New Roman" panose="02020603050405020304" pitchFamily="18" charset="0"/>
              </a:rPr>
              <a:t>The major leaders who convened for the peace conference in Paris in January 1919 were concerned mainly with fashioning a settlement in Europe. But Europeans were not the only ones who had high hopes for the conference. For colonized, marginalized, and stateless peoples from all over the world- Chinese and Koreans, Arabs and Jews, Armenians and Kurds, and many others—the conference appeared to present unprecedented opportunities to pursue the goal of self-determination. They could now take the struggle against imperialism to the international arena, and their representatives set out for Paris, invited or otherwise, to stake their claims in the new world order. </a:t>
            </a:r>
          </a:p>
          <a:p>
            <a:pPr marL="0" marR="0">
              <a:lnSpc>
                <a:spcPct val="107000"/>
              </a:lnSpc>
              <a:spcBef>
                <a:spcPts val="0"/>
              </a:spcBef>
              <a:spcAft>
                <a:spcPts val="800"/>
              </a:spcAft>
            </a:pPr>
            <a:r>
              <a:rPr lang="en-GB" sz="4000" kern="100" dirty="0">
                <a:effectLst/>
                <a:ea typeface="Aptos" panose="020B0004020202020204" pitchFamily="34" charset="0"/>
                <a:cs typeface="Times New Roman" panose="02020603050405020304" pitchFamily="18" charset="0"/>
              </a:rPr>
              <a:t>A largely unintended but eager audience for Wilson’s wartime rhetoric, they often imagined the president as both an icon of their aspirations and a potential champion of their cause, a dominant figure in the world arena committed, he had himself declared, to the principles of self-determination of all peoples. </a:t>
            </a:r>
          </a:p>
          <a:p>
            <a:endParaRPr lang="en-GB" dirty="0"/>
          </a:p>
        </p:txBody>
      </p:sp>
    </p:spTree>
    <p:extLst>
      <p:ext uri="{BB962C8B-B14F-4D97-AF65-F5344CB8AC3E}">
        <p14:creationId xmlns:p14="http://schemas.microsoft.com/office/powerpoint/2010/main" val="19278718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A2FD2-D02F-B7A0-C824-477E9A93BF11}"/>
              </a:ext>
            </a:extLst>
          </p:cNvPr>
          <p:cNvSpPr>
            <a:spLocks noGrp="1"/>
          </p:cNvSpPr>
          <p:nvPr>
            <p:ph type="title"/>
          </p:nvPr>
        </p:nvSpPr>
        <p:spPr/>
        <p:txBody>
          <a:bodyPr/>
          <a:lstStyle/>
          <a:p>
            <a:pPr algn="ctr"/>
            <a:r>
              <a:rPr lang="en-GB" dirty="0"/>
              <a:t>The Wilsonian Moment</a:t>
            </a:r>
          </a:p>
        </p:txBody>
      </p:sp>
      <p:sp>
        <p:nvSpPr>
          <p:cNvPr id="3" name="Content Placeholder 2">
            <a:extLst>
              <a:ext uri="{FF2B5EF4-FFF2-40B4-BE49-F238E27FC236}">
                <a16:creationId xmlns:a16="http://schemas.microsoft.com/office/drawing/2014/main" id="{D19238E6-1766-C9AD-661C-80604BDE1F06}"/>
              </a:ext>
            </a:extLst>
          </p:cNvPr>
          <p:cNvSpPr>
            <a:spLocks noGrp="1"/>
          </p:cNvSpPr>
          <p:nvPr>
            <p:ph idx="1"/>
          </p:nvPr>
        </p:nvSpPr>
        <p:spPr/>
        <p:txBody>
          <a:bodyPr/>
          <a:lstStyle/>
          <a:p>
            <a:pPr marL="0" indent="0" algn="ctr">
              <a:buNone/>
            </a:pPr>
            <a:r>
              <a:rPr lang="en-GB" sz="2400" kern="100" dirty="0">
                <a:effectLst/>
                <a:ea typeface="Aptos" panose="020B0004020202020204" pitchFamily="34" charset="0"/>
                <a:cs typeface="Times New Roman" panose="02020603050405020304" pitchFamily="18" charset="0"/>
              </a:rPr>
              <a:t>“In June 1919, Nguyen Tat Thanh, a 28-year old kitchen assistant from French Indochina, set out to present a petition to the world leaders then assembled in Paris for the peace conference. The document, entitled “The Claims of the People of Annam,” echoed the rhetoric of the president of the United States, Woodrow Wilson on the right of all peoples to self-determination. Nguyen sought a personal audience with the American president to plead his people’s case before Wilson. That meeting, however, did not materialize. Within less than a year the man, who would later become known to the world as Ho Chi Minh, adopted Bolshevism as his new creed, and Lenin replaced Wilson as his inspiration on the road to self-determination for his people.” </a:t>
            </a:r>
          </a:p>
          <a:p>
            <a:endParaRPr lang="en-GB" dirty="0"/>
          </a:p>
        </p:txBody>
      </p:sp>
    </p:spTree>
    <p:extLst>
      <p:ext uri="{BB962C8B-B14F-4D97-AF65-F5344CB8AC3E}">
        <p14:creationId xmlns:p14="http://schemas.microsoft.com/office/powerpoint/2010/main" val="42643945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E1AB1-8A25-D16C-FDB1-94F6CB1CE514}"/>
              </a:ext>
            </a:extLst>
          </p:cNvPr>
          <p:cNvSpPr>
            <a:spLocks noGrp="1"/>
          </p:cNvSpPr>
          <p:nvPr>
            <p:ph type="title"/>
          </p:nvPr>
        </p:nvSpPr>
        <p:spPr/>
        <p:txBody>
          <a:bodyPr/>
          <a:lstStyle/>
          <a:p>
            <a:pPr algn="ctr"/>
            <a:r>
              <a:rPr lang="en-GB" dirty="0"/>
              <a:t>The Wilsonian Moment</a:t>
            </a:r>
          </a:p>
        </p:txBody>
      </p:sp>
      <p:sp>
        <p:nvSpPr>
          <p:cNvPr id="3" name="Content Placeholder 2">
            <a:extLst>
              <a:ext uri="{FF2B5EF4-FFF2-40B4-BE49-F238E27FC236}">
                <a16:creationId xmlns:a16="http://schemas.microsoft.com/office/drawing/2014/main" id="{43D406C9-DE42-5612-2AC8-0308B732F5BB}"/>
              </a:ext>
            </a:extLst>
          </p:cNvPr>
          <p:cNvSpPr>
            <a:spLocks noGrp="1"/>
          </p:cNvSpPr>
          <p:nvPr>
            <p:ph idx="1"/>
          </p:nvPr>
        </p:nvSpPr>
        <p:spPr/>
        <p:txBody>
          <a:bodyPr>
            <a:normAutofit fontScale="92500"/>
          </a:bodyPr>
          <a:lstStyle/>
          <a:p>
            <a:pPr marL="0" indent="0" algn="ctr">
              <a:buNone/>
            </a:pPr>
            <a:r>
              <a:rPr lang="en-GB" sz="2400" kern="100" dirty="0">
                <a:effectLst/>
                <a:ea typeface="Aptos" panose="020B0004020202020204" pitchFamily="34" charset="0"/>
                <a:cs typeface="Times New Roman" panose="02020603050405020304" pitchFamily="18" charset="0"/>
              </a:rPr>
              <a:t>“Hundreds of such documents, many addressed to President Wilson himself, made their way to the Paris headquarters of the American Commission to Negotiate Peace at the Hotel </a:t>
            </a:r>
            <a:r>
              <a:rPr lang="en-GB" sz="2400" kern="100" dirty="0" err="1">
                <a:effectLst/>
                <a:ea typeface="Aptos" panose="020B0004020202020204" pitchFamily="34" charset="0"/>
                <a:cs typeface="Times New Roman" panose="02020603050405020304" pitchFamily="18" charset="0"/>
              </a:rPr>
              <a:t>Crillon</a:t>
            </a:r>
            <a:r>
              <a:rPr lang="en-GB" sz="2400" kern="100" dirty="0">
                <a:effectLst/>
                <a:ea typeface="Aptos" panose="020B0004020202020204" pitchFamily="34" charset="0"/>
                <a:cs typeface="Times New Roman" panose="02020603050405020304" pitchFamily="18" charset="0"/>
              </a:rPr>
              <a:t>, but most got no further than the president’s private secretary, Gilbert Close. The president read only a small fraction of them, and he acted on fewer still. The complex and contentious issues of the European settlement were foremost on his mind during his months in Paris, and relations with the major imperial powers- Britain, France, Japan- loomed larger in the scheme of US interests as Wilson saw them than did the aspirations of colonized groups or weak states. Though the dispensation of territories that belonged to the defunct empires was an important topic, in the peace negotiations, the leading peacemakers had no intention of entertaining the claims for self-determination of dependent peoples elsewhere, least of all those that ran against their own interests. To himself and to others, Wilson explained this lapse by asserting that the peace conference already had enough on its plate and that the League of Nations would take up such claims in due time.”  </a:t>
            </a:r>
          </a:p>
          <a:p>
            <a:endParaRPr lang="en-GB" dirty="0"/>
          </a:p>
        </p:txBody>
      </p:sp>
    </p:spTree>
    <p:extLst>
      <p:ext uri="{BB962C8B-B14F-4D97-AF65-F5344CB8AC3E}">
        <p14:creationId xmlns:p14="http://schemas.microsoft.com/office/powerpoint/2010/main" val="15835569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E217A-30CC-DB64-03FB-4ACB8D6489E8}"/>
              </a:ext>
            </a:extLst>
          </p:cNvPr>
          <p:cNvSpPr>
            <a:spLocks noGrp="1"/>
          </p:cNvSpPr>
          <p:nvPr>
            <p:ph type="title"/>
          </p:nvPr>
        </p:nvSpPr>
        <p:spPr/>
        <p:txBody>
          <a:bodyPr/>
          <a:lstStyle/>
          <a:p>
            <a:pPr algn="ctr"/>
            <a:r>
              <a:rPr lang="en-GB" dirty="0"/>
              <a:t>The Wilsonian Moment</a:t>
            </a:r>
          </a:p>
        </p:txBody>
      </p:sp>
      <p:sp>
        <p:nvSpPr>
          <p:cNvPr id="3" name="Content Placeholder 2">
            <a:extLst>
              <a:ext uri="{FF2B5EF4-FFF2-40B4-BE49-F238E27FC236}">
                <a16:creationId xmlns:a16="http://schemas.microsoft.com/office/drawing/2014/main" id="{AD38B627-F06C-7020-9CA3-09A5F3BF9322}"/>
              </a:ext>
            </a:extLst>
          </p:cNvPr>
          <p:cNvSpPr>
            <a:spLocks noGrp="1"/>
          </p:cNvSpPr>
          <p:nvPr>
            <p:ph idx="1"/>
          </p:nvPr>
        </p:nvSpPr>
        <p:spPr/>
        <p:txBody>
          <a:bodyPr/>
          <a:lstStyle/>
          <a:p>
            <a:pPr marL="0" indent="0" algn="ctr">
              <a:buNone/>
            </a:pPr>
            <a:r>
              <a:rPr lang="en-GB" sz="2000" kern="100" dirty="0">
                <a:effectLst/>
                <a:ea typeface="Aptos" panose="020B0004020202020204" pitchFamily="34" charset="0"/>
                <a:cs typeface="Times New Roman" panose="02020603050405020304" pitchFamily="18" charset="0"/>
              </a:rPr>
              <a:t>“Many in the colonial world who had followed Wilson’s increasingly dramatic proclamations in the final months of the war, however, came to expect a more immediate and radical transformation of their status in international society. As the outlines of the peace treaty began to emerge in the spring of 1919, it became clear that such expectations would be disappointed and that outside Europe the old imperial logic of international relations, which abridged or entirely obliterated the sovereignty of most non-European peoples, would remain largely in place. It was only after the collapse of the Wilsonian moment and the stabilization of the Soviet state that Lenin’s influence in the colonial world began to eclipse Wilson’s. The disillusionment that followed the collapse of this Wilsonian moment </a:t>
            </a:r>
            <a:r>
              <a:rPr lang="en-GB" sz="2000" kern="100" dirty="0" err="1">
                <a:effectLst/>
                <a:ea typeface="Aptos" panose="020B0004020202020204" pitchFamily="34" charset="0"/>
                <a:cs typeface="Times New Roman" panose="02020603050405020304" pitchFamily="18" charset="0"/>
              </a:rPr>
              <a:t>fueled</a:t>
            </a:r>
            <a:r>
              <a:rPr lang="en-GB" sz="2000" kern="100" dirty="0">
                <a:effectLst/>
                <a:ea typeface="Aptos" panose="020B0004020202020204" pitchFamily="34" charset="0"/>
                <a:cs typeface="Times New Roman" panose="02020603050405020304" pitchFamily="18" charset="0"/>
              </a:rPr>
              <a:t> a series of popular protest movements across the Middle East and Asia, heralding the emergence of anticolonial nationalism as a major force in world affairs. In the spring of 1919, sweeping protest movements against imperialism erupted almost simultaneously to include the May Fourth movement in China, the launching of Gandhi’s nonviolent resistance movement in India, the 1919 Revolution in Egypt, and the March First movement in Korea.”</a:t>
            </a:r>
          </a:p>
          <a:p>
            <a:endParaRPr lang="en-GB" dirty="0"/>
          </a:p>
        </p:txBody>
      </p:sp>
    </p:spTree>
    <p:extLst>
      <p:ext uri="{BB962C8B-B14F-4D97-AF65-F5344CB8AC3E}">
        <p14:creationId xmlns:p14="http://schemas.microsoft.com/office/powerpoint/2010/main" val="26366209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E217A-30CC-DB64-03FB-4ACB8D6489E8}"/>
              </a:ext>
            </a:extLst>
          </p:cNvPr>
          <p:cNvSpPr>
            <a:spLocks noGrp="1"/>
          </p:cNvSpPr>
          <p:nvPr>
            <p:ph type="title"/>
          </p:nvPr>
        </p:nvSpPr>
        <p:spPr/>
        <p:txBody>
          <a:bodyPr/>
          <a:lstStyle/>
          <a:p>
            <a:pPr algn="ctr"/>
            <a:r>
              <a:rPr lang="en-GB" dirty="0"/>
              <a:t>The Wilsonian Moment</a:t>
            </a:r>
          </a:p>
        </p:txBody>
      </p:sp>
      <p:sp>
        <p:nvSpPr>
          <p:cNvPr id="3" name="Content Placeholder 2">
            <a:extLst>
              <a:ext uri="{FF2B5EF4-FFF2-40B4-BE49-F238E27FC236}">
                <a16:creationId xmlns:a16="http://schemas.microsoft.com/office/drawing/2014/main" id="{AD38B627-F06C-7020-9CA3-09A5F3BF9322}"/>
              </a:ext>
            </a:extLst>
          </p:cNvPr>
          <p:cNvSpPr>
            <a:spLocks noGrp="1"/>
          </p:cNvSpPr>
          <p:nvPr>
            <p:ph idx="1"/>
          </p:nvPr>
        </p:nvSpPr>
        <p:spPr/>
        <p:txBody>
          <a:bodyPr/>
          <a:lstStyle/>
          <a:p>
            <a:pPr marL="0" marR="0" indent="0" algn="ctr">
              <a:lnSpc>
                <a:spcPct val="107000"/>
              </a:lnSpc>
              <a:spcBef>
                <a:spcPts val="0"/>
              </a:spcBef>
              <a:spcAft>
                <a:spcPts val="800"/>
              </a:spcAft>
              <a:buNone/>
            </a:pPr>
            <a:r>
              <a:rPr lang="en-GB" sz="2000" kern="100" dirty="0">
                <a:effectLst/>
                <a:ea typeface="Aptos" panose="020B0004020202020204" pitchFamily="34" charset="0"/>
                <a:cs typeface="Times New Roman" panose="02020603050405020304" pitchFamily="18" charset="0"/>
              </a:rPr>
              <a:t>“The Wilsonian moment launched the transformation of the norms and standards of international relations that established the self-determining nation-state as the only legitimate political form throughout the globe, as colonized and marginalized peoples demanded and eventually attained recognition as sovereign, independent actors in international society. One of the central features of the Wilsonian moment was its simultaneity across the boundaries of nations, regions, and empires within which the histories of the anticolonial movements of the period are usually enclosed. It was a brief but intense period in which people across the world directed attention and actions toward the drama unfolding in Paris, with the US president as its leading protagonist. The Wilsonian moment, therefore, should be examined and understood as an international phenomenon not because every individual on the face of the planet was aware of Wilson’s rhetoric, but because the scope of its dissemination and import transcended the usual geographic enclosures of historical narratives.”</a:t>
            </a:r>
          </a:p>
          <a:p>
            <a:endParaRPr lang="en-GB" dirty="0"/>
          </a:p>
        </p:txBody>
      </p:sp>
    </p:spTree>
    <p:extLst>
      <p:ext uri="{BB962C8B-B14F-4D97-AF65-F5344CB8AC3E}">
        <p14:creationId xmlns:p14="http://schemas.microsoft.com/office/powerpoint/2010/main" val="8609377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E217A-30CC-DB64-03FB-4ACB8D6489E8}"/>
              </a:ext>
            </a:extLst>
          </p:cNvPr>
          <p:cNvSpPr>
            <a:spLocks noGrp="1"/>
          </p:cNvSpPr>
          <p:nvPr>
            <p:ph type="title"/>
          </p:nvPr>
        </p:nvSpPr>
        <p:spPr/>
        <p:txBody>
          <a:bodyPr/>
          <a:lstStyle/>
          <a:p>
            <a:pPr algn="ctr"/>
            <a:r>
              <a:rPr lang="en-GB" dirty="0"/>
              <a:t>The Wilsonian Moment</a:t>
            </a:r>
          </a:p>
        </p:txBody>
      </p:sp>
      <p:sp>
        <p:nvSpPr>
          <p:cNvPr id="3" name="Content Placeholder 2">
            <a:extLst>
              <a:ext uri="{FF2B5EF4-FFF2-40B4-BE49-F238E27FC236}">
                <a16:creationId xmlns:a16="http://schemas.microsoft.com/office/drawing/2014/main" id="{AD38B627-F06C-7020-9CA3-09A5F3BF9322}"/>
              </a:ext>
            </a:extLst>
          </p:cNvPr>
          <p:cNvSpPr>
            <a:spLocks noGrp="1"/>
          </p:cNvSpPr>
          <p:nvPr>
            <p:ph idx="1"/>
          </p:nvPr>
        </p:nvSpPr>
        <p:spPr/>
        <p:txBody>
          <a:bodyPr/>
          <a:lstStyle/>
          <a:p>
            <a:pPr marL="0" marR="0" indent="0" algn="ctr">
              <a:lnSpc>
                <a:spcPct val="107000"/>
              </a:lnSpc>
              <a:spcBef>
                <a:spcPts val="0"/>
              </a:spcBef>
              <a:spcAft>
                <a:spcPts val="800"/>
              </a:spcAft>
              <a:buNone/>
            </a:pPr>
            <a:r>
              <a:rPr lang="en-GB" sz="1800" kern="100" dirty="0">
                <a:effectLst/>
                <a:ea typeface="Aptos" panose="020B0004020202020204" pitchFamily="34" charset="0"/>
                <a:cs typeface="Times New Roman" panose="02020603050405020304" pitchFamily="18" charset="0"/>
              </a:rPr>
              <a:t>“In part, the story of the Wilsonian moment is one of the articulation and circulation of ideas, most prominently the idea that all peoples had a right to self-determination and the related notion of a liberal international order structured around a league of nations in which all members would be equal in status if not in power. The emergence of Wilson’s ideas about the postwar international order, their gradual articulation and refinement in his wartime rhetoric, and their dissemination- are all important components of the story. It is also about the *role of power, both real and perceived, in the dissemination, adoption, and operationalization- the conversion into purposeful political action- of the new norms of international legitimacy and practice that Wilson championed. The most crucial feature of Wilson’s utterances was that they came from a man widely viewed at the time as the most powerful leader in the world arena, whose influence on the shape of the post-war international order, it was assumed, would be decisive. Thus, the perception of the stature of the United States as a major world power and of Wilson’s commitment to his peace plan were just as important as the content of the president’s wartime proclamations in creating the impact of the Wilsonian moment in the colonial world. “</a:t>
            </a:r>
          </a:p>
          <a:p>
            <a:endParaRPr lang="en-GB" dirty="0"/>
          </a:p>
        </p:txBody>
      </p:sp>
    </p:spTree>
    <p:extLst>
      <p:ext uri="{BB962C8B-B14F-4D97-AF65-F5344CB8AC3E}">
        <p14:creationId xmlns:p14="http://schemas.microsoft.com/office/powerpoint/2010/main" val="10269337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E217A-30CC-DB64-03FB-4ACB8D6489E8}"/>
              </a:ext>
            </a:extLst>
          </p:cNvPr>
          <p:cNvSpPr>
            <a:spLocks noGrp="1"/>
          </p:cNvSpPr>
          <p:nvPr>
            <p:ph type="title"/>
          </p:nvPr>
        </p:nvSpPr>
        <p:spPr/>
        <p:txBody>
          <a:bodyPr/>
          <a:lstStyle/>
          <a:p>
            <a:pPr algn="ctr"/>
            <a:r>
              <a:rPr lang="en-GB" dirty="0"/>
              <a:t>The Wilsonian Moment</a:t>
            </a:r>
          </a:p>
        </p:txBody>
      </p:sp>
      <p:sp>
        <p:nvSpPr>
          <p:cNvPr id="3" name="Content Placeholder 2">
            <a:extLst>
              <a:ext uri="{FF2B5EF4-FFF2-40B4-BE49-F238E27FC236}">
                <a16:creationId xmlns:a16="http://schemas.microsoft.com/office/drawing/2014/main" id="{AD38B627-F06C-7020-9CA3-09A5F3BF9322}"/>
              </a:ext>
            </a:extLst>
          </p:cNvPr>
          <p:cNvSpPr>
            <a:spLocks noGrp="1"/>
          </p:cNvSpPr>
          <p:nvPr>
            <p:ph idx="1"/>
          </p:nvPr>
        </p:nvSpPr>
        <p:spPr/>
        <p:txBody>
          <a:bodyPr/>
          <a:lstStyle/>
          <a:p>
            <a:pPr marL="0" marR="0" indent="0" algn="ctr">
              <a:lnSpc>
                <a:spcPct val="107000"/>
              </a:lnSpc>
              <a:spcBef>
                <a:spcPts val="0"/>
              </a:spcBef>
              <a:spcAft>
                <a:spcPts val="800"/>
              </a:spcAft>
              <a:buNone/>
            </a:pPr>
            <a:r>
              <a:rPr lang="en-GB" sz="2400" kern="100" dirty="0">
                <a:effectLst/>
                <a:ea typeface="Aptos" panose="020B0004020202020204" pitchFamily="34" charset="0"/>
                <a:cs typeface="Times New Roman" panose="02020603050405020304" pitchFamily="18" charset="0"/>
              </a:rPr>
              <a:t>“Wilson himself, it is true, had at best only a vague idea of how the principle of self-determination would be practically implemented even in Europe, and he devoted little attention to its implications elsewhere. Nevertheless, the president’s talk about the right to self-determination and his advocacy of the League of Nations implied a new and more equitable model of international relations, and they took on a life of their own, independent of Wilson and his intentions.”</a:t>
            </a:r>
          </a:p>
          <a:p>
            <a:pPr marL="0" indent="0">
              <a:buNone/>
            </a:pPr>
            <a:endParaRPr lang="en-GB" dirty="0"/>
          </a:p>
        </p:txBody>
      </p:sp>
    </p:spTree>
    <p:extLst>
      <p:ext uri="{BB962C8B-B14F-4D97-AF65-F5344CB8AC3E}">
        <p14:creationId xmlns:p14="http://schemas.microsoft.com/office/powerpoint/2010/main" val="30087254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DD06A-5E17-FB46-D128-ABDDE003D04C}"/>
              </a:ext>
            </a:extLst>
          </p:cNvPr>
          <p:cNvSpPr>
            <a:spLocks noGrp="1"/>
          </p:cNvSpPr>
          <p:nvPr>
            <p:ph type="title"/>
          </p:nvPr>
        </p:nvSpPr>
        <p:spPr/>
        <p:txBody>
          <a:bodyPr/>
          <a:lstStyle/>
          <a:p>
            <a:pPr algn="ctr"/>
            <a:r>
              <a:rPr lang="en-GB"/>
              <a:t>Paris Peace Plan</a:t>
            </a:r>
            <a:endParaRPr lang="en-GB" dirty="0"/>
          </a:p>
        </p:txBody>
      </p:sp>
      <p:sp>
        <p:nvSpPr>
          <p:cNvPr id="3" name="Content Placeholder 2">
            <a:extLst>
              <a:ext uri="{FF2B5EF4-FFF2-40B4-BE49-F238E27FC236}">
                <a16:creationId xmlns:a16="http://schemas.microsoft.com/office/drawing/2014/main" id="{FC89F9DF-A28B-4AD0-AD2B-B5C302D22693}"/>
              </a:ext>
            </a:extLst>
          </p:cNvPr>
          <p:cNvSpPr>
            <a:spLocks noGrp="1"/>
          </p:cNvSpPr>
          <p:nvPr>
            <p:ph idx="1"/>
          </p:nvPr>
        </p:nvSpPr>
        <p:spPr>
          <a:xfrm>
            <a:off x="838200" y="1792968"/>
            <a:ext cx="10515600" cy="4351338"/>
          </a:xfrm>
        </p:spPr>
        <p:txBody>
          <a:bodyPr>
            <a:normAutofit fontScale="62500" lnSpcReduction="20000"/>
          </a:bodyPr>
          <a:lstStyle/>
          <a:p>
            <a:endParaRPr lang="en-GB" sz="3600">
              <a:ea typeface="Aptos" panose="020B0004020202020204" pitchFamily="34" charset="0"/>
            </a:endParaRPr>
          </a:p>
          <a:p>
            <a:r>
              <a:rPr lang="en-GB" sz="3600">
                <a:ea typeface="Aptos" panose="020B0004020202020204" pitchFamily="34" charset="0"/>
              </a:rPr>
              <a:t>O</a:t>
            </a:r>
            <a:r>
              <a:rPr lang="en-GB" sz="3600">
                <a:effectLst/>
                <a:ea typeface="Aptos" panose="020B0004020202020204" pitchFamily="34" charset="0"/>
              </a:rPr>
              <a:t>nly some of Wilson’s proposals had been implemented in the Paris Peace Plan</a:t>
            </a:r>
          </a:p>
          <a:p>
            <a:r>
              <a:rPr lang="en-GB" sz="3600" kern="100">
                <a:effectLst/>
                <a:ea typeface="Aptos" panose="020B0004020202020204" pitchFamily="34" charset="0"/>
                <a:cs typeface="Times New Roman" panose="02020603050405020304" pitchFamily="18" charset="0"/>
              </a:rPr>
              <a:t>“Nevertheless, Wilson’s promise of a new world order captured imaginations across the world. In the wake of a war whose consequences were widely felt, his words captured the attention not only of political elites but also of much broader publics, even if their meanings and implications varied considerably among different groups. Some, of course, remained skeptical, and they were soon joined by many others who grew disillusioned with their erstwhile hero as the developments in Paris and elsewhere failed to fulfil their expectations. But for a while, from mid-1918 to the early spring of 1919, the future of international society seemed to belong to Wilson’s vision and to depend on his influence as the leading figure in world affairs.” (Manela)</a:t>
            </a:r>
          </a:p>
          <a:p>
            <a:r>
              <a:rPr lang="en-GB" sz="3600" kern="100">
                <a:effectLst/>
                <a:ea typeface="Aptos" panose="020B0004020202020204" pitchFamily="34" charset="0"/>
                <a:cs typeface="Times New Roman" panose="02020603050405020304" pitchFamily="18" charset="0"/>
              </a:rPr>
              <a:t>The notion of self-determination for individual nations that began in the early 1900s would therefore be a process that would last well through to the end of the century and into the present moment.   </a:t>
            </a:r>
            <a:endParaRPr lang="en-GB" sz="3600">
              <a:ea typeface="Aptos" panose="020B0004020202020204" pitchFamily="34" charset="0"/>
            </a:endParaRPr>
          </a:p>
          <a:p>
            <a:endParaRPr lang="en-GB" dirty="0"/>
          </a:p>
        </p:txBody>
      </p:sp>
    </p:spTree>
    <p:extLst>
      <p:ext uri="{BB962C8B-B14F-4D97-AF65-F5344CB8AC3E}">
        <p14:creationId xmlns:p14="http://schemas.microsoft.com/office/powerpoint/2010/main" val="19896485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963</TotalTime>
  <Words>3620</Words>
  <Application>Microsoft Office PowerPoint</Application>
  <PresentationFormat>Widescreen</PresentationFormat>
  <Paragraphs>119</Paragraphs>
  <Slides>35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Aptos</vt:lpstr>
      <vt:lpstr>Aptos Display</vt:lpstr>
      <vt:lpstr>Arial</vt:lpstr>
      <vt:lpstr>Office Theme</vt:lpstr>
      <vt:lpstr>Global Governance</vt:lpstr>
      <vt:lpstr>What are Human Rights? </vt:lpstr>
      <vt:lpstr>What are Human Rights? </vt:lpstr>
      <vt:lpstr>What are Human Rights? </vt:lpstr>
      <vt:lpstr>Human Rights and the Modern State</vt:lpstr>
      <vt:lpstr>Institutions</vt:lpstr>
      <vt:lpstr>Three institutions required for protection of human rights </vt:lpstr>
      <vt:lpstr>The State</vt:lpstr>
      <vt:lpstr>The Rule of Law</vt:lpstr>
      <vt:lpstr>The Common Law in the early English state</vt:lpstr>
      <vt:lpstr>Institutions of Accountability</vt:lpstr>
      <vt:lpstr>PowerPoint Presentation</vt:lpstr>
      <vt:lpstr>PowerPoint Presentation</vt:lpstr>
      <vt:lpstr>The Origin of Human Rights</vt:lpstr>
      <vt:lpstr>John Locke (1632-1704)</vt:lpstr>
      <vt:lpstr>Montesquieu (1689-1755)</vt:lpstr>
      <vt:lpstr>Jean-Jacques Rousseau</vt:lpstr>
      <vt:lpstr>Immanuel Kant (1724-1804)</vt:lpstr>
      <vt:lpstr>American Revolution</vt:lpstr>
      <vt:lpstr>French Revolution</vt:lpstr>
      <vt:lpstr>Human Rights in the Nineteenth Century</vt:lpstr>
      <vt:lpstr>WWI</vt:lpstr>
      <vt:lpstr>WWI</vt:lpstr>
      <vt:lpstr>America’s entry into WWI</vt:lpstr>
      <vt:lpstr>Woodrow Wilson’s Fourteen Points</vt:lpstr>
      <vt:lpstr>The concept of national self-determination</vt:lpstr>
      <vt:lpstr>PowerPoint Presentation</vt:lpstr>
      <vt:lpstr>The Wilsonian Moment</vt:lpstr>
      <vt:lpstr>The Wilsonian Moment</vt:lpstr>
      <vt:lpstr>The Wilsonian Moment</vt:lpstr>
      <vt:lpstr>The Wilsonian Moment</vt:lpstr>
      <vt:lpstr>The Wilsonian Moment</vt:lpstr>
      <vt:lpstr>The Wilsonian Moment</vt:lpstr>
      <vt:lpstr>The Wilsonian Moment</vt:lpstr>
      <vt:lpstr>Paris Peace Plan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Governance</dc:title>
  <dc:creator>janieyh 10</dc:creator>
  <cp:lastModifiedBy>janieyh 10</cp:lastModifiedBy>
  <cp:revision>185</cp:revision>
  <dcterms:created xsi:type="dcterms:W3CDTF">2024-04-08T08:01:33Z</dcterms:created>
  <dcterms:modified xsi:type="dcterms:W3CDTF">2024-04-11T08:31:53Z</dcterms:modified>
</cp:coreProperties>
</file>