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102_8D9E1606.xml" ContentType="application/vnd.ms-powerpoint.comments+xml"/>
  <Override PartName="/ppt/comments/modernComment_103_486BB525.xml" ContentType="application/vnd.ms-powerpoint.comments+xml"/>
  <Override PartName="/ppt/comments/modernComment_104_2EC776E0.xml" ContentType="application/vnd.ms-powerpoint.comments+xml"/>
  <Override PartName="/ppt/comments/modernComment_105_9F59919.xml" ContentType="application/vnd.ms-powerpoint.comments+xml"/>
  <Override PartName="/ppt/comments/modernComment_106_2298AD6.xml" ContentType="application/vnd.ms-powerpoint.comments+xml"/>
  <Override PartName="/ppt/comments/modernComment_109_E74D0D93.xml" ContentType="application/vnd.ms-powerpoint.comments+xml"/>
  <Override PartName="/ppt/comments/modernComment_115_6D9DA40D.xml" ContentType="application/vnd.ms-powerpoint.comments+xml"/>
  <Override PartName="/ppt/comments/modernComment_110_A2347241.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8" r:id="rId4"/>
  </p:sldMasterIdLst>
  <p:notesMasterIdLst>
    <p:notesMasterId r:id="rId25"/>
  </p:notesMasterIdLst>
  <p:sldIdLst>
    <p:sldId id="256" r:id="rId5"/>
    <p:sldId id="257" r:id="rId6"/>
    <p:sldId id="263" r:id="rId7"/>
    <p:sldId id="258" r:id="rId8"/>
    <p:sldId id="259" r:id="rId9"/>
    <p:sldId id="260" r:id="rId10"/>
    <p:sldId id="261" r:id="rId11"/>
    <p:sldId id="262" r:id="rId12"/>
    <p:sldId id="265" r:id="rId13"/>
    <p:sldId id="267" r:id="rId14"/>
    <p:sldId id="268" r:id="rId15"/>
    <p:sldId id="278" r:id="rId16"/>
    <p:sldId id="279" r:id="rId17"/>
    <p:sldId id="266" r:id="rId18"/>
    <p:sldId id="269" r:id="rId19"/>
    <p:sldId id="270" r:id="rId20"/>
    <p:sldId id="277" r:id="rId21"/>
    <p:sldId id="271" r:id="rId22"/>
    <p:sldId id="272" r:id="rId23"/>
    <p:sldId id="28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ABFAE38-1904-544D-E5B8-E4A6AE6E10EA}" name="Jodie Louise Thomas (2129540)" initials="J(" userId="S::2129540@student.uwtsd.ac.uk::f8abb853-47a3-4671-baeb-18a2ba3c468d" providerId="AD"/>
  <p188:author id="{5C3BDF60-726E-47F1-2944-31469622F2D1}" name="Parese Ahmed" initials="PA" userId="S-1-5-21-809251214-2178901256-4152538893-14763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3087DC-3E6E-472D-9E6A-BAE3813F906D}" v="59" dt="2025-10-18T19:40:16.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0" autoAdjust="0"/>
    <p:restoredTop sz="94660"/>
  </p:normalViewPr>
  <p:slideViewPr>
    <p:cSldViewPr snapToGrid="0">
      <p:cViewPr varScale="1">
        <p:scale>
          <a:sx n="77" d="100"/>
          <a:sy n="77" d="100"/>
        </p:scale>
        <p:origin x="76" y="3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comments/modernComment_102_8D9E1606.xml><?xml version="1.0" encoding="utf-8"?>
<p188:cmLst xmlns:a="http://schemas.openxmlformats.org/drawingml/2006/main" xmlns:r="http://schemas.openxmlformats.org/officeDocument/2006/relationships" xmlns:p188="http://schemas.microsoft.com/office/powerpoint/2018/8/main">
  <p188:cm id="{828AB4B2-AB95-4614-9B03-272D7680432C}" authorId="{5C3BDF60-726E-47F1-2944-31469622F2D1}" created="2025-09-30T11:48:31.882">
    <ac:deMkLst xmlns:ac="http://schemas.microsoft.com/office/drawing/2013/main/command">
      <pc:docMk xmlns:pc="http://schemas.microsoft.com/office/powerpoint/2013/main/command"/>
      <pc:sldMk xmlns:pc="http://schemas.microsoft.com/office/powerpoint/2013/main/command" cId="2375947782" sldId="258"/>
      <ac:spMk id="13" creationId="{3F42B233-F2F8-EF5D-A2E2-E97730DFD3AE}"/>
    </ac:deMkLst>
    <p188:txBody>
      <a:bodyPr/>
      <a:lstStyle/>
      <a:p>
        <a:r>
          <a:rPr lang="en-GB"/>
          <a:t>No full stop before the citations</a:t>
        </a:r>
      </a:p>
    </p188:txBody>
  </p188:cm>
  <p188:cm id="{86E51FEE-4A41-419E-A1EC-C0EEFD98E1BE}" authorId="{5C3BDF60-726E-47F1-2944-31469622F2D1}" created="2025-09-30T11:49:00.528">
    <ac:deMkLst xmlns:ac="http://schemas.microsoft.com/office/drawing/2013/main/command">
      <pc:docMk xmlns:pc="http://schemas.microsoft.com/office/powerpoint/2013/main/command"/>
      <pc:sldMk xmlns:pc="http://schemas.microsoft.com/office/powerpoint/2013/main/command" cId="2375947782" sldId="258"/>
      <ac:spMk id="15" creationId="{16245A3E-4094-C1BE-0E8A-32C50AC79B60}"/>
    </ac:deMkLst>
    <p188:txBody>
      <a:bodyPr/>
      <a:lstStyle/>
      <a:p>
        <a:r>
          <a:rPr lang="en-GB"/>
          <a:t>Made up of social, environmental, and economic factors</a:t>
        </a:r>
      </a:p>
    </p188:txBody>
  </p188:cm>
</p188:cmLst>
</file>

<file path=ppt/comments/modernComment_103_486BB525.xml><?xml version="1.0" encoding="utf-8"?>
<p188:cmLst xmlns:a="http://schemas.openxmlformats.org/drawingml/2006/main" xmlns:r="http://schemas.openxmlformats.org/officeDocument/2006/relationships" xmlns:p188="http://schemas.microsoft.com/office/powerpoint/2018/8/main">
  <p188:cm id="{A96B3F2C-3743-407E-A1F9-DC262FF21285}" authorId="{5C3BDF60-726E-47F1-2944-31469622F2D1}" created="2025-09-30T12:01:41.227">
    <pc:sldMkLst xmlns:pc="http://schemas.microsoft.com/office/powerpoint/2013/main/command">
      <pc:docMk/>
      <pc:sldMk cId="1215018277" sldId="259"/>
    </pc:sldMkLst>
    <p188:txBody>
      <a:bodyPr/>
      <a:lstStyle/>
      <a:p>
        <a:r>
          <a:rPr lang="en-GB"/>
          <a:t>Make sure you give context when they were made, why, how many countries signed up, some examples of what the goals are about and how they have targets to meet by 2030</a:t>
        </a:r>
      </a:p>
    </p188:txBody>
  </p188:cm>
</p188:cmLst>
</file>

<file path=ppt/comments/modernComment_104_2EC776E0.xml><?xml version="1.0" encoding="utf-8"?>
<p188:cmLst xmlns:a="http://schemas.openxmlformats.org/drawingml/2006/main" xmlns:r="http://schemas.openxmlformats.org/officeDocument/2006/relationships" xmlns:p188="http://schemas.microsoft.com/office/powerpoint/2018/8/main">
  <p188:cm id="{DC36DBD8-A5D1-403E-99C0-58FD320CE3AD}" authorId="{5C3BDF60-726E-47F1-2944-31469622F2D1}" created="2025-09-30T11:49:30.942">
    <ac:deMkLst xmlns:ac="http://schemas.microsoft.com/office/drawing/2013/main/command">
      <pc:docMk xmlns:pc="http://schemas.microsoft.com/office/powerpoint/2013/main/command"/>
      <pc:sldMk xmlns:pc="http://schemas.microsoft.com/office/powerpoint/2013/main/command" cId="784824032" sldId="260"/>
      <ac:spMk id="3" creationId="{C349E4DE-35F2-3BFE-6ABA-C91528E1BA65}"/>
    </ac:deMkLst>
    <p188:txBody>
      <a:bodyPr/>
      <a:lstStyle/>
      <a:p>
        <a:r>
          <a:rPr lang="en-GB"/>
          <a:t>Citation needed</a:t>
        </a:r>
      </a:p>
    </p188:txBody>
  </p188:cm>
</p188:cmLst>
</file>

<file path=ppt/comments/modernComment_105_9F59919.xml><?xml version="1.0" encoding="utf-8"?>
<p188:cmLst xmlns:a="http://schemas.openxmlformats.org/drawingml/2006/main" xmlns:r="http://schemas.openxmlformats.org/officeDocument/2006/relationships" xmlns:p188="http://schemas.microsoft.com/office/powerpoint/2018/8/main">
  <p188:cm id="{4B422077-1E4B-49C0-9792-D99A58A6CCAD}" authorId="{5C3BDF60-726E-47F1-2944-31469622F2D1}" created="2025-09-30T11:49:42.695">
    <pc:sldMkLst xmlns:pc="http://schemas.microsoft.com/office/powerpoint/2013/main/command">
      <pc:docMk/>
      <pc:sldMk cId="167090457" sldId="261"/>
    </pc:sldMkLst>
    <p188:txBody>
      <a:bodyPr/>
      <a:lstStyle/>
      <a:p>
        <a:r>
          <a:rPr lang="en-GB"/>
          <a:t>Citation needed</a:t>
        </a:r>
      </a:p>
    </p188:txBody>
  </p188:cm>
</p188:cmLst>
</file>

<file path=ppt/comments/modernComment_106_2298AD6.xml><?xml version="1.0" encoding="utf-8"?>
<p188:cmLst xmlns:a="http://schemas.openxmlformats.org/drawingml/2006/main" xmlns:r="http://schemas.openxmlformats.org/officeDocument/2006/relationships" xmlns:p188="http://schemas.microsoft.com/office/powerpoint/2018/8/main">
  <p188:cm id="{EE106870-3C87-4A69-AEAC-BDEDEC5C923E}" authorId="{5C3BDF60-726E-47F1-2944-31469622F2D1}" created="2025-09-30T11:50:01.148">
    <ac:deMkLst xmlns:ac="http://schemas.microsoft.com/office/drawing/2013/main/command">
      <pc:docMk xmlns:pc="http://schemas.microsoft.com/office/powerpoint/2013/main/command"/>
      <pc:sldMk xmlns:pc="http://schemas.microsoft.com/office/powerpoint/2013/main/command" cId="36276950" sldId="262"/>
      <ac:spMk id="3" creationId="{44A67D15-139F-FD8B-970E-70018DE61F61}"/>
    </ac:deMkLst>
    <p188:replyLst>
      <p188:reply id="{7E62804B-4BFF-4240-846D-B77C8021A774}" authorId="{5C3BDF60-726E-47F1-2944-31469622F2D1}" created="2025-09-30T11:59:37.761">
        <p188:txBody>
          <a:bodyPr/>
          <a:lstStyle/>
          <a:p>
            <a:r>
              <a:rPr lang="en-GB"/>
              <a:t>Too much text on this slide</a:t>
            </a:r>
          </a:p>
        </p188:txBody>
      </p188:reply>
    </p188:replyLst>
    <p188:txBody>
      <a:bodyPr/>
      <a:lstStyle/>
      <a:p>
        <a:r>
          <a:rPr lang="en-GB"/>
          <a:t>No date not n.d.</a:t>
        </a:r>
      </a:p>
    </p188:txBody>
  </p188:cm>
</p188:cmLst>
</file>

<file path=ppt/comments/modernComment_109_E74D0D93.xml><?xml version="1.0" encoding="utf-8"?>
<p188:cmLst xmlns:a="http://schemas.openxmlformats.org/drawingml/2006/main" xmlns:r="http://schemas.openxmlformats.org/officeDocument/2006/relationships" xmlns:p188="http://schemas.microsoft.com/office/powerpoint/2018/8/main">
  <p188:cm id="{452957AA-E6E4-4CFA-9285-2965BAB9F938}" authorId="{5C3BDF60-726E-47F1-2944-31469622F2D1}" created="2025-09-30T11:54:55.970">
    <ac:deMkLst xmlns:ac="http://schemas.microsoft.com/office/drawing/2013/main/command">
      <pc:docMk xmlns:pc="http://schemas.microsoft.com/office/powerpoint/2013/main/command"/>
      <pc:sldMk xmlns:pc="http://schemas.microsoft.com/office/powerpoint/2013/main/command" cId="3880586643" sldId="265"/>
      <ac:spMk id="3" creationId="{22EA976E-E579-28BD-0313-E4AF879C541E}"/>
    </ac:deMkLst>
    <p188:txBody>
      <a:bodyPr/>
      <a:lstStyle/>
      <a:p>
        <a:r>
          <a:rPr lang="en-GB"/>
          <a:t>Where in health and social care is it useful e.g. treating obesity, social workers</a:t>
        </a:r>
      </a:p>
    </p188:txBody>
  </p188:cm>
</p188:cmLst>
</file>

<file path=ppt/comments/modernComment_110_A2347241.xml><?xml version="1.0" encoding="utf-8"?>
<p188:cmLst xmlns:a="http://schemas.openxmlformats.org/drawingml/2006/main" xmlns:r="http://schemas.openxmlformats.org/officeDocument/2006/relationships" xmlns:p188="http://schemas.microsoft.com/office/powerpoint/2018/8/main">
  <p188:cm id="{98F537D5-A427-402E-8BFE-E7AF11D996AC}" authorId="{5C3BDF60-726E-47F1-2944-31469622F2D1}" created="2025-09-30T12:00:21.825">
    <ac:deMkLst xmlns:ac="http://schemas.microsoft.com/office/drawing/2013/main/command">
      <pc:docMk xmlns:pc="http://schemas.microsoft.com/office/powerpoint/2013/main/command"/>
      <pc:sldMk xmlns:pc="http://schemas.microsoft.com/office/powerpoint/2013/main/command" cId="2721346113" sldId="272"/>
      <ac:spMk id="3" creationId="{8C6FFA0B-1606-6443-7D74-45C2E9BC5667}"/>
    </ac:deMkLst>
    <p188:txBody>
      <a:bodyPr/>
      <a:lstStyle/>
      <a:p>
        <a:r>
          <a:rPr lang="en-GB"/>
          <a:t>Colon after accessed</a:t>
        </a:r>
      </a:p>
    </p188:txBody>
  </p188:cm>
  <p188:cm id="{BB7CE136-EE47-4258-B465-CDFAE7825784}" authorId="{5C3BDF60-726E-47F1-2944-31469622F2D1}" created="2025-09-30T12:00:33.262">
    <ac:deMkLst xmlns:ac="http://schemas.microsoft.com/office/drawing/2013/main/command">
      <pc:docMk xmlns:pc="http://schemas.microsoft.com/office/powerpoint/2013/main/command"/>
      <pc:sldMk xmlns:pc="http://schemas.microsoft.com/office/powerpoint/2013/main/command" cId="2721346113" sldId="272"/>
      <ac:spMk id="3" creationId="{8C6FFA0B-1606-6443-7D74-45C2E9BC5667}"/>
    </ac:deMkLst>
    <p188:txBody>
      <a:bodyPr/>
      <a:lstStyle/>
      <a:p>
        <a:r>
          <a:rPr lang="en-GB"/>
          <a:t>Accessed date missing</a:t>
        </a:r>
      </a:p>
    </p188:txBody>
  </p188:cm>
  <p188:cm id="{75CAF373-61BF-4235-A454-9F4BB11D0F74}" authorId="{5C3BDF60-726E-47F1-2944-31469622F2D1}" created="2025-09-30T12:00:42.542">
    <ac:deMkLst xmlns:ac="http://schemas.microsoft.com/office/drawing/2013/main/command">
      <pc:docMk xmlns:pc="http://schemas.microsoft.com/office/powerpoint/2013/main/command"/>
      <pc:sldMk xmlns:pc="http://schemas.microsoft.com/office/powerpoint/2013/main/command" cId="2721346113" sldId="272"/>
      <ac:spMk id="3" creationId="{8C6FFA0B-1606-6443-7D74-45C2E9BC5667}"/>
    </ac:deMkLst>
    <p188:replyLst>
      <p188:reply id="{A697156F-55B5-4562-9E02-2423255DB21C}" authorId="{5C3BDF60-726E-47F1-2944-31469622F2D1}" created="2025-09-30T12:01:00.356">
        <p188:txBody>
          <a:bodyPr/>
          <a:lstStyle/>
          <a:p>
            <a:r>
              <a:rPr lang="en-GB"/>
              <a:t>Need more research articles/books as most are webpages</a:t>
            </a:r>
          </a:p>
        </p188:txBody>
      </p188:reply>
      <p188:reply id="{0F68E198-A722-4A46-9CF7-59D22EE827F6}" authorId="{5C3BDF60-726E-47F1-2944-31469622F2D1}" created="2025-09-30T12:01:14.964">
        <p188:txBody>
          <a:bodyPr/>
          <a:lstStyle/>
          <a:p>
            <a:r>
              <a:rPr lang="en-GB"/>
              <a:t>No reference for the sustainable development goals</a:t>
            </a:r>
          </a:p>
        </p188:txBody>
      </p188:reply>
      <p188:reply id="{68DC8B99-BBD9-4436-BE9D-44B0B5D49DD6}" authorId="{BABFAE38-1904-544D-E5B8-E4A6AE6E10EA}" created="2025-10-07T08:55:20.226">
        <p188:txBody>
          <a:bodyPr/>
          <a:lstStyle/>
          <a:p>
            <a:r>
              <a:rPr lang="en-GB"/>
              <a:t>hello parese is there any way to show me an example of a reference always struggle with the layout of them. i dont know why just cant seem to wrap my head around them </a:t>
            </a:r>
          </a:p>
        </p188:txBody>
      </p188:reply>
    </p188:replyLst>
    <p188:txBody>
      <a:bodyPr/>
      <a:lstStyle/>
      <a:p>
        <a:r>
          <a:rPr lang="en-GB"/>
          <a:t>Brackets missing and colon</a:t>
        </a:r>
      </a:p>
    </p188:txBody>
  </p188:cm>
</p188:cmLst>
</file>

<file path=ppt/comments/modernComment_115_6D9DA40D.xml><?xml version="1.0" encoding="utf-8"?>
<p188:cmLst xmlns:a="http://schemas.openxmlformats.org/drawingml/2006/main" xmlns:r="http://schemas.openxmlformats.org/officeDocument/2006/relationships" xmlns:p188="http://schemas.microsoft.com/office/powerpoint/2018/8/main">
  <p188:cm id="{91C200EF-E519-405A-9FF9-489249F9036B}" authorId="{5C3BDF60-726E-47F1-2944-31469622F2D1}" created="2025-09-30T11:56:13.357">
    <ac:deMkLst xmlns:ac="http://schemas.microsoft.com/office/drawing/2013/main/command">
      <pc:docMk xmlns:pc="http://schemas.microsoft.com/office/powerpoint/2013/main/command"/>
      <pc:sldMk xmlns:pc="http://schemas.microsoft.com/office/powerpoint/2013/main/command" cId="1839047693" sldId="277"/>
      <ac:spMk id="3" creationId="{48974C65-26DB-3193-9F69-15080B83C22E}"/>
    </ac:deMkLst>
    <p188:replyLst>
      <p188:reply id="{D5E7F725-CD26-4A71-A11E-0446375783DC}" authorId="{5C3BDF60-726E-47F1-2944-31469622F2D1}" created="2025-09-30T11:56:39.322">
        <p188:txBody>
          <a:bodyPr/>
          <a:lstStyle/>
          <a:p>
            <a:r>
              <a:rPr lang="en-GB"/>
              <a:t>You might have too much information in your slides that will be difficult to deliver in 15 minutes</a:t>
            </a:r>
          </a:p>
        </p188:txBody>
      </p188:reply>
    </p188:replyLst>
    <p188:txBody>
      <a:bodyPr/>
      <a:lstStyle/>
      <a:p>
        <a:r>
          <a:rPr lang="en-GB"/>
          <a:t>Citations on recommendations needed</a:t>
        </a:r>
      </a:p>
    </p188:txBody>
  </p188:cm>
</p188:cmLst>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5172ED-E31D-4CEB-A5FB-A5C375CAF88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8BD1920-2378-4172-9065-86709EA51717}">
      <dgm:prSet/>
      <dgm:spPr/>
      <dgm:t>
        <a:bodyPr/>
        <a:lstStyle/>
        <a:p>
          <a:pPr>
            <a:lnSpc>
              <a:spcPct val="100000"/>
            </a:lnSpc>
          </a:pPr>
          <a:r>
            <a:rPr lang="en-GB"/>
            <a:t>Definitions and key concepts</a:t>
          </a:r>
          <a:endParaRPr lang="en-US"/>
        </a:p>
      </dgm:t>
    </dgm:pt>
    <dgm:pt modelId="{4F463920-6F1E-4E28-8AF0-AE2B3D52161D}" type="parTrans" cxnId="{2F0F2025-88C2-4D6B-9572-6122A314AB2F}">
      <dgm:prSet/>
      <dgm:spPr/>
      <dgm:t>
        <a:bodyPr/>
        <a:lstStyle/>
        <a:p>
          <a:endParaRPr lang="en-US"/>
        </a:p>
      </dgm:t>
    </dgm:pt>
    <dgm:pt modelId="{CEBBC13D-544B-4C37-9033-5E568985AED5}" type="sibTrans" cxnId="{2F0F2025-88C2-4D6B-9572-6122A314AB2F}">
      <dgm:prSet/>
      <dgm:spPr/>
      <dgm:t>
        <a:bodyPr/>
        <a:lstStyle/>
        <a:p>
          <a:pPr>
            <a:lnSpc>
              <a:spcPct val="100000"/>
            </a:lnSpc>
          </a:pPr>
          <a:endParaRPr lang="en-US"/>
        </a:p>
      </dgm:t>
    </dgm:pt>
    <dgm:pt modelId="{2247FAAC-F10A-4B93-ADD4-900248C4D9A7}">
      <dgm:prSet/>
      <dgm:spPr/>
      <dgm:t>
        <a:bodyPr/>
        <a:lstStyle/>
        <a:p>
          <a:pPr>
            <a:lnSpc>
              <a:spcPct val="100000"/>
            </a:lnSpc>
          </a:pPr>
          <a:r>
            <a:rPr lang="en-GB"/>
            <a:t>Integration of concepts</a:t>
          </a:r>
          <a:endParaRPr lang="en-US"/>
        </a:p>
      </dgm:t>
    </dgm:pt>
    <dgm:pt modelId="{BE6CDEFF-7F46-4B25-A711-3691AFB8AB04}" type="parTrans" cxnId="{ECAA47FD-2B66-453C-95A4-5D5D5231AEAE}">
      <dgm:prSet/>
      <dgm:spPr/>
      <dgm:t>
        <a:bodyPr/>
        <a:lstStyle/>
        <a:p>
          <a:endParaRPr lang="en-US"/>
        </a:p>
      </dgm:t>
    </dgm:pt>
    <dgm:pt modelId="{31AEBFF0-FC6E-41CF-B158-46117A2D8206}" type="sibTrans" cxnId="{ECAA47FD-2B66-453C-95A4-5D5D5231AEAE}">
      <dgm:prSet/>
      <dgm:spPr/>
      <dgm:t>
        <a:bodyPr/>
        <a:lstStyle/>
        <a:p>
          <a:pPr>
            <a:lnSpc>
              <a:spcPct val="100000"/>
            </a:lnSpc>
          </a:pPr>
          <a:endParaRPr lang="en-US"/>
        </a:p>
      </dgm:t>
    </dgm:pt>
    <dgm:pt modelId="{28FEBE81-4D5C-4462-B760-D8032A49DC5D}">
      <dgm:prSet/>
      <dgm:spPr/>
      <dgm:t>
        <a:bodyPr/>
        <a:lstStyle/>
        <a:p>
          <a:pPr>
            <a:lnSpc>
              <a:spcPct val="100000"/>
            </a:lnSpc>
          </a:pPr>
          <a:r>
            <a:rPr lang="en-GB"/>
            <a:t>Theoretical perspectives</a:t>
          </a:r>
          <a:endParaRPr lang="en-US"/>
        </a:p>
      </dgm:t>
    </dgm:pt>
    <dgm:pt modelId="{DE7055BB-9DB4-4D2A-83C0-0B386E5B00FF}" type="parTrans" cxnId="{81D56ED0-C949-43C6-8E57-1440D1C47F3F}">
      <dgm:prSet/>
      <dgm:spPr/>
      <dgm:t>
        <a:bodyPr/>
        <a:lstStyle/>
        <a:p>
          <a:endParaRPr lang="en-US"/>
        </a:p>
      </dgm:t>
    </dgm:pt>
    <dgm:pt modelId="{B3D15C7A-952E-4CF2-A9BF-6F318BC41AC1}" type="sibTrans" cxnId="{81D56ED0-C949-43C6-8E57-1440D1C47F3F}">
      <dgm:prSet/>
      <dgm:spPr/>
      <dgm:t>
        <a:bodyPr/>
        <a:lstStyle/>
        <a:p>
          <a:pPr>
            <a:lnSpc>
              <a:spcPct val="100000"/>
            </a:lnSpc>
          </a:pPr>
          <a:endParaRPr lang="en-US"/>
        </a:p>
      </dgm:t>
    </dgm:pt>
    <dgm:pt modelId="{6E223D1B-1A8E-408F-9980-E865B0D9CA7A}">
      <dgm:prSet/>
      <dgm:spPr/>
      <dgm:t>
        <a:bodyPr/>
        <a:lstStyle/>
        <a:p>
          <a:pPr>
            <a:lnSpc>
              <a:spcPct val="100000"/>
            </a:lnSpc>
          </a:pPr>
          <a:r>
            <a:rPr lang="en-GB"/>
            <a:t>Policy and Governance</a:t>
          </a:r>
          <a:endParaRPr lang="en-US"/>
        </a:p>
      </dgm:t>
    </dgm:pt>
    <dgm:pt modelId="{F34C80A2-28B3-46BB-ACB1-EF4A6DF6B46C}" type="parTrans" cxnId="{34AC9C4F-015F-4A19-911A-5D8C110149E6}">
      <dgm:prSet/>
      <dgm:spPr/>
      <dgm:t>
        <a:bodyPr/>
        <a:lstStyle/>
        <a:p>
          <a:endParaRPr lang="en-US"/>
        </a:p>
      </dgm:t>
    </dgm:pt>
    <dgm:pt modelId="{C729D2CF-F4BD-4071-BAEA-707602EFCA55}" type="sibTrans" cxnId="{34AC9C4F-015F-4A19-911A-5D8C110149E6}">
      <dgm:prSet/>
      <dgm:spPr/>
      <dgm:t>
        <a:bodyPr/>
        <a:lstStyle/>
        <a:p>
          <a:pPr>
            <a:lnSpc>
              <a:spcPct val="100000"/>
            </a:lnSpc>
          </a:pPr>
          <a:endParaRPr lang="en-US"/>
        </a:p>
      </dgm:t>
    </dgm:pt>
    <dgm:pt modelId="{7DC34C42-9F44-40BB-A2E5-A7D78C9CFE62}">
      <dgm:prSet/>
      <dgm:spPr/>
      <dgm:t>
        <a:bodyPr/>
        <a:lstStyle/>
        <a:p>
          <a:pPr>
            <a:lnSpc>
              <a:spcPct val="100000"/>
            </a:lnSpc>
          </a:pPr>
          <a:r>
            <a:rPr lang="en-GB"/>
            <a:t>Case studies/Examples</a:t>
          </a:r>
          <a:endParaRPr lang="en-US"/>
        </a:p>
      </dgm:t>
    </dgm:pt>
    <dgm:pt modelId="{6DE2141C-CADB-409E-BAA1-A9988AA0F905}" type="parTrans" cxnId="{5E2DFE11-0D1D-4933-BBA4-D8C36C2CCBB2}">
      <dgm:prSet/>
      <dgm:spPr/>
      <dgm:t>
        <a:bodyPr/>
        <a:lstStyle/>
        <a:p>
          <a:endParaRPr lang="en-US"/>
        </a:p>
      </dgm:t>
    </dgm:pt>
    <dgm:pt modelId="{F6E6BAE8-DBD6-4039-96EB-47647573C235}" type="sibTrans" cxnId="{5E2DFE11-0D1D-4933-BBA4-D8C36C2CCBB2}">
      <dgm:prSet/>
      <dgm:spPr/>
      <dgm:t>
        <a:bodyPr/>
        <a:lstStyle/>
        <a:p>
          <a:pPr>
            <a:lnSpc>
              <a:spcPct val="100000"/>
            </a:lnSpc>
          </a:pPr>
          <a:endParaRPr lang="en-US"/>
        </a:p>
      </dgm:t>
    </dgm:pt>
    <dgm:pt modelId="{482BC671-A2E5-43D4-BBCA-B9D87901FF1B}">
      <dgm:prSet/>
      <dgm:spPr/>
      <dgm:t>
        <a:bodyPr/>
        <a:lstStyle/>
        <a:p>
          <a:pPr>
            <a:lnSpc>
              <a:spcPct val="100000"/>
            </a:lnSpc>
          </a:pPr>
          <a:r>
            <a:rPr lang="en-GB"/>
            <a:t>Equity and access</a:t>
          </a:r>
          <a:endParaRPr lang="en-US"/>
        </a:p>
      </dgm:t>
    </dgm:pt>
    <dgm:pt modelId="{F2CA3718-BAA6-4159-BC49-91E2F3F9F475}" type="parTrans" cxnId="{A0BD43E4-3598-4427-A875-0E27EE957A66}">
      <dgm:prSet/>
      <dgm:spPr/>
      <dgm:t>
        <a:bodyPr/>
        <a:lstStyle/>
        <a:p>
          <a:endParaRPr lang="en-US"/>
        </a:p>
      </dgm:t>
    </dgm:pt>
    <dgm:pt modelId="{3D6B800B-83F4-42E3-8A56-1008AC8B2E10}" type="sibTrans" cxnId="{A0BD43E4-3598-4427-A875-0E27EE957A66}">
      <dgm:prSet/>
      <dgm:spPr/>
      <dgm:t>
        <a:bodyPr/>
        <a:lstStyle/>
        <a:p>
          <a:pPr>
            <a:lnSpc>
              <a:spcPct val="100000"/>
            </a:lnSpc>
          </a:pPr>
          <a:endParaRPr lang="en-US"/>
        </a:p>
      </dgm:t>
    </dgm:pt>
    <dgm:pt modelId="{F9647D8B-B0A2-4F05-B084-1803D5E9C30F}">
      <dgm:prSet/>
      <dgm:spPr/>
      <dgm:t>
        <a:bodyPr/>
        <a:lstStyle/>
        <a:p>
          <a:pPr>
            <a:lnSpc>
              <a:spcPct val="100000"/>
            </a:lnSpc>
          </a:pPr>
          <a:r>
            <a:rPr lang="en-GB"/>
            <a:t>Conclusion</a:t>
          </a:r>
          <a:endParaRPr lang="en-US"/>
        </a:p>
      </dgm:t>
    </dgm:pt>
    <dgm:pt modelId="{22F48383-DAC1-4C6B-8CD8-916E4A48762C}" type="parTrans" cxnId="{FF4DFF5D-D1B5-42E1-9E35-2BA00EC95983}">
      <dgm:prSet/>
      <dgm:spPr/>
      <dgm:t>
        <a:bodyPr/>
        <a:lstStyle/>
        <a:p>
          <a:endParaRPr lang="en-US"/>
        </a:p>
      </dgm:t>
    </dgm:pt>
    <dgm:pt modelId="{CB98A11F-879B-44E7-AD53-647A1AAA268F}" type="sibTrans" cxnId="{FF4DFF5D-D1B5-42E1-9E35-2BA00EC95983}">
      <dgm:prSet/>
      <dgm:spPr/>
      <dgm:t>
        <a:bodyPr/>
        <a:lstStyle/>
        <a:p>
          <a:pPr>
            <a:lnSpc>
              <a:spcPct val="100000"/>
            </a:lnSpc>
          </a:pPr>
          <a:endParaRPr lang="en-US"/>
        </a:p>
      </dgm:t>
    </dgm:pt>
    <dgm:pt modelId="{11EEA459-51FF-464B-8A4C-A79F2EFE8DFD}">
      <dgm:prSet/>
      <dgm:spPr/>
      <dgm:t>
        <a:bodyPr/>
        <a:lstStyle/>
        <a:p>
          <a:pPr>
            <a:lnSpc>
              <a:spcPct val="100000"/>
            </a:lnSpc>
          </a:pPr>
          <a:r>
            <a:rPr lang="en-GB"/>
            <a:t>References</a:t>
          </a:r>
          <a:endParaRPr lang="en-US"/>
        </a:p>
      </dgm:t>
    </dgm:pt>
    <dgm:pt modelId="{D0AD97BF-EF18-4939-AFA7-BDB78A6F8AFB}" type="parTrans" cxnId="{C99DB449-F084-401D-9CDC-CA4ADEE6FBAC}">
      <dgm:prSet/>
      <dgm:spPr/>
      <dgm:t>
        <a:bodyPr/>
        <a:lstStyle/>
        <a:p>
          <a:endParaRPr lang="en-US"/>
        </a:p>
      </dgm:t>
    </dgm:pt>
    <dgm:pt modelId="{0E294971-40C8-4813-9C0B-2B57A7C2F50E}" type="sibTrans" cxnId="{C99DB449-F084-401D-9CDC-CA4ADEE6FBAC}">
      <dgm:prSet/>
      <dgm:spPr/>
      <dgm:t>
        <a:bodyPr/>
        <a:lstStyle/>
        <a:p>
          <a:endParaRPr lang="en-US"/>
        </a:p>
      </dgm:t>
    </dgm:pt>
    <dgm:pt modelId="{6803A4A0-2910-4BCC-9F61-D032E4EFACCD}" type="pres">
      <dgm:prSet presAssocID="{AE5172ED-E31D-4CEB-A5FB-A5C375CAF887}" presName="root" presStyleCnt="0">
        <dgm:presLayoutVars>
          <dgm:dir/>
          <dgm:resizeHandles val="exact"/>
        </dgm:presLayoutVars>
      </dgm:prSet>
      <dgm:spPr/>
    </dgm:pt>
    <dgm:pt modelId="{858FB70F-E37B-4DE4-B949-1B360B13CED1}" type="pres">
      <dgm:prSet presAssocID="{AE5172ED-E31D-4CEB-A5FB-A5C375CAF887}" presName="container" presStyleCnt="0">
        <dgm:presLayoutVars>
          <dgm:dir/>
          <dgm:resizeHandles val="exact"/>
        </dgm:presLayoutVars>
      </dgm:prSet>
      <dgm:spPr/>
    </dgm:pt>
    <dgm:pt modelId="{2A2995AC-12ED-4075-99C9-39E7FBF72B93}" type="pres">
      <dgm:prSet presAssocID="{38BD1920-2378-4172-9065-86709EA51717}" presName="compNode" presStyleCnt="0"/>
      <dgm:spPr/>
    </dgm:pt>
    <dgm:pt modelId="{41869F22-7855-43EE-9284-EB28C7986095}" type="pres">
      <dgm:prSet presAssocID="{38BD1920-2378-4172-9065-86709EA51717}" presName="iconBgRect" presStyleLbl="bgShp" presStyleIdx="0" presStyleCnt="8"/>
      <dgm:spPr/>
    </dgm:pt>
    <dgm:pt modelId="{D35599CE-1BFC-46AA-BF93-4A8F4E91A87F}" type="pres">
      <dgm:prSet presAssocID="{38BD1920-2378-4172-9065-86709EA51717}"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ey"/>
        </a:ext>
      </dgm:extLst>
    </dgm:pt>
    <dgm:pt modelId="{D4A75E3D-B7EF-48CA-8122-E7CAE8257065}" type="pres">
      <dgm:prSet presAssocID="{38BD1920-2378-4172-9065-86709EA51717}" presName="spaceRect" presStyleCnt="0"/>
      <dgm:spPr/>
    </dgm:pt>
    <dgm:pt modelId="{D43CEB65-870C-4160-80CB-86E87DAD1E0F}" type="pres">
      <dgm:prSet presAssocID="{38BD1920-2378-4172-9065-86709EA51717}" presName="textRect" presStyleLbl="revTx" presStyleIdx="0" presStyleCnt="8">
        <dgm:presLayoutVars>
          <dgm:chMax val="1"/>
          <dgm:chPref val="1"/>
        </dgm:presLayoutVars>
      </dgm:prSet>
      <dgm:spPr/>
    </dgm:pt>
    <dgm:pt modelId="{E13CDF8E-D0BF-4C8A-8695-8F9D7F83795B}" type="pres">
      <dgm:prSet presAssocID="{CEBBC13D-544B-4C37-9033-5E568985AED5}" presName="sibTrans" presStyleLbl="sibTrans2D1" presStyleIdx="0" presStyleCnt="0"/>
      <dgm:spPr/>
    </dgm:pt>
    <dgm:pt modelId="{3A02FDAD-05A6-4EC5-BA0E-8EA742CFF47F}" type="pres">
      <dgm:prSet presAssocID="{2247FAAC-F10A-4B93-ADD4-900248C4D9A7}" presName="compNode" presStyleCnt="0"/>
      <dgm:spPr/>
    </dgm:pt>
    <dgm:pt modelId="{7EF9EBE1-E509-4A6E-95D2-A676A93DE74F}" type="pres">
      <dgm:prSet presAssocID="{2247FAAC-F10A-4B93-ADD4-900248C4D9A7}" presName="iconBgRect" presStyleLbl="bgShp" presStyleIdx="1" presStyleCnt="8"/>
      <dgm:spPr/>
    </dgm:pt>
    <dgm:pt modelId="{AAA44494-6C94-49D0-9F66-C4291AD9A236}" type="pres">
      <dgm:prSet presAssocID="{2247FAAC-F10A-4B93-ADD4-900248C4D9A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etwork"/>
        </a:ext>
      </dgm:extLst>
    </dgm:pt>
    <dgm:pt modelId="{1026461E-D8D3-4986-9B68-765396D3E3A5}" type="pres">
      <dgm:prSet presAssocID="{2247FAAC-F10A-4B93-ADD4-900248C4D9A7}" presName="spaceRect" presStyleCnt="0"/>
      <dgm:spPr/>
    </dgm:pt>
    <dgm:pt modelId="{79BC0A63-2061-4E0A-B273-C96CA2EEE31A}" type="pres">
      <dgm:prSet presAssocID="{2247FAAC-F10A-4B93-ADD4-900248C4D9A7}" presName="textRect" presStyleLbl="revTx" presStyleIdx="1" presStyleCnt="8">
        <dgm:presLayoutVars>
          <dgm:chMax val="1"/>
          <dgm:chPref val="1"/>
        </dgm:presLayoutVars>
      </dgm:prSet>
      <dgm:spPr/>
    </dgm:pt>
    <dgm:pt modelId="{D188C091-6365-445F-BF46-95102BC03477}" type="pres">
      <dgm:prSet presAssocID="{31AEBFF0-FC6E-41CF-B158-46117A2D8206}" presName="sibTrans" presStyleLbl="sibTrans2D1" presStyleIdx="0" presStyleCnt="0"/>
      <dgm:spPr/>
    </dgm:pt>
    <dgm:pt modelId="{7B397B52-95D6-4F7C-A33C-7BD3F52EBDBC}" type="pres">
      <dgm:prSet presAssocID="{28FEBE81-4D5C-4462-B760-D8032A49DC5D}" presName="compNode" presStyleCnt="0"/>
      <dgm:spPr/>
    </dgm:pt>
    <dgm:pt modelId="{D6A1044B-8D8C-4FAB-80BA-98BFAEDAF996}" type="pres">
      <dgm:prSet presAssocID="{28FEBE81-4D5C-4462-B760-D8032A49DC5D}" presName="iconBgRect" presStyleLbl="bgShp" presStyleIdx="2" presStyleCnt="8"/>
      <dgm:spPr/>
    </dgm:pt>
    <dgm:pt modelId="{14788171-039A-48A4-B0D1-718C06E717E1}" type="pres">
      <dgm:prSet presAssocID="{28FEBE81-4D5C-4462-B760-D8032A49DC5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C65C46D0-B700-45F9-B619-ECFBBEFFA6FF}" type="pres">
      <dgm:prSet presAssocID="{28FEBE81-4D5C-4462-B760-D8032A49DC5D}" presName="spaceRect" presStyleCnt="0"/>
      <dgm:spPr/>
    </dgm:pt>
    <dgm:pt modelId="{D8D26313-BDDD-4BBA-82D6-51B9954DA821}" type="pres">
      <dgm:prSet presAssocID="{28FEBE81-4D5C-4462-B760-D8032A49DC5D}" presName="textRect" presStyleLbl="revTx" presStyleIdx="2" presStyleCnt="8">
        <dgm:presLayoutVars>
          <dgm:chMax val="1"/>
          <dgm:chPref val="1"/>
        </dgm:presLayoutVars>
      </dgm:prSet>
      <dgm:spPr/>
    </dgm:pt>
    <dgm:pt modelId="{6831FDFE-E038-438D-BBDE-3AE71BCF95BA}" type="pres">
      <dgm:prSet presAssocID="{B3D15C7A-952E-4CF2-A9BF-6F318BC41AC1}" presName="sibTrans" presStyleLbl="sibTrans2D1" presStyleIdx="0" presStyleCnt="0"/>
      <dgm:spPr/>
    </dgm:pt>
    <dgm:pt modelId="{AD28DA02-22FD-45FD-979C-738B0EF120CC}" type="pres">
      <dgm:prSet presAssocID="{6E223D1B-1A8E-408F-9980-E865B0D9CA7A}" presName="compNode" presStyleCnt="0"/>
      <dgm:spPr/>
    </dgm:pt>
    <dgm:pt modelId="{96C802D5-A3BB-4C75-A99B-20D3F5BEC83C}" type="pres">
      <dgm:prSet presAssocID="{6E223D1B-1A8E-408F-9980-E865B0D9CA7A}" presName="iconBgRect" presStyleLbl="bgShp" presStyleIdx="3" presStyleCnt="8"/>
      <dgm:spPr/>
    </dgm:pt>
    <dgm:pt modelId="{2BDEAA40-47A2-4901-A113-99C756ADABC2}" type="pres">
      <dgm:prSet presAssocID="{6E223D1B-1A8E-408F-9980-E865B0D9CA7A}"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eting"/>
        </a:ext>
      </dgm:extLst>
    </dgm:pt>
    <dgm:pt modelId="{CB427B0B-1F3B-4F01-A894-41E6E18130A6}" type="pres">
      <dgm:prSet presAssocID="{6E223D1B-1A8E-408F-9980-E865B0D9CA7A}" presName="spaceRect" presStyleCnt="0"/>
      <dgm:spPr/>
    </dgm:pt>
    <dgm:pt modelId="{2FB7687C-6DD9-4F64-B274-239A0F688ADA}" type="pres">
      <dgm:prSet presAssocID="{6E223D1B-1A8E-408F-9980-E865B0D9CA7A}" presName="textRect" presStyleLbl="revTx" presStyleIdx="3" presStyleCnt="8">
        <dgm:presLayoutVars>
          <dgm:chMax val="1"/>
          <dgm:chPref val="1"/>
        </dgm:presLayoutVars>
      </dgm:prSet>
      <dgm:spPr/>
    </dgm:pt>
    <dgm:pt modelId="{23C9C147-6854-401A-BBD9-817D201EBD69}" type="pres">
      <dgm:prSet presAssocID="{C729D2CF-F4BD-4071-BAEA-707602EFCA55}" presName="sibTrans" presStyleLbl="sibTrans2D1" presStyleIdx="0" presStyleCnt="0"/>
      <dgm:spPr/>
    </dgm:pt>
    <dgm:pt modelId="{DF590CEC-44E9-4F37-A461-C21EE7945F81}" type="pres">
      <dgm:prSet presAssocID="{7DC34C42-9F44-40BB-A2E5-A7D78C9CFE62}" presName="compNode" presStyleCnt="0"/>
      <dgm:spPr/>
    </dgm:pt>
    <dgm:pt modelId="{809F28A6-3222-4D9A-ABBD-A3DCE6B750BE}" type="pres">
      <dgm:prSet presAssocID="{7DC34C42-9F44-40BB-A2E5-A7D78C9CFE62}" presName="iconBgRect" presStyleLbl="bgShp" presStyleIdx="4" presStyleCnt="8"/>
      <dgm:spPr/>
    </dgm:pt>
    <dgm:pt modelId="{CEF7FD65-1AEE-4139-B736-EF258299381D}" type="pres">
      <dgm:prSet presAssocID="{7DC34C42-9F44-40BB-A2E5-A7D78C9CFE62}"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ument"/>
        </a:ext>
      </dgm:extLst>
    </dgm:pt>
    <dgm:pt modelId="{D959DB37-4C1F-4354-8B40-F2BAAF24D8E0}" type="pres">
      <dgm:prSet presAssocID="{7DC34C42-9F44-40BB-A2E5-A7D78C9CFE62}" presName="spaceRect" presStyleCnt="0"/>
      <dgm:spPr/>
    </dgm:pt>
    <dgm:pt modelId="{3E756672-3927-418D-B585-9B18C31C5350}" type="pres">
      <dgm:prSet presAssocID="{7DC34C42-9F44-40BB-A2E5-A7D78C9CFE62}" presName="textRect" presStyleLbl="revTx" presStyleIdx="4" presStyleCnt="8">
        <dgm:presLayoutVars>
          <dgm:chMax val="1"/>
          <dgm:chPref val="1"/>
        </dgm:presLayoutVars>
      </dgm:prSet>
      <dgm:spPr/>
    </dgm:pt>
    <dgm:pt modelId="{24C592B2-1F0C-4F96-88C4-8D951301B75B}" type="pres">
      <dgm:prSet presAssocID="{F6E6BAE8-DBD6-4039-96EB-47647573C235}" presName="sibTrans" presStyleLbl="sibTrans2D1" presStyleIdx="0" presStyleCnt="0"/>
      <dgm:spPr/>
    </dgm:pt>
    <dgm:pt modelId="{B76C7B9E-173E-402A-ABBC-FB3C55B0F611}" type="pres">
      <dgm:prSet presAssocID="{482BC671-A2E5-43D4-BBCA-B9D87901FF1B}" presName="compNode" presStyleCnt="0"/>
      <dgm:spPr/>
    </dgm:pt>
    <dgm:pt modelId="{C6D24571-C4E8-44BA-B90F-9F214D3784F6}" type="pres">
      <dgm:prSet presAssocID="{482BC671-A2E5-43D4-BBCA-B9D87901FF1B}" presName="iconBgRect" presStyleLbl="bgShp" presStyleIdx="5" presStyleCnt="8"/>
      <dgm:spPr/>
    </dgm:pt>
    <dgm:pt modelId="{B0B610DC-8A8F-4FCA-BC0D-86B8A276DE6E}" type="pres">
      <dgm:prSet presAssocID="{482BC671-A2E5-43D4-BBCA-B9D87901FF1B}"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Upward trend"/>
        </a:ext>
      </dgm:extLst>
    </dgm:pt>
    <dgm:pt modelId="{DE02010C-2682-4FD1-8B01-C5DDBDC1E841}" type="pres">
      <dgm:prSet presAssocID="{482BC671-A2E5-43D4-BBCA-B9D87901FF1B}" presName="spaceRect" presStyleCnt="0"/>
      <dgm:spPr/>
    </dgm:pt>
    <dgm:pt modelId="{F2A52A44-67CF-41A1-9987-E0BCEF75CCF2}" type="pres">
      <dgm:prSet presAssocID="{482BC671-A2E5-43D4-BBCA-B9D87901FF1B}" presName="textRect" presStyleLbl="revTx" presStyleIdx="5" presStyleCnt="8">
        <dgm:presLayoutVars>
          <dgm:chMax val="1"/>
          <dgm:chPref val="1"/>
        </dgm:presLayoutVars>
      </dgm:prSet>
      <dgm:spPr/>
    </dgm:pt>
    <dgm:pt modelId="{5A7FEEC3-9866-4FD5-9498-2052C4520DF1}" type="pres">
      <dgm:prSet presAssocID="{3D6B800B-83F4-42E3-8A56-1008AC8B2E10}" presName="sibTrans" presStyleLbl="sibTrans2D1" presStyleIdx="0" presStyleCnt="0"/>
      <dgm:spPr/>
    </dgm:pt>
    <dgm:pt modelId="{553C2ACE-8487-4EE4-BE50-CFC715C47CC6}" type="pres">
      <dgm:prSet presAssocID="{F9647D8B-B0A2-4F05-B084-1803D5E9C30F}" presName="compNode" presStyleCnt="0"/>
      <dgm:spPr/>
    </dgm:pt>
    <dgm:pt modelId="{B1E43F46-24D1-490F-9E0C-3A783AC70340}" type="pres">
      <dgm:prSet presAssocID="{F9647D8B-B0A2-4F05-B084-1803D5E9C30F}" presName="iconBgRect" presStyleLbl="bgShp" presStyleIdx="6" presStyleCnt="8"/>
      <dgm:spPr/>
    </dgm:pt>
    <dgm:pt modelId="{C14AA519-5A7A-4350-8B47-0BC49667DA40}" type="pres">
      <dgm:prSet presAssocID="{F9647D8B-B0A2-4F05-B084-1803D5E9C30F}"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Gavel"/>
        </a:ext>
      </dgm:extLst>
    </dgm:pt>
    <dgm:pt modelId="{F415BA41-6C94-48B8-B690-D323A314A1EA}" type="pres">
      <dgm:prSet presAssocID="{F9647D8B-B0A2-4F05-B084-1803D5E9C30F}" presName="spaceRect" presStyleCnt="0"/>
      <dgm:spPr/>
    </dgm:pt>
    <dgm:pt modelId="{EE60EEF9-75F4-4616-9F1F-85D287A3477C}" type="pres">
      <dgm:prSet presAssocID="{F9647D8B-B0A2-4F05-B084-1803D5E9C30F}" presName="textRect" presStyleLbl="revTx" presStyleIdx="6" presStyleCnt="8">
        <dgm:presLayoutVars>
          <dgm:chMax val="1"/>
          <dgm:chPref val="1"/>
        </dgm:presLayoutVars>
      </dgm:prSet>
      <dgm:spPr/>
    </dgm:pt>
    <dgm:pt modelId="{0716C9AB-4FB2-4D54-A1B5-AFB699CCB8D6}" type="pres">
      <dgm:prSet presAssocID="{CB98A11F-879B-44E7-AD53-647A1AAA268F}" presName="sibTrans" presStyleLbl="sibTrans2D1" presStyleIdx="0" presStyleCnt="0"/>
      <dgm:spPr/>
    </dgm:pt>
    <dgm:pt modelId="{C457B790-8FD0-414C-8CAC-DED1DBF55E0F}" type="pres">
      <dgm:prSet presAssocID="{11EEA459-51FF-464B-8A4C-A79F2EFE8DFD}" presName="compNode" presStyleCnt="0"/>
      <dgm:spPr/>
    </dgm:pt>
    <dgm:pt modelId="{60AC1B5C-9315-42CB-8489-6FA231D10063}" type="pres">
      <dgm:prSet presAssocID="{11EEA459-51FF-464B-8A4C-A79F2EFE8DFD}" presName="iconBgRect" presStyleLbl="bgShp" presStyleIdx="7" presStyleCnt="8"/>
      <dgm:spPr/>
    </dgm:pt>
    <dgm:pt modelId="{77967943-554E-4AE3-9483-9DFE42BAD2DA}" type="pres">
      <dgm:prSet presAssocID="{11EEA459-51FF-464B-8A4C-A79F2EFE8DFD}"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Books"/>
        </a:ext>
      </dgm:extLst>
    </dgm:pt>
    <dgm:pt modelId="{B805E770-07BA-4200-8F09-E412BAA3B57F}" type="pres">
      <dgm:prSet presAssocID="{11EEA459-51FF-464B-8A4C-A79F2EFE8DFD}" presName="spaceRect" presStyleCnt="0"/>
      <dgm:spPr/>
    </dgm:pt>
    <dgm:pt modelId="{BA930CDF-CB48-402D-B458-2FFB0FCB00FA}" type="pres">
      <dgm:prSet presAssocID="{11EEA459-51FF-464B-8A4C-A79F2EFE8DFD}" presName="textRect" presStyleLbl="revTx" presStyleIdx="7" presStyleCnt="8">
        <dgm:presLayoutVars>
          <dgm:chMax val="1"/>
          <dgm:chPref val="1"/>
        </dgm:presLayoutVars>
      </dgm:prSet>
      <dgm:spPr/>
    </dgm:pt>
  </dgm:ptLst>
  <dgm:cxnLst>
    <dgm:cxn modelId="{5E2DFE11-0D1D-4933-BBA4-D8C36C2CCBB2}" srcId="{AE5172ED-E31D-4CEB-A5FB-A5C375CAF887}" destId="{7DC34C42-9F44-40BB-A2E5-A7D78C9CFE62}" srcOrd="4" destOrd="0" parTransId="{6DE2141C-CADB-409E-BAA1-A9988AA0F905}" sibTransId="{F6E6BAE8-DBD6-4039-96EB-47647573C235}"/>
    <dgm:cxn modelId="{EDA64716-1DCE-4692-9B58-DE15B9FFFE32}" type="presOf" srcId="{38BD1920-2378-4172-9065-86709EA51717}" destId="{D43CEB65-870C-4160-80CB-86E87DAD1E0F}" srcOrd="0" destOrd="0" presId="urn:microsoft.com/office/officeart/2018/2/layout/IconCircleList"/>
    <dgm:cxn modelId="{2F0F2025-88C2-4D6B-9572-6122A314AB2F}" srcId="{AE5172ED-E31D-4CEB-A5FB-A5C375CAF887}" destId="{38BD1920-2378-4172-9065-86709EA51717}" srcOrd="0" destOrd="0" parTransId="{4F463920-6F1E-4E28-8AF0-AE2B3D52161D}" sibTransId="{CEBBC13D-544B-4C37-9033-5E568985AED5}"/>
    <dgm:cxn modelId="{FE97645B-DA78-4112-9D7A-E718BB4DE067}" type="presOf" srcId="{6E223D1B-1A8E-408F-9980-E865B0D9CA7A}" destId="{2FB7687C-6DD9-4F64-B274-239A0F688ADA}" srcOrd="0" destOrd="0" presId="urn:microsoft.com/office/officeart/2018/2/layout/IconCircleList"/>
    <dgm:cxn modelId="{FF4DFF5D-D1B5-42E1-9E35-2BA00EC95983}" srcId="{AE5172ED-E31D-4CEB-A5FB-A5C375CAF887}" destId="{F9647D8B-B0A2-4F05-B084-1803D5E9C30F}" srcOrd="6" destOrd="0" parTransId="{22F48383-DAC1-4C6B-8CD8-916E4A48762C}" sibTransId="{CB98A11F-879B-44E7-AD53-647A1AAA268F}"/>
    <dgm:cxn modelId="{35D67169-3E02-4374-BE67-E65A581C958C}" type="presOf" srcId="{482BC671-A2E5-43D4-BBCA-B9D87901FF1B}" destId="{F2A52A44-67CF-41A1-9987-E0BCEF75CCF2}" srcOrd="0" destOrd="0" presId="urn:microsoft.com/office/officeart/2018/2/layout/IconCircleList"/>
    <dgm:cxn modelId="{C99DB449-F084-401D-9CDC-CA4ADEE6FBAC}" srcId="{AE5172ED-E31D-4CEB-A5FB-A5C375CAF887}" destId="{11EEA459-51FF-464B-8A4C-A79F2EFE8DFD}" srcOrd="7" destOrd="0" parTransId="{D0AD97BF-EF18-4939-AFA7-BDB78A6F8AFB}" sibTransId="{0E294971-40C8-4813-9C0B-2B57A7C2F50E}"/>
    <dgm:cxn modelId="{34AC9C4F-015F-4A19-911A-5D8C110149E6}" srcId="{AE5172ED-E31D-4CEB-A5FB-A5C375CAF887}" destId="{6E223D1B-1A8E-408F-9980-E865B0D9CA7A}" srcOrd="3" destOrd="0" parTransId="{F34C80A2-28B3-46BB-ACB1-EF4A6DF6B46C}" sibTransId="{C729D2CF-F4BD-4071-BAEA-707602EFCA55}"/>
    <dgm:cxn modelId="{F1C63871-3738-4C1B-9BD6-8942E6567C8B}" type="presOf" srcId="{CEBBC13D-544B-4C37-9033-5E568985AED5}" destId="{E13CDF8E-D0BF-4C8A-8695-8F9D7F83795B}" srcOrd="0" destOrd="0" presId="urn:microsoft.com/office/officeart/2018/2/layout/IconCircleList"/>
    <dgm:cxn modelId="{2D4FDF71-D708-446D-A151-5E91E3EA8916}" type="presOf" srcId="{31AEBFF0-FC6E-41CF-B158-46117A2D8206}" destId="{D188C091-6365-445F-BF46-95102BC03477}" srcOrd="0" destOrd="0" presId="urn:microsoft.com/office/officeart/2018/2/layout/IconCircleList"/>
    <dgm:cxn modelId="{472DAC7C-7B45-457E-83C6-1C63290155BE}" type="presOf" srcId="{F9647D8B-B0A2-4F05-B084-1803D5E9C30F}" destId="{EE60EEF9-75F4-4616-9F1F-85D287A3477C}" srcOrd="0" destOrd="0" presId="urn:microsoft.com/office/officeart/2018/2/layout/IconCircleList"/>
    <dgm:cxn modelId="{1F849B7F-6368-4655-9003-0D856E72C4AC}" type="presOf" srcId="{AE5172ED-E31D-4CEB-A5FB-A5C375CAF887}" destId="{6803A4A0-2910-4BCC-9F61-D032E4EFACCD}" srcOrd="0" destOrd="0" presId="urn:microsoft.com/office/officeart/2018/2/layout/IconCircleList"/>
    <dgm:cxn modelId="{9B3CE785-C566-41C5-9AB6-6EFACF06A3FB}" type="presOf" srcId="{B3D15C7A-952E-4CF2-A9BF-6F318BC41AC1}" destId="{6831FDFE-E038-438D-BBDE-3AE71BCF95BA}" srcOrd="0" destOrd="0" presId="urn:microsoft.com/office/officeart/2018/2/layout/IconCircleList"/>
    <dgm:cxn modelId="{E3011086-5B45-42B5-BED6-2A6567AFAE22}" type="presOf" srcId="{11EEA459-51FF-464B-8A4C-A79F2EFE8DFD}" destId="{BA930CDF-CB48-402D-B458-2FFB0FCB00FA}" srcOrd="0" destOrd="0" presId="urn:microsoft.com/office/officeart/2018/2/layout/IconCircleList"/>
    <dgm:cxn modelId="{EFDC4992-9653-47A7-B746-5EE8E9BEDD87}" type="presOf" srcId="{28FEBE81-4D5C-4462-B760-D8032A49DC5D}" destId="{D8D26313-BDDD-4BBA-82D6-51B9954DA821}" srcOrd="0" destOrd="0" presId="urn:microsoft.com/office/officeart/2018/2/layout/IconCircleList"/>
    <dgm:cxn modelId="{ECDDD7AF-B218-4F06-BAEB-280D6613DF30}" type="presOf" srcId="{CB98A11F-879B-44E7-AD53-647A1AAA268F}" destId="{0716C9AB-4FB2-4D54-A1B5-AFB699CCB8D6}" srcOrd="0" destOrd="0" presId="urn:microsoft.com/office/officeart/2018/2/layout/IconCircleList"/>
    <dgm:cxn modelId="{FCC0E8C4-61F3-4F3B-8640-F1C2D420D10C}" type="presOf" srcId="{2247FAAC-F10A-4B93-ADD4-900248C4D9A7}" destId="{79BC0A63-2061-4E0A-B273-C96CA2EEE31A}" srcOrd="0" destOrd="0" presId="urn:microsoft.com/office/officeart/2018/2/layout/IconCircleList"/>
    <dgm:cxn modelId="{121C58CD-A95F-4D76-BB66-9704727B7BF2}" type="presOf" srcId="{3D6B800B-83F4-42E3-8A56-1008AC8B2E10}" destId="{5A7FEEC3-9866-4FD5-9498-2052C4520DF1}" srcOrd="0" destOrd="0" presId="urn:microsoft.com/office/officeart/2018/2/layout/IconCircleList"/>
    <dgm:cxn modelId="{81D56ED0-C949-43C6-8E57-1440D1C47F3F}" srcId="{AE5172ED-E31D-4CEB-A5FB-A5C375CAF887}" destId="{28FEBE81-4D5C-4462-B760-D8032A49DC5D}" srcOrd="2" destOrd="0" parTransId="{DE7055BB-9DB4-4D2A-83C0-0B386E5B00FF}" sibTransId="{B3D15C7A-952E-4CF2-A9BF-6F318BC41AC1}"/>
    <dgm:cxn modelId="{53C8DFD6-9CCF-4D67-B544-C84ECECA88B8}" type="presOf" srcId="{C729D2CF-F4BD-4071-BAEA-707602EFCA55}" destId="{23C9C147-6854-401A-BBD9-817D201EBD69}" srcOrd="0" destOrd="0" presId="urn:microsoft.com/office/officeart/2018/2/layout/IconCircleList"/>
    <dgm:cxn modelId="{7BDA87D7-BB48-4B77-AD75-E4FBC05B5926}" type="presOf" srcId="{F6E6BAE8-DBD6-4039-96EB-47647573C235}" destId="{24C592B2-1F0C-4F96-88C4-8D951301B75B}" srcOrd="0" destOrd="0" presId="urn:microsoft.com/office/officeart/2018/2/layout/IconCircleList"/>
    <dgm:cxn modelId="{02E38FDD-EE1E-4B28-8461-19CAF454CF1E}" type="presOf" srcId="{7DC34C42-9F44-40BB-A2E5-A7D78C9CFE62}" destId="{3E756672-3927-418D-B585-9B18C31C5350}" srcOrd="0" destOrd="0" presId="urn:microsoft.com/office/officeart/2018/2/layout/IconCircleList"/>
    <dgm:cxn modelId="{A0BD43E4-3598-4427-A875-0E27EE957A66}" srcId="{AE5172ED-E31D-4CEB-A5FB-A5C375CAF887}" destId="{482BC671-A2E5-43D4-BBCA-B9D87901FF1B}" srcOrd="5" destOrd="0" parTransId="{F2CA3718-BAA6-4159-BC49-91E2F3F9F475}" sibTransId="{3D6B800B-83F4-42E3-8A56-1008AC8B2E10}"/>
    <dgm:cxn modelId="{ECAA47FD-2B66-453C-95A4-5D5D5231AEAE}" srcId="{AE5172ED-E31D-4CEB-A5FB-A5C375CAF887}" destId="{2247FAAC-F10A-4B93-ADD4-900248C4D9A7}" srcOrd="1" destOrd="0" parTransId="{BE6CDEFF-7F46-4B25-A711-3691AFB8AB04}" sibTransId="{31AEBFF0-FC6E-41CF-B158-46117A2D8206}"/>
    <dgm:cxn modelId="{0F356A00-DB19-461F-9C25-BA11521346A3}" type="presParOf" srcId="{6803A4A0-2910-4BCC-9F61-D032E4EFACCD}" destId="{858FB70F-E37B-4DE4-B949-1B360B13CED1}" srcOrd="0" destOrd="0" presId="urn:microsoft.com/office/officeart/2018/2/layout/IconCircleList"/>
    <dgm:cxn modelId="{15ECFAB8-A19D-446F-84A1-2BEF97A0CDD0}" type="presParOf" srcId="{858FB70F-E37B-4DE4-B949-1B360B13CED1}" destId="{2A2995AC-12ED-4075-99C9-39E7FBF72B93}" srcOrd="0" destOrd="0" presId="urn:microsoft.com/office/officeart/2018/2/layout/IconCircleList"/>
    <dgm:cxn modelId="{E4299295-515E-483B-B50A-27D637CD12CC}" type="presParOf" srcId="{2A2995AC-12ED-4075-99C9-39E7FBF72B93}" destId="{41869F22-7855-43EE-9284-EB28C7986095}" srcOrd="0" destOrd="0" presId="urn:microsoft.com/office/officeart/2018/2/layout/IconCircleList"/>
    <dgm:cxn modelId="{2A9A9F07-BCE4-4D7B-ABC9-CAD8B51D9629}" type="presParOf" srcId="{2A2995AC-12ED-4075-99C9-39E7FBF72B93}" destId="{D35599CE-1BFC-46AA-BF93-4A8F4E91A87F}" srcOrd="1" destOrd="0" presId="urn:microsoft.com/office/officeart/2018/2/layout/IconCircleList"/>
    <dgm:cxn modelId="{FF9BA887-0A05-4526-B2D2-B45EE7E21112}" type="presParOf" srcId="{2A2995AC-12ED-4075-99C9-39E7FBF72B93}" destId="{D4A75E3D-B7EF-48CA-8122-E7CAE8257065}" srcOrd="2" destOrd="0" presId="urn:microsoft.com/office/officeart/2018/2/layout/IconCircleList"/>
    <dgm:cxn modelId="{6778FF09-CA3A-4B71-ABD7-E3067384AD34}" type="presParOf" srcId="{2A2995AC-12ED-4075-99C9-39E7FBF72B93}" destId="{D43CEB65-870C-4160-80CB-86E87DAD1E0F}" srcOrd="3" destOrd="0" presId="urn:microsoft.com/office/officeart/2018/2/layout/IconCircleList"/>
    <dgm:cxn modelId="{A4915BF3-B060-4D26-83FA-62808E201718}" type="presParOf" srcId="{858FB70F-E37B-4DE4-B949-1B360B13CED1}" destId="{E13CDF8E-D0BF-4C8A-8695-8F9D7F83795B}" srcOrd="1" destOrd="0" presId="urn:microsoft.com/office/officeart/2018/2/layout/IconCircleList"/>
    <dgm:cxn modelId="{9061AEE2-2C74-4290-92A9-6F9FC2A845A9}" type="presParOf" srcId="{858FB70F-E37B-4DE4-B949-1B360B13CED1}" destId="{3A02FDAD-05A6-4EC5-BA0E-8EA742CFF47F}" srcOrd="2" destOrd="0" presId="urn:microsoft.com/office/officeart/2018/2/layout/IconCircleList"/>
    <dgm:cxn modelId="{91C31C5E-BD68-4114-A4DD-97BBC5BB5DE4}" type="presParOf" srcId="{3A02FDAD-05A6-4EC5-BA0E-8EA742CFF47F}" destId="{7EF9EBE1-E509-4A6E-95D2-A676A93DE74F}" srcOrd="0" destOrd="0" presId="urn:microsoft.com/office/officeart/2018/2/layout/IconCircleList"/>
    <dgm:cxn modelId="{3133BA9B-3184-47A7-80E2-B423965942E2}" type="presParOf" srcId="{3A02FDAD-05A6-4EC5-BA0E-8EA742CFF47F}" destId="{AAA44494-6C94-49D0-9F66-C4291AD9A236}" srcOrd="1" destOrd="0" presId="urn:microsoft.com/office/officeart/2018/2/layout/IconCircleList"/>
    <dgm:cxn modelId="{F8346542-342C-4A0D-A4BD-0C83A882CB0F}" type="presParOf" srcId="{3A02FDAD-05A6-4EC5-BA0E-8EA742CFF47F}" destId="{1026461E-D8D3-4986-9B68-765396D3E3A5}" srcOrd="2" destOrd="0" presId="urn:microsoft.com/office/officeart/2018/2/layout/IconCircleList"/>
    <dgm:cxn modelId="{FE3CED82-AA9D-489F-8EBD-EB085CA5900D}" type="presParOf" srcId="{3A02FDAD-05A6-4EC5-BA0E-8EA742CFF47F}" destId="{79BC0A63-2061-4E0A-B273-C96CA2EEE31A}" srcOrd="3" destOrd="0" presId="urn:microsoft.com/office/officeart/2018/2/layout/IconCircleList"/>
    <dgm:cxn modelId="{4653CB35-20A4-4E8C-886E-E84BDB29425E}" type="presParOf" srcId="{858FB70F-E37B-4DE4-B949-1B360B13CED1}" destId="{D188C091-6365-445F-BF46-95102BC03477}" srcOrd="3" destOrd="0" presId="urn:microsoft.com/office/officeart/2018/2/layout/IconCircleList"/>
    <dgm:cxn modelId="{09F4B4BF-AE93-43E2-AA39-CE9CB4281A81}" type="presParOf" srcId="{858FB70F-E37B-4DE4-B949-1B360B13CED1}" destId="{7B397B52-95D6-4F7C-A33C-7BD3F52EBDBC}" srcOrd="4" destOrd="0" presId="urn:microsoft.com/office/officeart/2018/2/layout/IconCircleList"/>
    <dgm:cxn modelId="{9856FF7D-6001-4C94-AC81-98F74B11512A}" type="presParOf" srcId="{7B397B52-95D6-4F7C-A33C-7BD3F52EBDBC}" destId="{D6A1044B-8D8C-4FAB-80BA-98BFAEDAF996}" srcOrd="0" destOrd="0" presId="urn:microsoft.com/office/officeart/2018/2/layout/IconCircleList"/>
    <dgm:cxn modelId="{ACD7360C-3D3A-4DDD-B4F6-AEB0CADD8D17}" type="presParOf" srcId="{7B397B52-95D6-4F7C-A33C-7BD3F52EBDBC}" destId="{14788171-039A-48A4-B0D1-718C06E717E1}" srcOrd="1" destOrd="0" presId="urn:microsoft.com/office/officeart/2018/2/layout/IconCircleList"/>
    <dgm:cxn modelId="{A9AB0FD9-A8EE-48B8-BA21-871822CC4644}" type="presParOf" srcId="{7B397B52-95D6-4F7C-A33C-7BD3F52EBDBC}" destId="{C65C46D0-B700-45F9-B619-ECFBBEFFA6FF}" srcOrd="2" destOrd="0" presId="urn:microsoft.com/office/officeart/2018/2/layout/IconCircleList"/>
    <dgm:cxn modelId="{5C1CD26C-59A5-4087-814B-28EB9AB26259}" type="presParOf" srcId="{7B397B52-95D6-4F7C-A33C-7BD3F52EBDBC}" destId="{D8D26313-BDDD-4BBA-82D6-51B9954DA821}" srcOrd="3" destOrd="0" presId="urn:microsoft.com/office/officeart/2018/2/layout/IconCircleList"/>
    <dgm:cxn modelId="{F69976E6-159F-46F5-B925-35F8283A760E}" type="presParOf" srcId="{858FB70F-E37B-4DE4-B949-1B360B13CED1}" destId="{6831FDFE-E038-438D-BBDE-3AE71BCF95BA}" srcOrd="5" destOrd="0" presId="urn:microsoft.com/office/officeart/2018/2/layout/IconCircleList"/>
    <dgm:cxn modelId="{5F68FADC-CE0B-4300-9405-3882E7B34C3E}" type="presParOf" srcId="{858FB70F-E37B-4DE4-B949-1B360B13CED1}" destId="{AD28DA02-22FD-45FD-979C-738B0EF120CC}" srcOrd="6" destOrd="0" presId="urn:microsoft.com/office/officeart/2018/2/layout/IconCircleList"/>
    <dgm:cxn modelId="{3D7BC8DB-B388-4709-9023-9ACE423295CA}" type="presParOf" srcId="{AD28DA02-22FD-45FD-979C-738B0EF120CC}" destId="{96C802D5-A3BB-4C75-A99B-20D3F5BEC83C}" srcOrd="0" destOrd="0" presId="urn:microsoft.com/office/officeart/2018/2/layout/IconCircleList"/>
    <dgm:cxn modelId="{7ACC9E6F-D0E4-44E2-8B19-43AAB77222E6}" type="presParOf" srcId="{AD28DA02-22FD-45FD-979C-738B0EF120CC}" destId="{2BDEAA40-47A2-4901-A113-99C756ADABC2}" srcOrd="1" destOrd="0" presId="urn:microsoft.com/office/officeart/2018/2/layout/IconCircleList"/>
    <dgm:cxn modelId="{96BEFAD8-EF9E-4575-8B65-801377460BF0}" type="presParOf" srcId="{AD28DA02-22FD-45FD-979C-738B0EF120CC}" destId="{CB427B0B-1F3B-4F01-A894-41E6E18130A6}" srcOrd="2" destOrd="0" presId="urn:microsoft.com/office/officeart/2018/2/layout/IconCircleList"/>
    <dgm:cxn modelId="{CF3F9405-2085-4BA0-831A-496E835F574A}" type="presParOf" srcId="{AD28DA02-22FD-45FD-979C-738B0EF120CC}" destId="{2FB7687C-6DD9-4F64-B274-239A0F688ADA}" srcOrd="3" destOrd="0" presId="urn:microsoft.com/office/officeart/2018/2/layout/IconCircleList"/>
    <dgm:cxn modelId="{5F98EE1A-E413-4692-8513-20E00AFF46B0}" type="presParOf" srcId="{858FB70F-E37B-4DE4-B949-1B360B13CED1}" destId="{23C9C147-6854-401A-BBD9-817D201EBD69}" srcOrd="7" destOrd="0" presId="urn:microsoft.com/office/officeart/2018/2/layout/IconCircleList"/>
    <dgm:cxn modelId="{9571A827-D5DA-4462-8F5C-BA81B4D0BB49}" type="presParOf" srcId="{858FB70F-E37B-4DE4-B949-1B360B13CED1}" destId="{DF590CEC-44E9-4F37-A461-C21EE7945F81}" srcOrd="8" destOrd="0" presId="urn:microsoft.com/office/officeart/2018/2/layout/IconCircleList"/>
    <dgm:cxn modelId="{09FC4335-FFB6-4587-A489-30BBBAC8BF19}" type="presParOf" srcId="{DF590CEC-44E9-4F37-A461-C21EE7945F81}" destId="{809F28A6-3222-4D9A-ABBD-A3DCE6B750BE}" srcOrd="0" destOrd="0" presId="urn:microsoft.com/office/officeart/2018/2/layout/IconCircleList"/>
    <dgm:cxn modelId="{6D519086-2CB8-4E31-9E38-6251EA53E135}" type="presParOf" srcId="{DF590CEC-44E9-4F37-A461-C21EE7945F81}" destId="{CEF7FD65-1AEE-4139-B736-EF258299381D}" srcOrd="1" destOrd="0" presId="urn:microsoft.com/office/officeart/2018/2/layout/IconCircleList"/>
    <dgm:cxn modelId="{79EEDEF6-7A02-4CBF-8C8F-40FFA4534C58}" type="presParOf" srcId="{DF590CEC-44E9-4F37-A461-C21EE7945F81}" destId="{D959DB37-4C1F-4354-8B40-F2BAAF24D8E0}" srcOrd="2" destOrd="0" presId="urn:microsoft.com/office/officeart/2018/2/layout/IconCircleList"/>
    <dgm:cxn modelId="{86FC8941-45A7-4003-91F7-14A639DF625B}" type="presParOf" srcId="{DF590CEC-44E9-4F37-A461-C21EE7945F81}" destId="{3E756672-3927-418D-B585-9B18C31C5350}" srcOrd="3" destOrd="0" presId="urn:microsoft.com/office/officeart/2018/2/layout/IconCircleList"/>
    <dgm:cxn modelId="{E097ACFA-0AC2-4E72-801E-635B55BD67AB}" type="presParOf" srcId="{858FB70F-E37B-4DE4-B949-1B360B13CED1}" destId="{24C592B2-1F0C-4F96-88C4-8D951301B75B}" srcOrd="9" destOrd="0" presId="urn:microsoft.com/office/officeart/2018/2/layout/IconCircleList"/>
    <dgm:cxn modelId="{710B0593-0E01-48F7-90DF-4626FC87BAE1}" type="presParOf" srcId="{858FB70F-E37B-4DE4-B949-1B360B13CED1}" destId="{B76C7B9E-173E-402A-ABBC-FB3C55B0F611}" srcOrd="10" destOrd="0" presId="urn:microsoft.com/office/officeart/2018/2/layout/IconCircleList"/>
    <dgm:cxn modelId="{308A3E3D-328E-4056-8FE7-B4FD4CAF8F2D}" type="presParOf" srcId="{B76C7B9E-173E-402A-ABBC-FB3C55B0F611}" destId="{C6D24571-C4E8-44BA-B90F-9F214D3784F6}" srcOrd="0" destOrd="0" presId="urn:microsoft.com/office/officeart/2018/2/layout/IconCircleList"/>
    <dgm:cxn modelId="{130FDF45-49EF-4EBE-B6A9-0A8653C3C8DD}" type="presParOf" srcId="{B76C7B9E-173E-402A-ABBC-FB3C55B0F611}" destId="{B0B610DC-8A8F-4FCA-BC0D-86B8A276DE6E}" srcOrd="1" destOrd="0" presId="urn:microsoft.com/office/officeart/2018/2/layout/IconCircleList"/>
    <dgm:cxn modelId="{9C709841-CA49-466E-819C-5F248C5DDBDF}" type="presParOf" srcId="{B76C7B9E-173E-402A-ABBC-FB3C55B0F611}" destId="{DE02010C-2682-4FD1-8B01-C5DDBDC1E841}" srcOrd="2" destOrd="0" presId="urn:microsoft.com/office/officeart/2018/2/layout/IconCircleList"/>
    <dgm:cxn modelId="{A35EBEA4-D5AB-43D6-B6AC-FACAE429A05B}" type="presParOf" srcId="{B76C7B9E-173E-402A-ABBC-FB3C55B0F611}" destId="{F2A52A44-67CF-41A1-9987-E0BCEF75CCF2}" srcOrd="3" destOrd="0" presId="urn:microsoft.com/office/officeart/2018/2/layout/IconCircleList"/>
    <dgm:cxn modelId="{05E3C2C5-F80E-4148-9D25-D36D09699761}" type="presParOf" srcId="{858FB70F-E37B-4DE4-B949-1B360B13CED1}" destId="{5A7FEEC3-9866-4FD5-9498-2052C4520DF1}" srcOrd="11" destOrd="0" presId="urn:microsoft.com/office/officeart/2018/2/layout/IconCircleList"/>
    <dgm:cxn modelId="{E94DB9F4-5E89-45AB-B53B-50B6AE245C63}" type="presParOf" srcId="{858FB70F-E37B-4DE4-B949-1B360B13CED1}" destId="{553C2ACE-8487-4EE4-BE50-CFC715C47CC6}" srcOrd="12" destOrd="0" presId="urn:microsoft.com/office/officeart/2018/2/layout/IconCircleList"/>
    <dgm:cxn modelId="{92D8DAA9-170F-4B77-A0F9-1B79335F0207}" type="presParOf" srcId="{553C2ACE-8487-4EE4-BE50-CFC715C47CC6}" destId="{B1E43F46-24D1-490F-9E0C-3A783AC70340}" srcOrd="0" destOrd="0" presId="urn:microsoft.com/office/officeart/2018/2/layout/IconCircleList"/>
    <dgm:cxn modelId="{B1EDAADD-9F1A-4236-A1F0-88786E529F04}" type="presParOf" srcId="{553C2ACE-8487-4EE4-BE50-CFC715C47CC6}" destId="{C14AA519-5A7A-4350-8B47-0BC49667DA40}" srcOrd="1" destOrd="0" presId="urn:microsoft.com/office/officeart/2018/2/layout/IconCircleList"/>
    <dgm:cxn modelId="{05B88BD0-A6FC-4F9A-BEAD-3627E4A23D86}" type="presParOf" srcId="{553C2ACE-8487-4EE4-BE50-CFC715C47CC6}" destId="{F415BA41-6C94-48B8-B690-D323A314A1EA}" srcOrd="2" destOrd="0" presId="urn:microsoft.com/office/officeart/2018/2/layout/IconCircleList"/>
    <dgm:cxn modelId="{AD939904-00F6-4DD6-A72B-29E004092466}" type="presParOf" srcId="{553C2ACE-8487-4EE4-BE50-CFC715C47CC6}" destId="{EE60EEF9-75F4-4616-9F1F-85D287A3477C}" srcOrd="3" destOrd="0" presId="urn:microsoft.com/office/officeart/2018/2/layout/IconCircleList"/>
    <dgm:cxn modelId="{E26AFF77-F007-46CA-B2DB-2E59C507ACAF}" type="presParOf" srcId="{858FB70F-E37B-4DE4-B949-1B360B13CED1}" destId="{0716C9AB-4FB2-4D54-A1B5-AFB699CCB8D6}" srcOrd="13" destOrd="0" presId="urn:microsoft.com/office/officeart/2018/2/layout/IconCircleList"/>
    <dgm:cxn modelId="{F1B07F1E-D7A6-47D3-876D-872301B00A10}" type="presParOf" srcId="{858FB70F-E37B-4DE4-B949-1B360B13CED1}" destId="{C457B790-8FD0-414C-8CAC-DED1DBF55E0F}" srcOrd="14" destOrd="0" presId="urn:microsoft.com/office/officeart/2018/2/layout/IconCircleList"/>
    <dgm:cxn modelId="{9CC25B52-BF9E-4426-9EE2-E12D6020B18B}" type="presParOf" srcId="{C457B790-8FD0-414C-8CAC-DED1DBF55E0F}" destId="{60AC1B5C-9315-42CB-8489-6FA231D10063}" srcOrd="0" destOrd="0" presId="urn:microsoft.com/office/officeart/2018/2/layout/IconCircleList"/>
    <dgm:cxn modelId="{9A4D8BFD-6038-4C9C-8893-320147799C2F}" type="presParOf" srcId="{C457B790-8FD0-414C-8CAC-DED1DBF55E0F}" destId="{77967943-554E-4AE3-9483-9DFE42BAD2DA}" srcOrd="1" destOrd="0" presId="urn:microsoft.com/office/officeart/2018/2/layout/IconCircleList"/>
    <dgm:cxn modelId="{1B140452-CCBC-473D-9D86-B32ED546DCE9}" type="presParOf" srcId="{C457B790-8FD0-414C-8CAC-DED1DBF55E0F}" destId="{B805E770-07BA-4200-8F09-E412BAA3B57F}" srcOrd="2" destOrd="0" presId="urn:microsoft.com/office/officeart/2018/2/layout/IconCircleList"/>
    <dgm:cxn modelId="{2124EBD4-B9F2-4FAD-9498-A8D75918F976}" type="presParOf" srcId="{C457B790-8FD0-414C-8CAC-DED1DBF55E0F}" destId="{BA930CDF-CB48-402D-B458-2FFB0FCB00F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69F22-7855-43EE-9284-EB28C7986095}">
      <dsp:nvSpPr>
        <dsp:cNvPr id="0" name=""/>
        <dsp:cNvSpPr/>
      </dsp:nvSpPr>
      <dsp:spPr>
        <a:xfrm>
          <a:off x="871271" y="45077"/>
          <a:ext cx="748622" cy="74862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5599CE-1BFC-46AA-BF93-4A8F4E91A87F}">
      <dsp:nvSpPr>
        <dsp:cNvPr id="0" name=""/>
        <dsp:cNvSpPr/>
      </dsp:nvSpPr>
      <dsp:spPr>
        <a:xfrm>
          <a:off x="1028481" y="202288"/>
          <a:ext cx="434201" cy="4342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CEB65-870C-4160-80CB-86E87DAD1E0F}">
      <dsp:nvSpPr>
        <dsp:cNvPr id="0" name=""/>
        <dsp:cNvSpPr/>
      </dsp:nvSpPr>
      <dsp:spPr>
        <a:xfrm>
          <a:off x="1780313" y="45077"/>
          <a:ext cx="1764610" cy="748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Definitions and key concepts</a:t>
          </a:r>
          <a:endParaRPr lang="en-US" sz="1700" kern="1200"/>
        </a:p>
      </dsp:txBody>
      <dsp:txXfrm>
        <a:off x="1780313" y="45077"/>
        <a:ext cx="1764610" cy="748622"/>
      </dsp:txXfrm>
    </dsp:sp>
    <dsp:sp modelId="{7EF9EBE1-E509-4A6E-95D2-A676A93DE74F}">
      <dsp:nvSpPr>
        <dsp:cNvPr id="0" name=""/>
        <dsp:cNvSpPr/>
      </dsp:nvSpPr>
      <dsp:spPr>
        <a:xfrm>
          <a:off x="3852393" y="45077"/>
          <a:ext cx="748622" cy="74862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A44494-6C94-49D0-9F66-C4291AD9A236}">
      <dsp:nvSpPr>
        <dsp:cNvPr id="0" name=""/>
        <dsp:cNvSpPr/>
      </dsp:nvSpPr>
      <dsp:spPr>
        <a:xfrm>
          <a:off x="4009604" y="202288"/>
          <a:ext cx="434201" cy="4342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BC0A63-2061-4E0A-B273-C96CA2EEE31A}">
      <dsp:nvSpPr>
        <dsp:cNvPr id="0" name=""/>
        <dsp:cNvSpPr/>
      </dsp:nvSpPr>
      <dsp:spPr>
        <a:xfrm>
          <a:off x="4761435" y="45077"/>
          <a:ext cx="1764610" cy="748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Integration of concepts</a:t>
          </a:r>
          <a:endParaRPr lang="en-US" sz="1700" kern="1200"/>
        </a:p>
      </dsp:txBody>
      <dsp:txXfrm>
        <a:off x="4761435" y="45077"/>
        <a:ext cx="1764610" cy="748622"/>
      </dsp:txXfrm>
    </dsp:sp>
    <dsp:sp modelId="{D6A1044B-8D8C-4FAB-80BA-98BFAEDAF996}">
      <dsp:nvSpPr>
        <dsp:cNvPr id="0" name=""/>
        <dsp:cNvSpPr/>
      </dsp:nvSpPr>
      <dsp:spPr>
        <a:xfrm>
          <a:off x="6833516" y="45077"/>
          <a:ext cx="748622" cy="74862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88171-039A-48A4-B0D1-718C06E717E1}">
      <dsp:nvSpPr>
        <dsp:cNvPr id="0" name=""/>
        <dsp:cNvSpPr/>
      </dsp:nvSpPr>
      <dsp:spPr>
        <a:xfrm>
          <a:off x="6990727" y="202288"/>
          <a:ext cx="434201" cy="4342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D26313-BDDD-4BBA-82D6-51B9954DA821}">
      <dsp:nvSpPr>
        <dsp:cNvPr id="0" name=""/>
        <dsp:cNvSpPr/>
      </dsp:nvSpPr>
      <dsp:spPr>
        <a:xfrm>
          <a:off x="7742558" y="45077"/>
          <a:ext cx="1764610" cy="748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Theoretical perspectives</a:t>
          </a:r>
          <a:endParaRPr lang="en-US" sz="1700" kern="1200"/>
        </a:p>
      </dsp:txBody>
      <dsp:txXfrm>
        <a:off x="7742558" y="45077"/>
        <a:ext cx="1764610" cy="748622"/>
      </dsp:txXfrm>
    </dsp:sp>
    <dsp:sp modelId="{96C802D5-A3BB-4C75-A99B-20D3F5BEC83C}">
      <dsp:nvSpPr>
        <dsp:cNvPr id="0" name=""/>
        <dsp:cNvSpPr/>
      </dsp:nvSpPr>
      <dsp:spPr>
        <a:xfrm>
          <a:off x="871271" y="1395403"/>
          <a:ext cx="748622" cy="74862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DEAA40-47A2-4901-A113-99C756ADABC2}">
      <dsp:nvSpPr>
        <dsp:cNvPr id="0" name=""/>
        <dsp:cNvSpPr/>
      </dsp:nvSpPr>
      <dsp:spPr>
        <a:xfrm>
          <a:off x="1028481" y="1552614"/>
          <a:ext cx="434201" cy="4342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B7687C-6DD9-4F64-B274-239A0F688ADA}">
      <dsp:nvSpPr>
        <dsp:cNvPr id="0" name=""/>
        <dsp:cNvSpPr/>
      </dsp:nvSpPr>
      <dsp:spPr>
        <a:xfrm>
          <a:off x="1780313" y="1395403"/>
          <a:ext cx="1764610" cy="748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Policy and Governance</a:t>
          </a:r>
          <a:endParaRPr lang="en-US" sz="1700" kern="1200"/>
        </a:p>
      </dsp:txBody>
      <dsp:txXfrm>
        <a:off x="1780313" y="1395403"/>
        <a:ext cx="1764610" cy="748622"/>
      </dsp:txXfrm>
    </dsp:sp>
    <dsp:sp modelId="{809F28A6-3222-4D9A-ABBD-A3DCE6B750BE}">
      <dsp:nvSpPr>
        <dsp:cNvPr id="0" name=""/>
        <dsp:cNvSpPr/>
      </dsp:nvSpPr>
      <dsp:spPr>
        <a:xfrm>
          <a:off x="3852393" y="1395403"/>
          <a:ext cx="748622" cy="74862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7FD65-1AEE-4139-B736-EF258299381D}">
      <dsp:nvSpPr>
        <dsp:cNvPr id="0" name=""/>
        <dsp:cNvSpPr/>
      </dsp:nvSpPr>
      <dsp:spPr>
        <a:xfrm>
          <a:off x="4009604" y="1552614"/>
          <a:ext cx="434201" cy="4342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56672-3927-418D-B585-9B18C31C5350}">
      <dsp:nvSpPr>
        <dsp:cNvPr id="0" name=""/>
        <dsp:cNvSpPr/>
      </dsp:nvSpPr>
      <dsp:spPr>
        <a:xfrm>
          <a:off x="4761435" y="1395403"/>
          <a:ext cx="1764610" cy="748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Case studies/Examples</a:t>
          </a:r>
          <a:endParaRPr lang="en-US" sz="1700" kern="1200"/>
        </a:p>
      </dsp:txBody>
      <dsp:txXfrm>
        <a:off x="4761435" y="1395403"/>
        <a:ext cx="1764610" cy="748622"/>
      </dsp:txXfrm>
    </dsp:sp>
    <dsp:sp modelId="{C6D24571-C4E8-44BA-B90F-9F214D3784F6}">
      <dsp:nvSpPr>
        <dsp:cNvPr id="0" name=""/>
        <dsp:cNvSpPr/>
      </dsp:nvSpPr>
      <dsp:spPr>
        <a:xfrm>
          <a:off x="6833516" y="1395403"/>
          <a:ext cx="748622" cy="74862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610DC-8A8F-4FCA-BC0D-86B8A276DE6E}">
      <dsp:nvSpPr>
        <dsp:cNvPr id="0" name=""/>
        <dsp:cNvSpPr/>
      </dsp:nvSpPr>
      <dsp:spPr>
        <a:xfrm>
          <a:off x="6990727" y="1552614"/>
          <a:ext cx="434201" cy="43420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A52A44-67CF-41A1-9987-E0BCEF75CCF2}">
      <dsp:nvSpPr>
        <dsp:cNvPr id="0" name=""/>
        <dsp:cNvSpPr/>
      </dsp:nvSpPr>
      <dsp:spPr>
        <a:xfrm>
          <a:off x="7742558" y="1395403"/>
          <a:ext cx="1764610" cy="748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Equity and access</a:t>
          </a:r>
          <a:endParaRPr lang="en-US" sz="1700" kern="1200"/>
        </a:p>
      </dsp:txBody>
      <dsp:txXfrm>
        <a:off x="7742558" y="1395403"/>
        <a:ext cx="1764610" cy="748622"/>
      </dsp:txXfrm>
    </dsp:sp>
    <dsp:sp modelId="{B1E43F46-24D1-490F-9E0C-3A783AC70340}">
      <dsp:nvSpPr>
        <dsp:cNvPr id="0" name=""/>
        <dsp:cNvSpPr/>
      </dsp:nvSpPr>
      <dsp:spPr>
        <a:xfrm>
          <a:off x="871271" y="2745729"/>
          <a:ext cx="748622" cy="74862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4AA519-5A7A-4350-8B47-0BC49667DA40}">
      <dsp:nvSpPr>
        <dsp:cNvPr id="0" name=""/>
        <dsp:cNvSpPr/>
      </dsp:nvSpPr>
      <dsp:spPr>
        <a:xfrm>
          <a:off x="1028481" y="2902940"/>
          <a:ext cx="434201" cy="43420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60EEF9-75F4-4616-9F1F-85D287A3477C}">
      <dsp:nvSpPr>
        <dsp:cNvPr id="0" name=""/>
        <dsp:cNvSpPr/>
      </dsp:nvSpPr>
      <dsp:spPr>
        <a:xfrm>
          <a:off x="1780313" y="2745729"/>
          <a:ext cx="1764610" cy="748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Conclusion</a:t>
          </a:r>
          <a:endParaRPr lang="en-US" sz="1700" kern="1200"/>
        </a:p>
      </dsp:txBody>
      <dsp:txXfrm>
        <a:off x="1780313" y="2745729"/>
        <a:ext cx="1764610" cy="748622"/>
      </dsp:txXfrm>
    </dsp:sp>
    <dsp:sp modelId="{60AC1B5C-9315-42CB-8489-6FA231D10063}">
      <dsp:nvSpPr>
        <dsp:cNvPr id="0" name=""/>
        <dsp:cNvSpPr/>
      </dsp:nvSpPr>
      <dsp:spPr>
        <a:xfrm>
          <a:off x="3852393" y="2745729"/>
          <a:ext cx="748622" cy="74862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967943-554E-4AE3-9483-9DFE42BAD2DA}">
      <dsp:nvSpPr>
        <dsp:cNvPr id="0" name=""/>
        <dsp:cNvSpPr/>
      </dsp:nvSpPr>
      <dsp:spPr>
        <a:xfrm>
          <a:off x="4009604" y="2902940"/>
          <a:ext cx="434201" cy="43420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930CDF-CB48-402D-B458-2FFB0FCB00FA}">
      <dsp:nvSpPr>
        <dsp:cNvPr id="0" name=""/>
        <dsp:cNvSpPr/>
      </dsp:nvSpPr>
      <dsp:spPr>
        <a:xfrm>
          <a:off x="4761435" y="2745729"/>
          <a:ext cx="1764610" cy="748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References</a:t>
          </a:r>
          <a:endParaRPr lang="en-US" sz="1700" kern="1200"/>
        </a:p>
      </dsp:txBody>
      <dsp:txXfrm>
        <a:off x="4761435" y="2745729"/>
        <a:ext cx="1764610" cy="74862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F097A8-EB7F-4ADE-AC10-701AC431C6DA}" type="datetimeFigureOut">
              <a:rPr lang="en-GB" smtClean="0"/>
              <a:t>18/10/2025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AB5EFA-F575-45A1-8A0B-94AB06731740}" type="slidenum">
              <a:rPr lang="en-GB" smtClean="0"/>
              <a:t>‹#›</a:t>
            </a:fld>
            <a:endParaRPr lang="en-GB"/>
          </a:p>
        </p:txBody>
      </p:sp>
    </p:spTree>
    <p:extLst>
      <p:ext uri="{BB962C8B-B14F-4D97-AF65-F5344CB8AC3E}">
        <p14:creationId xmlns:p14="http://schemas.microsoft.com/office/powerpoint/2010/main" val="1751475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10/18/2025</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82235384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10/18/2025</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435146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10/18/2025</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20727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10/18/2025</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10611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10/18/2025</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83990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10/18/2025</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115424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10/18/2025</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02707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10/18/2025</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2680153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10/18/2025</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4209894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10/18/2025</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68285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10/18/2025</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504669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10/18/2025</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82271927"/>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1" r:id="rId6"/>
    <p:sldLayoutId id="2147483767" r:id="rId7"/>
    <p:sldLayoutId id="2147483768" r:id="rId8"/>
    <p:sldLayoutId id="2147483769" r:id="rId9"/>
    <p:sldLayoutId id="2147483770" r:id="rId10"/>
    <p:sldLayoutId id="2147483772"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9.jpeg"/><Relationship Id="rId2" Type="http://schemas.microsoft.com/office/2018/10/relationships/comments" Target="../comments/modernComment_102_8D9E1606.xml"/><Relationship Id="rId1" Type="http://schemas.openxmlformats.org/officeDocument/2006/relationships/slideLayout" Target="../slideLayouts/slideLayout4.xml"/><Relationship Id="rId5" Type="http://schemas.openxmlformats.org/officeDocument/2006/relationships/image" Target="../media/image21.png"/><Relationship Id="rId4" Type="http://schemas.openxmlformats.org/officeDocument/2006/relationships/image" Target="../media/image20.png"/></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microsoft.com/office/2018/10/relationships/comments" Target="../comments/modernComment_103_486BB52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microsoft.com/office/2018/10/relationships/comments" Target="../comments/modernComment_104_2EC776E0.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29.svg"/><Relationship Id="rId13" Type="http://schemas.openxmlformats.org/officeDocument/2006/relationships/image" Target="../media/image34.png"/><Relationship Id="rId18" Type="http://schemas.openxmlformats.org/officeDocument/2006/relationships/image" Target="../media/image3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17" Type="http://schemas.openxmlformats.org/officeDocument/2006/relationships/image" Target="../media/image38.png"/><Relationship Id="rId2" Type="http://schemas.microsoft.com/office/2018/10/relationships/comments" Target="../comments/modernComment_105_9F59919.xml"/><Relationship Id="rId16" Type="http://schemas.openxmlformats.org/officeDocument/2006/relationships/image" Target="../media/image37.svg"/><Relationship Id="rId20" Type="http://schemas.openxmlformats.org/officeDocument/2006/relationships/image" Target="../media/image41.svg"/><Relationship Id="rId1" Type="http://schemas.openxmlformats.org/officeDocument/2006/relationships/slideLayout" Target="../slideLayouts/slideLayout2.xml"/><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5" Type="http://schemas.openxmlformats.org/officeDocument/2006/relationships/image" Target="../media/image36.png"/><Relationship Id="rId10" Type="http://schemas.openxmlformats.org/officeDocument/2006/relationships/image" Target="../media/image31.svg"/><Relationship Id="rId19" Type="http://schemas.openxmlformats.org/officeDocument/2006/relationships/image" Target="../media/image40.png"/><Relationship Id="rId4" Type="http://schemas.openxmlformats.org/officeDocument/2006/relationships/image" Target="../media/image25.svg"/><Relationship Id="rId9" Type="http://schemas.openxmlformats.org/officeDocument/2006/relationships/image" Target="../media/image30.png"/><Relationship Id="rId14" Type="http://schemas.openxmlformats.org/officeDocument/2006/relationships/image" Target="../media/image35.svg"/></Relationships>
</file>

<file path=ppt/slides/_rels/slide8.xml.rels><?xml version="1.0" encoding="UTF-8" standalone="yes"?>
<Relationships xmlns="http://schemas.openxmlformats.org/package/2006/relationships"><Relationship Id="rId3" Type="http://schemas.openxmlformats.org/officeDocument/2006/relationships/image" Target="../media/image42.jpeg"/><Relationship Id="rId2" Type="http://schemas.microsoft.com/office/2018/10/relationships/comments" Target="../comments/modernComment_106_2298AD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3.jpeg"/><Relationship Id="rId2" Type="http://schemas.microsoft.com/office/2018/10/relationships/comments" Target="../comments/modernComment_109_E74D0D93.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gif"/><Relationship Id="rId1" Type="http://schemas.openxmlformats.org/officeDocument/2006/relationships/slideLayout" Target="../slideLayouts/slideLayout3.xml"/><Relationship Id="rId4" Type="http://schemas.openxmlformats.org/officeDocument/2006/relationships/image" Target="../media/image48.jpeg"/></Relationships>
</file>

<file path=ppt/slides/_rels/slide13.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jpeg"/><Relationship Id="rId1" Type="http://schemas.openxmlformats.org/officeDocument/2006/relationships/slideLayout" Target="../slideLayouts/slideLayout7.xml"/><Relationship Id="rId6" Type="http://schemas.openxmlformats.org/officeDocument/2006/relationships/image" Target="../media/image53.svg"/><Relationship Id="rId5" Type="http://schemas.openxmlformats.org/officeDocument/2006/relationships/image" Target="../media/image52.png"/><Relationship Id="rId10" Type="http://schemas.openxmlformats.org/officeDocument/2006/relationships/image" Target="../media/image57.svg"/><Relationship Id="rId4" Type="http://schemas.openxmlformats.org/officeDocument/2006/relationships/image" Target="../media/image51.svg"/><Relationship Id="rId9" Type="http://schemas.openxmlformats.org/officeDocument/2006/relationships/image" Target="../media/image56.png"/></Relationships>
</file>

<file path=ppt/slides/_rels/slide1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microsoft.com/office/2018/10/relationships/comments" Target="../comments/modernComment_115_6D9DA40D.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8" Type="http://schemas.openxmlformats.org/officeDocument/2006/relationships/hyperlink" Target="https://www.nhsproviders.org/" TargetMode="External"/><Relationship Id="rId3" Type="http://schemas.openxmlformats.org/officeDocument/2006/relationships/hyperlink" Target="https://www.beateatingdisorders.org.uk/news/beat-news/change4lifes-100-calorie-campaign/" TargetMode="External"/><Relationship Id="rId7" Type="http://schemas.openxmlformats.org/officeDocument/2006/relationships/hyperlink" Target="https://www.assetspublishing.service.gov.uk/" TargetMode="External"/><Relationship Id="rId2" Type="http://schemas.microsoft.com/office/2018/10/relationships/comments" Target="../comments/modernComment_110_A2347241.xml"/><Relationship Id="rId1" Type="http://schemas.openxmlformats.org/officeDocument/2006/relationships/slideLayout" Target="../slideLayouts/slideLayout3.xml"/><Relationship Id="rId6" Type="http://schemas.openxmlformats.org/officeDocument/2006/relationships/hyperlink" Target="https://www.gov.uk/government/news/Stoptober-launches-to-give-smokers-the-confidence-to-quit" TargetMode="External"/><Relationship Id="rId5" Type="http://schemas.openxmlformats.org/officeDocument/2006/relationships/hyperlink" Target="https://www.bupa.com/" TargetMode="External"/><Relationship Id="rId4" Type="http://schemas.openxmlformats.org/officeDocument/2006/relationships/hyperlink" Target="https://www.brundtland.co.za/other-publication/Brundtland-report-1987-ourcoomon-future/" TargetMode="External"/><Relationship Id="rId9" Type="http://schemas.openxmlformats.org/officeDocument/2006/relationships/hyperlink" Target="https://www.england.nhs.uk/"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who.int./Europe/about-us/our-work/sustainable-development-goals/targets-of-sustainable-development-goal-3" TargetMode="External"/><Relationship Id="rId3" Type="http://schemas.openxmlformats.org/officeDocument/2006/relationships/hyperlink" Target="https://www.ncbi.nlm.nih.gov/books/NBK606120/" TargetMode="External"/><Relationship Id="rId7" Type="http://schemas.openxmlformats.org/officeDocument/2006/relationships/hyperlink" Target="https://www.who.int/" TargetMode="External"/><Relationship Id="rId2" Type="http://schemas.openxmlformats.org/officeDocument/2006/relationships/hyperlink" Target="https://www.nhs.uk/healthier-families/about-andcontact" TargetMode="External"/><Relationship Id="rId1" Type="http://schemas.openxmlformats.org/officeDocument/2006/relationships/slideLayout" Target="../slideLayouts/slideLayout3.xml"/><Relationship Id="rId6" Type="http://schemas.openxmlformats.org/officeDocument/2006/relationships/hyperlink" Target="https://www.thensmc.com/resources/showcase/change4life" TargetMode="External"/><Relationship Id="rId5" Type="http://schemas.openxmlformats.org/officeDocument/2006/relationships/hyperlink" Target="https://www.reader.health.org.uk/" TargetMode="External"/><Relationship Id="rId4" Type="http://schemas.openxmlformats.org/officeDocument/2006/relationships/hyperlink" Target="https://www.ncbi.nlm.nih.go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acked black stones with water drops and with white flowers on top and water drop on the surface">
            <a:extLst>
              <a:ext uri="{FF2B5EF4-FFF2-40B4-BE49-F238E27FC236}">
                <a16:creationId xmlns:a16="http://schemas.microsoft.com/office/drawing/2014/main" id="{523006B0-3905-C3DA-2BD1-DEC6161278C4}"/>
              </a:ext>
            </a:extLst>
          </p:cNvPr>
          <p:cNvPicPr>
            <a:picLocks noChangeAspect="1"/>
          </p:cNvPicPr>
          <p:nvPr/>
        </p:nvPicPr>
        <p:blipFill>
          <a:blip r:embed="rId2">
            <a:alphaModFix/>
          </a:blip>
          <a:srcRect l="13760" r="-1" b="-1"/>
          <a:stretch>
            <a:fillRect/>
          </a:stretch>
        </p:blipFill>
        <p:spPr>
          <a:xfrm>
            <a:off x="3331593" y="10"/>
            <a:ext cx="8860407" cy="6857990"/>
          </a:xfrm>
          <a:custGeom>
            <a:avLst/>
            <a:gdLst/>
            <a:ahLst/>
            <a:cxnLst/>
            <a:rect l="l" t="t" r="r" b="b"/>
            <a:pathLst>
              <a:path w="8860407" h="6858000">
                <a:moveTo>
                  <a:pt x="0" y="0"/>
                </a:moveTo>
                <a:lnTo>
                  <a:pt x="8860407" y="0"/>
                </a:lnTo>
                <a:lnTo>
                  <a:pt x="8860407" y="6858000"/>
                </a:lnTo>
                <a:lnTo>
                  <a:pt x="661049" y="6858000"/>
                </a:lnTo>
                <a:lnTo>
                  <a:pt x="832672" y="6662026"/>
                </a:lnTo>
                <a:cubicBezTo>
                  <a:pt x="1465328" y="5866432"/>
                  <a:pt x="1845374" y="4846462"/>
                  <a:pt x="1845374" y="3734370"/>
                </a:cubicBezTo>
                <a:cubicBezTo>
                  <a:pt x="1845374" y="2244963"/>
                  <a:pt x="1163691" y="920792"/>
                  <a:pt x="106458" y="79568"/>
                </a:cubicBezTo>
                <a:close/>
              </a:path>
            </a:pathLst>
          </a:custGeom>
        </p:spPr>
      </p:pic>
      <p:sp>
        <p:nvSpPr>
          <p:cNvPr id="2" name="Title 1">
            <a:extLst>
              <a:ext uri="{FF2B5EF4-FFF2-40B4-BE49-F238E27FC236}">
                <a16:creationId xmlns:a16="http://schemas.microsoft.com/office/drawing/2014/main" id="{F32E438C-49A7-57DA-D1BE-78ECC973B5CF}"/>
              </a:ext>
            </a:extLst>
          </p:cNvPr>
          <p:cNvSpPr>
            <a:spLocks noGrp="1"/>
          </p:cNvSpPr>
          <p:nvPr>
            <p:ph type="ctrTitle"/>
          </p:nvPr>
        </p:nvSpPr>
        <p:spPr>
          <a:xfrm>
            <a:off x="541782" y="266041"/>
            <a:ext cx="3447288" cy="1631339"/>
          </a:xfrm>
        </p:spPr>
        <p:txBody>
          <a:bodyPr vert="horz" lIns="91440" tIns="45720" rIns="91440" bIns="45720" rtlCol="0" anchor="b">
            <a:normAutofit fontScale="90000"/>
          </a:bodyPr>
          <a:lstStyle/>
          <a:p>
            <a:r>
              <a:rPr lang="en-US" sz="3200" b="1" i="0" u="sng" kern="1200" spc="100" baseline="0" dirty="0">
                <a:latin typeface="Abadi" panose="020B0604020104020204" pitchFamily="34" charset="0"/>
              </a:rPr>
              <a:t>Health, wellbeing and sustainable development</a:t>
            </a:r>
          </a:p>
        </p:txBody>
      </p:sp>
      <p:sp>
        <p:nvSpPr>
          <p:cNvPr id="3" name="Subtitle 2">
            <a:extLst>
              <a:ext uri="{FF2B5EF4-FFF2-40B4-BE49-F238E27FC236}">
                <a16:creationId xmlns:a16="http://schemas.microsoft.com/office/drawing/2014/main" id="{861018C0-A5C9-63B5-7332-F12206FC7710}"/>
              </a:ext>
            </a:extLst>
          </p:cNvPr>
          <p:cNvSpPr>
            <a:spLocks noGrp="1"/>
          </p:cNvSpPr>
          <p:nvPr>
            <p:ph type="subTitle" idx="1"/>
          </p:nvPr>
        </p:nvSpPr>
        <p:spPr>
          <a:xfrm>
            <a:off x="758953" y="2163411"/>
            <a:ext cx="3778757" cy="4043079"/>
          </a:xfrm>
        </p:spPr>
        <p:txBody>
          <a:bodyPr vert="horz" lIns="91440" tIns="45720" rIns="91440" bIns="45720" rtlCol="0" anchor="t">
            <a:noAutofit/>
          </a:bodyPr>
          <a:lstStyle/>
          <a:p>
            <a:pPr marL="182880">
              <a:lnSpc>
                <a:spcPct val="90000"/>
              </a:lnSpc>
            </a:pPr>
            <a:r>
              <a:rPr lang="en-US" sz="2400" b="1" dirty="0">
                <a:latin typeface="Abadi" panose="020B0604020104020204" pitchFamily="34" charset="0"/>
              </a:rPr>
              <a:t>BSc (hons) Health and Social Care</a:t>
            </a:r>
          </a:p>
          <a:p>
            <a:pPr marL="182880">
              <a:lnSpc>
                <a:spcPct val="90000"/>
              </a:lnSpc>
            </a:pPr>
            <a:r>
              <a:rPr lang="en-US" sz="2400" b="1" dirty="0">
                <a:latin typeface="Abadi" panose="020B0604020104020204" pitchFamily="34" charset="0"/>
              </a:rPr>
              <a:t>BMHP6030</a:t>
            </a:r>
          </a:p>
          <a:p>
            <a:pPr marL="182880">
              <a:lnSpc>
                <a:spcPct val="90000"/>
              </a:lnSpc>
            </a:pPr>
            <a:r>
              <a:rPr lang="en-US" sz="2400" b="1" dirty="0">
                <a:latin typeface="Abadi" panose="020B0604020104020204" pitchFamily="34" charset="0"/>
              </a:rPr>
              <a:t>Component 1- Presentation</a:t>
            </a:r>
          </a:p>
          <a:p>
            <a:pPr marL="182880">
              <a:lnSpc>
                <a:spcPct val="90000"/>
              </a:lnSpc>
            </a:pPr>
            <a:r>
              <a:rPr lang="en-US" sz="2400" b="1" dirty="0">
                <a:latin typeface="Abadi" panose="020B0604020104020204" pitchFamily="34" charset="0"/>
              </a:rPr>
              <a:t>Jodie Thomas-2129540</a:t>
            </a:r>
          </a:p>
          <a:p>
            <a:pPr marL="182880">
              <a:lnSpc>
                <a:spcPct val="90000"/>
              </a:lnSpc>
            </a:pPr>
            <a:r>
              <a:rPr lang="en-US" sz="2400" b="1" dirty="0">
                <a:latin typeface="Abadi" panose="020B0604020104020204" pitchFamily="34" charset="0"/>
              </a:rPr>
              <a:t>Lecturer-Parese Ahmed</a:t>
            </a:r>
          </a:p>
        </p:txBody>
      </p:sp>
      <p:sp>
        <p:nvSpPr>
          <p:cNvPr id="54"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602445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24C447-467D-9B19-DBD0-683318F901CC}"/>
              </a:ext>
            </a:extLst>
          </p:cNvPr>
          <p:cNvSpPr>
            <a:spLocks noGrp="1"/>
          </p:cNvSpPr>
          <p:nvPr>
            <p:ph type="title"/>
          </p:nvPr>
        </p:nvSpPr>
        <p:spPr>
          <a:xfrm>
            <a:off x="5877532" y="1063255"/>
            <a:ext cx="5312254" cy="1806727"/>
          </a:xfrm>
        </p:spPr>
        <p:txBody>
          <a:bodyPr vert="horz" lIns="91440" tIns="45720" rIns="91440" bIns="45720" rtlCol="0" anchor="t">
            <a:normAutofit/>
          </a:bodyPr>
          <a:lstStyle/>
          <a:p>
            <a:r>
              <a:rPr lang="en-US" i="1" kern="1200" spc="100" baseline="0" dirty="0">
                <a:solidFill>
                  <a:schemeClr val="tx1">
                    <a:lumMod val="85000"/>
                    <a:lumOff val="15000"/>
                  </a:schemeClr>
                </a:solidFill>
                <a:latin typeface="+mj-lt"/>
                <a:ea typeface="+mj-ea"/>
                <a:cs typeface="+mj-cs"/>
              </a:rPr>
              <a:t> </a:t>
            </a:r>
            <a:r>
              <a:rPr lang="en-US" i="0" kern="1200" spc="100" baseline="0" dirty="0">
                <a:solidFill>
                  <a:schemeClr val="tx1">
                    <a:lumMod val="85000"/>
                    <a:lumOff val="15000"/>
                  </a:schemeClr>
                </a:solidFill>
                <a:latin typeface="Abadi" panose="020B0604020104020204" pitchFamily="34" charset="0"/>
              </a:rPr>
              <a:t>Introduction</a:t>
            </a:r>
            <a:r>
              <a:rPr lang="en-US" i="1" kern="1200" spc="100" baseline="0" dirty="0">
                <a:solidFill>
                  <a:schemeClr val="tx1">
                    <a:lumMod val="85000"/>
                    <a:lumOff val="15000"/>
                  </a:schemeClr>
                </a:solidFill>
                <a:latin typeface="+mj-lt"/>
                <a:ea typeface="+mj-ea"/>
                <a:cs typeface="+mj-cs"/>
              </a:rPr>
              <a:t> </a:t>
            </a:r>
          </a:p>
        </p:txBody>
      </p:sp>
      <p:pic>
        <p:nvPicPr>
          <p:cNvPr id="4" name="Content Placeholder 3">
            <a:extLst>
              <a:ext uri="{FF2B5EF4-FFF2-40B4-BE49-F238E27FC236}">
                <a16:creationId xmlns:a16="http://schemas.microsoft.com/office/drawing/2014/main" id="{FBFE38D0-A321-6DD1-A8BF-43895BF5299B}"/>
              </a:ext>
            </a:extLst>
          </p:cNvPr>
          <p:cNvPicPr>
            <a:picLocks noGrp="1" noChangeAspect="1"/>
          </p:cNvPicPr>
          <p:nvPr>
            <p:ph idx="1"/>
          </p:nvPr>
        </p:nvPicPr>
        <p:blipFill>
          <a:blip r:embed="rId2"/>
          <a:srcRect l="27181" r="17328"/>
          <a:stretch>
            <a:fillRect/>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48" name="Straight Connector 47">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6AC71C4-78E8-726C-239B-059E8EFC056D}"/>
              </a:ext>
            </a:extLst>
          </p:cNvPr>
          <p:cNvSpPr txBox="1"/>
          <p:nvPr/>
        </p:nvSpPr>
        <p:spPr>
          <a:xfrm>
            <a:off x="5589855" y="3197850"/>
            <a:ext cx="5312254" cy="2979984"/>
          </a:xfrm>
          <a:prstGeom prst="rect">
            <a:avLst/>
          </a:prstGeom>
        </p:spPr>
        <p:txBody>
          <a:bodyPr vert="horz" lIns="91440" tIns="45720" rIns="91440" bIns="45720" rtlCol="0">
            <a:noAutofit/>
          </a:bodyPr>
          <a:lstStyle/>
          <a:p>
            <a:pPr marL="182880">
              <a:spcBef>
                <a:spcPts val="400"/>
              </a:spcBef>
              <a:spcAft>
                <a:spcPts val="400"/>
              </a:spcAft>
              <a:buFont typeface="Arial" panose="020B0604020202020204" pitchFamily="34" charset="0"/>
            </a:pPr>
            <a:r>
              <a:rPr lang="en-US" dirty="0">
                <a:solidFill>
                  <a:schemeClr val="tx1">
                    <a:lumMod val="85000"/>
                    <a:lumOff val="15000"/>
                  </a:schemeClr>
                </a:solidFill>
                <a:latin typeface="Abadi" panose="020B0604020104020204" pitchFamily="34" charset="0"/>
              </a:rPr>
              <a:t>This presentation focuses on theories, policies and developments relating to Health, wellbeing and sustainable development on a local, national and global level. </a:t>
            </a:r>
          </a:p>
          <a:p>
            <a:pPr marL="182880">
              <a:spcBef>
                <a:spcPts val="400"/>
              </a:spcBef>
              <a:spcAft>
                <a:spcPts val="400"/>
              </a:spcAft>
              <a:buFont typeface="Arial" panose="020B0604020202020204" pitchFamily="34" charset="0"/>
            </a:pPr>
            <a:r>
              <a:rPr lang="en-US" dirty="0">
                <a:solidFill>
                  <a:schemeClr val="tx1">
                    <a:lumMod val="85000"/>
                    <a:lumOff val="15000"/>
                  </a:schemeClr>
                </a:solidFill>
                <a:latin typeface="Abadi" panose="020B0604020104020204" pitchFamily="34" charset="0"/>
              </a:rPr>
              <a:t>Health and wellbeing are central to sustainable development, and integrating these concepts into health care systems is crucial for long-term societal well-being. A healthy population is essential for a productive and prosperous society.</a:t>
            </a:r>
          </a:p>
        </p:txBody>
      </p:sp>
      <p:sp>
        <p:nvSpPr>
          <p:cNvPr id="50"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482885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F1B1F-B38A-131E-98B2-626A09DBDDAC}"/>
              </a:ext>
            </a:extLst>
          </p:cNvPr>
          <p:cNvSpPr>
            <a:spLocks noGrp="1"/>
          </p:cNvSpPr>
          <p:nvPr>
            <p:ph type="title"/>
          </p:nvPr>
        </p:nvSpPr>
        <p:spPr>
          <a:xfrm>
            <a:off x="580171" y="566928"/>
            <a:ext cx="10666949" cy="822960"/>
          </a:xfrm>
        </p:spPr>
        <p:txBody>
          <a:bodyPr>
            <a:normAutofit/>
          </a:bodyPr>
          <a:lstStyle/>
          <a:p>
            <a:r>
              <a:rPr lang="en-GB" sz="3600" u="sng" dirty="0">
                <a:latin typeface="Abadi" panose="020B0604020104020204" pitchFamily="34" charset="0"/>
              </a:rPr>
              <a:t>Structure</a:t>
            </a:r>
          </a:p>
        </p:txBody>
      </p:sp>
      <p:graphicFrame>
        <p:nvGraphicFramePr>
          <p:cNvPr id="6" name="TextBox 3">
            <a:extLst>
              <a:ext uri="{FF2B5EF4-FFF2-40B4-BE49-F238E27FC236}">
                <a16:creationId xmlns:a16="http://schemas.microsoft.com/office/drawing/2014/main" id="{B9D1CEEA-04E4-472D-3842-E7A736784027}"/>
              </a:ext>
            </a:extLst>
          </p:cNvPr>
          <p:cNvGraphicFramePr/>
          <p:nvPr>
            <p:extLst>
              <p:ext uri="{D42A27DB-BD31-4B8C-83A1-F6EECF244321}">
                <p14:modId xmlns:p14="http://schemas.microsoft.com/office/powerpoint/2010/main" val="3800151048"/>
              </p:ext>
            </p:extLst>
          </p:nvPr>
        </p:nvGraphicFramePr>
        <p:xfrm>
          <a:off x="731520" y="1485900"/>
          <a:ext cx="10378440" cy="35394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33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941558-3AC8-AED6-ABD7-A1E9BD39C5A8}"/>
              </a:ext>
            </a:extLst>
          </p:cNvPr>
          <p:cNvSpPr>
            <a:spLocks noGrp="1"/>
          </p:cNvSpPr>
          <p:nvPr>
            <p:ph type="title"/>
          </p:nvPr>
        </p:nvSpPr>
        <p:spPr>
          <a:xfrm>
            <a:off x="393192" y="187452"/>
            <a:ext cx="10362438" cy="772668"/>
          </a:xfrm>
        </p:spPr>
        <p:txBody>
          <a:bodyPr>
            <a:normAutofit/>
          </a:bodyPr>
          <a:lstStyle/>
          <a:p>
            <a:r>
              <a:rPr lang="en-GB" sz="2800" b="1" i="0" u="sng" dirty="0">
                <a:latin typeface="Abadi" panose="020B0604020104020204" pitchFamily="34" charset="0"/>
              </a:rPr>
              <a:t>Definitions and Key Concepts</a:t>
            </a:r>
          </a:p>
        </p:txBody>
      </p:sp>
      <p:sp>
        <p:nvSpPr>
          <p:cNvPr id="5" name="AutoShape 2" descr="Image result for health wellbeing and sustainable development">
            <a:extLst>
              <a:ext uri="{FF2B5EF4-FFF2-40B4-BE49-F238E27FC236}">
                <a16:creationId xmlns:a16="http://schemas.microsoft.com/office/drawing/2014/main" id="{B8685DBC-6E6A-C18D-6DD2-C9883193FAAC}"/>
              </a:ext>
            </a:extLst>
          </p:cNvPr>
          <p:cNvSpPr>
            <a:spLocks noChangeAspect="1" noChangeArrowheads="1"/>
          </p:cNvSpPr>
          <p:nvPr/>
        </p:nvSpPr>
        <p:spPr bwMode="auto">
          <a:xfrm>
            <a:off x="2857500" y="3276600"/>
            <a:ext cx="3390900" cy="33909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Image result for health wellbeing and sustainable development">
            <a:extLst>
              <a:ext uri="{FF2B5EF4-FFF2-40B4-BE49-F238E27FC236}">
                <a16:creationId xmlns:a16="http://schemas.microsoft.com/office/drawing/2014/main" id="{58208F63-FA08-D79C-3155-78A912D94B04}"/>
              </a:ext>
            </a:extLst>
          </p:cNvPr>
          <p:cNvSpPr>
            <a:spLocks noChangeAspect="1" noChangeArrowheads="1"/>
          </p:cNvSpPr>
          <p:nvPr/>
        </p:nvSpPr>
        <p:spPr bwMode="auto">
          <a:xfrm>
            <a:off x="3909060" y="3276600"/>
            <a:ext cx="2339340" cy="233934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Human Sustainability and the Workplace Wellbeing Conundrum with ...">
            <a:extLst>
              <a:ext uri="{FF2B5EF4-FFF2-40B4-BE49-F238E27FC236}">
                <a16:creationId xmlns:a16="http://schemas.microsoft.com/office/drawing/2014/main" id="{11357149-91A4-3E34-EC01-D24842D32CC3}"/>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07377" y="2912729"/>
            <a:ext cx="3124200" cy="157700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A126CD8-5B9C-47EB-F588-34FAEE0A58A2}"/>
              </a:ext>
            </a:extLst>
          </p:cNvPr>
          <p:cNvSpPr txBox="1"/>
          <p:nvPr/>
        </p:nvSpPr>
        <p:spPr>
          <a:xfrm>
            <a:off x="4155217" y="2878496"/>
            <a:ext cx="6245351" cy="1754326"/>
          </a:xfrm>
          <a:prstGeom prst="rect">
            <a:avLst/>
          </a:prstGeom>
          <a:noFill/>
        </p:spPr>
        <p:txBody>
          <a:bodyPr wrap="square" rtlCol="0">
            <a:spAutoFit/>
          </a:bodyPr>
          <a:lstStyle/>
          <a:p>
            <a:r>
              <a:rPr lang="en-GB" dirty="0">
                <a:latin typeface="Abadi" panose="020B0604020104020204" pitchFamily="34" charset="0"/>
              </a:rPr>
              <a:t>According to the NHS ENGLAND Digital, wellbeing is a holistic state encompassing how people feel about themselves and their lives A combination of physical, mental, emotional and social factors, influencing both how we experience health and the outcomes of various health conditions (NHS England Digital, 2022) . </a:t>
            </a:r>
          </a:p>
        </p:txBody>
      </p:sp>
      <p:pic>
        <p:nvPicPr>
          <p:cNvPr id="1032" name="Picture 8" descr="What Your Hair Reveals About Your Health | Boss Clinic">
            <a:extLst>
              <a:ext uri="{FF2B5EF4-FFF2-40B4-BE49-F238E27FC236}">
                <a16:creationId xmlns:a16="http://schemas.microsoft.com/office/drawing/2014/main" id="{3E6D6B98-9A39-E92F-5716-62120C30D4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7377" y="1075848"/>
            <a:ext cx="3124200" cy="146153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duddin Educare | Sustainable Development: Business Economics">
            <a:extLst>
              <a:ext uri="{FF2B5EF4-FFF2-40B4-BE49-F238E27FC236}">
                <a16:creationId xmlns:a16="http://schemas.microsoft.com/office/drawing/2014/main" id="{FD8BD769-3B37-4A0F-FC83-9FDC25256A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7377" y="4812030"/>
            <a:ext cx="3124200" cy="1577001"/>
          </a:xfrm>
          <a:prstGeom prst="rect">
            <a:avLst/>
          </a:prstGeom>
          <a:noFill/>
          <a:extLst>
            <a:ext uri="{909E8E84-426E-40DD-AFC4-6F175D3DCCD1}">
              <a14:hiddenFill xmlns:a14="http://schemas.microsoft.com/office/drawing/2010/main">
                <a:solidFill>
                  <a:srgbClr val="FFFFFF"/>
                </a:solidFill>
              </a14:hiddenFill>
            </a:ext>
          </a:extLst>
        </p:spPr>
      </p:pic>
      <p:sp>
        <p:nvSpPr>
          <p:cNvPr id="13" name="Content Placeholder 12">
            <a:extLst>
              <a:ext uri="{FF2B5EF4-FFF2-40B4-BE49-F238E27FC236}">
                <a16:creationId xmlns:a16="http://schemas.microsoft.com/office/drawing/2014/main" id="{3F42B233-F2F8-EF5D-A2E2-E97730DFD3AE}"/>
              </a:ext>
            </a:extLst>
          </p:cNvPr>
          <p:cNvSpPr>
            <a:spLocks noGrp="1"/>
          </p:cNvSpPr>
          <p:nvPr>
            <p:ph sz="half" idx="2"/>
          </p:nvPr>
        </p:nvSpPr>
        <p:spPr>
          <a:xfrm>
            <a:off x="4155218" y="1075848"/>
            <a:ext cx="6245351" cy="1461534"/>
          </a:xfrm>
        </p:spPr>
        <p:txBody>
          <a:bodyPr vert="horz" lIns="91440" tIns="45720" rIns="91440" bIns="45720" rtlCol="0" anchor="t">
            <a:normAutofit fontScale="92500" lnSpcReduction="20000"/>
          </a:bodyPr>
          <a:lstStyle/>
          <a:p>
            <a:pPr marL="0" indent="0">
              <a:buNone/>
            </a:pPr>
            <a:r>
              <a:rPr lang="en-GB" dirty="0">
                <a:latin typeface="Abadi"/>
              </a:rPr>
              <a:t>Health is a relative state, where an individual can function well physically, mentally, socially and spiritually to express the full range of one's potentialities within the environment in which they live. An overall state of wholeness (NIH, 2017). </a:t>
            </a:r>
          </a:p>
        </p:txBody>
      </p:sp>
      <p:sp>
        <p:nvSpPr>
          <p:cNvPr id="15" name="TextBox 14">
            <a:extLst>
              <a:ext uri="{FF2B5EF4-FFF2-40B4-BE49-F238E27FC236}">
                <a16:creationId xmlns:a16="http://schemas.microsoft.com/office/drawing/2014/main" id="{16245A3E-4094-C1BE-0E8A-32C50AC79B60}"/>
              </a:ext>
            </a:extLst>
          </p:cNvPr>
          <p:cNvSpPr txBox="1"/>
          <p:nvPr/>
        </p:nvSpPr>
        <p:spPr>
          <a:xfrm>
            <a:off x="4297680" y="4812030"/>
            <a:ext cx="6102888" cy="1754326"/>
          </a:xfrm>
          <a:prstGeom prst="rect">
            <a:avLst/>
          </a:prstGeom>
          <a:noFill/>
        </p:spPr>
        <p:txBody>
          <a:bodyPr wrap="square" lIns="91440" tIns="45720" rIns="91440" bIns="45720" rtlCol="0" anchor="t">
            <a:spAutoFit/>
          </a:bodyPr>
          <a:lstStyle/>
          <a:p>
            <a:r>
              <a:rPr lang="en-GB" dirty="0">
                <a:latin typeface="Abadi" panose="020B0604020104020204" pitchFamily="34" charset="0"/>
              </a:rPr>
              <a:t>‘Meeting the needs of the present without compromising the ability of future generations to meet their own needs’ (Brundtland Report, 1987).  </a:t>
            </a:r>
          </a:p>
          <a:p>
            <a:r>
              <a:rPr lang="en-GB" dirty="0">
                <a:latin typeface="Abadi"/>
              </a:rPr>
              <a:t>Health and wellbeing are deeply interconnected with social, environmental and economic factors, which together form the basis of sustainable development. </a:t>
            </a:r>
            <a:endParaRPr lang="en-GB" dirty="0">
              <a:latin typeface="Abadi" panose="020B0604020104020204" pitchFamily="34" charset="0"/>
            </a:endParaRPr>
          </a:p>
        </p:txBody>
      </p:sp>
    </p:spTree>
    <p:extLst>
      <p:ext uri="{BB962C8B-B14F-4D97-AF65-F5344CB8AC3E}">
        <p14:creationId xmlns:p14="http://schemas.microsoft.com/office/powerpoint/2010/main" val="2375947782"/>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065"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2066" name="Rectangle 2065">
            <a:extLst>
              <a:ext uri="{FF2B5EF4-FFF2-40B4-BE49-F238E27FC236}">
                <a16:creationId xmlns:a16="http://schemas.microsoft.com/office/drawing/2014/main" id="{5FCC6E86-7C37-4FD2-AF0B-C9BDDBC2B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are the 17 Sustainable Development Goals (SDGs)? | myclimate">
            <a:extLst>
              <a:ext uri="{FF2B5EF4-FFF2-40B4-BE49-F238E27FC236}">
                <a16:creationId xmlns:a16="http://schemas.microsoft.com/office/drawing/2014/main" id="{3C62E5C4-64AF-118A-3A8F-3410339133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1991" r="1" b="6000"/>
          <a:stretch>
            <a:fillRect/>
          </a:stretch>
        </p:blipFill>
        <p:spPr bwMode="auto">
          <a:xfrm>
            <a:off x="-2" y="10"/>
            <a:ext cx="12035791" cy="6857990"/>
          </a:xfrm>
          <a:custGeom>
            <a:avLst/>
            <a:gdLst/>
            <a:ahLst/>
            <a:cxnLst/>
            <a:rect l="l" t="t" r="r" b="b"/>
            <a:pathLst>
              <a:path w="10825122" h="6858000">
                <a:moveTo>
                  <a:pt x="0" y="0"/>
                </a:moveTo>
                <a:lnTo>
                  <a:pt x="9969784" y="0"/>
                </a:lnTo>
                <a:lnTo>
                  <a:pt x="10105415" y="264816"/>
                </a:lnTo>
                <a:cubicBezTo>
                  <a:pt x="10566647" y="1222029"/>
                  <a:pt x="10825122" y="2295330"/>
                  <a:pt x="10825122" y="3429000"/>
                </a:cubicBezTo>
                <a:cubicBezTo>
                  <a:pt x="10825122" y="4562671"/>
                  <a:pt x="10566647" y="5635971"/>
                  <a:pt x="10105415" y="6593184"/>
                </a:cubicBezTo>
                <a:lnTo>
                  <a:pt x="996978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067" name="Freeform 6">
            <a:extLst>
              <a:ext uri="{FF2B5EF4-FFF2-40B4-BE49-F238E27FC236}">
                <a16:creationId xmlns:a16="http://schemas.microsoft.com/office/drawing/2014/main" id="{38C2FC07-A260-43C5-ABA2-A9DD5D5A8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Tree>
    <p:extLst>
      <p:ext uri="{BB962C8B-B14F-4D97-AF65-F5344CB8AC3E}">
        <p14:creationId xmlns:p14="http://schemas.microsoft.com/office/powerpoint/2010/main" val="1215018277"/>
      </p:ext>
    </p:extLst>
  </p:cSld>
  <p:clrMapOvr>
    <a:overrideClrMapping bg1="dk1" tx1="lt1" bg2="dk2" tx2="lt2" accent1="accent1" accent2="accent2" accent3="accent3" accent4="accent4" accent5="accent5" accent6="accent6" hlink="hlink" folHlink="folHlink"/>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40895-40BB-293F-746E-8EB80F58B85B}"/>
              </a:ext>
            </a:extLst>
          </p:cNvPr>
          <p:cNvSpPr>
            <a:spLocks noGrp="1"/>
          </p:cNvSpPr>
          <p:nvPr>
            <p:ph type="title"/>
          </p:nvPr>
        </p:nvSpPr>
        <p:spPr>
          <a:xfrm>
            <a:off x="5877532" y="1063255"/>
            <a:ext cx="5312254" cy="1806727"/>
          </a:xfrm>
        </p:spPr>
        <p:txBody>
          <a:bodyPr>
            <a:normAutofit/>
          </a:bodyPr>
          <a:lstStyle/>
          <a:p>
            <a:r>
              <a:rPr lang="en-GB" sz="4200">
                <a:latin typeface="Abadi" panose="020B0604020104020204" pitchFamily="34" charset="0"/>
              </a:rPr>
              <a:t>Sustainable Development Goal 3</a:t>
            </a:r>
          </a:p>
        </p:txBody>
      </p:sp>
      <p:pic>
        <p:nvPicPr>
          <p:cNvPr id="4" name="Picture 3">
            <a:extLst>
              <a:ext uri="{FF2B5EF4-FFF2-40B4-BE49-F238E27FC236}">
                <a16:creationId xmlns:a16="http://schemas.microsoft.com/office/drawing/2014/main" id="{96DFB962-74FC-89D6-1DE5-9B72C878B8CC}"/>
              </a:ext>
            </a:extLst>
          </p:cNvPr>
          <p:cNvPicPr>
            <a:picLocks noChangeAspect="1"/>
          </p:cNvPicPr>
          <p:nvPr/>
        </p:nvPicPr>
        <p:blipFill>
          <a:blip r:embed="rId3"/>
          <a:srcRect l="32" r="56623"/>
          <a:stretch>
            <a:fillRect/>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20" name="Straight Connector 19">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49E4DE-35F2-3BFE-6ABA-C91528E1BA65}"/>
              </a:ext>
            </a:extLst>
          </p:cNvPr>
          <p:cNvSpPr>
            <a:spLocks noGrp="1"/>
          </p:cNvSpPr>
          <p:nvPr>
            <p:ph idx="1"/>
          </p:nvPr>
        </p:nvSpPr>
        <p:spPr>
          <a:xfrm>
            <a:off x="5877532" y="3309582"/>
            <a:ext cx="5312254" cy="3434116"/>
          </a:xfrm>
        </p:spPr>
        <p:txBody>
          <a:bodyPr vert="horz" lIns="91440" tIns="45720" rIns="91440" bIns="45720" rtlCol="0" anchor="t">
            <a:noAutofit/>
          </a:bodyPr>
          <a:lstStyle/>
          <a:p>
            <a:pPr>
              <a:lnSpc>
                <a:spcPct val="100000"/>
              </a:lnSpc>
            </a:pPr>
            <a:r>
              <a:rPr lang="en-GB" sz="1800" dirty="0">
                <a:latin typeface="Abadi" panose="020B0604020104020204" pitchFamily="34" charset="0"/>
              </a:rPr>
              <a:t>To ensure healthy lives and promote well-being for all at all ages.</a:t>
            </a:r>
          </a:p>
          <a:p>
            <a:pPr marL="0" indent="0">
              <a:lnSpc>
                <a:spcPct val="100000"/>
              </a:lnSpc>
              <a:buNone/>
            </a:pPr>
            <a:r>
              <a:rPr lang="en-GB" sz="1800" dirty="0">
                <a:latin typeface="Abadi" panose="020B0604020104020204" pitchFamily="34" charset="0"/>
              </a:rPr>
              <a:t>The goal encompasses a wide range of targets related to health including:</a:t>
            </a:r>
          </a:p>
          <a:p>
            <a:pPr>
              <a:lnSpc>
                <a:spcPct val="100000"/>
              </a:lnSpc>
              <a:buFontTx/>
              <a:buChar char="-"/>
            </a:pPr>
            <a:r>
              <a:rPr lang="en-GB" sz="1800" dirty="0">
                <a:latin typeface="Abadi" panose="020B0604020104020204" pitchFamily="34" charset="0"/>
              </a:rPr>
              <a:t>Ending epidemics</a:t>
            </a:r>
          </a:p>
          <a:p>
            <a:pPr>
              <a:lnSpc>
                <a:spcPct val="100000"/>
              </a:lnSpc>
              <a:buFontTx/>
              <a:buChar char="-"/>
            </a:pPr>
            <a:r>
              <a:rPr lang="en-GB" sz="1800" dirty="0">
                <a:latin typeface="Abadi" panose="020B0604020104020204" pitchFamily="34" charset="0"/>
              </a:rPr>
              <a:t>Reducing mortality rates</a:t>
            </a:r>
          </a:p>
          <a:p>
            <a:pPr>
              <a:lnSpc>
                <a:spcPct val="100000"/>
              </a:lnSpc>
              <a:buFontTx/>
              <a:buChar char="-"/>
            </a:pPr>
            <a:r>
              <a:rPr lang="en-GB" sz="1800" dirty="0">
                <a:latin typeface="Abadi" panose="020B0604020104020204" pitchFamily="34" charset="0"/>
              </a:rPr>
              <a:t>Ensuring access to health services</a:t>
            </a:r>
          </a:p>
          <a:p>
            <a:pPr>
              <a:lnSpc>
                <a:spcPct val="100000"/>
              </a:lnSpc>
              <a:buFontTx/>
              <a:buChar char="-"/>
            </a:pPr>
            <a:r>
              <a:rPr lang="en-GB" sz="1800" dirty="0">
                <a:latin typeface="Abadi" panose="020B0604020104020204" pitchFamily="34" charset="0"/>
              </a:rPr>
              <a:t>Promoting mental health</a:t>
            </a:r>
          </a:p>
          <a:p>
            <a:pPr marL="0" indent="0">
              <a:lnSpc>
                <a:spcPct val="100000"/>
              </a:lnSpc>
              <a:buNone/>
            </a:pPr>
            <a:r>
              <a:rPr lang="en-GB" sz="1800" b="1" dirty="0">
                <a:latin typeface="Abadi"/>
              </a:rPr>
              <a:t>SDG3 strives to create a world where everyone can live a healthy and fulfilling life. </a:t>
            </a:r>
            <a:r>
              <a:rPr lang="en-GB" sz="1800" dirty="0">
                <a:latin typeface="Abadi"/>
              </a:rPr>
              <a:t>(WHO, 2025)</a:t>
            </a:r>
            <a:endParaRPr lang="en-GB" sz="1800" dirty="0">
              <a:latin typeface="Abadi" panose="020B0604020104020204" pitchFamily="34" charset="0"/>
            </a:endParaRPr>
          </a:p>
        </p:txBody>
      </p:sp>
      <p:sp>
        <p:nvSpPr>
          <p:cNvPr id="2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784824032"/>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7C51C-A68B-3300-8BF4-362FF2AFC610}"/>
              </a:ext>
            </a:extLst>
          </p:cNvPr>
          <p:cNvSpPr>
            <a:spLocks noGrp="1"/>
          </p:cNvSpPr>
          <p:nvPr>
            <p:ph type="title"/>
          </p:nvPr>
        </p:nvSpPr>
        <p:spPr>
          <a:xfrm>
            <a:off x="758952" y="274320"/>
            <a:ext cx="10671048" cy="720090"/>
          </a:xfrm>
        </p:spPr>
        <p:txBody>
          <a:bodyPr>
            <a:normAutofit/>
          </a:bodyPr>
          <a:lstStyle/>
          <a:p>
            <a:r>
              <a:rPr lang="en-GB" sz="3200" b="1" i="0" u="sng" dirty="0">
                <a:latin typeface="Abadi" panose="020B0604020104020204" pitchFamily="34" charset="0"/>
              </a:rPr>
              <a:t>How SDG3 will achieve this?</a:t>
            </a:r>
          </a:p>
        </p:txBody>
      </p:sp>
      <p:pic>
        <p:nvPicPr>
          <p:cNvPr id="6" name="Graphic 5" descr="No Touch outline">
            <a:extLst>
              <a:ext uri="{FF2B5EF4-FFF2-40B4-BE49-F238E27FC236}">
                <a16:creationId xmlns:a16="http://schemas.microsoft.com/office/drawing/2014/main" id="{9F5071D6-1D1A-B3DA-A3E8-A7B1B7DB86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5750" y="1152414"/>
            <a:ext cx="914400" cy="568214"/>
          </a:xfrm>
          <a:prstGeom prst="rect">
            <a:avLst/>
          </a:prstGeom>
        </p:spPr>
      </p:pic>
      <p:sp>
        <p:nvSpPr>
          <p:cNvPr id="7" name="TextBox 6">
            <a:extLst>
              <a:ext uri="{FF2B5EF4-FFF2-40B4-BE49-F238E27FC236}">
                <a16:creationId xmlns:a16="http://schemas.microsoft.com/office/drawing/2014/main" id="{60053DC4-705B-5E04-F816-5313587C5DFB}"/>
              </a:ext>
            </a:extLst>
          </p:cNvPr>
          <p:cNvSpPr txBox="1"/>
          <p:nvPr/>
        </p:nvSpPr>
        <p:spPr>
          <a:xfrm>
            <a:off x="1184148" y="1239282"/>
            <a:ext cx="7338060" cy="369332"/>
          </a:xfrm>
          <a:prstGeom prst="rect">
            <a:avLst/>
          </a:prstGeom>
          <a:noFill/>
        </p:spPr>
        <p:txBody>
          <a:bodyPr wrap="square" rtlCol="0">
            <a:spAutoFit/>
          </a:bodyPr>
          <a:lstStyle/>
          <a:p>
            <a:r>
              <a:rPr lang="en-GB" dirty="0">
                <a:latin typeface="Abadi" panose="020B0604020104020204" pitchFamily="34" charset="0"/>
              </a:rPr>
              <a:t>Improving early warning systems for global health risks. </a:t>
            </a:r>
          </a:p>
        </p:txBody>
      </p:sp>
      <p:pic>
        <p:nvPicPr>
          <p:cNvPr id="9" name="Graphic 8" descr="Needle with solid fill">
            <a:extLst>
              <a:ext uri="{FF2B5EF4-FFF2-40B4-BE49-F238E27FC236}">
                <a16:creationId xmlns:a16="http://schemas.microsoft.com/office/drawing/2014/main" id="{22D85D90-A4F5-20B0-07DD-71EDAFFC54B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5750" y="1784997"/>
            <a:ext cx="914400" cy="628650"/>
          </a:xfrm>
          <a:prstGeom prst="rect">
            <a:avLst/>
          </a:prstGeom>
        </p:spPr>
      </p:pic>
      <p:sp>
        <p:nvSpPr>
          <p:cNvPr id="10" name="TextBox 9">
            <a:extLst>
              <a:ext uri="{FF2B5EF4-FFF2-40B4-BE49-F238E27FC236}">
                <a16:creationId xmlns:a16="http://schemas.microsoft.com/office/drawing/2014/main" id="{B1B9E318-A881-F836-B27D-BAEFFE532994}"/>
              </a:ext>
            </a:extLst>
          </p:cNvPr>
          <p:cNvSpPr txBox="1"/>
          <p:nvPr/>
        </p:nvSpPr>
        <p:spPr>
          <a:xfrm>
            <a:off x="1184148" y="1761460"/>
            <a:ext cx="5737860" cy="646331"/>
          </a:xfrm>
          <a:prstGeom prst="rect">
            <a:avLst/>
          </a:prstGeom>
          <a:noFill/>
        </p:spPr>
        <p:txBody>
          <a:bodyPr wrap="square" rtlCol="0">
            <a:spAutoFit/>
          </a:bodyPr>
          <a:lstStyle/>
          <a:p>
            <a:r>
              <a:rPr lang="en-GB" dirty="0">
                <a:latin typeface="Abadi" panose="020B0604020104020204" pitchFamily="34" charset="0"/>
              </a:rPr>
              <a:t>Ensuring access to safe and affordable medicines and vaccines</a:t>
            </a:r>
          </a:p>
        </p:txBody>
      </p:sp>
      <p:pic>
        <p:nvPicPr>
          <p:cNvPr id="12" name="Graphic 11" descr="Key outline">
            <a:extLst>
              <a:ext uri="{FF2B5EF4-FFF2-40B4-BE49-F238E27FC236}">
                <a16:creationId xmlns:a16="http://schemas.microsoft.com/office/drawing/2014/main" id="{817AB577-804A-1304-84E8-D1B13F483BE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85750" y="2295880"/>
            <a:ext cx="914400" cy="646331"/>
          </a:xfrm>
          <a:prstGeom prst="rect">
            <a:avLst/>
          </a:prstGeom>
        </p:spPr>
      </p:pic>
      <p:sp>
        <p:nvSpPr>
          <p:cNvPr id="13" name="TextBox 12">
            <a:extLst>
              <a:ext uri="{FF2B5EF4-FFF2-40B4-BE49-F238E27FC236}">
                <a16:creationId xmlns:a16="http://schemas.microsoft.com/office/drawing/2014/main" id="{A3717E36-DF9B-75F1-97E7-640FFBB86C39}"/>
              </a:ext>
            </a:extLst>
          </p:cNvPr>
          <p:cNvSpPr txBox="1"/>
          <p:nvPr/>
        </p:nvSpPr>
        <p:spPr>
          <a:xfrm>
            <a:off x="1184148" y="2400794"/>
            <a:ext cx="4286250" cy="369332"/>
          </a:xfrm>
          <a:prstGeom prst="rect">
            <a:avLst/>
          </a:prstGeom>
          <a:noFill/>
        </p:spPr>
        <p:txBody>
          <a:bodyPr wrap="square" rtlCol="0">
            <a:spAutoFit/>
          </a:bodyPr>
          <a:lstStyle/>
          <a:p>
            <a:r>
              <a:rPr lang="en-GB" dirty="0">
                <a:latin typeface="Abadi" panose="020B0604020104020204" pitchFamily="34" charset="0"/>
              </a:rPr>
              <a:t>Simplifying access routes</a:t>
            </a:r>
          </a:p>
        </p:txBody>
      </p:sp>
      <p:pic>
        <p:nvPicPr>
          <p:cNvPr id="15" name="Graphic 14" descr="Covid-19 outline">
            <a:extLst>
              <a:ext uri="{FF2B5EF4-FFF2-40B4-BE49-F238E27FC236}">
                <a16:creationId xmlns:a16="http://schemas.microsoft.com/office/drawing/2014/main" id="{46732918-E818-2204-1E29-7B66CC87CB7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85750" y="2869574"/>
            <a:ext cx="914400" cy="646331"/>
          </a:xfrm>
          <a:prstGeom prst="rect">
            <a:avLst/>
          </a:prstGeom>
        </p:spPr>
      </p:pic>
      <p:sp>
        <p:nvSpPr>
          <p:cNvPr id="16" name="TextBox 15">
            <a:extLst>
              <a:ext uri="{FF2B5EF4-FFF2-40B4-BE49-F238E27FC236}">
                <a16:creationId xmlns:a16="http://schemas.microsoft.com/office/drawing/2014/main" id="{B3BFCE4E-A757-5C08-559E-C989C22A8423}"/>
              </a:ext>
            </a:extLst>
          </p:cNvPr>
          <p:cNvSpPr txBox="1"/>
          <p:nvPr/>
        </p:nvSpPr>
        <p:spPr>
          <a:xfrm>
            <a:off x="1184148" y="3003346"/>
            <a:ext cx="5143500" cy="369331"/>
          </a:xfrm>
          <a:prstGeom prst="rect">
            <a:avLst/>
          </a:prstGeom>
          <a:noFill/>
        </p:spPr>
        <p:txBody>
          <a:bodyPr wrap="square" rtlCol="0">
            <a:spAutoFit/>
          </a:bodyPr>
          <a:lstStyle/>
          <a:p>
            <a:r>
              <a:rPr lang="en-GB" dirty="0">
                <a:latin typeface="Abadi" panose="020B0604020104020204" pitchFamily="34" charset="0"/>
              </a:rPr>
              <a:t>Catching diseases in earliest stages</a:t>
            </a:r>
          </a:p>
        </p:txBody>
      </p:sp>
      <p:pic>
        <p:nvPicPr>
          <p:cNvPr id="18" name="Graphic 17" descr="First aid kit with solid fill">
            <a:extLst>
              <a:ext uri="{FF2B5EF4-FFF2-40B4-BE49-F238E27FC236}">
                <a16:creationId xmlns:a16="http://schemas.microsoft.com/office/drawing/2014/main" id="{EC1CE3E1-1AAD-67FD-6744-245FA1E87EC3}"/>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285750" y="3517509"/>
            <a:ext cx="914400" cy="646331"/>
          </a:xfrm>
          <a:prstGeom prst="rect">
            <a:avLst/>
          </a:prstGeom>
        </p:spPr>
      </p:pic>
      <p:sp>
        <p:nvSpPr>
          <p:cNvPr id="19" name="TextBox 18">
            <a:extLst>
              <a:ext uri="{FF2B5EF4-FFF2-40B4-BE49-F238E27FC236}">
                <a16:creationId xmlns:a16="http://schemas.microsoft.com/office/drawing/2014/main" id="{36775553-335D-0C6C-E56A-1D0DAC104CC8}"/>
              </a:ext>
            </a:extLst>
          </p:cNvPr>
          <p:cNvSpPr txBox="1"/>
          <p:nvPr/>
        </p:nvSpPr>
        <p:spPr>
          <a:xfrm>
            <a:off x="1184148" y="3661762"/>
            <a:ext cx="5737860" cy="369332"/>
          </a:xfrm>
          <a:prstGeom prst="rect">
            <a:avLst/>
          </a:prstGeom>
          <a:noFill/>
        </p:spPr>
        <p:txBody>
          <a:bodyPr wrap="square" rtlCol="0">
            <a:spAutoFit/>
          </a:bodyPr>
          <a:lstStyle/>
          <a:p>
            <a:r>
              <a:rPr lang="en-GB" dirty="0">
                <a:latin typeface="Abadi" panose="020B0604020104020204" pitchFamily="34" charset="0"/>
              </a:rPr>
              <a:t>Getting people to the right services, at the right time</a:t>
            </a:r>
          </a:p>
        </p:txBody>
      </p:sp>
      <p:pic>
        <p:nvPicPr>
          <p:cNvPr id="21" name="Graphic 20" descr="Heart with pulse with solid fill">
            <a:extLst>
              <a:ext uri="{FF2B5EF4-FFF2-40B4-BE49-F238E27FC236}">
                <a16:creationId xmlns:a16="http://schemas.microsoft.com/office/drawing/2014/main" id="{8A99CFBF-55A9-B1E9-BAC5-43651F36A7F4}"/>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269748" y="4132843"/>
            <a:ext cx="914400" cy="768352"/>
          </a:xfrm>
          <a:prstGeom prst="rect">
            <a:avLst/>
          </a:prstGeom>
        </p:spPr>
      </p:pic>
      <p:sp>
        <p:nvSpPr>
          <p:cNvPr id="22" name="TextBox 21">
            <a:extLst>
              <a:ext uri="{FF2B5EF4-FFF2-40B4-BE49-F238E27FC236}">
                <a16:creationId xmlns:a16="http://schemas.microsoft.com/office/drawing/2014/main" id="{823464CD-EDC0-CF2E-F1AA-834BD522528B}"/>
              </a:ext>
            </a:extLst>
          </p:cNvPr>
          <p:cNvSpPr txBox="1"/>
          <p:nvPr/>
        </p:nvSpPr>
        <p:spPr>
          <a:xfrm>
            <a:off x="1131570" y="4222836"/>
            <a:ext cx="6309360" cy="369332"/>
          </a:xfrm>
          <a:prstGeom prst="rect">
            <a:avLst/>
          </a:prstGeom>
          <a:noFill/>
        </p:spPr>
        <p:txBody>
          <a:bodyPr wrap="square" rtlCol="0">
            <a:spAutoFit/>
          </a:bodyPr>
          <a:lstStyle/>
          <a:p>
            <a:r>
              <a:rPr lang="en-GB" dirty="0">
                <a:latin typeface="Abadi" panose="020B0604020104020204" pitchFamily="34" charset="0"/>
              </a:rPr>
              <a:t>Making healthcare pathways more efficient and joined up </a:t>
            </a:r>
          </a:p>
        </p:txBody>
      </p:sp>
      <p:pic>
        <p:nvPicPr>
          <p:cNvPr id="24" name="Graphic 23" descr="Stop outline">
            <a:extLst>
              <a:ext uri="{FF2B5EF4-FFF2-40B4-BE49-F238E27FC236}">
                <a16:creationId xmlns:a16="http://schemas.microsoft.com/office/drawing/2014/main" id="{CEBB8872-12E2-732E-E9F7-CC281F4E94F4}"/>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285750" y="4779174"/>
            <a:ext cx="914400" cy="636184"/>
          </a:xfrm>
          <a:prstGeom prst="rect">
            <a:avLst/>
          </a:prstGeom>
        </p:spPr>
      </p:pic>
      <p:sp>
        <p:nvSpPr>
          <p:cNvPr id="25" name="TextBox 24">
            <a:extLst>
              <a:ext uri="{FF2B5EF4-FFF2-40B4-BE49-F238E27FC236}">
                <a16:creationId xmlns:a16="http://schemas.microsoft.com/office/drawing/2014/main" id="{89AC25C5-FB28-EFE0-1E8B-95DB6E5FF39E}"/>
              </a:ext>
            </a:extLst>
          </p:cNvPr>
          <p:cNvSpPr txBox="1"/>
          <p:nvPr/>
        </p:nvSpPr>
        <p:spPr>
          <a:xfrm>
            <a:off x="1131570" y="4852070"/>
            <a:ext cx="6069330" cy="369332"/>
          </a:xfrm>
          <a:prstGeom prst="rect">
            <a:avLst/>
          </a:prstGeom>
          <a:noFill/>
        </p:spPr>
        <p:txBody>
          <a:bodyPr wrap="square" rtlCol="0">
            <a:spAutoFit/>
          </a:bodyPr>
          <a:lstStyle/>
          <a:p>
            <a:r>
              <a:rPr lang="en-GB" dirty="0">
                <a:latin typeface="Abadi" panose="020B0604020104020204" pitchFamily="34" charset="0"/>
              </a:rPr>
              <a:t>Approaches that focus on prevention treatment </a:t>
            </a:r>
          </a:p>
        </p:txBody>
      </p:sp>
      <p:pic>
        <p:nvPicPr>
          <p:cNvPr id="27" name="Graphic 26" descr="Body builder outline">
            <a:extLst>
              <a:ext uri="{FF2B5EF4-FFF2-40B4-BE49-F238E27FC236}">
                <a16:creationId xmlns:a16="http://schemas.microsoft.com/office/drawing/2014/main" id="{A53BC1A0-FCB8-7731-FCD2-0984DBE7FE75}"/>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285750" y="5397355"/>
            <a:ext cx="914400" cy="694472"/>
          </a:xfrm>
          <a:prstGeom prst="rect">
            <a:avLst/>
          </a:prstGeom>
        </p:spPr>
      </p:pic>
      <p:sp>
        <p:nvSpPr>
          <p:cNvPr id="28" name="TextBox 27">
            <a:extLst>
              <a:ext uri="{FF2B5EF4-FFF2-40B4-BE49-F238E27FC236}">
                <a16:creationId xmlns:a16="http://schemas.microsoft.com/office/drawing/2014/main" id="{8B67263D-2B10-73CE-E717-9B500BC30A08}"/>
              </a:ext>
            </a:extLst>
          </p:cNvPr>
          <p:cNvSpPr txBox="1"/>
          <p:nvPr/>
        </p:nvSpPr>
        <p:spPr>
          <a:xfrm>
            <a:off x="1131570" y="5415358"/>
            <a:ext cx="5943600" cy="369332"/>
          </a:xfrm>
          <a:prstGeom prst="rect">
            <a:avLst/>
          </a:prstGeom>
          <a:noFill/>
        </p:spPr>
        <p:txBody>
          <a:bodyPr wrap="square" rtlCol="0">
            <a:spAutoFit/>
          </a:bodyPr>
          <a:lstStyle/>
          <a:p>
            <a:r>
              <a:rPr lang="en-GB" dirty="0">
                <a:latin typeface="Abadi" panose="020B0604020104020204" pitchFamily="34" charset="0"/>
              </a:rPr>
              <a:t>Strengthening healthcare systems</a:t>
            </a:r>
          </a:p>
        </p:txBody>
      </p:sp>
      <p:pic>
        <p:nvPicPr>
          <p:cNvPr id="30" name="Graphic 29" descr="Universal access outline">
            <a:extLst>
              <a:ext uri="{FF2B5EF4-FFF2-40B4-BE49-F238E27FC236}">
                <a16:creationId xmlns:a16="http://schemas.microsoft.com/office/drawing/2014/main" id="{D3D35696-5FA3-58C6-A907-07EEA5122702}"/>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342900" y="6055772"/>
            <a:ext cx="914400" cy="650907"/>
          </a:xfrm>
          <a:prstGeom prst="rect">
            <a:avLst/>
          </a:prstGeom>
        </p:spPr>
      </p:pic>
      <p:sp>
        <p:nvSpPr>
          <p:cNvPr id="31" name="TextBox 30">
            <a:extLst>
              <a:ext uri="{FF2B5EF4-FFF2-40B4-BE49-F238E27FC236}">
                <a16:creationId xmlns:a16="http://schemas.microsoft.com/office/drawing/2014/main" id="{D00EF0BB-D56C-DE65-70DE-D373A9317A0D}"/>
              </a:ext>
            </a:extLst>
          </p:cNvPr>
          <p:cNvSpPr txBox="1"/>
          <p:nvPr/>
        </p:nvSpPr>
        <p:spPr>
          <a:xfrm>
            <a:off x="1257300" y="6091827"/>
            <a:ext cx="5817870" cy="369332"/>
          </a:xfrm>
          <a:prstGeom prst="rect">
            <a:avLst/>
          </a:prstGeom>
          <a:noFill/>
        </p:spPr>
        <p:txBody>
          <a:bodyPr wrap="square" rtlCol="0">
            <a:spAutoFit/>
          </a:bodyPr>
          <a:lstStyle/>
          <a:p>
            <a:r>
              <a:rPr lang="en-GB" dirty="0">
                <a:latin typeface="Abadi" panose="020B0604020104020204" pitchFamily="34" charset="0"/>
              </a:rPr>
              <a:t>Achieving universal health coverage</a:t>
            </a:r>
          </a:p>
        </p:txBody>
      </p:sp>
      <p:sp>
        <p:nvSpPr>
          <p:cNvPr id="3" name="TextBox 2">
            <a:extLst>
              <a:ext uri="{FF2B5EF4-FFF2-40B4-BE49-F238E27FC236}">
                <a16:creationId xmlns:a16="http://schemas.microsoft.com/office/drawing/2014/main" id="{96CF612B-C750-98C8-0EF8-EC160706EFBA}"/>
              </a:ext>
            </a:extLst>
          </p:cNvPr>
          <p:cNvSpPr txBox="1"/>
          <p:nvPr/>
        </p:nvSpPr>
        <p:spPr>
          <a:xfrm>
            <a:off x="8544295" y="6145496"/>
            <a:ext cx="23987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WHO, 2025</a:t>
            </a:r>
          </a:p>
        </p:txBody>
      </p:sp>
    </p:spTree>
    <p:extLst>
      <p:ext uri="{BB962C8B-B14F-4D97-AF65-F5344CB8AC3E}">
        <p14:creationId xmlns:p14="http://schemas.microsoft.com/office/powerpoint/2010/main" val="167090457"/>
      </p:ext>
    </p:extLst>
  </p:cSld>
  <p:clrMapOvr>
    <a:masterClrMapping/>
  </p:clrMapOvr>
  <p:extLst>
    <p:ext uri="{6950BFC3-D8DA-4A85-94F7-54DA5524770B}">
      <p188:commentRel xmlns:p188="http://schemas.microsoft.com/office/powerpoint/2018/8/main" r:id="rId2"/>
    </p:ext>
  </p:extLs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888894-A1A2-30AD-3975-A40B5D8E64CD}"/>
              </a:ext>
            </a:extLst>
          </p:cNvPr>
          <p:cNvSpPr>
            <a:spLocks noGrp="1"/>
          </p:cNvSpPr>
          <p:nvPr>
            <p:ph type="title"/>
          </p:nvPr>
        </p:nvSpPr>
        <p:spPr>
          <a:xfrm>
            <a:off x="1068497" y="256386"/>
            <a:ext cx="5312254" cy="806873"/>
          </a:xfrm>
        </p:spPr>
        <p:txBody>
          <a:bodyPr>
            <a:normAutofit/>
          </a:bodyPr>
          <a:lstStyle/>
          <a:p>
            <a:r>
              <a:rPr lang="en-GB" sz="1600" b="1" i="0" u="sng" dirty="0">
                <a:latin typeface="Abadi" panose="020B0604020104020204" pitchFamily="34" charset="0"/>
              </a:rPr>
              <a:t>How health, wellbeing and sustainable development are integrated into care delivery, policies and governance.</a:t>
            </a:r>
          </a:p>
        </p:txBody>
      </p:sp>
      <p:cxnSp>
        <p:nvCxnSpPr>
          <p:cNvPr id="1033" name="Straight Connector 1032">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A67D15-139F-FD8B-970E-70018DE61F61}"/>
              </a:ext>
            </a:extLst>
          </p:cNvPr>
          <p:cNvSpPr>
            <a:spLocks noGrp="1"/>
          </p:cNvSpPr>
          <p:nvPr>
            <p:ph idx="1"/>
          </p:nvPr>
        </p:nvSpPr>
        <p:spPr>
          <a:xfrm>
            <a:off x="1068497" y="1379446"/>
            <a:ext cx="5312254" cy="5478554"/>
          </a:xfrm>
        </p:spPr>
        <p:txBody>
          <a:bodyPr vert="horz" lIns="91440" tIns="45720" rIns="91440" bIns="45720" rtlCol="0" anchor="t">
            <a:normAutofit/>
          </a:bodyPr>
          <a:lstStyle/>
          <a:p>
            <a:pPr>
              <a:lnSpc>
                <a:spcPct val="100000"/>
              </a:lnSpc>
            </a:pPr>
            <a:r>
              <a:rPr lang="en-GB" sz="1600" dirty="0">
                <a:latin typeface="Abadi"/>
              </a:rPr>
              <a:t>Care delivery-By Health and social care services approaching care delivery through a holistic approach with the understanding that everyone has different lifestyle factors that contribute to their overall health needs. By delivering person centred care focused on the individuals needs rather than specific illnesses or conditions. To develop shared plans and joined-up services to deliver better patient outcomes and tackle inequalities, (NHS ENGLAND, No date)</a:t>
            </a:r>
            <a:endParaRPr lang="en-GB" sz="1600" dirty="0">
              <a:latin typeface="Abadi" panose="020B0604020104020204" pitchFamily="34" charset="0"/>
            </a:endParaRPr>
          </a:p>
          <a:p>
            <a:pPr>
              <a:lnSpc>
                <a:spcPct val="100000"/>
              </a:lnSpc>
            </a:pPr>
            <a:r>
              <a:rPr lang="en-GB" sz="1600" dirty="0">
                <a:latin typeface="Abadi" panose="020B0604020104020204" pitchFamily="34" charset="0"/>
              </a:rPr>
              <a:t>Policies-By considering the health impacts of decisions made across all sectors, not just the health sector (WHO, 2025), to improve population health and reduce health inequalities. E.g. Transport, Housing, Education. (The Health Foundation, 2025)</a:t>
            </a:r>
          </a:p>
          <a:p>
            <a:pPr>
              <a:lnSpc>
                <a:spcPct val="100000"/>
              </a:lnSpc>
            </a:pPr>
            <a:r>
              <a:rPr lang="en-GB" sz="1600" dirty="0">
                <a:latin typeface="Abadi" panose="020B0604020104020204" pitchFamily="34" charset="0"/>
              </a:rPr>
              <a:t>Governance-  By establishing clear roles, responsibilities and interactions between service users, decision makers and healthcare providers. Putting in place strategic policy frameworks, regulations and accountability to ensure accessible, efficient and high-quality healthcare for all. </a:t>
            </a:r>
          </a:p>
          <a:p>
            <a:pPr marL="0" indent="0">
              <a:lnSpc>
                <a:spcPct val="100000"/>
              </a:lnSpc>
              <a:buNone/>
            </a:pPr>
            <a:endParaRPr lang="en-GB" sz="1100" dirty="0"/>
          </a:p>
          <a:p>
            <a:pPr>
              <a:lnSpc>
                <a:spcPct val="100000"/>
              </a:lnSpc>
            </a:pPr>
            <a:endParaRPr lang="en-GB" sz="1100" dirty="0"/>
          </a:p>
        </p:txBody>
      </p:sp>
      <p:sp>
        <p:nvSpPr>
          <p:cNvPr id="1035" name="Freeform: Shape 1034">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Patient Health and Wellbing">
            <a:extLst>
              <a:ext uri="{FF2B5EF4-FFF2-40B4-BE49-F238E27FC236}">
                <a16:creationId xmlns:a16="http://schemas.microsoft.com/office/drawing/2014/main" id="{383F97CD-9EBA-1154-C63A-41D948436C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50087" y="1602297"/>
            <a:ext cx="3434963" cy="3598877"/>
          </a:xfrm>
          <a:prstGeom prst="rect">
            <a:avLst/>
          </a:prstGeom>
          <a:noFill/>
          <a:extLst>
            <a:ext uri="{909E8E84-426E-40DD-AFC4-6F175D3DCCD1}">
              <a14:hiddenFill xmlns:a14="http://schemas.microsoft.com/office/drawing/2010/main">
                <a:solidFill>
                  <a:srgbClr val="FFFFFF"/>
                </a:solidFill>
              </a14:hiddenFill>
            </a:ext>
          </a:extLst>
        </p:spPr>
      </p:pic>
      <p:sp>
        <p:nvSpPr>
          <p:cNvPr id="1037"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A2F6252B-0E57-2235-389D-FDAE9231208C}"/>
              </a:ext>
            </a:extLst>
          </p:cNvPr>
          <p:cNvSpPr txBox="1"/>
          <p:nvPr/>
        </p:nvSpPr>
        <p:spPr>
          <a:xfrm>
            <a:off x="1079237" y="1040891"/>
            <a:ext cx="2788706" cy="338554"/>
          </a:xfrm>
          <a:prstGeom prst="rect">
            <a:avLst/>
          </a:prstGeom>
          <a:noFill/>
        </p:spPr>
        <p:txBody>
          <a:bodyPr wrap="square" rtlCol="0">
            <a:spAutoFit/>
          </a:bodyPr>
          <a:lstStyle/>
          <a:p>
            <a:pPr>
              <a:spcAft>
                <a:spcPts val="600"/>
              </a:spcAft>
            </a:pPr>
            <a:r>
              <a:rPr lang="en-GB" sz="1600" b="1" u="sng" dirty="0">
                <a:latin typeface="Abadi" panose="020B0604020104020204" pitchFamily="34" charset="0"/>
              </a:rPr>
              <a:t>Health and wellbeing</a:t>
            </a:r>
          </a:p>
        </p:txBody>
      </p:sp>
    </p:spTree>
    <p:extLst>
      <p:ext uri="{BB962C8B-B14F-4D97-AF65-F5344CB8AC3E}">
        <p14:creationId xmlns:p14="http://schemas.microsoft.com/office/powerpoint/2010/main" val="36276950"/>
      </p:ext>
    </p:extLst>
  </p:cSld>
  <p:clrMapOvr>
    <a:overrideClrMapping bg1="dk1" tx1="lt1" bg2="dk2" tx2="lt2" accent1="accent1" accent2="accent2" accent3="accent3" accent4="accent4" accent5="accent5" accent6="accent6" hlink="hlink" folHlink="folHlink"/>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66"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068" name="Straight Connector 2067">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070" name="Rectangle 2069">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Freeform: Shape 2071">
            <a:extLst>
              <a:ext uri="{FF2B5EF4-FFF2-40B4-BE49-F238E27FC236}">
                <a16:creationId xmlns:a16="http://schemas.microsoft.com/office/drawing/2014/main" id="{7AF9319C-2D9B-4868-AEAE-37298EA0F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61DF53-9849-323B-C628-50EB1AC6DD93}"/>
              </a:ext>
            </a:extLst>
          </p:cNvPr>
          <p:cNvSpPr>
            <a:spLocks noGrp="1"/>
          </p:cNvSpPr>
          <p:nvPr>
            <p:ph type="title"/>
          </p:nvPr>
        </p:nvSpPr>
        <p:spPr>
          <a:xfrm>
            <a:off x="114927" y="208812"/>
            <a:ext cx="5725737" cy="630128"/>
          </a:xfrm>
        </p:spPr>
        <p:txBody>
          <a:bodyPr vert="horz" lIns="91440" tIns="45720" rIns="91440" bIns="45720" rtlCol="0" anchor="b">
            <a:normAutofit fontScale="90000"/>
          </a:bodyPr>
          <a:lstStyle/>
          <a:p>
            <a:r>
              <a:rPr lang="en-US" sz="2000" b="1" i="0" u="sng" kern="1200" spc="100" baseline="0" dirty="0">
                <a:solidFill>
                  <a:schemeClr val="bg1"/>
                </a:solidFill>
                <a:latin typeface="Abadi" panose="020B0604020104020204" pitchFamily="34" charset="0"/>
              </a:rPr>
              <a:t>Theoretical perspective of the</a:t>
            </a:r>
            <a:br>
              <a:rPr lang="en-US" sz="2000" b="1" i="0" u="sng" kern="1200" spc="100" baseline="0" dirty="0">
                <a:solidFill>
                  <a:schemeClr val="bg1"/>
                </a:solidFill>
                <a:latin typeface="Abadi" panose="020B0604020104020204" pitchFamily="34" charset="0"/>
              </a:rPr>
            </a:br>
            <a:r>
              <a:rPr lang="en-US" sz="2000" b="1" i="0" u="sng" kern="1200" spc="100" baseline="0" dirty="0">
                <a:solidFill>
                  <a:schemeClr val="bg1"/>
                </a:solidFill>
                <a:latin typeface="Abadi" panose="020B0604020104020204" pitchFamily="34" charset="0"/>
              </a:rPr>
              <a:t> Biopsychosocial model</a:t>
            </a:r>
          </a:p>
        </p:txBody>
      </p:sp>
      <p:sp>
        <p:nvSpPr>
          <p:cNvPr id="3" name="Text Placeholder 2">
            <a:extLst>
              <a:ext uri="{FF2B5EF4-FFF2-40B4-BE49-F238E27FC236}">
                <a16:creationId xmlns:a16="http://schemas.microsoft.com/office/drawing/2014/main" id="{22EA976E-E579-28BD-0313-E4AF879C541E}"/>
              </a:ext>
            </a:extLst>
          </p:cNvPr>
          <p:cNvSpPr>
            <a:spLocks noGrp="1"/>
          </p:cNvSpPr>
          <p:nvPr>
            <p:ph type="body" idx="1"/>
          </p:nvPr>
        </p:nvSpPr>
        <p:spPr>
          <a:xfrm>
            <a:off x="-1" y="1047752"/>
            <a:ext cx="4621956" cy="5554962"/>
          </a:xfrm>
        </p:spPr>
        <p:txBody>
          <a:bodyPr vert="horz" lIns="91440" tIns="45720" rIns="91440" bIns="45720" rtlCol="0" anchor="t">
            <a:normAutofit/>
          </a:bodyPr>
          <a:lstStyle/>
          <a:p>
            <a:pPr>
              <a:lnSpc>
                <a:spcPct val="100000"/>
              </a:lnSpc>
            </a:pPr>
            <a:r>
              <a:rPr lang="en-US" sz="1800" i="0" dirty="0">
                <a:solidFill>
                  <a:schemeClr val="bg1"/>
                </a:solidFill>
                <a:latin typeface="Abadi" panose="020B0604020104020204" pitchFamily="34" charset="0"/>
              </a:rPr>
              <a:t>This model was first conceptualized by George Engel in 1977.</a:t>
            </a:r>
          </a:p>
          <a:p>
            <a:pPr>
              <a:lnSpc>
                <a:spcPct val="100000"/>
              </a:lnSpc>
            </a:pPr>
            <a:r>
              <a:rPr lang="en-US" sz="1800" i="0" dirty="0">
                <a:solidFill>
                  <a:schemeClr val="bg1"/>
                </a:solidFill>
                <a:latin typeface="Abadi" panose="020B0604020104020204" pitchFamily="34" charset="0"/>
              </a:rPr>
              <a:t>This model of health is a framework that recognizes the interconnections of biological, psychological, and social factors in influencing a person's health and well-being. It considers how thoughts, feelings, behaviors and social circumstances contribute to both health and disease. </a:t>
            </a:r>
          </a:p>
          <a:p>
            <a:pPr>
              <a:lnSpc>
                <a:spcPct val="100000"/>
              </a:lnSpc>
            </a:pPr>
            <a:r>
              <a:rPr lang="en-US" sz="1800" i="0" dirty="0">
                <a:solidFill>
                  <a:schemeClr val="bg1"/>
                </a:solidFill>
                <a:latin typeface="Abadi" panose="020B0604020104020204" pitchFamily="34" charset="0"/>
              </a:rPr>
              <a:t>While valued, it has faced criticisms for being too vague, lacking specific content, and potentially leading to a diffusion of expertise. Some argue it can be difficult to implement and lacks scientific validity. Additionally, it can be insensitive to individual experiences and may not always be appropriate for all medical contexts.</a:t>
            </a:r>
          </a:p>
          <a:p>
            <a:pPr>
              <a:lnSpc>
                <a:spcPct val="100000"/>
              </a:lnSpc>
            </a:pPr>
            <a:r>
              <a:rPr lang="en-US" sz="1900" i="0" dirty="0">
                <a:solidFill>
                  <a:schemeClr val="bg1"/>
                </a:solidFill>
                <a:latin typeface="Abadi" panose="020B0604020104020204" pitchFamily="34" charset="0"/>
              </a:rPr>
              <a:t> (NIH, 2019)</a:t>
            </a:r>
          </a:p>
          <a:p>
            <a:pPr>
              <a:lnSpc>
                <a:spcPct val="100000"/>
              </a:lnSpc>
            </a:pPr>
            <a:endParaRPr lang="en-US" sz="2200" b="1" i="0" u="sng" dirty="0">
              <a:solidFill>
                <a:schemeClr val="bg1"/>
              </a:solidFill>
            </a:endParaRPr>
          </a:p>
        </p:txBody>
      </p:sp>
      <p:pic>
        <p:nvPicPr>
          <p:cNvPr id="2050" name="Picture 2" descr="Biopsychosocial Model of Healthcare">
            <a:extLst>
              <a:ext uri="{FF2B5EF4-FFF2-40B4-BE49-F238E27FC236}">
                <a16:creationId xmlns:a16="http://schemas.microsoft.com/office/drawing/2014/main" id="{0E5A1392-B66A-7B62-FC01-3AD6031835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496" r="21249"/>
          <a:stretch>
            <a:fillRect/>
          </a:stretch>
        </p:blipFill>
        <p:spPr bwMode="auto">
          <a:xfrm>
            <a:off x="5377343" y="654341"/>
            <a:ext cx="5651290" cy="5132311"/>
          </a:xfrm>
          <a:prstGeom prst="rect">
            <a:avLst/>
          </a:prstGeom>
          <a:noFill/>
          <a:extLst>
            <a:ext uri="{909E8E84-426E-40DD-AFC4-6F175D3DCCD1}">
              <a14:hiddenFill xmlns:a14="http://schemas.microsoft.com/office/drawing/2010/main">
                <a:solidFill>
                  <a:srgbClr val="FFFFFF"/>
                </a:solidFill>
              </a14:hiddenFill>
            </a:ext>
          </a:extLst>
        </p:spPr>
      </p:pic>
      <p:sp>
        <p:nvSpPr>
          <p:cNvPr id="2074"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5711D822-32E3-2FC0-E245-3E3B57FBFAA8}"/>
              </a:ext>
            </a:extLst>
          </p:cNvPr>
          <p:cNvSpPr txBox="1"/>
          <p:nvPr/>
        </p:nvSpPr>
        <p:spPr>
          <a:xfrm>
            <a:off x="5386702" y="5952994"/>
            <a:ext cx="3841188" cy="338554"/>
          </a:xfrm>
          <a:prstGeom prst="rect">
            <a:avLst/>
          </a:prstGeom>
          <a:noFill/>
        </p:spPr>
        <p:txBody>
          <a:bodyPr wrap="square" rtlCol="0">
            <a:spAutoFit/>
          </a:bodyPr>
          <a:lstStyle/>
          <a:p>
            <a:r>
              <a:rPr lang="en-GB" sz="1600" dirty="0">
                <a:latin typeface="Abadi" panose="020B0604020104020204" pitchFamily="34" charset="0"/>
              </a:rPr>
              <a:t>(Engel,1977)</a:t>
            </a:r>
          </a:p>
        </p:txBody>
      </p:sp>
    </p:spTree>
    <p:extLst>
      <p:ext uri="{BB962C8B-B14F-4D97-AF65-F5344CB8AC3E}">
        <p14:creationId xmlns:p14="http://schemas.microsoft.com/office/powerpoint/2010/main" val="3880586643"/>
      </p:ext>
    </p:extLst>
  </p:cSld>
  <p:clrMapOvr>
    <a:masterClrMapping/>
  </p:clrMapOvr>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itting around a table&#10;&#10;AI-generated content may be incorrect.">
            <a:extLst>
              <a:ext uri="{FF2B5EF4-FFF2-40B4-BE49-F238E27FC236}">
                <a16:creationId xmlns:a16="http://schemas.microsoft.com/office/drawing/2014/main" id="{86C0E57C-BF64-3A4A-FF35-BA2E2601F40F}"/>
              </a:ext>
            </a:extLst>
          </p:cNvPr>
          <p:cNvPicPr>
            <a:picLocks noChangeAspect="1"/>
          </p:cNvPicPr>
          <p:nvPr/>
        </p:nvPicPr>
        <p:blipFill>
          <a:blip r:embed="rId2">
            <a:alphaModFix/>
          </a:blip>
          <a:srcRect l="2966" r="8944"/>
          <a:stretch>
            <a:fillRect/>
          </a:stretch>
        </p:blipFill>
        <p:spPr>
          <a:xfrm>
            <a:off x="8361826" y="0"/>
            <a:ext cx="3830174" cy="6858000"/>
          </a:xfrm>
          <a:custGeom>
            <a:avLst/>
            <a:gdLst/>
            <a:ahLst/>
            <a:cxnLst/>
            <a:rect l="l" t="t" r="r" b="b"/>
            <a:pathLst>
              <a:path w="8860407" h="6858000">
                <a:moveTo>
                  <a:pt x="0" y="0"/>
                </a:moveTo>
                <a:lnTo>
                  <a:pt x="8860407" y="0"/>
                </a:lnTo>
                <a:lnTo>
                  <a:pt x="8860407" y="6858000"/>
                </a:lnTo>
                <a:lnTo>
                  <a:pt x="661049" y="6858000"/>
                </a:lnTo>
                <a:lnTo>
                  <a:pt x="832672" y="6662026"/>
                </a:lnTo>
                <a:cubicBezTo>
                  <a:pt x="1465328" y="5866432"/>
                  <a:pt x="1845374" y="4846462"/>
                  <a:pt x="1845374" y="3734370"/>
                </a:cubicBezTo>
                <a:cubicBezTo>
                  <a:pt x="1845374" y="2244963"/>
                  <a:pt x="1163691" y="920792"/>
                  <a:pt x="106458" y="79568"/>
                </a:cubicBezTo>
                <a:close/>
              </a:path>
            </a:pathLst>
          </a:custGeom>
        </p:spPr>
      </p:pic>
      <p:sp>
        <p:nvSpPr>
          <p:cNvPr id="2" name="Title 1">
            <a:extLst>
              <a:ext uri="{FF2B5EF4-FFF2-40B4-BE49-F238E27FC236}">
                <a16:creationId xmlns:a16="http://schemas.microsoft.com/office/drawing/2014/main" id="{2BA55489-EE0D-DE28-7F9D-0053236AB90A}"/>
              </a:ext>
            </a:extLst>
          </p:cNvPr>
          <p:cNvSpPr>
            <a:spLocks noGrp="1"/>
          </p:cNvSpPr>
          <p:nvPr>
            <p:ph type="title"/>
          </p:nvPr>
        </p:nvSpPr>
        <p:spPr>
          <a:xfrm>
            <a:off x="381446" y="208812"/>
            <a:ext cx="3712381" cy="410828"/>
          </a:xfrm>
        </p:spPr>
        <p:txBody>
          <a:bodyPr vert="horz" lIns="91440" tIns="45720" rIns="91440" bIns="45720" rtlCol="0" anchor="b">
            <a:noAutofit/>
          </a:bodyPr>
          <a:lstStyle/>
          <a:p>
            <a:r>
              <a:rPr lang="en-US" sz="1800" b="1" u="sng" dirty="0">
                <a:latin typeface="Abadi" panose="020B0604020104020204" pitchFamily="34" charset="0"/>
              </a:rPr>
              <a:t>Policy and Governance</a:t>
            </a:r>
          </a:p>
        </p:txBody>
      </p:sp>
      <p:sp>
        <p:nvSpPr>
          <p:cNvPr id="3" name="Text Placeholder 2">
            <a:extLst>
              <a:ext uri="{FF2B5EF4-FFF2-40B4-BE49-F238E27FC236}">
                <a16:creationId xmlns:a16="http://schemas.microsoft.com/office/drawing/2014/main" id="{4346D1D1-EDC4-E674-A068-E3FD2A2E60BB}"/>
              </a:ext>
            </a:extLst>
          </p:cNvPr>
          <p:cNvSpPr>
            <a:spLocks noGrp="1"/>
          </p:cNvSpPr>
          <p:nvPr>
            <p:ph type="body" idx="1"/>
          </p:nvPr>
        </p:nvSpPr>
        <p:spPr>
          <a:xfrm>
            <a:off x="758952" y="619640"/>
            <a:ext cx="7871333" cy="5983074"/>
          </a:xfrm>
        </p:spPr>
        <p:txBody>
          <a:bodyPr vert="horz" lIns="91440" tIns="45720" rIns="91440" bIns="45720" rtlCol="0" anchor="t">
            <a:noAutofit/>
          </a:bodyPr>
          <a:lstStyle/>
          <a:p>
            <a:pPr>
              <a:lnSpc>
                <a:spcPct val="100000"/>
              </a:lnSpc>
            </a:pPr>
            <a:r>
              <a:rPr lang="en-US" sz="1800" i="0" dirty="0">
                <a:latin typeface="Abadi" panose="020B0604020104020204" pitchFamily="34" charset="0"/>
              </a:rPr>
              <a:t>The UK has various policies and procedures aimed at promoting health, wellbeing and sustainable development. Such examples are:</a:t>
            </a:r>
          </a:p>
          <a:p>
            <a:pPr marL="342900" indent="-342900">
              <a:lnSpc>
                <a:spcPct val="100000"/>
              </a:lnSpc>
              <a:buFont typeface="Arial" panose="020B0604020202020204" pitchFamily="34" charset="0"/>
              <a:buChar char="•"/>
            </a:pPr>
            <a:r>
              <a:rPr lang="en-US" sz="1800" i="0" dirty="0">
                <a:latin typeface="Abadi" panose="020B0604020104020204" pitchFamily="34" charset="0"/>
              </a:rPr>
              <a:t>The NHS’s commitment to net-zero emissions (NHS Long Term Plan)</a:t>
            </a:r>
          </a:p>
          <a:p>
            <a:pPr marL="342900" indent="-342900">
              <a:lnSpc>
                <a:spcPct val="100000"/>
              </a:lnSpc>
              <a:buFont typeface="Arial" panose="020B0604020202020204" pitchFamily="34" charset="0"/>
              <a:buChar char="•"/>
            </a:pPr>
            <a:r>
              <a:rPr lang="en-US" sz="1800" i="0" dirty="0">
                <a:latin typeface="Abadi" panose="020B0604020104020204" pitchFamily="34" charset="0"/>
              </a:rPr>
              <a:t>The NHS 10-year health plan </a:t>
            </a:r>
          </a:p>
          <a:p>
            <a:pPr marL="342900" indent="-342900">
              <a:lnSpc>
                <a:spcPct val="100000"/>
              </a:lnSpc>
              <a:buFont typeface="Arial" panose="020B0604020202020204" pitchFamily="34" charset="0"/>
              <a:buChar char="•"/>
            </a:pPr>
            <a:r>
              <a:rPr lang="en-US" sz="1800" i="0" dirty="0">
                <a:latin typeface="Abadi" panose="020B0604020104020204" pitchFamily="34" charset="0"/>
              </a:rPr>
              <a:t>Health and Wellbeing boards: established by the Health And Care act 2022, focusing on integrating health and social care services, promoting preventative care and person-centered approaches</a:t>
            </a:r>
          </a:p>
          <a:p>
            <a:pPr marL="342900" indent="-342900">
              <a:lnSpc>
                <a:spcPct val="100000"/>
              </a:lnSpc>
              <a:buFont typeface="Arial" panose="020B0604020202020204" pitchFamily="34" charset="0"/>
              <a:buChar char="•"/>
            </a:pPr>
            <a:r>
              <a:rPr lang="en-US" sz="1800" i="0" dirty="0">
                <a:latin typeface="Abadi" panose="020B0604020104020204" pitchFamily="34" charset="0"/>
              </a:rPr>
              <a:t>Mental health and wellbeing plan: A plan to improve mental health services and support.</a:t>
            </a:r>
          </a:p>
          <a:p>
            <a:pPr marL="342900" indent="-342900">
              <a:lnSpc>
                <a:spcPct val="100000"/>
              </a:lnSpc>
              <a:buFont typeface="Arial" panose="020B0604020202020204" pitchFamily="34" charset="0"/>
              <a:buChar char="•"/>
            </a:pPr>
            <a:r>
              <a:rPr lang="en-US" sz="1800" i="0" dirty="0">
                <a:latin typeface="Abadi" panose="020B0604020104020204" pitchFamily="34" charset="0"/>
              </a:rPr>
              <a:t>Health in all policies: Encourages collaboration across different government departments to consider the health impacts of all policies, promoting a holistic view of wellbeing.  </a:t>
            </a:r>
          </a:p>
          <a:p>
            <a:pPr marL="342900" indent="-342900">
              <a:lnSpc>
                <a:spcPct val="100000"/>
              </a:lnSpc>
              <a:buFont typeface="Arial" panose="020B0604020202020204" pitchFamily="34" charset="0"/>
              <a:buChar char="•"/>
            </a:pPr>
            <a:r>
              <a:rPr lang="en-US" sz="1800" i="0" dirty="0">
                <a:latin typeface="Abadi" panose="020B0604020104020204" pitchFamily="34" charset="0"/>
              </a:rPr>
              <a:t>Greener NHS Programme: launched in 2020, this sets specific goals for reducing the NHS’s carbon footprint and achieving net-zero emissions by 2040.</a:t>
            </a:r>
          </a:p>
          <a:p>
            <a:pPr>
              <a:lnSpc>
                <a:spcPct val="100000"/>
              </a:lnSpc>
            </a:pPr>
            <a:r>
              <a:rPr lang="en-US" sz="1800" i="0" dirty="0">
                <a:latin typeface="Abadi" panose="020B0604020104020204" pitchFamily="34" charset="0"/>
              </a:rPr>
              <a:t>By recognizing the interconnectedness of health, environment, and the economy, there’s a push for greater collaboration across different government sectors and departments. Sustainable development requires long term planning to avoid unintended consequences of short-term focused policies. </a:t>
            </a:r>
          </a:p>
        </p:txBody>
      </p:sp>
      <p:sp>
        <p:nvSpPr>
          <p:cNvPr id="15"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432817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tethoscope on a desk&#10;&#10;AI-generated content may be incorrect.">
            <a:extLst>
              <a:ext uri="{FF2B5EF4-FFF2-40B4-BE49-F238E27FC236}">
                <a16:creationId xmlns:a16="http://schemas.microsoft.com/office/drawing/2014/main" id="{7734F32D-F5B1-06E1-7CE8-506E4399ECF5}"/>
              </a:ext>
            </a:extLst>
          </p:cNvPr>
          <p:cNvPicPr>
            <a:picLocks noChangeAspect="1"/>
          </p:cNvPicPr>
          <p:nvPr/>
        </p:nvPicPr>
        <p:blipFill>
          <a:blip r:embed="rId2">
            <a:alphaModFix/>
          </a:blip>
          <a:srcRect r="899"/>
          <a:stretch>
            <a:fillRect/>
          </a:stretch>
        </p:blipFill>
        <p:spPr>
          <a:xfrm>
            <a:off x="5889073" y="10"/>
            <a:ext cx="6302927" cy="6857990"/>
          </a:xfrm>
          <a:custGeom>
            <a:avLst/>
            <a:gdLst/>
            <a:ahLst/>
            <a:cxnLst/>
            <a:rect l="l" t="t" r="r" b="b"/>
            <a:pathLst>
              <a:path w="8860407" h="6858000">
                <a:moveTo>
                  <a:pt x="0" y="0"/>
                </a:moveTo>
                <a:lnTo>
                  <a:pt x="8860407" y="0"/>
                </a:lnTo>
                <a:lnTo>
                  <a:pt x="8860407" y="6858000"/>
                </a:lnTo>
                <a:lnTo>
                  <a:pt x="661049" y="6858000"/>
                </a:lnTo>
                <a:lnTo>
                  <a:pt x="832672" y="6662026"/>
                </a:lnTo>
                <a:cubicBezTo>
                  <a:pt x="1465328" y="5866432"/>
                  <a:pt x="1845374" y="4846462"/>
                  <a:pt x="1845374" y="3734370"/>
                </a:cubicBezTo>
                <a:cubicBezTo>
                  <a:pt x="1845374" y="2244963"/>
                  <a:pt x="1163691" y="920792"/>
                  <a:pt x="106458" y="79568"/>
                </a:cubicBezTo>
                <a:close/>
              </a:path>
            </a:pathLst>
          </a:custGeom>
        </p:spPr>
      </p:pic>
      <p:sp>
        <p:nvSpPr>
          <p:cNvPr id="2" name="Title 1">
            <a:extLst>
              <a:ext uri="{FF2B5EF4-FFF2-40B4-BE49-F238E27FC236}">
                <a16:creationId xmlns:a16="http://schemas.microsoft.com/office/drawing/2014/main" id="{32E522A6-0792-998D-2AE0-B61E8DFEF73F}"/>
              </a:ext>
            </a:extLst>
          </p:cNvPr>
          <p:cNvSpPr>
            <a:spLocks noGrp="1"/>
          </p:cNvSpPr>
          <p:nvPr>
            <p:ph type="title"/>
          </p:nvPr>
        </p:nvSpPr>
        <p:spPr>
          <a:xfrm>
            <a:off x="316560" y="208812"/>
            <a:ext cx="5255954" cy="469551"/>
          </a:xfrm>
        </p:spPr>
        <p:txBody>
          <a:bodyPr vert="horz" lIns="91440" tIns="45720" rIns="91440" bIns="45720" rtlCol="0" anchor="b">
            <a:normAutofit/>
          </a:bodyPr>
          <a:lstStyle/>
          <a:p>
            <a:r>
              <a:rPr lang="en-US" sz="1800" b="1" i="0" u="sng" dirty="0">
                <a:latin typeface="Abadi" panose="020B0604020104020204" pitchFamily="34" charset="0"/>
              </a:rPr>
              <a:t>Case Studies/Examples</a:t>
            </a:r>
          </a:p>
        </p:txBody>
      </p:sp>
      <p:sp>
        <p:nvSpPr>
          <p:cNvPr id="3" name="Text Placeholder 2">
            <a:extLst>
              <a:ext uri="{FF2B5EF4-FFF2-40B4-BE49-F238E27FC236}">
                <a16:creationId xmlns:a16="http://schemas.microsoft.com/office/drawing/2014/main" id="{34B08243-D85F-F10F-DE11-8545D8BDB353}"/>
              </a:ext>
            </a:extLst>
          </p:cNvPr>
          <p:cNvSpPr>
            <a:spLocks noGrp="1"/>
          </p:cNvSpPr>
          <p:nvPr>
            <p:ph type="body" idx="1"/>
          </p:nvPr>
        </p:nvSpPr>
        <p:spPr>
          <a:xfrm>
            <a:off x="243283" y="887175"/>
            <a:ext cx="5852714" cy="5715539"/>
          </a:xfrm>
        </p:spPr>
        <p:txBody>
          <a:bodyPr vert="horz" lIns="91440" tIns="45720" rIns="91440" bIns="45720" rtlCol="0" anchor="t">
            <a:normAutofit/>
          </a:bodyPr>
          <a:lstStyle/>
          <a:p>
            <a:pPr>
              <a:lnSpc>
                <a:spcPct val="100000"/>
              </a:lnSpc>
            </a:pPr>
            <a:r>
              <a:rPr lang="en-US" sz="1800" i="0" u="sng" dirty="0">
                <a:latin typeface="Abadi" panose="020B0604020104020204" pitchFamily="34" charset="0"/>
              </a:rPr>
              <a:t>NHS 10-year Plan</a:t>
            </a:r>
          </a:p>
          <a:p>
            <a:pPr>
              <a:lnSpc>
                <a:spcPct val="100000"/>
              </a:lnSpc>
            </a:pPr>
            <a:r>
              <a:rPr lang="en-US" sz="1800" i="0" u="sng" dirty="0">
                <a:latin typeface="Abadi" panose="020B0604020104020204" pitchFamily="34" charset="0"/>
              </a:rPr>
              <a:t>Aims:</a:t>
            </a:r>
          </a:p>
          <a:p>
            <a:pPr marL="285750" indent="-285750">
              <a:lnSpc>
                <a:spcPct val="100000"/>
              </a:lnSpc>
              <a:buFont typeface="Arial" panose="020B0604020202020204" pitchFamily="34" charset="0"/>
              <a:buChar char="•"/>
            </a:pPr>
            <a:r>
              <a:rPr lang="en-US" sz="1800" i="0" dirty="0">
                <a:latin typeface="Abadi" panose="020B0604020104020204" pitchFamily="34" charset="0"/>
              </a:rPr>
              <a:t> Shifting care: delivering more care in community setting, to reduce pressure on hospitals and improve access to primary and community care services</a:t>
            </a:r>
          </a:p>
          <a:p>
            <a:pPr marL="285750" indent="-285750">
              <a:lnSpc>
                <a:spcPct val="100000"/>
              </a:lnSpc>
              <a:buFont typeface="Arial" panose="020B0604020202020204" pitchFamily="34" charset="0"/>
              <a:buChar char="•"/>
            </a:pPr>
            <a:r>
              <a:rPr lang="en-US" sz="1800" i="0" dirty="0">
                <a:latin typeface="Abadi" panose="020B0604020104020204" pitchFamily="34" charset="0"/>
              </a:rPr>
              <a:t>Digital transformation;: To leverage digital technologies to improve patient access to information and enhance communication between healthcare and providers</a:t>
            </a:r>
          </a:p>
          <a:p>
            <a:pPr marL="285750" indent="-285750">
              <a:lnSpc>
                <a:spcPct val="100000"/>
              </a:lnSpc>
              <a:buFont typeface="Arial" panose="020B0604020202020204" pitchFamily="34" charset="0"/>
              <a:buChar char="•"/>
            </a:pPr>
            <a:r>
              <a:rPr lang="en-US" sz="1800" i="0" dirty="0">
                <a:latin typeface="Abadi" panose="020B0604020104020204" pitchFamily="34" charset="0"/>
              </a:rPr>
              <a:t>Prevention focus: recognizing the importance of preventing illness through promoting healthy lifestyles, early detection of diseases, and targeted interventions for at-risk-populations.</a:t>
            </a:r>
          </a:p>
          <a:p>
            <a:pPr marL="285750" indent="-285750">
              <a:lnSpc>
                <a:spcPct val="100000"/>
              </a:lnSpc>
              <a:buFont typeface="Arial" panose="020B0604020202020204" pitchFamily="34" charset="0"/>
              <a:buChar char="•"/>
            </a:pPr>
            <a:r>
              <a:rPr lang="en-US" sz="1800" i="0" dirty="0">
                <a:latin typeface="Abadi" panose="020B0604020104020204" pitchFamily="34" charset="0"/>
              </a:rPr>
              <a:t>Public and staff engagement: consultation with the public and NHS staff through platforms like CHANGE NHS, aimed to gather feedback and ensure the plan reflects the needs of those who use and deliver health services.</a:t>
            </a:r>
          </a:p>
        </p:txBody>
      </p:sp>
      <p:sp>
        <p:nvSpPr>
          <p:cNvPr id="15"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5" name="TextBox 4">
            <a:extLst>
              <a:ext uri="{FF2B5EF4-FFF2-40B4-BE49-F238E27FC236}">
                <a16:creationId xmlns:a16="http://schemas.microsoft.com/office/drawing/2014/main" id="{B2EA5C24-6D97-5571-47A9-17D1EE419C30}"/>
              </a:ext>
            </a:extLst>
          </p:cNvPr>
          <p:cNvSpPr txBox="1"/>
          <p:nvPr/>
        </p:nvSpPr>
        <p:spPr>
          <a:xfrm>
            <a:off x="3544745" y="6222526"/>
            <a:ext cx="2902222" cy="338554"/>
          </a:xfrm>
          <a:prstGeom prst="rect">
            <a:avLst/>
          </a:prstGeom>
          <a:noFill/>
        </p:spPr>
        <p:txBody>
          <a:bodyPr wrap="square" rtlCol="0">
            <a:spAutoFit/>
          </a:bodyPr>
          <a:lstStyle/>
          <a:p>
            <a:r>
              <a:rPr lang="en-GB" sz="1600" dirty="0">
                <a:latin typeface="Abadi" panose="020B0604020104020204" pitchFamily="34" charset="0"/>
              </a:rPr>
              <a:t>(NHS Providers,2025)</a:t>
            </a:r>
          </a:p>
        </p:txBody>
      </p:sp>
    </p:spTree>
    <p:extLst>
      <p:ext uri="{BB962C8B-B14F-4D97-AF65-F5344CB8AC3E}">
        <p14:creationId xmlns:p14="http://schemas.microsoft.com/office/powerpoint/2010/main" val="3819713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B12EB20-1372-0D99-7803-70091A55B21C}"/>
              </a:ext>
            </a:extLst>
          </p:cNvPr>
          <p:cNvSpPr>
            <a:spLocks noGrp="1"/>
          </p:cNvSpPr>
          <p:nvPr>
            <p:ph type="body" idx="1"/>
          </p:nvPr>
        </p:nvSpPr>
        <p:spPr>
          <a:xfrm>
            <a:off x="226937" y="242732"/>
            <a:ext cx="1610176" cy="822960"/>
          </a:xfrm>
        </p:spPr>
        <p:txBody>
          <a:bodyPr>
            <a:normAutofit/>
          </a:bodyPr>
          <a:lstStyle/>
          <a:p>
            <a:r>
              <a:rPr lang="en-GB" sz="2400" b="1" i="0" u="sng" dirty="0">
                <a:latin typeface="Abadi" panose="020B0604020104020204" pitchFamily="34" charset="0"/>
              </a:rPr>
              <a:t>Initiatives</a:t>
            </a:r>
            <a:r>
              <a:rPr lang="en-GB" dirty="0"/>
              <a:t> </a:t>
            </a:r>
          </a:p>
        </p:txBody>
      </p:sp>
      <p:pic>
        <p:nvPicPr>
          <p:cNvPr id="1026" name="Picture 2" descr="Benefits of an active life: Sport and fitness: Calderdale Council">
            <a:extLst>
              <a:ext uri="{FF2B5EF4-FFF2-40B4-BE49-F238E27FC236}">
                <a16:creationId xmlns:a16="http://schemas.microsoft.com/office/drawing/2014/main" id="{31B5F8B4-D7AB-823C-0E39-845B4E3D2D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5825" y="1231064"/>
            <a:ext cx="2782576" cy="18529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OPTOBER – STOP SMOKING MONTH – Whitestone Surgery">
            <a:extLst>
              <a:ext uri="{FF2B5EF4-FFF2-40B4-BE49-F238E27FC236}">
                <a16:creationId xmlns:a16="http://schemas.microsoft.com/office/drawing/2014/main" id="{6F26A3C6-1C2B-6303-889E-D92300210A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3193" y="1231064"/>
            <a:ext cx="2782576" cy="185295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ilot Works | Digital Product Discovery &amp; Service Design — Case-study ...">
            <a:extLst>
              <a:ext uri="{FF2B5EF4-FFF2-40B4-BE49-F238E27FC236}">
                <a16:creationId xmlns:a16="http://schemas.microsoft.com/office/drawing/2014/main" id="{06CF4DB3-BEDC-9B20-46C6-0AD1A42642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11548" y="1231064"/>
            <a:ext cx="3267394" cy="18529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EECE3F0-1C7F-4F3C-2FE3-C589AA2D49A5}"/>
              </a:ext>
            </a:extLst>
          </p:cNvPr>
          <p:cNvSpPr txBox="1"/>
          <p:nvPr/>
        </p:nvSpPr>
        <p:spPr>
          <a:xfrm>
            <a:off x="445825" y="3351746"/>
            <a:ext cx="2845809" cy="1815882"/>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badi" panose="020B0604020104020204" pitchFamily="34" charset="0"/>
              </a:rPr>
              <a:t>A Uk public health campaign launched in 2009, to help families eat better, move more and live longer, mainly focusing on reducing childhood obesity (GOV.UK, 2017)</a:t>
            </a:r>
          </a:p>
        </p:txBody>
      </p:sp>
      <p:sp>
        <p:nvSpPr>
          <p:cNvPr id="6" name="TextBox 5">
            <a:extLst>
              <a:ext uri="{FF2B5EF4-FFF2-40B4-BE49-F238E27FC236}">
                <a16:creationId xmlns:a16="http://schemas.microsoft.com/office/drawing/2014/main" id="{994C3FC7-3CE7-BE01-8819-564266EDE1D9}"/>
              </a:ext>
            </a:extLst>
          </p:cNvPr>
          <p:cNvSpPr txBox="1"/>
          <p:nvPr/>
        </p:nvSpPr>
        <p:spPr>
          <a:xfrm>
            <a:off x="3879092" y="3351746"/>
            <a:ext cx="2782576" cy="2308324"/>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badi" panose="020B0604020104020204" pitchFamily="34" charset="0"/>
              </a:rPr>
              <a:t>An annual public health campaign, organised by the NHS and the Department of Health and Social Care, that encourages smokers in the UK to quit for 28 days ion October (GOV.UK, 2022).</a:t>
            </a:r>
          </a:p>
        </p:txBody>
      </p:sp>
      <p:sp>
        <p:nvSpPr>
          <p:cNvPr id="7" name="TextBox 6">
            <a:extLst>
              <a:ext uri="{FF2B5EF4-FFF2-40B4-BE49-F238E27FC236}">
                <a16:creationId xmlns:a16="http://schemas.microsoft.com/office/drawing/2014/main" id="{54BDDBC0-D76C-5C19-D191-C34E3938BF97}"/>
              </a:ext>
            </a:extLst>
          </p:cNvPr>
          <p:cNvSpPr txBox="1"/>
          <p:nvPr/>
        </p:nvSpPr>
        <p:spPr>
          <a:xfrm>
            <a:off x="7392505" y="3351746"/>
            <a:ext cx="3386437" cy="2554545"/>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badi" panose="020B0604020104020204" pitchFamily="34" charset="0"/>
              </a:rPr>
              <a:t>Healthy Start is an NHS scheme launched in 2006 to provide a nutritional safety net for low-income families. Helping women who are pregnant or have young children and are receiving benefits to purchase healthy foods, such as milk or fruit plus get free vitamins (BMC Medicine, 2024).</a:t>
            </a:r>
          </a:p>
        </p:txBody>
      </p:sp>
      <p:sp>
        <p:nvSpPr>
          <p:cNvPr id="8" name="TextBox 7">
            <a:extLst>
              <a:ext uri="{FF2B5EF4-FFF2-40B4-BE49-F238E27FC236}">
                <a16:creationId xmlns:a16="http://schemas.microsoft.com/office/drawing/2014/main" id="{0C02C166-E56F-584E-CE03-095F575814CD}"/>
              </a:ext>
            </a:extLst>
          </p:cNvPr>
          <p:cNvSpPr txBox="1"/>
          <p:nvPr/>
        </p:nvSpPr>
        <p:spPr>
          <a:xfrm>
            <a:off x="445825" y="6018415"/>
            <a:ext cx="10593477" cy="830997"/>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badi" panose="020B0604020104020204" pitchFamily="34" charset="0"/>
              </a:rPr>
              <a:t>These programmes are linked to achieving sustainable development goal 3 by promoting healthier lifestyles, reducing health inequalities, preventing non communicable diseases, improving maternal and child health and reducing health disparities through behavioural change and direct support</a:t>
            </a:r>
          </a:p>
        </p:txBody>
      </p:sp>
    </p:spTree>
    <p:extLst>
      <p:ext uri="{BB962C8B-B14F-4D97-AF65-F5344CB8AC3E}">
        <p14:creationId xmlns:p14="http://schemas.microsoft.com/office/powerpoint/2010/main" val="798406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Healthy eating for families - Kent County Council">
            <a:extLst>
              <a:ext uri="{FF2B5EF4-FFF2-40B4-BE49-F238E27FC236}">
                <a16:creationId xmlns:a16="http://schemas.microsoft.com/office/drawing/2014/main" id="{445B7365-6EC0-DC4D-89A0-234FF02BDB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4026" y="1160705"/>
            <a:ext cx="3080660" cy="3955581"/>
          </a:xfrm>
          <a:prstGeom prst="rect">
            <a:avLst/>
          </a:prstGeom>
          <a:noFill/>
          <a:extLst>
            <a:ext uri="{909E8E84-426E-40DD-AFC4-6F175D3DCCD1}">
              <a14:hiddenFill xmlns:a14="http://schemas.microsoft.com/office/drawing/2010/main">
                <a:solidFill>
                  <a:srgbClr val="FFFFFF"/>
                </a:solidFill>
              </a14:hiddenFill>
            </a:ext>
          </a:extLst>
        </p:spPr>
      </p:pic>
      <p:pic>
        <p:nvPicPr>
          <p:cNvPr id="4" name="Graphic 3" descr="Lunch Box outline">
            <a:extLst>
              <a:ext uri="{FF2B5EF4-FFF2-40B4-BE49-F238E27FC236}">
                <a16:creationId xmlns:a16="http://schemas.microsoft.com/office/drawing/2014/main" id="{E73C0C1E-A70D-A4FD-F485-45F975AE01A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803327" y="114066"/>
            <a:ext cx="914400" cy="914400"/>
          </a:xfrm>
          <a:prstGeom prst="rect">
            <a:avLst/>
          </a:prstGeom>
        </p:spPr>
      </p:pic>
      <p:sp>
        <p:nvSpPr>
          <p:cNvPr id="6" name="TextBox 5">
            <a:extLst>
              <a:ext uri="{FF2B5EF4-FFF2-40B4-BE49-F238E27FC236}">
                <a16:creationId xmlns:a16="http://schemas.microsoft.com/office/drawing/2014/main" id="{039DF1A2-96EB-EBE5-1404-F627C4FEA6BA}"/>
              </a:ext>
            </a:extLst>
          </p:cNvPr>
          <p:cNvSpPr txBox="1"/>
          <p:nvPr/>
        </p:nvSpPr>
        <p:spPr>
          <a:xfrm>
            <a:off x="5649685" y="32657"/>
            <a:ext cx="6291943"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badi" panose="020B0604020104020204" pitchFamily="34" charset="0"/>
              </a:rPr>
              <a:t>Encouraged families to improve their diets and activity levels to prevent obesity. Goal: To create a social movement that would inspire families to make sustainable lifestyle changes by eating well and being more active (NHS, no date).</a:t>
            </a:r>
          </a:p>
        </p:txBody>
      </p:sp>
      <p:pic>
        <p:nvPicPr>
          <p:cNvPr id="8" name="Graphic 7" descr="Excellent outline">
            <a:extLst>
              <a:ext uri="{FF2B5EF4-FFF2-40B4-BE49-F238E27FC236}">
                <a16:creationId xmlns:a16="http://schemas.microsoft.com/office/drawing/2014/main" id="{C1DC6887-C0E8-BA8E-F6C2-CB3F7FBA2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65570" y="1160705"/>
            <a:ext cx="914400" cy="914400"/>
          </a:xfrm>
          <a:prstGeom prst="rect">
            <a:avLst/>
          </a:prstGeom>
        </p:spPr>
      </p:pic>
      <p:sp>
        <p:nvSpPr>
          <p:cNvPr id="9" name="TextBox 8">
            <a:extLst>
              <a:ext uri="{FF2B5EF4-FFF2-40B4-BE49-F238E27FC236}">
                <a16:creationId xmlns:a16="http://schemas.microsoft.com/office/drawing/2014/main" id="{B76BD612-2374-C1D7-386B-88354C971781}"/>
              </a:ext>
            </a:extLst>
          </p:cNvPr>
          <p:cNvSpPr txBox="1"/>
          <p:nvPr/>
        </p:nvSpPr>
        <p:spPr>
          <a:xfrm>
            <a:off x="8137076" y="1909848"/>
            <a:ext cx="3608616" cy="5847755"/>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badi" panose="020B0604020104020204" pitchFamily="34" charset="0"/>
              </a:rPr>
              <a:t>The campaign reached 99% of targeted families. 413,466 families joined Change4Life in the first 12 months.(NSMC, 2007).</a:t>
            </a:r>
          </a:p>
          <a:p>
            <a:pPr marL="285750" indent="-285750">
              <a:buFont typeface="Arial" panose="020B0604020202020204" pitchFamily="34" charset="0"/>
              <a:buChar char="•"/>
            </a:pPr>
            <a:r>
              <a:rPr lang="en-GB" sz="1600" dirty="0">
                <a:latin typeface="Abadi" panose="020B0604020104020204" pitchFamily="34" charset="0"/>
              </a:rPr>
              <a:t>High public awareness, ability to drive reported behaviour changes in families and measurable impact on purchasing habits like a reduction in sugary drinks purchases.</a:t>
            </a:r>
          </a:p>
          <a:p>
            <a:pPr marL="285750" indent="-285750">
              <a:buFont typeface="Arial" panose="020B0604020202020204" pitchFamily="34" charset="0"/>
              <a:buChar char="•"/>
            </a:pPr>
            <a:r>
              <a:rPr lang="en-GB" sz="1600" dirty="0">
                <a:latin typeface="Abadi" panose="020B0604020104020204" pitchFamily="34" charset="0"/>
              </a:rPr>
              <a:t>Strong marketing campaigns and partnership with organisations. </a:t>
            </a:r>
          </a:p>
          <a:p>
            <a:pPr marL="285750" indent="-285750">
              <a:buFont typeface="Arial" panose="020B0604020202020204" pitchFamily="34" charset="0"/>
              <a:buChar char="•"/>
            </a:pPr>
            <a:r>
              <a:rPr lang="en-GB" sz="1600" dirty="0">
                <a:latin typeface="Abadi" panose="020B0604020104020204" pitchFamily="34" charset="0"/>
              </a:rPr>
              <a:t>Raising awareness of healthy eating.</a:t>
            </a:r>
          </a:p>
          <a:p>
            <a:pPr marL="285750" indent="-285750">
              <a:buFont typeface="Arial" panose="020B0604020202020204" pitchFamily="34" charset="0"/>
              <a:buChar char="•"/>
            </a:pPr>
            <a:r>
              <a:rPr lang="en-GB" sz="1600" dirty="0">
                <a:latin typeface="Abadi" panose="020B0604020104020204" pitchFamily="34" charset="0"/>
              </a:rPr>
              <a:t>Making healthy choices more visible within communities. The campaign engaged with schools and communities creating a shared focus on promoting health habits. </a:t>
            </a:r>
          </a:p>
          <a:p>
            <a:pPr marL="285750" indent="-285750">
              <a:buFont typeface="Arial" panose="020B0604020202020204" pitchFamily="34" charset="0"/>
              <a:buChar char="•"/>
            </a:pPr>
            <a:endParaRPr lang="en-GB" sz="1600" dirty="0">
              <a:latin typeface="Abadi" panose="020B0604020104020204" pitchFamily="34" charset="0"/>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11" name="Graphic 10" descr="Construction Barricade outline">
            <a:extLst>
              <a:ext uri="{FF2B5EF4-FFF2-40B4-BE49-F238E27FC236}">
                <a16:creationId xmlns:a16="http://schemas.microsoft.com/office/drawing/2014/main" id="{54D133D9-7460-2C50-E801-025B50FF27C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46965" y="83487"/>
            <a:ext cx="685804" cy="914400"/>
          </a:xfrm>
          <a:prstGeom prst="rect">
            <a:avLst/>
          </a:prstGeom>
        </p:spPr>
      </p:pic>
      <p:sp>
        <p:nvSpPr>
          <p:cNvPr id="13" name="TextBox 12">
            <a:extLst>
              <a:ext uri="{FF2B5EF4-FFF2-40B4-BE49-F238E27FC236}">
                <a16:creationId xmlns:a16="http://schemas.microsoft.com/office/drawing/2014/main" id="{AC81BA79-8176-B9F6-4A87-8143D66506D1}"/>
              </a:ext>
            </a:extLst>
          </p:cNvPr>
          <p:cNvSpPr txBox="1"/>
          <p:nvPr/>
        </p:nvSpPr>
        <p:spPr>
          <a:xfrm>
            <a:off x="761997" y="83487"/>
            <a:ext cx="3701145" cy="5262979"/>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badi" panose="020B0604020104020204" pitchFamily="34" charset="0"/>
              </a:rPr>
              <a:t>The campaigns emphasis on individual choices can overlook how poverty , food availability and access to public transport are major drivers of obesity.</a:t>
            </a:r>
          </a:p>
          <a:p>
            <a:pPr marL="285750" indent="-285750">
              <a:buFont typeface="Arial" panose="020B0604020202020204" pitchFamily="34" charset="0"/>
              <a:buChar char="•"/>
            </a:pPr>
            <a:r>
              <a:rPr lang="en-GB" sz="1600" dirty="0">
                <a:latin typeface="Abadi" panose="020B0604020104020204" pitchFamily="34" charset="0"/>
              </a:rPr>
              <a:t>The campaign has been criticized for its partnership and reliance on funding from major food companies, which are themselves part of the problem.</a:t>
            </a:r>
          </a:p>
          <a:p>
            <a:pPr marL="285750" indent="-285750">
              <a:buFont typeface="Arial" panose="020B0604020202020204" pitchFamily="34" charset="0"/>
              <a:buChar char="•"/>
            </a:pPr>
            <a:r>
              <a:rPr lang="en-GB" sz="1600" dirty="0">
                <a:latin typeface="Abadi" panose="020B0604020104020204" pitchFamily="34" charset="0"/>
              </a:rPr>
              <a:t>Risk of triggering eating disorders as the campaign focuses on calorie counting (Beat, 2025)</a:t>
            </a:r>
          </a:p>
          <a:p>
            <a:pPr marL="285750" indent="-285750">
              <a:buFont typeface="Arial" panose="020B0604020202020204" pitchFamily="34" charset="0"/>
              <a:buChar char="•"/>
            </a:pPr>
            <a:r>
              <a:rPr lang="en-GB" sz="1600" dirty="0">
                <a:latin typeface="Abadi" panose="020B0604020104020204" pitchFamily="34" charset="0"/>
              </a:rPr>
              <a:t>Research suggest that voluntary interventions like health education and dietary counselling may widen health inequalities, as they can be less effective for people in disadvantaged circumstances, compared to structural changes like pricing. </a:t>
            </a:r>
          </a:p>
        </p:txBody>
      </p:sp>
      <p:pic>
        <p:nvPicPr>
          <p:cNvPr id="15" name="Graphic 14" descr="Heart with pulse outline">
            <a:extLst>
              <a:ext uri="{FF2B5EF4-FFF2-40B4-BE49-F238E27FC236}">
                <a16:creationId xmlns:a16="http://schemas.microsoft.com/office/drawing/2014/main" id="{9EBDE7BF-8387-47A8-5B49-D890F00EE49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9879" y="5346466"/>
            <a:ext cx="914400" cy="914400"/>
          </a:xfrm>
          <a:prstGeom prst="rect">
            <a:avLst/>
          </a:prstGeom>
        </p:spPr>
      </p:pic>
      <p:sp>
        <p:nvSpPr>
          <p:cNvPr id="17" name="TextBox 16">
            <a:extLst>
              <a:ext uri="{FF2B5EF4-FFF2-40B4-BE49-F238E27FC236}">
                <a16:creationId xmlns:a16="http://schemas.microsoft.com/office/drawing/2014/main" id="{E23D799F-54FD-BDE5-478C-A284D3C49CB6}"/>
              </a:ext>
            </a:extLst>
          </p:cNvPr>
          <p:cNvSpPr txBox="1"/>
          <p:nvPr/>
        </p:nvSpPr>
        <p:spPr>
          <a:xfrm>
            <a:off x="903521" y="5458454"/>
            <a:ext cx="6988622" cy="2431435"/>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badi" panose="020B0604020104020204" pitchFamily="34" charset="0"/>
              </a:rPr>
              <a:t>How this meets areas of health Belief Model?</a:t>
            </a:r>
          </a:p>
          <a:p>
            <a:pPr marL="285750" indent="-285750">
              <a:buFont typeface="Arial" panose="020B0604020202020204" pitchFamily="34" charset="0"/>
              <a:buChar char="•"/>
            </a:pPr>
            <a:r>
              <a:rPr lang="en-GB" sz="1600" dirty="0">
                <a:latin typeface="Abadi" panose="020B0604020104020204" pitchFamily="34" charset="0"/>
              </a:rPr>
              <a:t>Cues to action: mass media coverage to prompt action</a:t>
            </a:r>
          </a:p>
          <a:p>
            <a:pPr marL="285750" indent="-285750">
              <a:buFont typeface="Arial" panose="020B0604020202020204" pitchFamily="34" charset="0"/>
              <a:buChar char="•"/>
            </a:pPr>
            <a:r>
              <a:rPr lang="en-GB" sz="1600" dirty="0">
                <a:latin typeface="Abadi" panose="020B0604020104020204" pitchFamily="34" charset="0"/>
              </a:rPr>
              <a:t>Health motivation: e.g. framing obesity as health threat, which increases the likeliness of other health problems.</a:t>
            </a:r>
          </a:p>
          <a:p>
            <a:pPr marL="285750" indent="-285750">
              <a:buFont typeface="Arial" panose="020B0604020202020204" pitchFamily="34" charset="0"/>
              <a:buChar char="•"/>
            </a:pPr>
            <a:r>
              <a:rPr lang="en-GB" sz="1600" dirty="0">
                <a:latin typeface="Abadi" panose="020B0604020104020204" pitchFamily="34" charset="0"/>
              </a:rPr>
              <a:t>Perceived benefits: better overall health, less future health problems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649483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03"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3105" name="Straight Connector 3104">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3107" name="Rectangle 3106">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9"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3177" y="66751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3111" name="Freeform: Shape 3110">
            <a:extLst>
              <a:ext uri="{FF2B5EF4-FFF2-40B4-BE49-F238E27FC236}">
                <a16:creationId xmlns:a16="http://schemas.microsoft.com/office/drawing/2014/main" id="{CD14F0CE-4A68-4F5C-AC85-FF283F924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6934"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 Placeholder 2">
            <a:extLst>
              <a:ext uri="{FF2B5EF4-FFF2-40B4-BE49-F238E27FC236}">
                <a16:creationId xmlns:a16="http://schemas.microsoft.com/office/drawing/2014/main" id="{6433625D-A79E-623C-FE2F-7F253CB1BB67}"/>
              </a:ext>
            </a:extLst>
          </p:cNvPr>
          <p:cNvSpPr>
            <a:spLocks noGrp="1"/>
          </p:cNvSpPr>
          <p:nvPr>
            <p:ph type="body" idx="1"/>
          </p:nvPr>
        </p:nvSpPr>
        <p:spPr>
          <a:xfrm>
            <a:off x="8047997" y="843094"/>
            <a:ext cx="3940008" cy="6014906"/>
          </a:xfrm>
        </p:spPr>
        <p:txBody>
          <a:bodyPr vert="horz" lIns="91440" tIns="45720" rIns="91440" bIns="45720" rtlCol="0">
            <a:normAutofit/>
          </a:bodyPr>
          <a:lstStyle/>
          <a:p>
            <a:pPr>
              <a:lnSpc>
                <a:spcPct val="100000"/>
              </a:lnSpc>
            </a:pPr>
            <a:r>
              <a:rPr lang="en-US" sz="1600" i="0" dirty="0">
                <a:solidFill>
                  <a:schemeClr val="bg1"/>
                </a:solidFill>
                <a:latin typeface="Abadi" panose="020B0604020104020204" pitchFamily="34" charset="0"/>
              </a:rPr>
              <a:t>The Health Belief model is a theoretical model that can be used to guide health promotion and disease prevention programs. It is used to explain and predict individual changes in health behaviors. It is one of the most widely used models for understanding health behaviors. </a:t>
            </a:r>
          </a:p>
          <a:p>
            <a:pPr>
              <a:lnSpc>
                <a:spcPct val="100000"/>
              </a:lnSpc>
            </a:pPr>
            <a:r>
              <a:rPr lang="en-US" sz="1600" i="0" dirty="0">
                <a:solidFill>
                  <a:schemeClr val="bg1"/>
                </a:solidFill>
                <a:latin typeface="Abadi" panose="020B0604020104020204" pitchFamily="34" charset="0"/>
              </a:rPr>
              <a:t>‘The model focuses on how individuals perceive health threats and decide to act based on the value individuals place on a particular goal and the likelihood that actions taken towards that goal will be successful in achieving the goal’. (NIH 2024).</a:t>
            </a:r>
          </a:p>
          <a:p>
            <a:pPr>
              <a:lnSpc>
                <a:spcPct val="100000"/>
              </a:lnSpc>
            </a:pPr>
            <a:r>
              <a:rPr lang="en-US" sz="1600" i="0" dirty="0">
                <a:solidFill>
                  <a:schemeClr val="bg1"/>
                </a:solidFill>
                <a:latin typeface="Abadi" panose="020B0604020104020204" pitchFamily="34" charset="0"/>
              </a:rPr>
              <a:t>Although a widely used framework, it has been criticized for its over emphasis on cognitive factors, whilst neglecting social and emotional influences and its assumption of rational decision making. It also states that this model has completely overlooked the impact of barriers such as poverty or lack </a:t>
            </a:r>
            <a:r>
              <a:rPr lang="en-US" sz="1600" dirty="0">
                <a:solidFill>
                  <a:schemeClr val="bg1"/>
                </a:solidFill>
                <a:latin typeface="Abadi" panose="020B0604020104020204" pitchFamily="34" charset="0"/>
              </a:rPr>
              <a:t>of access to healthcare. </a:t>
            </a:r>
            <a:r>
              <a:rPr lang="en-US" sz="1600" i="0" dirty="0">
                <a:solidFill>
                  <a:schemeClr val="bg1"/>
                </a:solidFill>
                <a:latin typeface="Abadi" panose="020B0604020104020204" pitchFamily="34" charset="0"/>
              </a:rPr>
              <a:t>(NIH, 2024).</a:t>
            </a:r>
          </a:p>
          <a:p>
            <a:pPr>
              <a:lnSpc>
                <a:spcPct val="100000"/>
              </a:lnSpc>
            </a:pPr>
            <a:endParaRPr lang="en-US" sz="1600" dirty="0">
              <a:solidFill>
                <a:schemeClr val="bg1"/>
              </a:solidFill>
              <a:latin typeface="Abadi" panose="020B0604020104020204" pitchFamily="34" charset="0"/>
            </a:endParaRPr>
          </a:p>
        </p:txBody>
      </p:sp>
      <p:pic>
        <p:nvPicPr>
          <p:cNvPr id="3076" name="Picture 4" descr="Schematic representation of the Health Belief Model [28]. | Download ...">
            <a:extLst>
              <a:ext uri="{FF2B5EF4-FFF2-40B4-BE49-F238E27FC236}">
                <a16:creationId xmlns:a16="http://schemas.microsoft.com/office/drawing/2014/main" id="{4C1E932E-D508-93DB-1C86-F5BEF0B68E1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8176" y="570451"/>
            <a:ext cx="6274957" cy="5788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0717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4153"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4155" name="Straight Connector 4154">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4156" name="Rectangle 4155">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itting on a scale&#10;&#10;AI-generated content may be incorrect.">
            <a:extLst>
              <a:ext uri="{FF2B5EF4-FFF2-40B4-BE49-F238E27FC236}">
                <a16:creationId xmlns:a16="http://schemas.microsoft.com/office/drawing/2014/main" id="{D2A7F79A-F821-1F61-FE06-52FBCA029FF9}"/>
              </a:ext>
            </a:extLst>
          </p:cNvPr>
          <p:cNvPicPr>
            <a:picLocks noChangeAspect="1"/>
          </p:cNvPicPr>
          <p:nvPr/>
        </p:nvPicPr>
        <p:blipFill>
          <a:blip r:embed="rId2"/>
          <a:srcRect t="29914" b="13837"/>
          <a:stretch>
            <a:fillRect/>
          </a:stretch>
        </p:blipFill>
        <p:spPr>
          <a:xfrm>
            <a:off x="1" y="10"/>
            <a:ext cx="12191999" cy="6857990"/>
          </a:xfrm>
          <a:prstGeom prst="rect">
            <a:avLst/>
          </a:prstGeom>
        </p:spPr>
      </p:pic>
      <p:sp>
        <p:nvSpPr>
          <p:cNvPr id="4157" name="Rectangle 4156">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1C8B7D-6659-C597-9FD3-32F8F6C6936A}"/>
              </a:ext>
            </a:extLst>
          </p:cNvPr>
          <p:cNvSpPr>
            <a:spLocks noGrp="1"/>
          </p:cNvSpPr>
          <p:nvPr>
            <p:ph type="title"/>
          </p:nvPr>
        </p:nvSpPr>
        <p:spPr>
          <a:xfrm>
            <a:off x="758952" y="1143000"/>
            <a:ext cx="4572000" cy="2984701"/>
          </a:xfrm>
        </p:spPr>
        <p:txBody>
          <a:bodyPr vert="horz" lIns="91440" tIns="45720" rIns="91440" bIns="45720" rtlCol="0" anchor="b">
            <a:normAutofit/>
          </a:bodyPr>
          <a:lstStyle/>
          <a:p>
            <a:r>
              <a:rPr lang="en-US" b="1" i="0" u="sng" dirty="0">
                <a:solidFill>
                  <a:srgbClr val="FFFFFF"/>
                </a:solidFill>
                <a:latin typeface="Abadi" panose="020B0604020104020204" pitchFamily="34" charset="0"/>
              </a:rPr>
              <a:t>Equity and access</a:t>
            </a:r>
          </a:p>
        </p:txBody>
      </p:sp>
      <p:cxnSp>
        <p:nvCxnSpPr>
          <p:cNvPr id="4152" name="Straight Connector 4151">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4154"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553359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doctors and children in medical attire&#10;&#10;AI-generated content may be incorrect.">
            <a:extLst>
              <a:ext uri="{FF2B5EF4-FFF2-40B4-BE49-F238E27FC236}">
                <a16:creationId xmlns:a16="http://schemas.microsoft.com/office/drawing/2014/main" id="{29E95533-AF6C-6B44-6719-EB40A927973C}"/>
              </a:ext>
            </a:extLst>
          </p:cNvPr>
          <p:cNvPicPr>
            <a:picLocks noChangeAspect="1"/>
          </p:cNvPicPr>
          <p:nvPr/>
        </p:nvPicPr>
        <p:blipFill>
          <a:blip r:embed="rId2">
            <a:alphaModFix/>
          </a:blip>
          <a:srcRect l="16546" r="6259" b="2"/>
          <a:stretch>
            <a:fillRect/>
          </a:stretch>
        </p:blipFill>
        <p:spPr>
          <a:xfrm>
            <a:off x="6560191" y="10"/>
            <a:ext cx="5631809" cy="6857990"/>
          </a:xfrm>
          <a:custGeom>
            <a:avLst/>
            <a:gdLst/>
            <a:ahLst/>
            <a:cxnLst/>
            <a:rect l="l" t="t" r="r" b="b"/>
            <a:pathLst>
              <a:path w="8860407" h="6858000">
                <a:moveTo>
                  <a:pt x="0" y="0"/>
                </a:moveTo>
                <a:lnTo>
                  <a:pt x="8860407" y="0"/>
                </a:lnTo>
                <a:lnTo>
                  <a:pt x="8860407" y="6858000"/>
                </a:lnTo>
                <a:lnTo>
                  <a:pt x="661049" y="6858000"/>
                </a:lnTo>
                <a:lnTo>
                  <a:pt x="832672" y="6662026"/>
                </a:lnTo>
                <a:cubicBezTo>
                  <a:pt x="1465328" y="5866432"/>
                  <a:pt x="1845374" y="4846462"/>
                  <a:pt x="1845374" y="3734370"/>
                </a:cubicBezTo>
                <a:cubicBezTo>
                  <a:pt x="1845374" y="2244963"/>
                  <a:pt x="1163691" y="920792"/>
                  <a:pt x="106458" y="79568"/>
                </a:cubicBezTo>
                <a:close/>
              </a:path>
            </a:pathLst>
          </a:custGeom>
        </p:spPr>
      </p:pic>
      <p:sp>
        <p:nvSpPr>
          <p:cNvPr id="2" name="Title 1">
            <a:extLst>
              <a:ext uri="{FF2B5EF4-FFF2-40B4-BE49-F238E27FC236}">
                <a16:creationId xmlns:a16="http://schemas.microsoft.com/office/drawing/2014/main" id="{DC9FCC4E-1D57-60B9-842A-5449C9E0CD4F}"/>
              </a:ext>
            </a:extLst>
          </p:cNvPr>
          <p:cNvSpPr>
            <a:spLocks noGrp="1"/>
          </p:cNvSpPr>
          <p:nvPr>
            <p:ph type="title"/>
          </p:nvPr>
        </p:nvSpPr>
        <p:spPr>
          <a:xfrm>
            <a:off x="186535" y="187307"/>
            <a:ext cx="6187121" cy="452773"/>
          </a:xfrm>
        </p:spPr>
        <p:txBody>
          <a:bodyPr vert="horz" lIns="91440" tIns="45720" rIns="91440" bIns="45720" rtlCol="0" anchor="b">
            <a:normAutofit/>
          </a:bodyPr>
          <a:lstStyle/>
          <a:p>
            <a:r>
              <a:rPr lang="en-US" sz="1800" b="1" i="0" u="sng" dirty="0">
                <a:latin typeface="Abadi" panose="020B0604020104020204" pitchFamily="34" charset="0"/>
              </a:rPr>
              <a:t>Inequalities</a:t>
            </a:r>
          </a:p>
        </p:txBody>
      </p:sp>
      <p:sp>
        <p:nvSpPr>
          <p:cNvPr id="3" name="Text Placeholder 2">
            <a:extLst>
              <a:ext uri="{FF2B5EF4-FFF2-40B4-BE49-F238E27FC236}">
                <a16:creationId xmlns:a16="http://schemas.microsoft.com/office/drawing/2014/main" id="{4DD7D297-1FCE-1055-BCE1-C48E3A462F95}"/>
              </a:ext>
            </a:extLst>
          </p:cNvPr>
          <p:cNvSpPr>
            <a:spLocks noGrp="1"/>
          </p:cNvSpPr>
          <p:nvPr>
            <p:ph type="body" idx="1"/>
          </p:nvPr>
        </p:nvSpPr>
        <p:spPr>
          <a:xfrm>
            <a:off x="125837" y="827387"/>
            <a:ext cx="6937689" cy="5843306"/>
          </a:xfrm>
        </p:spPr>
        <p:txBody>
          <a:bodyPr vert="horz" lIns="91440" tIns="45720" rIns="91440" bIns="45720" rtlCol="0" anchor="t">
            <a:normAutofit/>
          </a:bodyPr>
          <a:lstStyle/>
          <a:p>
            <a:pPr marL="342900" indent="-342900">
              <a:lnSpc>
                <a:spcPct val="100000"/>
              </a:lnSpc>
              <a:buFont typeface="Arial" panose="020B0604020202020204" pitchFamily="34" charset="0"/>
              <a:buChar char="•"/>
            </a:pPr>
            <a:r>
              <a:rPr lang="en-US" sz="1600" i="0" dirty="0">
                <a:latin typeface="Abadi" panose="020B0604020104020204" pitchFamily="34" charset="0"/>
              </a:rPr>
              <a:t>Health status-differences in life expectancy</a:t>
            </a:r>
          </a:p>
          <a:p>
            <a:pPr marL="342900" indent="-342900">
              <a:lnSpc>
                <a:spcPct val="100000"/>
              </a:lnSpc>
              <a:buFont typeface="Arial" panose="020B0604020202020204" pitchFamily="34" charset="0"/>
              <a:buChar char="•"/>
            </a:pPr>
            <a:r>
              <a:rPr lang="en-US" sz="1600" i="0" dirty="0">
                <a:latin typeface="Abadi" panose="020B0604020104020204" pitchFamily="34" charset="0"/>
              </a:rPr>
              <a:t>Unequal access to care-due to factors like transportation, service availability and affordability</a:t>
            </a:r>
          </a:p>
          <a:p>
            <a:pPr marL="342900" indent="-342900">
              <a:lnSpc>
                <a:spcPct val="100000"/>
              </a:lnSpc>
              <a:buFont typeface="Arial" panose="020B0604020202020204" pitchFamily="34" charset="0"/>
              <a:buChar char="•"/>
            </a:pPr>
            <a:r>
              <a:rPr lang="en-US" sz="1600" i="0" dirty="0">
                <a:latin typeface="Abadi" panose="020B0604020104020204" pitchFamily="34" charset="0"/>
              </a:rPr>
              <a:t>Quality and experience of care- patient satisfaction and culturally sensitive care</a:t>
            </a:r>
          </a:p>
          <a:p>
            <a:pPr marL="342900" indent="-342900">
              <a:lnSpc>
                <a:spcPct val="100000"/>
              </a:lnSpc>
              <a:buFont typeface="Arial" panose="020B0604020202020204" pitchFamily="34" charset="0"/>
              <a:buChar char="•"/>
            </a:pPr>
            <a:r>
              <a:rPr lang="en-US" sz="1600" i="0" dirty="0">
                <a:latin typeface="Abadi" panose="020B0604020104020204" pitchFamily="34" charset="0"/>
              </a:rPr>
              <a:t>Wider determinants of health-the social, environmental and economic conditions that influence health such as housing, income, education and access to healthy foods</a:t>
            </a:r>
          </a:p>
          <a:p>
            <a:pPr marL="342900" indent="-342900">
              <a:lnSpc>
                <a:spcPct val="100000"/>
              </a:lnSpc>
              <a:buFont typeface="Arial" panose="020B0604020202020204" pitchFamily="34" charset="0"/>
              <a:buChar char="•"/>
            </a:pPr>
            <a:r>
              <a:rPr lang="en-US" sz="1600" i="0" dirty="0">
                <a:latin typeface="Abadi" panose="020B0604020104020204" pitchFamily="34" charset="0"/>
              </a:rPr>
              <a:t>Geographic locations-people in deprived areas may have limited access</a:t>
            </a:r>
          </a:p>
          <a:p>
            <a:pPr marL="342900" indent="-342900">
              <a:lnSpc>
                <a:spcPct val="100000"/>
              </a:lnSpc>
              <a:buFont typeface="Arial" panose="020B0604020202020204" pitchFamily="34" charset="0"/>
              <a:buChar char="•"/>
            </a:pPr>
            <a:r>
              <a:rPr lang="en-US" sz="1600" i="0" dirty="0">
                <a:latin typeface="Abadi" panose="020B0604020104020204" pitchFamily="34" charset="0"/>
              </a:rPr>
              <a:t>Ethnicity-may experience cultural barriers, language difficulties, discrimination and limited access to culturally appropriate care</a:t>
            </a:r>
          </a:p>
          <a:p>
            <a:pPr marL="342900" indent="-342900">
              <a:lnSpc>
                <a:spcPct val="100000"/>
              </a:lnSpc>
              <a:buFont typeface="Arial" panose="020B0604020202020204" pitchFamily="34" charset="0"/>
              <a:buChar char="•"/>
            </a:pPr>
            <a:r>
              <a:rPr lang="en-US" sz="1600" i="0" dirty="0">
                <a:latin typeface="Abadi" panose="020B0604020104020204" pitchFamily="34" charset="0"/>
              </a:rPr>
              <a:t>Social exclusion-homeless individuals, asylum seekers and individuals with disabilities may face additional barriers to healthcare</a:t>
            </a:r>
          </a:p>
          <a:p>
            <a:pPr>
              <a:lnSpc>
                <a:spcPct val="100000"/>
              </a:lnSpc>
            </a:pPr>
            <a:r>
              <a:rPr lang="en-US" sz="1600" i="0" dirty="0">
                <a:latin typeface="Abadi" panose="020B0604020104020204" pitchFamily="34" charset="0"/>
              </a:rPr>
              <a:t>Economic costs- Health inequalities contribute to reduced productivity, increased health are costs, and social welfare expenses</a:t>
            </a:r>
            <a:r>
              <a:rPr lang="en-US" sz="1800" i="0" dirty="0">
                <a:latin typeface="Abadi" panose="020B0604020104020204" pitchFamily="34" charset="0"/>
              </a:rPr>
              <a:t>.</a:t>
            </a:r>
          </a:p>
          <a:p>
            <a:pPr marL="342900" indent="-342900">
              <a:lnSpc>
                <a:spcPct val="100000"/>
              </a:lnSpc>
              <a:buFont typeface="Arial" panose="020B0604020202020204" pitchFamily="34" charset="0"/>
              <a:buChar char="•"/>
            </a:pPr>
            <a:endParaRPr lang="en-US" sz="2200" dirty="0"/>
          </a:p>
        </p:txBody>
      </p:sp>
      <p:sp>
        <p:nvSpPr>
          <p:cNvPr id="15"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100876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321A4-6E64-7232-1EAA-CF44ED230FE2}"/>
              </a:ext>
            </a:extLst>
          </p:cNvPr>
          <p:cNvSpPr>
            <a:spLocks noGrp="1"/>
          </p:cNvSpPr>
          <p:nvPr>
            <p:ph type="title"/>
          </p:nvPr>
        </p:nvSpPr>
        <p:spPr>
          <a:xfrm>
            <a:off x="226338" y="247285"/>
            <a:ext cx="10666949" cy="518027"/>
          </a:xfrm>
        </p:spPr>
        <p:txBody>
          <a:bodyPr>
            <a:normAutofit/>
          </a:bodyPr>
          <a:lstStyle/>
          <a:p>
            <a:r>
              <a:rPr lang="en-GB" sz="1800" b="1" i="0" u="sng" dirty="0">
                <a:latin typeface="Abadi" panose="020B0604020104020204" pitchFamily="34" charset="0"/>
              </a:rPr>
              <a:t>Initiatives to improve access</a:t>
            </a:r>
          </a:p>
        </p:txBody>
      </p:sp>
      <p:sp>
        <p:nvSpPr>
          <p:cNvPr id="3" name="Text Placeholder 2">
            <a:extLst>
              <a:ext uri="{FF2B5EF4-FFF2-40B4-BE49-F238E27FC236}">
                <a16:creationId xmlns:a16="http://schemas.microsoft.com/office/drawing/2014/main" id="{48974C65-26DB-3193-9F69-15080B83C22E}"/>
              </a:ext>
            </a:extLst>
          </p:cNvPr>
          <p:cNvSpPr>
            <a:spLocks noGrp="1"/>
          </p:cNvSpPr>
          <p:nvPr>
            <p:ph type="body" idx="1"/>
          </p:nvPr>
        </p:nvSpPr>
        <p:spPr>
          <a:xfrm>
            <a:off x="222239" y="163286"/>
            <a:ext cx="10671048" cy="4786873"/>
          </a:xfrm>
        </p:spPr>
        <p:txBody>
          <a:bodyPr>
            <a:normAutofit/>
          </a:bodyPr>
          <a:lstStyle/>
          <a:p>
            <a:pPr marL="342900" indent="-342900">
              <a:buFont typeface="Arial" panose="020B0604020202020204" pitchFamily="34" charset="0"/>
              <a:buChar char="•"/>
            </a:pPr>
            <a:r>
              <a:rPr lang="en-GB" sz="1600" i="0" dirty="0">
                <a:latin typeface="Abadi" panose="020B0604020104020204" pitchFamily="34" charset="0"/>
              </a:rPr>
              <a:t>Improving access to care- transportation and language barriers, availability of technology/internet and devices. Addressing language barriers and cultural differences</a:t>
            </a:r>
          </a:p>
          <a:p>
            <a:pPr marL="342900" indent="-342900">
              <a:buFont typeface="Arial" panose="020B0604020202020204" pitchFamily="34" charset="0"/>
              <a:buChar char="•"/>
            </a:pPr>
            <a:r>
              <a:rPr lang="en-GB" sz="1600" i="0" dirty="0">
                <a:latin typeface="Abadi" panose="020B0604020104020204" pitchFamily="34" charset="0"/>
              </a:rPr>
              <a:t>Addressing wider determinants- Investing in social and economic development. (improving housing conditions, promoting education and employment opportunities)</a:t>
            </a:r>
          </a:p>
          <a:p>
            <a:pPr marL="342900" indent="-342900">
              <a:buFont typeface="Arial" panose="020B0604020202020204" pitchFamily="34" charset="0"/>
              <a:buChar char="•"/>
            </a:pPr>
            <a:r>
              <a:rPr lang="en-GB" sz="1600" i="0" dirty="0">
                <a:latin typeface="Abadi" panose="020B0604020104020204" pitchFamily="34" charset="0"/>
              </a:rPr>
              <a:t>Promoting equity in healthcare- Implementing policies and practices that promote fairness and reduce discrimination</a:t>
            </a:r>
          </a:p>
          <a:p>
            <a:pPr marL="342900" indent="-342900">
              <a:buFont typeface="Arial" panose="020B0604020202020204" pitchFamily="34" charset="0"/>
              <a:buChar char="•"/>
            </a:pPr>
            <a:r>
              <a:rPr lang="en-GB" sz="1600" i="0" dirty="0">
                <a:latin typeface="Abadi" panose="020B0604020104020204" pitchFamily="34" charset="0"/>
              </a:rPr>
              <a:t>Strengthening community engagement- Allowing communities to feel empowered by participating in decision making processes and addressing local health needs</a:t>
            </a:r>
          </a:p>
          <a:p>
            <a:pPr marL="342900" indent="-342900">
              <a:buFont typeface="Arial" panose="020B0604020202020204" pitchFamily="34" charset="0"/>
              <a:buChar char="•"/>
            </a:pPr>
            <a:r>
              <a:rPr lang="en-GB" sz="1600" i="0" dirty="0">
                <a:latin typeface="Abadi" panose="020B0604020104020204" pitchFamily="34" charset="0"/>
              </a:rPr>
              <a:t>Data collection and monitoring- Identifying and tracking health inequalities and monitoring the difference interventions are making.</a:t>
            </a:r>
          </a:p>
        </p:txBody>
      </p:sp>
    </p:spTree>
    <p:extLst>
      <p:ext uri="{BB962C8B-B14F-4D97-AF65-F5344CB8AC3E}">
        <p14:creationId xmlns:p14="http://schemas.microsoft.com/office/powerpoint/2010/main" val="1839047693"/>
      </p:ext>
    </p:extLst>
  </p:cSld>
  <p:clrMapOvr>
    <a:masterClrMapping/>
  </p:clrMapOvr>
  <p:extLst>
    <p:ext uri="{6950BFC3-D8DA-4A85-94F7-54DA5524770B}">
      <p188:commentRel xmlns:p188="http://schemas.microsoft.com/office/powerpoint/2018/8/main" r:id="rId2"/>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A2ECF46-41DD-C514-C09E-E797F5F375A0}"/>
              </a:ext>
            </a:extLst>
          </p:cNvPr>
          <p:cNvSpPr>
            <a:spLocks noGrp="1"/>
          </p:cNvSpPr>
          <p:nvPr>
            <p:ph type="body" idx="1"/>
          </p:nvPr>
        </p:nvSpPr>
        <p:spPr>
          <a:xfrm>
            <a:off x="91712" y="637563"/>
            <a:ext cx="11577374" cy="5771626"/>
          </a:xfrm>
        </p:spPr>
        <p:txBody>
          <a:bodyPr/>
          <a:lstStyle/>
          <a:p>
            <a:r>
              <a:rPr lang="en-GB" sz="1600" i="0" dirty="0">
                <a:latin typeface="Abadi" panose="020B0604020104020204" pitchFamily="34" charset="0"/>
              </a:rPr>
              <a:t>I conclude that by Identifying the barriers, inequalities and determinants of health and wellbeing within affected areas in the UK, they can then be tackled in a way that improves communities and regions overall health, wellbeing and standard of living and satisfaction of life. This can be achieved by:</a:t>
            </a:r>
          </a:p>
          <a:p>
            <a:pPr marL="342900" indent="-342900">
              <a:buFont typeface="Arial" panose="020B0604020202020204" pitchFamily="34" charset="0"/>
              <a:buChar char="•"/>
            </a:pPr>
            <a:r>
              <a:rPr lang="en-GB" sz="1600" i="0" dirty="0">
                <a:latin typeface="Abadi" panose="020B0604020104020204" pitchFamily="34" charset="0"/>
              </a:rPr>
              <a:t> putting in place polices and governance to ensure individual’s and communities, regardless of ethnicity, disability, social, biological or psychological circumstances receive the targeted care and support they need for them to thrive.</a:t>
            </a:r>
          </a:p>
          <a:p>
            <a:pPr marL="342900" indent="-342900">
              <a:buFont typeface="Arial" panose="020B0604020202020204" pitchFamily="34" charset="0"/>
              <a:buChar char="•"/>
            </a:pPr>
            <a:r>
              <a:rPr lang="en-GB" sz="1600" i="0" dirty="0">
                <a:latin typeface="Abadi" panose="020B0604020104020204" pitchFamily="34" charset="0"/>
              </a:rPr>
              <a:t> By Integrating Health and Social care services and understanding through Models of theory that all aspects of a person’s life whether past or present, physical or mental, are all subsequently connected and can influence their overall state of health and wellbeing</a:t>
            </a:r>
          </a:p>
          <a:p>
            <a:pPr marL="342900" indent="-342900">
              <a:buFont typeface="Arial" panose="020B0604020202020204" pitchFamily="34" charset="0"/>
              <a:buChar char="•"/>
            </a:pPr>
            <a:r>
              <a:rPr lang="en-GB" sz="1600" i="0" dirty="0">
                <a:latin typeface="Abadi" panose="020B0604020104020204" pitchFamily="34" charset="0"/>
              </a:rPr>
              <a:t>By Targeting Specific Health concerns within afflicted areas with appropriate care, support and treatment resources to identify success, to further roll out within communities</a:t>
            </a:r>
          </a:p>
          <a:p>
            <a:pPr marL="342900" indent="-342900">
              <a:buFont typeface="Arial" panose="020B0604020202020204" pitchFamily="34" charset="0"/>
              <a:buChar char="•"/>
            </a:pPr>
            <a:r>
              <a:rPr lang="en-GB" sz="1600" i="0" dirty="0">
                <a:latin typeface="Abadi" panose="020B0604020104020204" pitchFamily="34" charset="0"/>
              </a:rPr>
              <a:t>By focusing on preventative care and following models such as The Health Belief Model to give people both the knowledge and opportunity to better understand health and the benefits of improvement. </a:t>
            </a:r>
          </a:p>
          <a:p>
            <a:pPr marL="342900" indent="-342900">
              <a:buFont typeface="Arial" panose="020B0604020202020204" pitchFamily="34" charset="0"/>
              <a:buChar char="•"/>
            </a:pPr>
            <a:r>
              <a:rPr lang="en-GB" sz="1600" i="0" dirty="0">
                <a:latin typeface="Abadi" panose="020B0604020104020204" pitchFamily="34" charset="0"/>
              </a:rPr>
              <a:t>Health and Wellbeing are central to sustainable development; by integrating these concepts into health care systems it will have positive effects on long term societal well-being.</a:t>
            </a:r>
          </a:p>
          <a:p>
            <a:pPr marL="342900" indent="-342900">
              <a:buFont typeface="Arial" panose="020B0604020202020204" pitchFamily="34" charset="0"/>
              <a:buChar char="•"/>
            </a:pPr>
            <a:endParaRPr lang="en-GB" sz="1800" i="0" dirty="0">
              <a:latin typeface="Abadi" panose="020B0604020104020204" pitchFamily="34" charset="0"/>
            </a:endParaRPr>
          </a:p>
          <a:p>
            <a:pPr marL="342900" indent="-34290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42D47214-8812-2680-22A8-DC8A731A5FD6}"/>
              </a:ext>
            </a:extLst>
          </p:cNvPr>
          <p:cNvSpPr txBox="1"/>
          <p:nvPr/>
        </p:nvSpPr>
        <p:spPr>
          <a:xfrm>
            <a:off x="151002" y="109057"/>
            <a:ext cx="4278385" cy="369332"/>
          </a:xfrm>
          <a:prstGeom prst="rect">
            <a:avLst/>
          </a:prstGeom>
          <a:noFill/>
        </p:spPr>
        <p:txBody>
          <a:bodyPr wrap="square" rtlCol="0">
            <a:spAutoFit/>
          </a:bodyPr>
          <a:lstStyle/>
          <a:p>
            <a:r>
              <a:rPr lang="en-GB" b="1" u="sng" dirty="0">
                <a:latin typeface="Abadi" panose="020B0604020104020204" pitchFamily="34" charset="0"/>
              </a:rPr>
              <a:t>Conclusion</a:t>
            </a:r>
          </a:p>
        </p:txBody>
      </p:sp>
    </p:spTree>
    <p:extLst>
      <p:ext uri="{BB962C8B-B14F-4D97-AF65-F5344CB8AC3E}">
        <p14:creationId xmlns:p14="http://schemas.microsoft.com/office/powerpoint/2010/main" val="7145376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98481-9BD3-558B-5DB1-0258CAF80BD5}"/>
              </a:ext>
            </a:extLst>
          </p:cNvPr>
          <p:cNvSpPr>
            <a:spLocks noGrp="1"/>
          </p:cNvSpPr>
          <p:nvPr>
            <p:ph type="title"/>
          </p:nvPr>
        </p:nvSpPr>
        <p:spPr>
          <a:xfrm>
            <a:off x="492979" y="354369"/>
            <a:ext cx="1879481" cy="455019"/>
          </a:xfrm>
        </p:spPr>
        <p:txBody>
          <a:bodyPr>
            <a:normAutofit/>
          </a:bodyPr>
          <a:lstStyle/>
          <a:p>
            <a:r>
              <a:rPr lang="en-GB" sz="1800" b="1" i="0" u="sng" dirty="0">
                <a:latin typeface="Abadi" panose="020B0604020104020204" pitchFamily="34" charset="0"/>
              </a:rPr>
              <a:t>References</a:t>
            </a:r>
          </a:p>
        </p:txBody>
      </p:sp>
      <p:sp>
        <p:nvSpPr>
          <p:cNvPr id="3" name="Text Placeholder 2">
            <a:extLst>
              <a:ext uri="{FF2B5EF4-FFF2-40B4-BE49-F238E27FC236}">
                <a16:creationId xmlns:a16="http://schemas.microsoft.com/office/drawing/2014/main" id="{8C6FFA0B-1606-6443-7D74-45C2E9BC5667}"/>
              </a:ext>
            </a:extLst>
          </p:cNvPr>
          <p:cNvSpPr>
            <a:spLocks noGrp="1"/>
          </p:cNvSpPr>
          <p:nvPr>
            <p:ph type="body" idx="1"/>
          </p:nvPr>
        </p:nvSpPr>
        <p:spPr>
          <a:xfrm>
            <a:off x="310045" y="809389"/>
            <a:ext cx="11119955" cy="5830898"/>
          </a:xfrm>
        </p:spPr>
        <p:txBody>
          <a:bodyPr>
            <a:normAutofit lnSpcReduction="10000"/>
          </a:bodyPr>
          <a:lstStyle/>
          <a:p>
            <a:pPr marL="342900" indent="-342900">
              <a:buFont typeface="Arial" panose="020B0604020202020204" pitchFamily="34" charset="0"/>
              <a:buChar char="•"/>
            </a:pPr>
            <a:endParaRPr lang="en-GB" sz="1500" i="0" dirty="0">
              <a:latin typeface="Abadi" panose="020B0604020104020204" pitchFamily="34" charset="0"/>
            </a:endParaRPr>
          </a:p>
          <a:p>
            <a:pPr marL="342900" indent="-342900">
              <a:buFont typeface="Arial" panose="020B0604020202020204" pitchFamily="34" charset="0"/>
              <a:buChar char="•"/>
            </a:pPr>
            <a:r>
              <a:rPr lang="en-GB" sz="1500" i="0" dirty="0">
                <a:latin typeface="Abadi" panose="020B0604020104020204" pitchFamily="34" charset="0"/>
              </a:rPr>
              <a:t>Beat, (2025) Beats response to VChange4Lifes’s 100 calorie snacks campaign. Available at </a:t>
            </a:r>
            <a:r>
              <a:rPr lang="en-GB" sz="1500" i="0" dirty="0">
                <a:latin typeface="Abadi" panose="020B0604020104020204" pitchFamily="34" charset="0"/>
                <a:hlinkClick r:id="rId3"/>
              </a:rPr>
              <a:t>https://www.beateatingdisorders.org.uk/news/beat-news/change4lifes-100-calorie-campaign/</a:t>
            </a:r>
            <a:r>
              <a:rPr lang="en-GB" sz="1500" i="0" dirty="0">
                <a:latin typeface="Abadi" panose="020B0604020104020204" pitchFamily="34" charset="0"/>
              </a:rPr>
              <a:t> </a:t>
            </a:r>
          </a:p>
          <a:p>
            <a:pPr marL="342900" indent="-342900">
              <a:buFont typeface="Arial" panose="020B0604020202020204" pitchFamily="34" charset="0"/>
              <a:buChar char="•"/>
            </a:pPr>
            <a:r>
              <a:rPr lang="en-GB" sz="1500" i="0" dirty="0">
                <a:latin typeface="Abadi" panose="020B0604020104020204" pitchFamily="34" charset="0"/>
              </a:rPr>
              <a:t>BMC Medicine, (2024) </a:t>
            </a:r>
            <a:r>
              <a:rPr lang="en-GB" sz="1500" dirty="0">
                <a:latin typeface="Abadi" panose="020B0604020104020204" pitchFamily="34" charset="0"/>
              </a:rPr>
              <a:t>The Healthy Start Scheme in England “is a lifeline for families but many are missing out”: </a:t>
            </a:r>
            <a:r>
              <a:rPr lang="en-GB" sz="1500" i="0" dirty="0">
                <a:latin typeface="Abadi" panose="020B0604020104020204" pitchFamily="34" charset="0"/>
              </a:rPr>
              <a:t>A rapid qualitative analysis. Millie Barrett, Mark Spines &amp; Christina Vogel, BMC medicine. </a:t>
            </a:r>
          </a:p>
          <a:p>
            <a:pPr marL="342900" indent="-342900">
              <a:buFont typeface="Arial" panose="020B0604020202020204" pitchFamily="34" charset="0"/>
              <a:buChar char="•"/>
            </a:pPr>
            <a:r>
              <a:rPr lang="en-GB" sz="1500" i="0" dirty="0">
                <a:latin typeface="Abadi" panose="020B0604020104020204" pitchFamily="34" charset="0"/>
              </a:rPr>
              <a:t>Brundtland Commission, (1987) </a:t>
            </a:r>
            <a:r>
              <a:rPr lang="en-GB" sz="1500" dirty="0">
                <a:latin typeface="Abadi" panose="020B0604020104020204" pitchFamily="34" charset="0"/>
              </a:rPr>
              <a:t>Our Common future. </a:t>
            </a:r>
            <a:r>
              <a:rPr lang="en-GB" sz="1500" i="0" dirty="0">
                <a:latin typeface="Abadi" panose="020B0604020104020204" pitchFamily="34" charset="0"/>
              </a:rPr>
              <a:t>Available at </a:t>
            </a:r>
            <a:r>
              <a:rPr lang="en-GB" sz="1500" i="0" dirty="0">
                <a:latin typeface="Abadi" panose="020B0604020104020204" pitchFamily="34" charset="0"/>
                <a:hlinkClick r:id="rId4"/>
              </a:rPr>
              <a:t>https://www.Brundtland.co.za/other-publication/Brundtland-report-1987-ourcoomon-future/</a:t>
            </a:r>
            <a:r>
              <a:rPr lang="en-GB" sz="1500" i="0" dirty="0">
                <a:latin typeface="Abadi" panose="020B0604020104020204" pitchFamily="34" charset="0"/>
              </a:rPr>
              <a:t> (Accessed: 20 June 2025)</a:t>
            </a:r>
          </a:p>
          <a:p>
            <a:pPr marL="342900" indent="-342900">
              <a:buFont typeface="Arial" panose="020B0604020202020204" pitchFamily="34" charset="0"/>
              <a:buChar char="•"/>
            </a:pPr>
            <a:r>
              <a:rPr lang="en-GB" sz="1500" i="0" dirty="0">
                <a:latin typeface="Abadi" panose="020B0604020104020204" pitchFamily="34" charset="0"/>
              </a:rPr>
              <a:t>Bupa, (2022) </a:t>
            </a:r>
            <a:r>
              <a:rPr lang="en-GB" sz="1500" dirty="0">
                <a:latin typeface="Abadi" panose="020B0604020104020204" pitchFamily="34" charset="0"/>
              </a:rPr>
              <a:t>What is sustainable Health care? </a:t>
            </a:r>
            <a:r>
              <a:rPr lang="en-GB" sz="1500" i="0" dirty="0">
                <a:latin typeface="Abadi" panose="020B0604020104020204" pitchFamily="34" charset="0"/>
              </a:rPr>
              <a:t>Available at </a:t>
            </a:r>
            <a:r>
              <a:rPr lang="en-GB" sz="1500" i="0" dirty="0">
                <a:latin typeface="Abadi" panose="020B0604020104020204" pitchFamily="34" charset="0"/>
                <a:hlinkClick r:id="rId5"/>
              </a:rPr>
              <a:t>https://www.bupa.com</a:t>
            </a:r>
            <a:r>
              <a:rPr lang="en-GB" sz="1500" i="0" dirty="0">
                <a:latin typeface="Abadi" panose="020B0604020104020204" pitchFamily="34" charset="0"/>
              </a:rPr>
              <a:t> (Accessed: 20 June 2025)</a:t>
            </a:r>
          </a:p>
          <a:p>
            <a:pPr marL="342900" indent="-342900">
              <a:buFont typeface="Arial" panose="020B0604020202020204" pitchFamily="34" charset="0"/>
              <a:buChar char="•"/>
            </a:pPr>
            <a:r>
              <a:rPr lang="en-GB" sz="1500" i="0" dirty="0">
                <a:latin typeface="Abadi" panose="020B0604020104020204" pitchFamily="34" charset="0"/>
              </a:rPr>
              <a:t>GOV. UK (2022) </a:t>
            </a:r>
            <a:r>
              <a:rPr lang="en-GB" sz="1500" dirty="0">
                <a:latin typeface="Abadi" panose="020B0604020104020204" pitchFamily="34" charset="0"/>
              </a:rPr>
              <a:t>Stoptober launches to give smokers the confidence to quit. Available at </a:t>
            </a:r>
            <a:r>
              <a:rPr lang="en-GB" sz="1500" i="0" dirty="0">
                <a:latin typeface="Abadi" panose="020B0604020104020204" pitchFamily="34" charset="0"/>
                <a:hlinkClick r:id="rId6"/>
              </a:rPr>
              <a:t>https://www.gov.uk/government/news/Stoptober-launches-to-give-smokers-the-confidence-to-quit</a:t>
            </a:r>
            <a:r>
              <a:rPr lang="en-GB" sz="1500" i="0" dirty="0">
                <a:latin typeface="Abadi" panose="020B0604020104020204" pitchFamily="34" charset="0"/>
              </a:rPr>
              <a:t>, Department of Health and Social Care. </a:t>
            </a:r>
            <a:r>
              <a:rPr lang="en-GB" sz="1500" dirty="0">
                <a:latin typeface="Abadi" panose="020B0604020104020204" pitchFamily="34" charset="0"/>
              </a:rPr>
              <a:t>(Accessed: 15 October 2025)</a:t>
            </a:r>
          </a:p>
          <a:p>
            <a:pPr marL="342900" indent="-342900">
              <a:buFont typeface="Arial" panose="020B0604020202020204" pitchFamily="34" charset="0"/>
              <a:buChar char="•"/>
            </a:pPr>
            <a:r>
              <a:rPr lang="en-GB" sz="1500" i="0" dirty="0">
                <a:latin typeface="Abadi" panose="020B0604020104020204" pitchFamily="34" charset="0"/>
              </a:rPr>
              <a:t>GOV.UK, (2017) </a:t>
            </a:r>
            <a:r>
              <a:rPr lang="en-GB" sz="1500" dirty="0">
                <a:latin typeface="Abadi" panose="020B0604020104020204" pitchFamily="34" charset="0"/>
              </a:rPr>
              <a:t>New Change 4 Life campaign encourages parents to ‘Be Food Smart’</a:t>
            </a:r>
            <a:r>
              <a:rPr lang="en-GB" sz="1500" i="0" dirty="0">
                <a:latin typeface="Abadi" panose="020B0604020104020204" pitchFamily="34" charset="0"/>
              </a:rPr>
              <a:t>. Public Health England (Accessed: 18 October 2025)</a:t>
            </a:r>
          </a:p>
          <a:p>
            <a:pPr marL="342900" indent="-342900">
              <a:buFont typeface="Arial" panose="020B0604020202020204" pitchFamily="34" charset="0"/>
              <a:buChar char="•"/>
            </a:pPr>
            <a:r>
              <a:rPr lang="en-GB" sz="1500" i="0" dirty="0">
                <a:latin typeface="Abadi" panose="020B0604020104020204" pitchFamily="34" charset="0"/>
              </a:rPr>
              <a:t>GOV.UK, (2010) </a:t>
            </a:r>
            <a:r>
              <a:rPr lang="en-GB" sz="1500" dirty="0">
                <a:latin typeface="Abadi" panose="020B0604020104020204" pitchFamily="34" charset="0"/>
              </a:rPr>
              <a:t>Our Health and Wellbeing today, Department Of Health</a:t>
            </a:r>
            <a:r>
              <a:rPr lang="en-GB" sz="1500" i="0" dirty="0">
                <a:latin typeface="Abadi" panose="020B0604020104020204" pitchFamily="34" charset="0"/>
              </a:rPr>
              <a:t>. Available at </a:t>
            </a:r>
            <a:r>
              <a:rPr lang="en-GB" sz="1500" i="0" dirty="0">
                <a:latin typeface="Abadi" panose="020B0604020104020204" pitchFamily="34" charset="0"/>
                <a:hlinkClick r:id="rId7"/>
              </a:rPr>
              <a:t>https://www.assetspublishing.service.gov.uk</a:t>
            </a:r>
            <a:endParaRPr lang="en-GB" sz="1500" i="0" dirty="0">
              <a:latin typeface="Abadi" panose="020B0604020104020204" pitchFamily="34" charset="0"/>
            </a:endParaRPr>
          </a:p>
          <a:p>
            <a:pPr marL="342900" indent="-342900">
              <a:buFont typeface="Arial" panose="020B0604020202020204" pitchFamily="34" charset="0"/>
              <a:buChar char="•"/>
            </a:pPr>
            <a:r>
              <a:rPr lang="en-GB" sz="1500" i="0" dirty="0">
                <a:latin typeface="Abadi" panose="020B0604020104020204" pitchFamily="34" charset="0"/>
              </a:rPr>
              <a:t>NHS Providers, (2025) </a:t>
            </a:r>
            <a:r>
              <a:rPr lang="en-GB" sz="1500" dirty="0">
                <a:latin typeface="Abadi" panose="020B0604020104020204" pitchFamily="34" charset="0"/>
              </a:rPr>
              <a:t>The NHS 10-year Health Plan: Conditions For Success, </a:t>
            </a:r>
            <a:r>
              <a:rPr lang="en-GB" sz="1500" i="0" dirty="0">
                <a:latin typeface="Abadi" panose="020B0604020104020204" pitchFamily="34" charset="0"/>
              </a:rPr>
              <a:t>Saffron Cordery. Available at </a:t>
            </a:r>
            <a:r>
              <a:rPr lang="en-GB" sz="1500" i="0" dirty="0">
                <a:latin typeface="Abadi" panose="020B0604020104020204" pitchFamily="34" charset="0"/>
                <a:hlinkClick r:id="rId8"/>
              </a:rPr>
              <a:t>https://www.nhsproviders.org</a:t>
            </a:r>
            <a:endParaRPr lang="en-GB" sz="1500" i="0" dirty="0">
              <a:latin typeface="Abadi" panose="020B0604020104020204" pitchFamily="34" charset="0"/>
            </a:endParaRPr>
          </a:p>
          <a:p>
            <a:pPr marL="342900" indent="-342900">
              <a:buFont typeface="Arial" panose="020B0604020202020204" pitchFamily="34" charset="0"/>
              <a:buChar char="•"/>
            </a:pPr>
            <a:r>
              <a:rPr lang="en-GB" sz="1500" i="0" dirty="0">
                <a:latin typeface="Abadi" panose="020B0604020104020204" pitchFamily="34" charset="0"/>
              </a:rPr>
              <a:t>NHS England Digital, (2022) </a:t>
            </a:r>
            <a:r>
              <a:rPr lang="en-GB" sz="1500" dirty="0">
                <a:latin typeface="Abadi" panose="020B0604020104020204" pitchFamily="34" charset="0"/>
              </a:rPr>
              <a:t>Health survey England Additional Analyses, Ethnicity and Health, 2011-2019, Experimental statistics Wellbeing</a:t>
            </a:r>
          </a:p>
          <a:p>
            <a:pPr marL="342900" indent="-342900">
              <a:buFont typeface="Arial" panose="020B0604020202020204" pitchFamily="34" charset="0"/>
              <a:buChar char="•"/>
            </a:pPr>
            <a:r>
              <a:rPr lang="en-GB" sz="1500" i="0" dirty="0">
                <a:latin typeface="Abadi" panose="020B0604020104020204" pitchFamily="34" charset="0"/>
              </a:rPr>
              <a:t>NHS England, (n.d.) </a:t>
            </a:r>
            <a:r>
              <a:rPr lang="en-GB" sz="1500" dirty="0">
                <a:latin typeface="Abadi" panose="020B0604020104020204" pitchFamily="34" charset="0"/>
              </a:rPr>
              <a:t>What are Integrated Care Systems</a:t>
            </a:r>
            <a:r>
              <a:rPr lang="en-GB" sz="1500" i="0" dirty="0">
                <a:latin typeface="Abadi" panose="020B0604020104020204" pitchFamily="34" charset="0"/>
              </a:rPr>
              <a:t>, Available at </a:t>
            </a:r>
            <a:r>
              <a:rPr lang="en-GB" sz="1500" i="0" dirty="0">
                <a:latin typeface="Abadi" panose="020B0604020104020204" pitchFamily="34" charset="0"/>
                <a:hlinkClick r:id="rId9"/>
              </a:rPr>
              <a:t>https://www.England.nhs.uk</a:t>
            </a:r>
            <a:r>
              <a:rPr lang="en-GB" sz="1500" i="0" dirty="0">
                <a:latin typeface="Abadi" panose="020B0604020104020204" pitchFamily="34" charset="0"/>
              </a:rPr>
              <a:t> (Accessed: June 2025)</a:t>
            </a:r>
          </a:p>
          <a:p>
            <a:pPr marL="342900" indent="-342900">
              <a:buFont typeface="Arial" panose="020B0604020202020204" pitchFamily="34" charset="0"/>
              <a:buChar char="•"/>
            </a:pPr>
            <a:endParaRPr lang="en-GB" sz="1600" i="0" dirty="0">
              <a:latin typeface="Abadi" panose="020B0604020104020204" pitchFamily="34" charset="0"/>
            </a:endParaRPr>
          </a:p>
          <a:p>
            <a:pPr marL="342900" indent="-342900">
              <a:buFont typeface="Arial" panose="020B0604020202020204" pitchFamily="34" charset="0"/>
              <a:buChar char="•"/>
            </a:pPr>
            <a:endParaRPr lang="en-GB" sz="1600" i="0" dirty="0">
              <a:latin typeface="Abadi" panose="020B0604020104020204" pitchFamily="34" charset="0"/>
            </a:endParaRPr>
          </a:p>
        </p:txBody>
      </p:sp>
    </p:spTree>
    <p:extLst>
      <p:ext uri="{BB962C8B-B14F-4D97-AF65-F5344CB8AC3E}">
        <p14:creationId xmlns:p14="http://schemas.microsoft.com/office/powerpoint/2010/main" val="2721346113"/>
      </p:ext>
    </p:extLst>
  </p:cSld>
  <p:clrMapOvr>
    <a:masterClrMapping/>
  </p:clrMapOvr>
  <p:extLst>
    <p:ext uri="{6950BFC3-D8DA-4A85-94F7-54DA5524770B}">
      <p188:commentRel xmlns:p188="http://schemas.microsoft.com/office/powerpoint/2018/8/main" r:id="rId2"/>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4764B50-1182-29CE-4F57-F33F5CD8C60A}"/>
              </a:ext>
            </a:extLst>
          </p:cNvPr>
          <p:cNvSpPr txBox="1"/>
          <p:nvPr/>
        </p:nvSpPr>
        <p:spPr>
          <a:xfrm>
            <a:off x="348343" y="489857"/>
            <a:ext cx="11408228" cy="3816429"/>
          </a:xfrm>
          <a:prstGeom prst="rect">
            <a:avLst/>
          </a:prstGeom>
          <a:noFill/>
        </p:spPr>
        <p:txBody>
          <a:bodyPr wrap="square" rtlCol="0">
            <a:spAutoFit/>
          </a:bodyPr>
          <a:lstStyle/>
          <a:p>
            <a:pPr marL="342900" indent="-342900">
              <a:buFont typeface="Arial" panose="020B0604020202020204" pitchFamily="34" charset="0"/>
              <a:buChar char="•"/>
            </a:pPr>
            <a:r>
              <a:rPr lang="en-GB" sz="1600" dirty="0">
                <a:latin typeface="Abadi" panose="020B0604020104020204" pitchFamily="34" charset="0"/>
              </a:rPr>
              <a:t>NHS, (no date.) </a:t>
            </a:r>
            <a:r>
              <a:rPr lang="en-GB" sz="1600" i="1" dirty="0">
                <a:latin typeface="Abadi" panose="020B0604020104020204" pitchFamily="34" charset="0"/>
              </a:rPr>
              <a:t>Better Heath: Healthier Families. </a:t>
            </a:r>
            <a:r>
              <a:rPr lang="en-GB" sz="1600" dirty="0">
                <a:latin typeface="Abadi" panose="020B0604020104020204" pitchFamily="34" charset="0"/>
              </a:rPr>
              <a:t>Available at </a:t>
            </a:r>
            <a:r>
              <a:rPr lang="en-GB" sz="1600" dirty="0">
                <a:latin typeface="Abadi" panose="020B0604020104020204" pitchFamily="34" charset="0"/>
                <a:hlinkClick r:id="rId2"/>
              </a:rPr>
              <a:t>https://www.nhs.uk/healthier-families/about-andcontact</a:t>
            </a:r>
            <a:r>
              <a:rPr lang="en-GB" sz="1600" dirty="0">
                <a:latin typeface="Abadi" panose="020B0604020104020204" pitchFamily="34" charset="0"/>
              </a:rPr>
              <a:t> </a:t>
            </a:r>
          </a:p>
          <a:p>
            <a:pPr marL="342900" indent="-342900">
              <a:buFont typeface="Arial" panose="020B0604020202020204" pitchFamily="34" charset="0"/>
              <a:buChar char="•"/>
            </a:pPr>
            <a:r>
              <a:rPr lang="en-GB" sz="1600" dirty="0">
                <a:latin typeface="Abadi" panose="020B0604020104020204" pitchFamily="34" charset="0"/>
              </a:rPr>
              <a:t>NIH, (2024) </a:t>
            </a:r>
            <a:r>
              <a:rPr lang="en-GB" sz="1600" i="1" dirty="0">
                <a:latin typeface="Abadi" panose="020B0604020104020204" pitchFamily="34" charset="0"/>
              </a:rPr>
              <a:t>Health Belief Model Of Behaviour Change, </a:t>
            </a:r>
            <a:r>
              <a:rPr lang="en-GB" sz="1600" dirty="0">
                <a:latin typeface="Abadi" panose="020B0604020104020204" pitchFamily="34" charset="0"/>
              </a:rPr>
              <a:t>Alyafei A, Easton &amp; Carr R. Available at </a:t>
            </a:r>
            <a:r>
              <a:rPr lang="en-GB" sz="1600" dirty="0">
                <a:latin typeface="Abadi" panose="020B0604020104020204" pitchFamily="34" charset="0"/>
                <a:hlinkClick r:id="rId3"/>
              </a:rPr>
              <a:t>https://www.ncbi.nlm.nih.gov/books/NBK606120/#</a:t>
            </a:r>
            <a:endParaRPr lang="en-GB" sz="1600" dirty="0">
              <a:latin typeface="Abadi" panose="020B0604020104020204" pitchFamily="34" charset="0"/>
            </a:endParaRPr>
          </a:p>
          <a:p>
            <a:pPr marL="342900" indent="-342900">
              <a:buFont typeface="Arial" panose="020B0604020202020204" pitchFamily="34" charset="0"/>
              <a:buChar char="•"/>
            </a:pPr>
            <a:r>
              <a:rPr lang="en-GB" sz="1600" dirty="0">
                <a:latin typeface="Abadi" panose="020B0604020104020204" pitchFamily="34" charset="0"/>
              </a:rPr>
              <a:t>NIH, (2019) </a:t>
            </a:r>
            <a:r>
              <a:rPr lang="en-GB" sz="1600" i="1" dirty="0">
                <a:latin typeface="Abadi" panose="020B0604020104020204" pitchFamily="34" charset="0"/>
              </a:rPr>
              <a:t>The Biopsychosocial Model 40 years on</a:t>
            </a:r>
            <a:r>
              <a:rPr lang="en-GB" sz="1600" dirty="0">
                <a:latin typeface="Abadi" panose="020B0604020104020204" pitchFamily="34" charset="0"/>
              </a:rPr>
              <a:t>, Available at </a:t>
            </a:r>
            <a:r>
              <a:rPr lang="en-GB" sz="1600" dirty="0">
                <a:latin typeface="Abadi" panose="020B0604020104020204" pitchFamily="34" charset="0"/>
                <a:hlinkClick r:id="rId4"/>
              </a:rPr>
              <a:t>https://www.ncbi.nlm.nih.gov</a:t>
            </a:r>
            <a:endParaRPr lang="en-GB" sz="1600" dirty="0">
              <a:latin typeface="Abadi" panose="020B0604020104020204" pitchFamily="34" charset="0"/>
            </a:endParaRPr>
          </a:p>
          <a:p>
            <a:pPr marL="342900" indent="-342900">
              <a:buFont typeface="Arial" panose="020B0604020202020204" pitchFamily="34" charset="0"/>
              <a:buChar char="•"/>
            </a:pPr>
            <a:r>
              <a:rPr lang="en-GB" sz="1600" dirty="0">
                <a:latin typeface="Abadi" panose="020B0604020104020204" pitchFamily="34" charset="0"/>
              </a:rPr>
              <a:t>NIH, (2017) </a:t>
            </a:r>
            <a:r>
              <a:rPr lang="en-GB" sz="1600" i="1" dirty="0">
                <a:latin typeface="Abadi" panose="020B0604020104020204" pitchFamily="34" charset="0"/>
              </a:rPr>
              <a:t>Concepts and definitions of health and health-related values in the knowledge landscapes of the digital society</a:t>
            </a:r>
          </a:p>
          <a:p>
            <a:pPr marL="342900" indent="-342900">
              <a:buFont typeface="Arial" panose="020B0604020202020204" pitchFamily="34" charset="0"/>
              <a:buChar char="•"/>
            </a:pPr>
            <a:r>
              <a:rPr lang="en-GB" sz="1600" dirty="0">
                <a:latin typeface="Abadi" panose="020B0604020104020204" pitchFamily="34" charset="0"/>
              </a:rPr>
              <a:t>The Health Foundation, (2025) </a:t>
            </a:r>
            <a:r>
              <a:rPr lang="en-GB" sz="1600" i="1" dirty="0">
                <a:latin typeface="Abadi" panose="020B0604020104020204" pitchFamily="34" charset="0"/>
              </a:rPr>
              <a:t>Overview/Implementing Health in all Policies</a:t>
            </a:r>
            <a:r>
              <a:rPr lang="en-GB" sz="1600" dirty="0">
                <a:latin typeface="Abadi" panose="020B0604020104020204" pitchFamily="34" charset="0"/>
              </a:rPr>
              <a:t> </a:t>
            </a:r>
            <a:r>
              <a:rPr lang="en-GB" sz="1600" i="1" dirty="0">
                <a:latin typeface="Abadi" panose="020B0604020104020204" pitchFamily="34" charset="0"/>
              </a:rPr>
              <a:t>Publication. </a:t>
            </a:r>
            <a:r>
              <a:rPr lang="en-GB" sz="1600" dirty="0">
                <a:latin typeface="Abadi" panose="020B0604020104020204" pitchFamily="34" charset="0"/>
              </a:rPr>
              <a:t>Available at </a:t>
            </a:r>
            <a:r>
              <a:rPr lang="en-GB" sz="1600" dirty="0">
                <a:latin typeface="Abadi" panose="020B0604020104020204" pitchFamily="34" charset="0"/>
                <a:hlinkClick r:id="rId5"/>
              </a:rPr>
              <a:t>https://www.reader.health.org.uk</a:t>
            </a:r>
            <a:r>
              <a:rPr lang="en-GB" sz="1600" dirty="0">
                <a:latin typeface="Abadi" panose="020B0604020104020204" pitchFamily="34" charset="0"/>
              </a:rPr>
              <a:t> (Accessed: June 2025)</a:t>
            </a:r>
          </a:p>
          <a:p>
            <a:pPr marL="342900" indent="-342900">
              <a:buFont typeface="Arial" panose="020B0604020202020204" pitchFamily="34" charset="0"/>
              <a:buChar char="•"/>
            </a:pPr>
            <a:r>
              <a:rPr lang="en-GB" sz="1600" dirty="0">
                <a:latin typeface="Abadi" panose="020B0604020104020204" pitchFamily="34" charset="0"/>
              </a:rPr>
              <a:t>The National Social Marketing Centre, (2007</a:t>
            </a:r>
            <a:r>
              <a:rPr lang="en-GB" sz="1600" i="1" dirty="0">
                <a:latin typeface="Abadi" panose="020B0604020104020204" pitchFamily="34" charset="0"/>
              </a:rPr>
              <a:t>) Change4Life</a:t>
            </a:r>
            <a:r>
              <a:rPr lang="en-GB" sz="1600" dirty="0">
                <a:latin typeface="Abadi" panose="020B0604020104020204" pitchFamily="34" charset="0"/>
              </a:rPr>
              <a:t>: Department Of Health, England . Available at </a:t>
            </a:r>
            <a:r>
              <a:rPr lang="en-GB" sz="1600" dirty="0">
                <a:latin typeface="Abadi" panose="020B0604020104020204" pitchFamily="34" charset="0"/>
                <a:hlinkClick r:id="rId6"/>
              </a:rPr>
              <a:t>https://www.thensmc.com/resources/showcase/change4life</a:t>
            </a:r>
            <a:r>
              <a:rPr lang="en-GB" sz="1600" dirty="0">
                <a:latin typeface="Abadi" panose="020B0604020104020204" pitchFamily="34" charset="0"/>
              </a:rPr>
              <a:t> </a:t>
            </a:r>
          </a:p>
          <a:p>
            <a:pPr marL="342900" indent="-342900">
              <a:buFont typeface="Arial" panose="020B0604020202020204" pitchFamily="34" charset="0"/>
              <a:buChar char="•"/>
            </a:pPr>
            <a:r>
              <a:rPr lang="en-GB" sz="1600" dirty="0">
                <a:latin typeface="Abadi" panose="020B0604020104020204" pitchFamily="34" charset="0"/>
              </a:rPr>
              <a:t>WHO, (2025</a:t>
            </a:r>
            <a:r>
              <a:rPr lang="en-GB" sz="1600" i="1" dirty="0">
                <a:latin typeface="Abadi" panose="020B0604020104020204" pitchFamily="34" charset="0"/>
              </a:rPr>
              <a:t>) Promoting Health in all Policies and intersectoral action capacities, </a:t>
            </a:r>
            <a:r>
              <a:rPr lang="en-GB" sz="1600" dirty="0">
                <a:latin typeface="Abadi" panose="020B0604020104020204" pitchFamily="34" charset="0"/>
              </a:rPr>
              <a:t>Available at </a:t>
            </a:r>
            <a:r>
              <a:rPr lang="en-GB" sz="1600" dirty="0">
                <a:latin typeface="Abadi" panose="020B0604020104020204" pitchFamily="34" charset="0"/>
                <a:hlinkClick r:id="rId7"/>
              </a:rPr>
              <a:t>https://www.who.int</a:t>
            </a:r>
            <a:r>
              <a:rPr lang="en-GB" sz="1600" dirty="0">
                <a:latin typeface="Abadi" panose="020B0604020104020204" pitchFamily="34" charset="0"/>
              </a:rPr>
              <a:t> (Accessed: 20 June 2025)</a:t>
            </a:r>
          </a:p>
          <a:p>
            <a:pPr marL="342900" indent="-342900">
              <a:buFont typeface="Arial" panose="020B0604020202020204" pitchFamily="34" charset="0"/>
              <a:buChar char="•"/>
            </a:pPr>
            <a:r>
              <a:rPr lang="en-GB" sz="1600" dirty="0">
                <a:latin typeface="Abadi" panose="020B0604020104020204" pitchFamily="34" charset="0"/>
              </a:rPr>
              <a:t>WHO, (2025) </a:t>
            </a:r>
            <a:r>
              <a:rPr lang="en-GB" sz="1600" i="1" dirty="0">
                <a:latin typeface="Abadi" panose="020B0604020104020204" pitchFamily="34" charset="0"/>
              </a:rPr>
              <a:t>Health Systems Governance, </a:t>
            </a:r>
            <a:r>
              <a:rPr lang="en-GB" sz="1600" dirty="0">
                <a:latin typeface="Abadi" panose="020B0604020104020204" pitchFamily="34" charset="0"/>
              </a:rPr>
              <a:t>Available at </a:t>
            </a:r>
            <a:r>
              <a:rPr lang="en-GB" sz="1600" dirty="0">
                <a:latin typeface="Abadi" panose="020B0604020104020204" pitchFamily="34" charset="0"/>
                <a:hlinkClick r:id="rId7"/>
              </a:rPr>
              <a:t>https://www.who.int</a:t>
            </a:r>
            <a:r>
              <a:rPr lang="en-GB" sz="1600" dirty="0">
                <a:latin typeface="Abadi" panose="020B0604020104020204" pitchFamily="34" charset="0"/>
              </a:rPr>
              <a:t> (Accessed June 2025)</a:t>
            </a:r>
          </a:p>
          <a:p>
            <a:pPr marL="342900" indent="-342900">
              <a:buFont typeface="Arial" panose="020B0604020202020204" pitchFamily="34" charset="0"/>
              <a:buChar char="•"/>
            </a:pPr>
            <a:r>
              <a:rPr lang="en-GB" sz="1600" dirty="0">
                <a:latin typeface="Abadi" panose="020B0604020104020204" pitchFamily="34" charset="0"/>
              </a:rPr>
              <a:t>WHO, (2025) </a:t>
            </a:r>
            <a:r>
              <a:rPr lang="en-GB" sz="1600" i="1" dirty="0">
                <a:latin typeface="Abadi" panose="020B0604020104020204" pitchFamily="34" charset="0"/>
              </a:rPr>
              <a:t>Targets of Sustainable Development Goal 3</a:t>
            </a:r>
            <a:r>
              <a:rPr lang="en-GB" sz="1600" dirty="0">
                <a:latin typeface="Abadi" panose="020B0604020104020204" pitchFamily="34" charset="0"/>
              </a:rPr>
              <a:t>, Available at </a:t>
            </a:r>
            <a:r>
              <a:rPr lang="en-GB" sz="1600" dirty="0">
                <a:latin typeface="Abadi" panose="020B0604020104020204" pitchFamily="34" charset="0"/>
                <a:hlinkClick r:id="rId8"/>
              </a:rPr>
              <a:t>https://www.who.int./Europe/about-us/our-work/sustainable-development-goals/targets-of-sustainable-development-goal-3</a:t>
            </a:r>
            <a:r>
              <a:rPr lang="en-GB" sz="1600" dirty="0">
                <a:latin typeface="Abadi" panose="020B0604020104020204" pitchFamily="34" charset="0"/>
              </a:rPr>
              <a:t> (Accessed:19 October 2025).</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49706866"/>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5" ma:contentTypeDescription="Create a new document." ma:contentTypeScope="" ma:versionID="5d8352fc613d46ce2908e4616393ea27">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5cc9d9015da8fbac5add48fcf7bc4cfb"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element ref="ns4:MediaServiceSystemTags" minOccurs="0"/>
                <xsd:element ref="ns4:MediaServiceOCR" minOccurs="0"/>
                <xsd:element ref="ns4:MediaServiceGenerationTime" minOccurs="0"/>
                <xsd:element ref="ns4:MediaServiceEventHashCode"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FAAE53E-E470-4593-8A0A-E7C8153B39E5}">
  <ds:schemaRefs>
    <ds:schemaRef ds:uri="http://purl.org/dc/elements/1.1/"/>
    <ds:schemaRef ds:uri="http://schemas.microsoft.com/office/2006/metadata/properties"/>
    <ds:schemaRef ds:uri="http://purl.org/dc/terms/"/>
    <ds:schemaRef ds:uri="ac030f0c-32f4-4761-8968-de7f208a415f"/>
    <ds:schemaRef ds:uri="http://schemas.microsoft.com/office/2006/documentManagement/types"/>
    <ds:schemaRef ds:uri="http://schemas.microsoft.com/office/infopath/2007/PartnerControls"/>
    <ds:schemaRef ds:uri="http://schemas.openxmlformats.org/package/2006/metadata/core-properties"/>
    <ds:schemaRef ds:uri="8ecffad1-7cd6-4418-bee0-2d8591d139cb"/>
    <ds:schemaRef ds:uri="http://www.w3.org/XML/1998/namespace"/>
    <ds:schemaRef ds:uri="http://purl.org/dc/dcmitype/"/>
  </ds:schemaRefs>
</ds:datastoreItem>
</file>

<file path=customXml/itemProps2.xml><?xml version="1.0" encoding="utf-8"?>
<ds:datastoreItem xmlns:ds="http://schemas.openxmlformats.org/officeDocument/2006/customXml" ds:itemID="{1F3D9209-4CA7-4B90-A0C7-03F47FBEFA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030f0c-32f4-4761-8968-de7f208a415f"/>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248F2E0-0E75-4D37-9203-73AF8409AF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4261</TotalTime>
  <Words>2633</Words>
  <Application>Microsoft Office PowerPoint</Application>
  <PresentationFormat>Widescreen</PresentationFormat>
  <Paragraphs>140</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Abadi</vt:lpstr>
      <vt:lpstr>Aptos</vt:lpstr>
      <vt:lpstr>Arial</vt:lpstr>
      <vt:lpstr>Avenir Next LT Pro</vt:lpstr>
      <vt:lpstr>Sitka Banner</vt:lpstr>
      <vt:lpstr>HeadlinesVTI</vt:lpstr>
      <vt:lpstr>Health, wellbeing and sustainable development</vt:lpstr>
      <vt:lpstr> Introduction </vt:lpstr>
      <vt:lpstr>Structure</vt:lpstr>
      <vt:lpstr>Definitions and Key Concepts</vt:lpstr>
      <vt:lpstr>PowerPoint Presentation</vt:lpstr>
      <vt:lpstr>Sustainable Development Goal 3</vt:lpstr>
      <vt:lpstr>How SDG3 will achieve this?</vt:lpstr>
      <vt:lpstr>How health, wellbeing and sustainable development are integrated into care delivery, policies and governance.</vt:lpstr>
      <vt:lpstr>Theoretical perspective of the  Biopsychosocial model</vt:lpstr>
      <vt:lpstr>Policy and Governance</vt:lpstr>
      <vt:lpstr>Case Studies/Examples</vt:lpstr>
      <vt:lpstr>PowerPoint Presentation</vt:lpstr>
      <vt:lpstr>PowerPoint Presentation</vt:lpstr>
      <vt:lpstr>PowerPoint Presentation</vt:lpstr>
      <vt:lpstr>Equity and access</vt:lpstr>
      <vt:lpstr>Inequalities</vt:lpstr>
      <vt:lpstr>Initiatives to improve access</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Jodie Louise Thomas (2129540)</dc:creator>
  <cp:lastModifiedBy>Jodie Louise Thomas (2129540)</cp:lastModifiedBy>
  <cp:revision>41</cp:revision>
  <dcterms:created xsi:type="dcterms:W3CDTF">2025-06-21T10:03:29Z</dcterms:created>
  <dcterms:modified xsi:type="dcterms:W3CDTF">2025-10-18T20:13:41Z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