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62" r:id="rId3"/>
    <p:sldId id="264" r:id="rId4"/>
    <p:sldId id="263"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9449" autoAdjust="0"/>
  </p:normalViewPr>
  <p:slideViewPr>
    <p:cSldViewPr snapToGrid="0">
      <p:cViewPr varScale="1">
        <p:scale>
          <a:sx n="59" d="100"/>
          <a:sy n="59" d="100"/>
        </p:scale>
        <p:origin x="11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DBBCE8-DF37-4FA4-88AE-4E3B5CC54BE5}"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8447820A-C25A-44B3-89F3-2D6971A32D57}">
      <dgm:prSet/>
      <dgm:spPr/>
      <dgm:t>
        <a:bodyPr/>
        <a:lstStyle/>
        <a:p>
          <a:r>
            <a:rPr lang="en-GB" b="1"/>
            <a:t>PESTEL Analysis:</a:t>
          </a:r>
          <a:endParaRPr lang="en-US"/>
        </a:p>
      </dgm:t>
    </dgm:pt>
    <dgm:pt modelId="{40DB5ECA-96C9-437A-A2A3-096170D2C214}" type="parTrans" cxnId="{3B8C49E6-43FA-4878-8E46-CFB56C5060F4}">
      <dgm:prSet/>
      <dgm:spPr/>
      <dgm:t>
        <a:bodyPr/>
        <a:lstStyle/>
        <a:p>
          <a:endParaRPr lang="en-US"/>
        </a:p>
      </dgm:t>
    </dgm:pt>
    <dgm:pt modelId="{C8F861C5-95A1-495C-8234-31BD60694936}" type="sibTrans" cxnId="{3B8C49E6-43FA-4878-8E46-CFB56C5060F4}">
      <dgm:prSet/>
      <dgm:spPr/>
      <dgm:t>
        <a:bodyPr/>
        <a:lstStyle/>
        <a:p>
          <a:endParaRPr lang="en-US"/>
        </a:p>
      </dgm:t>
    </dgm:pt>
    <dgm:pt modelId="{7D39BC6D-6603-4702-BD0F-4CBD3B4D2C29}">
      <dgm:prSet/>
      <dgm:spPr/>
      <dgm:t>
        <a:bodyPr/>
        <a:lstStyle/>
        <a:p>
          <a:r>
            <a:rPr lang="en-GB" b="1"/>
            <a:t>Political factors</a:t>
          </a:r>
          <a:endParaRPr lang="en-US"/>
        </a:p>
      </dgm:t>
    </dgm:pt>
    <dgm:pt modelId="{131D6FA4-D55B-4BCC-8A82-7AE4E4993DB4}" type="parTrans" cxnId="{45BCEC8D-CC6C-4C89-A8BD-D7C926613198}">
      <dgm:prSet/>
      <dgm:spPr/>
      <dgm:t>
        <a:bodyPr/>
        <a:lstStyle/>
        <a:p>
          <a:endParaRPr lang="en-US"/>
        </a:p>
      </dgm:t>
    </dgm:pt>
    <dgm:pt modelId="{3F8A9C7D-3D5B-4CA2-93F7-66853EECA1D6}" type="sibTrans" cxnId="{45BCEC8D-CC6C-4C89-A8BD-D7C926613198}">
      <dgm:prSet/>
      <dgm:spPr/>
      <dgm:t>
        <a:bodyPr/>
        <a:lstStyle/>
        <a:p>
          <a:endParaRPr lang="en-US"/>
        </a:p>
      </dgm:t>
    </dgm:pt>
    <dgm:pt modelId="{670B0A4A-6D51-46C1-A23C-353B27487DE1}">
      <dgm:prSet/>
      <dgm:spPr/>
      <dgm:t>
        <a:bodyPr/>
        <a:lstStyle/>
        <a:p>
          <a:r>
            <a:rPr lang="en-GB" b="1"/>
            <a:t>Economic factors</a:t>
          </a:r>
          <a:endParaRPr lang="en-US"/>
        </a:p>
      </dgm:t>
    </dgm:pt>
    <dgm:pt modelId="{2D230C68-115B-4351-91FD-96144B878C49}" type="parTrans" cxnId="{92B95A13-A80C-4066-8688-76BADF2D4D18}">
      <dgm:prSet/>
      <dgm:spPr/>
      <dgm:t>
        <a:bodyPr/>
        <a:lstStyle/>
        <a:p>
          <a:endParaRPr lang="en-US"/>
        </a:p>
      </dgm:t>
    </dgm:pt>
    <dgm:pt modelId="{1F1B431D-A6DD-4CEC-8276-1AC8951521A5}" type="sibTrans" cxnId="{92B95A13-A80C-4066-8688-76BADF2D4D18}">
      <dgm:prSet/>
      <dgm:spPr/>
      <dgm:t>
        <a:bodyPr/>
        <a:lstStyle/>
        <a:p>
          <a:endParaRPr lang="en-US"/>
        </a:p>
      </dgm:t>
    </dgm:pt>
    <dgm:pt modelId="{7191ECA0-05C8-47C3-B7FC-A1E33C36F3DE}">
      <dgm:prSet/>
      <dgm:spPr/>
      <dgm:t>
        <a:bodyPr/>
        <a:lstStyle/>
        <a:p>
          <a:r>
            <a:rPr lang="en-GB" b="1"/>
            <a:t>Social factors</a:t>
          </a:r>
          <a:endParaRPr lang="en-US"/>
        </a:p>
      </dgm:t>
    </dgm:pt>
    <dgm:pt modelId="{43CBFBCF-70BF-4C69-BE5F-67095F769EE4}" type="parTrans" cxnId="{18D2D3D3-42E1-42D7-B587-4F6DD553B6CB}">
      <dgm:prSet/>
      <dgm:spPr/>
      <dgm:t>
        <a:bodyPr/>
        <a:lstStyle/>
        <a:p>
          <a:endParaRPr lang="en-US"/>
        </a:p>
      </dgm:t>
    </dgm:pt>
    <dgm:pt modelId="{0C05D58D-E88D-4CAE-88C5-306CBC113DF8}" type="sibTrans" cxnId="{18D2D3D3-42E1-42D7-B587-4F6DD553B6CB}">
      <dgm:prSet/>
      <dgm:spPr/>
      <dgm:t>
        <a:bodyPr/>
        <a:lstStyle/>
        <a:p>
          <a:endParaRPr lang="en-US"/>
        </a:p>
      </dgm:t>
    </dgm:pt>
    <dgm:pt modelId="{571333BB-66BD-47DF-912E-AD30DC3B5109}">
      <dgm:prSet/>
      <dgm:spPr/>
      <dgm:t>
        <a:bodyPr/>
        <a:lstStyle/>
        <a:p>
          <a:r>
            <a:rPr lang="en-GB" b="1"/>
            <a:t>Technological factors</a:t>
          </a:r>
          <a:endParaRPr lang="en-US"/>
        </a:p>
      </dgm:t>
    </dgm:pt>
    <dgm:pt modelId="{7CDC907A-959C-441C-B4D3-C27C11348AFB}" type="parTrans" cxnId="{108FB8E5-FAF6-4A3F-B7EC-7C480389D14D}">
      <dgm:prSet/>
      <dgm:spPr/>
      <dgm:t>
        <a:bodyPr/>
        <a:lstStyle/>
        <a:p>
          <a:endParaRPr lang="en-US"/>
        </a:p>
      </dgm:t>
    </dgm:pt>
    <dgm:pt modelId="{F180FD69-B6D3-4373-B282-4D25E9C54868}" type="sibTrans" cxnId="{108FB8E5-FAF6-4A3F-B7EC-7C480389D14D}">
      <dgm:prSet/>
      <dgm:spPr/>
      <dgm:t>
        <a:bodyPr/>
        <a:lstStyle/>
        <a:p>
          <a:endParaRPr lang="en-US"/>
        </a:p>
      </dgm:t>
    </dgm:pt>
    <dgm:pt modelId="{BFA39E23-74C6-4E04-B9AC-4DC6C0F7FD40}">
      <dgm:prSet/>
      <dgm:spPr/>
      <dgm:t>
        <a:bodyPr/>
        <a:lstStyle/>
        <a:p>
          <a:r>
            <a:rPr lang="en-GB" b="1"/>
            <a:t>Environmental factors</a:t>
          </a:r>
          <a:endParaRPr lang="en-US"/>
        </a:p>
      </dgm:t>
    </dgm:pt>
    <dgm:pt modelId="{F8AC8AB6-EF47-4779-B06C-C7D33AE5854D}" type="parTrans" cxnId="{B6F9C9C4-2595-4263-9300-9207597F70DC}">
      <dgm:prSet/>
      <dgm:spPr/>
      <dgm:t>
        <a:bodyPr/>
        <a:lstStyle/>
        <a:p>
          <a:endParaRPr lang="en-US"/>
        </a:p>
      </dgm:t>
    </dgm:pt>
    <dgm:pt modelId="{DA0ABF0D-1723-4453-98AD-6D171967B07B}" type="sibTrans" cxnId="{B6F9C9C4-2595-4263-9300-9207597F70DC}">
      <dgm:prSet/>
      <dgm:spPr/>
      <dgm:t>
        <a:bodyPr/>
        <a:lstStyle/>
        <a:p>
          <a:endParaRPr lang="en-US"/>
        </a:p>
      </dgm:t>
    </dgm:pt>
    <dgm:pt modelId="{91DEB283-0AA6-4B6C-9282-727EBA42C586}">
      <dgm:prSet/>
      <dgm:spPr/>
      <dgm:t>
        <a:bodyPr/>
        <a:lstStyle/>
        <a:p>
          <a:r>
            <a:rPr lang="en-GB" b="1"/>
            <a:t>Legal factors</a:t>
          </a:r>
          <a:endParaRPr lang="en-US"/>
        </a:p>
      </dgm:t>
    </dgm:pt>
    <dgm:pt modelId="{FB8A1963-448F-4715-B52F-F7D6180272AE}" type="parTrans" cxnId="{05B684DA-9046-49A4-B31D-C0017A6DFDD6}">
      <dgm:prSet/>
      <dgm:spPr/>
      <dgm:t>
        <a:bodyPr/>
        <a:lstStyle/>
        <a:p>
          <a:endParaRPr lang="en-US"/>
        </a:p>
      </dgm:t>
    </dgm:pt>
    <dgm:pt modelId="{209A9AA3-96F0-4031-9FC5-A2BC79828DF1}" type="sibTrans" cxnId="{05B684DA-9046-49A4-B31D-C0017A6DFDD6}">
      <dgm:prSet/>
      <dgm:spPr/>
      <dgm:t>
        <a:bodyPr/>
        <a:lstStyle/>
        <a:p>
          <a:endParaRPr lang="en-US"/>
        </a:p>
      </dgm:t>
    </dgm:pt>
    <dgm:pt modelId="{D1EA111E-B3EE-427D-AFDD-6B61CE3CEFC5}" type="pres">
      <dgm:prSet presAssocID="{85DBBCE8-DF37-4FA4-88AE-4E3B5CC54BE5}" presName="diagram" presStyleCnt="0">
        <dgm:presLayoutVars>
          <dgm:dir/>
          <dgm:resizeHandles val="exact"/>
        </dgm:presLayoutVars>
      </dgm:prSet>
      <dgm:spPr/>
    </dgm:pt>
    <dgm:pt modelId="{71A9EA01-7360-4A84-97D5-5732ACE62F05}" type="pres">
      <dgm:prSet presAssocID="{8447820A-C25A-44B3-89F3-2D6971A32D57}" presName="node" presStyleLbl="node1" presStyleIdx="0" presStyleCnt="7">
        <dgm:presLayoutVars>
          <dgm:bulletEnabled val="1"/>
        </dgm:presLayoutVars>
      </dgm:prSet>
      <dgm:spPr/>
    </dgm:pt>
    <dgm:pt modelId="{FD34C289-C9D7-4F33-87B1-BDF1A51A2F1E}" type="pres">
      <dgm:prSet presAssocID="{C8F861C5-95A1-495C-8234-31BD60694936}" presName="sibTrans" presStyleCnt="0"/>
      <dgm:spPr/>
    </dgm:pt>
    <dgm:pt modelId="{6D385070-A0C9-40BA-B6D7-76888E681C3D}" type="pres">
      <dgm:prSet presAssocID="{7D39BC6D-6603-4702-BD0F-4CBD3B4D2C29}" presName="node" presStyleLbl="node1" presStyleIdx="1" presStyleCnt="7">
        <dgm:presLayoutVars>
          <dgm:bulletEnabled val="1"/>
        </dgm:presLayoutVars>
      </dgm:prSet>
      <dgm:spPr/>
    </dgm:pt>
    <dgm:pt modelId="{706F7713-9476-4D55-B1AE-D14F58FC7FC5}" type="pres">
      <dgm:prSet presAssocID="{3F8A9C7D-3D5B-4CA2-93F7-66853EECA1D6}" presName="sibTrans" presStyleCnt="0"/>
      <dgm:spPr/>
    </dgm:pt>
    <dgm:pt modelId="{150B505E-3C09-46A3-A568-6E207C4029E1}" type="pres">
      <dgm:prSet presAssocID="{670B0A4A-6D51-46C1-A23C-353B27487DE1}" presName="node" presStyleLbl="node1" presStyleIdx="2" presStyleCnt="7">
        <dgm:presLayoutVars>
          <dgm:bulletEnabled val="1"/>
        </dgm:presLayoutVars>
      </dgm:prSet>
      <dgm:spPr/>
    </dgm:pt>
    <dgm:pt modelId="{7333D979-1496-4A57-867B-6A7238AD660C}" type="pres">
      <dgm:prSet presAssocID="{1F1B431D-A6DD-4CEC-8276-1AC8951521A5}" presName="sibTrans" presStyleCnt="0"/>
      <dgm:spPr/>
    </dgm:pt>
    <dgm:pt modelId="{7CE9787C-4EFB-4377-A589-7BAA8E5AF60C}" type="pres">
      <dgm:prSet presAssocID="{7191ECA0-05C8-47C3-B7FC-A1E33C36F3DE}" presName="node" presStyleLbl="node1" presStyleIdx="3" presStyleCnt="7">
        <dgm:presLayoutVars>
          <dgm:bulletEnabled val="1"/>
        </dgm:presLayoutVars>
      </dgm:prSet>
      <dgm:spPr/>
    </dgm:pt>
    <dgm:pt modelId="{35559FB3-6AB1-4460-9D2B-00AABD93397D}" type="pres">
      <dgm:prSet presAssocID="{0C05D58D-E88D-4CAE-88C5-306CBC113DF8}" presName="sibTrans" presStyleCnt="0"/>
      <dgm:spPr/>
    </dgm:pt>
    <dgm:pt modelId="{6EB7C78F-0D39-4D2F-8EBF-3B40A2C8C278}" type="pres">
      <dgm:prSet presAssocID="{571333BB-66BD-47DF-912E-AD30DC3B5109}" presName="node" presStyleLbl="node1" presStyleIdx="4" presStyleCnt="7">
        <dgm:presLayoutVars>
          <dgm:bulletEnabled val="1"/>
        </dgm:presLayoutVars>
      </dgm:prSet>
      <dgm:spPr/>
    </dgm:pt>
    <dgm:pt modelId="{2CCB410E-DCDB-4A01-AEAC-CCC058F457FB}" type="pres">
      <dgm:prSet presAssocID="{F180FD69-B6D3-4373-B282-4D25E9C54868}" presName="sibTrans" presStyleCnt="0"/>
      <dgm:spPr/>
    </dgm:pt>
    <dgm:pt modelId="{D74BF8F5-B736-4301-A872-3D612BB1D888}" type="pres">
      <dgm:prSet presAssocID="{BFA39E23-74C6-4E04-B9AC-4DC6C0F7FD40}" presName="node" presStyleLbl="node1" presStyleIdx="5" presStyleCnt="7">
        <dgm:presLayoutVars>
          <dgm:bulletEnabled val="1"/>
        </dgm:presLayoutVars>
      </dgm:prSet>
      <dgm:spPr/>
    </dgm:pt>
    <dgm:pt modelId="{A333A3FA-4E10-490C-85D1-5603577C6894}" type="pres">
      <dgm:prSet presAssocID="{DA0ABF0D-1723-4453-98AD-6D171967B07B}" presName="sibTrans" presStyleCnt="0"/>
      <dgm:spPr/>
    </dgm:pt>
    <dgm:pt modelId="{70D4FD5A-7E08-40AE-88E0-11AA8FE4024B}" type="pres">
      <dgm:prSet presAssocID="{91DEB283-0AA6-4B6C-9282-727EBA42C586}" presName="node" presStyleLbl="node1" presStyleIdx="6" presStyleCnt="7">
        <dgm:presLayoutVars>
          <dgm:bulletEnabled val="1"/>
        </dgm:presLayoutVars>
      </dgm:prSet>
      <dgm:spPr/>
    </dgm:pt>
  </dgm:ptLst>
  <dgm:cxnLst>
    <dgm:cxn modelId="{92B95A13-A80C-4066-8688-76BADF2D4D18}" srcId="{85DBBCE8-DF37-4FA4-88AE-4E3B5CC54BE5}" destId="{670B0A4A-6D51-46C1-A23C-353B27487DE1}" srcOrd="2" destOrd="0" parTransId="{2D230C68-115B-4351-91FD-96144B878C49}" sibTransId="{1F1B431D-A6DD-4CEC-8276-1AC8951521A5}"/>
    <dgm:cxn modelId="{D2FC4B2F-109A-401E-A731-6CE9A60F2E5B}" type="presOf" srcId="{670B0A4A-6D51-46C1-A23C-353B27487DE1}" destId="{150B505E-3C09-46A3-A568-6E207C4029E1}" srcOrd="0" destOrd="0" presId="urn:microsoft.com/office/officeart/2005/8/layout/default"/>
    <dgm:cxn modelId="{22E9713C-3C98-4CB1-A8D8-C2869444C64B}" type="presOf" srcId="{8447820A-C25A-44B3-89F3-2D6971A32D57}" destId="{71A9EA01-7360-4A84-97D5-5732ACE62F05}" srcOrd="0" destOrd="0" presId="urn:microsoft.com/office/officeart/2005/8/layout/default"/>
    <dgm:cxn modelId="{74FD0241-76E9-4B08-B56D-0225CDC11088}" type="presOf" srcId="{571333BB-66BD-47DF-912E-AD30DC3B5109}" destId="{6EB7C78F-0D39-4D2F-8EBF-3B40A2C8C278}" srcOrd="0" destOrd="0" presId="urn:microsoft.com/office/officeart/2005/8/layout/default"/>
    <dgm:cxn modelId="{FFED187E-896B-4259-8D22-744D5399632B}" type="presOf" srcId="{7D39BC6D-6603-4702-BD0F-4CBD3B4D2C29}" destId="{6D385070-A0C9-40BA-B6D7-76888E681C3D}" srcOrd="0" destOrd="0" presId="urn:microsoft.com/office/officeart/2005/8/layout/default"/>
    <dgm:cxn modelId="{45BCEC8D-CC6C-4C89-A8BD-D7C926613198}" srcId="{85DBBCE8-DF37-4FA4-88AE-4E3B5CC54BE5}" destId="{7D39BC6D-6603-4702-BD0F-4CBD3B4D2C29}" srcOrd="1" destOrd="0" parTransId="{131D6FA4-D55B-4BCC-8A82-7AE4E4993DB4}" sibTransId="{3F8A9C7D-3D5B-4CA2-93F7-66853EECA1D6}"/>
    <dgm:cxn modelId="{E59E65A7-298F-4DF0-A0C8-C8D771F780F2}" type="presOf" srcId="{85DBBCE8-DF37-4FA4-88AE-4E3B5CC54BE5}" destId="{D1EA111E-B3EE-427D-AFDD-6B61CE3CEFC5}" srcOrd="0" destOrd="0" presId="urn:microsoft.com/office/officeart/2005/8/layout/default"/>
    <dgm:cxn modelId="{8368DFB8-C6D0-47C6-BBF0-371B9AABE228}" type="presOf" srcId="{91DEB283-0AA6-4B6C-9282-727EBA42C586}" destId="{70D4FD5A-7E08-40AE-88E0-11AA8FE4024B}" srcOrd="0" destOrd="0" presId="urn:microsoft.com/office/officeart/2005/8/layout/default"/>
    <dgm:cxn modelId="{C48C0DC1-9724-4D1B-8B00-2AAD726DD82F}" type="presOf" srcId="{BFA39E23-74C6-4E04-B9AC-4DC6C0F7FD40}" destId="{D74BF8F5-B736-4301-A872-3D612BB1D888}" srcOrd="0" destOrd="0" presId="urn:microsoft.com/office/officeart/2005/8/layout/default"/>
    <dgm:cxn modelId="{B6F9C9C4-2595-4263-9300-9207597F70DC}" srcId="{85DBBCE8-DF37-4FA4-88AE-4E3B5CC54BE5}" destId="{BFA39E23-74C6-4E04-B9AC-4DC6C0F7FD40}" srcOrd="5" destOrd="0" parTransId="{F8AC8AB6-EF47-4779-B06C-C7D33AE5854D}" sibTransId="{DA0ABF0D-1723-4453-98AD-6D171967B07B}"/>
    <dgm:cxn modelId="{311166D1-C180-4049-9E67-6204E03B1207}" type="presOf" srcId="{7191ECA0-05C8-47C3-B7FC-A1E33C36F3DE}" destId="{7CE9787C-4EFB-4377-A589-7BAA8E5AF60C}" srcOrd="0" destOrd="0" presId="urn:microsoft.com/office/officeart/2005/8/layout/default"/>
    <dgm:cxn modelId="{18D2D3D3-42E1-42D7-B587-4F6DD553B6CB}" srcId="{85DBBCE8-DF37-4FA4-88AE-4E3B5CC54BE5}" destId="{7191ECA0-05C8-47C3-B7FC-A1E33C36F3DE}" srcOrd="3" destOrd="0" parTransId="{43CBFBCF-70BF-4C69-BE5F-67095F769EE4}" sibTransId="{0C05D58D-E88D-4CAE-88C5-306CBC113DF8}"/>
    <dgm:cxn modelId="{05B684DA-9046-49A4-B31D-C0017A6DFDD6}" srcId="{85DBBCE8-DF37-4FA4-88AE-4E3B5CC54BE5}" destId="{91DEB283-0AA6-4B6C-9282-727EBA42C586}" srcOrd="6" destOrd="0" parTransId="{FB8A1963-448F-4715-B52F-F7D6180272AE}" sibTransId="{209A9AA3-96F0-4031-9FC5-A2BC79828DF1}"/>
    <dgm:cxn modelId="{108FB8E5-FAF6-4A3F-B7EC-7C480389D14D}" srcId="{85DBBCE8-DF37-4FA4-88AE-4E3B5CC54BE5}" destId="{571333BB-66BD-47DF-912E-AD30DC3B5109}" srcOrd="4" destOrd="0" parTransId="{7CDC907A-959C-441C-B4D3-C27C11348AFB}" sibTransId="{F180FD69-B6D3-4373-B282-4D25E9C54868}"/>
    <dgm:cxn modelId="{3B8C49E6-43FA-4878-8E46-CFB56C5060F4}" srcId="{85DBBCE8-DF37-4FA4-88AE-4E3B5CC54BE5}" destId="{8447820A-C25A-44B3-89F3-2D6971A32D57}" srcOrd="0" destOrd="0" parTransId="{40DB5ECA-96C9-437A-A2A3-096170D2C214}" sibTransId="{C8F861C5-95A1-495C-8234-31BD60694936}"/>
    <dgm:cxn modelId="{E9288C20-D8C5-47C5-8C9E-C2AD4140C2FC}" type="presParOf" srcId="{D1EA111E-B3EE-427D-AFDD-6B61CE3CEFC5}" destId="{71A9EA01-7360-4A84-97D5-5732ACE62F05}" srcOrd="0" destOrd="0" presId="urn:microsoft.com/office/officeart/2005/8/layout/default"/>
    <dgm:cxn modelId="{FC650BFC-441C-4B24-881F-C5D7C5D22A64}" type="presParOf" srcId="{D1EA111E-B3EE-427D-AFDD-6B61CE3CEFC5}" destId="{FD34C289-C9D7-4F33-87B1-BDF1A51A2F1E}" srcOrd="1" destOrd="0" presId="urn:microsoft.com/office/officeart/2005/8/layout/default"/>
    <dgm:cxn modelId="{8653054A-5A91-45C2-8E29-AAC7D22422EF}" type="presParOf" srcId="{D1EA111E-B3EE-427D-AFDD-6B61CE3CEFC5}" destId="{6D385070-A0C9-40BA-B6D7-76888E681C3D}" srcOrd="2" destOrd="0" presId="urn:microsoft.com/office/officeart/2005/8/layout/default"/>
    <dgm:cxn modelId="{6DECA94B-3F35-4638-AA5B-7C3BAC93BFB0}" type="presParOf" srcId="{D1EA111E-B3EE-427D-AFDD-6B61CE3CEFC5}" destId="{706F7713-9476-4D55-B1AE-D14F58FC7FC5}" srcOrd="3" destOrd="0" presId="urn:microsoft.com/office/officeart/2005/8/layout/default"/>
    <dgm:cxn modelId="{240B0B2E-2272-43E4-AC43-C1D214A15961}" type="presParOf" srcId="{D1EA111E-B3EE-427D-AFDD-6B61CE3CEFC5}" destId="{150B505E-3C09-46A3-A568-6E207C4029E1}" srcOrd="4" destOrd="0" presId="urn:microsoft.com/office/officeart/2005/8/layout/default"/>
    <dgm:cxn modelId="{5F5F891B-26DF-408A-A19D-B80EFDAE9816}" type="presParOf" srcId="{D1EA111E-B3EE-427D-AFDD-6B61CE3CEFC5}" destId="{7333D979-1496-4A57-867B-6A7238AD660C}" srcOrd="5" destOrd="0" presId="urn:microsoft.com/office/officeart/2005/8/layout/default"/>
    <dgm:cxn modelId="{60968668-3E1E-4C22-A49A-F33E8600A3A5}" type="presParOf" srcId="{D1EA111E-B3EE-427D-AFDD-6B61CE3CEFC5}" destId="{7CE9787C-4EFB-4377-A589-7BAA8E5AF60C}" srcOrd="6" destOrd="0" presId="urn:microsoft.com/office/officeart/2005/8/layout/default"/>
    <dgm:cxn modelId="{5F9E7D50-4971-4082-B568-5451553172F6}" type="presParOf" srcId="{D1EA111E-B3EE-427D-AFDD-6B61CE3CEFC5}" destId="{35559FB3-6AB1-4460-9D2B-00AABD93397D}" srcOrd="7" destOrd="0" presId="urn:microsoft.com/office/officeart/2005/8/layout/default"/>
    <dgm:cxn modelId="{95991B9F-F02E-413E-A21D-DA06BE7263CB}" type="presParOf" srcId="{D1EA111E-B3EE-427D-AFDD-6B61CE3CEFC5}" destId="{6EB7C78F-0D39-4D2F-8EBF-3B40A2C8C278}" srcOrd="8" destOrd="0" presId="urn:microsoft.com/office/officeart/2005/8/layout/default"/>
    <dgm:cxn modelId="{4EA8D281-0BF5-4690-AEA0-BA3EBFCF4115}" type="presParOf" srcId="{D1EA111E-B3EE-427D-AFDD-6B61CE3CEFC5}" destId="{2CCB410E-DCDB-4A01-AEAC-CCC058F457FB}" srcOrd="9" destOrd="0" presId="urn:microsoft.com/office/officeart/2005/8/layout/default"/>
    <dgm:cxn modelId="{A33BDE62-1F9A-4C54-A0D3-AD405BA760E9}" type="presParOf" srcId="{D1EA111E-B3EE-427D-AFDD-6B61CE3CEFC5}" destId="{D74BF8F5-B736-4301-A872-3D612BB1D888}" srcOrd="10" destOrd="0" presId="urn:microsoft.com/office/officeart/2005/8/layout/default"/>
    <dgm:cxn modelId="{3BA8B15F-8396-4656-81B9-3DFFE38228EB}" type="presParOf" srcId="{D1EA111E-B3EE-427D-AFDD-6B61CE3CEFC5}" destId="{A333A3FA-4E10-490C-85D1-5603577C6894}" srcOrd="11" destOrd="0" presId="urn:microsoft.com/office/officeart/2005/8/layout/default"/>
    <dgm:cxn modelId="{8009CB7B-1AD1-4EC6-A026-F7EDB5B74FC9}" type="presParOf" srcId="{D1EA111E-B3EE-427D-AFDD-6B61CE3CEFC5}" destId="{70D4FD5A-7E08-40AE-88E0-11AA8FE4024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9EA01-7360-4A84-97D5-5732ACE62F05}">
      <dsp:nvSpPr>
        <dsp:cNvPr id="0" name=""/>
        <dsp:cNvSpPr/>
      </dsp:nvSpPr>
      <dsp:spPr>
        <a:xfrm>
          <a:off x="0" y="241661"/>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PESTEL Analysis:</a:t>
          </a:r>
          <a:endParaRPr lang="en-US" sz="2500" kern="1200"/>
        </a:p>
      </dsp:txBody>
      <dsp:txXfrm>
        <a:off x="0" y="241661"/>
        <a:ext cx="2279253" cy="1367551"/>
      </dsp:txXfrm>
    </dsp:sp>
    <dsp:sp modelId="{6D385070-A0C9-40BA-B6D7-76888E681C3D}">
      <dsp:nvSpPr>
        <dsp:cNvPr id="0" name=""/>
        <dsp:cNvSpPr/>
      </dsp:nvSpPr>
      <dsp:spPr>
        <a:xfrm>
          <a:off x="2507178" y="241661"/>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Political factors</a:t>
          </a:r>
          <a:endParaRPr lang="en-US" sz="2500" kern="1200"/>
        </a:p>
      </dsp:txBody>
      <dsp:txXfrm>
        <a:off x="2507178" y="241661"/>
        <a:ext cx="2279253" cy="1367551"/>
      </dsp:txXfrm>
    </dsp:sp>
    <dsp:sp modelId="{150B505E-3C09-46A3-A568-6E207C4029E1}">
      <dsp:nvSpPr>
        <dsp:cNvPr id="0" name=""/>
        <dsp:cNvSpPr/>
      </dsp:nvSpPr>
      <dsp:spPr>
        <a:xfrm>
          <a:off x="5014356" y="241661"/>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Economic factors</a:t>
          </a:r>
          <a:endParaRPr lang="en-US" sz="2500" kern="1200"/>
        </a:p>
      </dsp:txBody>
      <dsp:txXfrm>
        <a:off x="5014356" y="241661"/>
        <a:ext cx="2279253" cy="1367551"/>
      </dsp:txXfrm>
    </dsp:sp>
    <dsp:sp modelId="{7CE9787C-4EFB-4377-A589-7BAA8E5AF60C}">
      <dsp:nvSpPr>
        <dsp:cNvPr id="0" name=""/>
        <dsp:cNvSpPr/>
      </dsp:nvSpPr>
      <dsp:spPr>
        <a:xfrm>
          <a:off x="0" y="1837138"/>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Social factors</a:t>
          </a:r>
          <a:endParaRPr lang="en-US" sz="2500" kern="1200"/>
        </a:p>
      </dsp:txBody>
      <dsp:txXfrm>
        <a:off x="0" y="1837138"/>
        <a:ext cx="2279253" cy="1367551"/>
      </dsp:txXfrm>
    </dsp:sp>
    <dsp:sp modelId="{6EB7C78F-0D39-4D2F-8EBF-3B40A2C8C278}">
      <dsp:nvSpPr>
        <dsp:cNvPr id="0" name=""/>
        <dsp:cNvSpPr/>
      </dsp:nvSpPr>
      <dsp:spPr>
        <a:xfrm>
          <a:off x="2507178" y="1837138"/>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Technological factors</a:t>
          </a:r>
          <a:endParaRPr lang="en-US" sz="2500" kern="1200"/>
        </a:p>
      </dsp:txBody>
      <dsp:txXfrm>
        <a:off x="2507178" y="1837138"/>
        <a:ext cx="2279253" cy="1367551"/>
      </dsp:txXfrm>
    </dsp:sp>
    <dsp:sp modelId="{D74BF8F5-B736-4301-A872-3D612BB1D888}">
      <dsp:nvSpPr>
        <dsp:cNvPr id="0" name=""/>
        <dsp:cNvSpPr/>
      </dsp:nvSpPr>
      <dsp:spPr>
        <a:xfrm>
          <a:off x="5014356" y="1837138"/>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Environmental factors</a:t>
          </a:r>
          <a:endParaRPr lang="en-US" sz="2500" kern="1200"/>
        </a:p>
      </dsp:txBody>
      <dsp:txXfrm>
        <a:off x="5014356" y="1837138"/>
        <a:ext cx="2279253" cy="1367551"/>
      </dsp:txXfrm>
    </dsp:sp>
    <dsp:sp modelId="{70D4FD5A-7E08-40AE-88E0-11AA8FE4024B}">
      <dsp:nvSpPr>
        <dsp:cNvPr id="0" name=""/>
        <dsp:cNvSpPr/>
      </dsp:nvSpPr>
      <dsp:spPr>
        <a:xfrm>
          <a:off x="2507178" y="3432615"/>
          <a:ext cx="2279253" cy="1367551"/>
        </a:xfrm>
        <a:prstGeom prst="rect">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Legal factors</a:t>
          </a:r>
          <a:endParaRPr lang="en-US" sz="2500" kern="1200"/>
        </a:p>
      </dsp:txBody>
      <dsp:txXfrm>
        <a:off x="2507178" y="3432615"/>
        <a:ext cx="2279253" cy="13675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AF5F4-E0B5-4BCA-BCAB-F0A838DD84E7}" type="datetimeFigureOut">
              <a:rPr lang="en-GB" smtClean="0"/>
              <a:t>09/04/2022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92907-BA3C-437D-ABD4-6B974729EB54}" type="slidenum">
              <a:rPr lang="en-GB" smtClean="0"/>
              <a:t>‹#›</a:t>
            </a:fld>
            <a:endParaRPr lang="en-GB"/>
          </a:p>
        </p:txBody>
      </p:sp>
    </p:spTree>
    <p:extLst>
      <p:ext uri="{BB962C8B-B14F-4D97-AF65-F5344CB8AC3E}">
        <p14:creationId xmlns:p14="http://schemas.microsoft.com/office/powerpoint/2010/main" val="78547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sa.natcen.ac.uk/media/39061/bsa33_work.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Submitted by Iulia Cosmina Barbu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Student ID: 2014826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Module: BMSW4004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Problem Solving and Decision Making</a:t>
            </a: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1</a:t>
            </a:fld>
            <a:endParaRPr lang="en-GB"/>
          </a:p>
        </p:txBody>
      </p:sp>
    </p:spTree>
    <p:extLst>
      <p:ext uri="{BB962C8B-B14F-4D97-AF65-F5344CB8AC3E}">
        <p14:creationId xmlns:p14="http://schemas.microsoft.com/office/powerpoint/2010/main" val="3507338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An investigation by </a:t>
            </a:r>
            <a:r>
              <a:rPr lang="en-US" sz="1800" dirty="0" err="1">
                <a:solidFill>
                  <a:srgbClr val="000000"/>
                </a:solidFill>
                <a:effectLst/>
                <a:latin typeface="Arial" panose="020B0604020202020204" pitchFamily="34" charset="0"/>
                <a:ea typeface="Calibri" panose="020F0502020204030204" pitchFamily="34" charset="0"/>
              </a:rPr>
              <a:t>NatCen</a:t>
            </a:r>
            <a:r>
              <a:rPr lang="en-US" sz="1800" dirty="0">
                <a:solidFill>
                  <a:srgbClr val="000000"/>
                </a:solidFill>
                <a:effectLst/>
                <a:latin typeface="Arial" panose="020B0604020202020204" pitchFamily="34" charset="0"/>
                <a:ea typeface="Calibri" panose="020F0502020204030204" pitchFamily="34" charset="0"/>
              </a:rPr>
              <a:t> Social Research (2016)</a:t>
            </a:r>
            <a:r>
              <a:rPr lang="en-GB" sz="1800" dirty="0">
                <a:effectLst/>
                <a:latin typeface="Arial" panose="020B0604020202020204" pitchFamily="34" charset="0"/>
                <a:ea typeface="Calibri" panose="020F0502020204030204" pitchFamily="34" charset="0"/>
              </a:rPr>
              <a:t>, found that the UK is one of 20 countries who employees are dissatisfied. Employee satisfaction affects the performance and motivation of employees. According to Herzberg’s two-factor theory, employees are motivated by certain factors called satisfiers (</a:t>
            </a:r>
            <a:r>
              <a:rPr lang="en-GB" sz="1800" dirty="0" err="1">
                <a:solidFill>
                  <a:srgbClr val="000000"/>
                </a:solidFill>
                <a:effectLst/>
                <a:latin typeface="Arial" panose="020B0604020202020204" pitchFamily="34" charset="0"/>
                <a:ea typeface="Calibri" panose="020F0502020204030204" pitchFamily="34" charset="0"/>
              </a:rPr>
              <a:t>Kotni</a:t>
            </a:r>
            <a:r>
              <a:rPr lang="en-GB" sz="1800" dirty="0">
                <a:solidFill>
                  <a:srgbClr val="000000"/>
                </a:solidFill>
                <a:effectLst/>
                <a:latin typeface="Arial" panose="020B0604020202020204" pitchFamily="34" charset="0"/>
                <a:ea typeface="Calibri" panose="020F0502020204030204" pitchFamily="34" charset="0"/>
              </a:rPr>
              <a:t> &amp; </a:t>
            </a:r>
            <a:r>
              <a:rPr lang="en-GB" sz="1800" dirty="0" err="1">
                <a:solidFill>
                  <a:srgbClr val="000000"/>
                </a:solidFill>
                <a:effectLst/>
                <a:latin typeface="Arial" panose="020B0604020202020204" pitchFamily="34" charset="0"/>
                <a:ea typeface="Calibri" panose="020F0502020204030204" pitchFamily="34" charset="0"/>
              </a:rPr>
              <a:t>Karumuri</a:t>
            </a:r>
            <a:r>
              <a:rPr lang="en-GB" sz="1800" dirty="0">
                <a:solidFill>
                  <a:srgbClr val="000000"/>
                </a:solidFill>
                <a:effectLst/>
                <a:latin typeface="Arial" panose="020B0604020202020204" pitchFamily="34" charset="0"/>
                <a:ea typeface="Calibri" panose="020F0502020204030204" pitchFamily="34" charset="0"/>
              </a:rPr>
              <a:t>, 2018</a:t>
            </a:r>
            <a:r>
              <a:rPr lang="en-GB" sz="1800" dirty="0">
                <a:effectLst/>
                <a:latin typeface="Arial" panose="020B0604020202020204" pitchFamily="34" charset="0"/>
                <a:ea typeface="Calibri" panose="020F0502020204030204" pitchFamily="34" charset="0"/>
              </a:rPr>
              <a:t>). These factors include recognition, achievements, growth, and having responsibility. The fact that UK employees are dissatisfied, means that they are not motivated. Motivation has an impact on performance of employees. Employees that are motivated have a good performance. The general performance and productivity of employees in the UK is lower than the performance of satisfied employees in other countries. Employee productivity determines the productivity of organizations and hence the productivity of the nation (</a:t>
            </a:r>
            <a:r>
              <a:rPr lang="en-GB" sz="1800" dirty="0">
                <a:solidFill>
                  <a:srgbClr val="000000"/>
                </a:solidFill>
                <a:effectLst/>
                <a:latin typeface="Arial" panose="020B0604020202020204" pitchFamily="34" charset="0"/>
                <a:ea typeface="Calibri" panose="020F0502020204030204" pitchFamily="34" charset="0"/>
              </a:rPr>
              <a:t>Kobe, &amp; Schwinn, 2018</a:t>
            </a:r>
            <a:r>
              <a:rPr lang="en-GB" sz="1800" dirty="0">
                <a:effectLst/>
                <a:latin typeface="Arial" panose="020B0604020202020204" pitchFamily="34" charset="0"/>
                <a:ea typeface="Calibri" panose="020F0502020204030204" pitchFamily="34" charset="0"/>
              </a:rPr>
              <a:t>).</a:t>
            </a:r>
          </a:p>
          <a:p>
            <a:pPr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Employee’s dissatisfaction will affect individual organizations in terms of high employee turnover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Moussa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Somjai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Dissatisfied employees are likely to leave the organization and look for jobs elsewhere so that they can be satisfied. High employee turnover increases operational costs as the organization has to suffer costs in recruiting new employees. Moreover, the costs are incurred in settling employee benefits as they leave the organization. The organization will lose its competitive advantage as it loses experienced employees to work with new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However, employee dissatisfaction may improve enterprising tendency in individuals. Most entrepreneurs want to take control of their activities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Jayapriya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Malarkodi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Anjugam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As employees are dissatisfied, they find it better to start their venture than to be employed by others. This has a positive impact on the economy as new jobs are created. However, the negative impacts of employee dissatisfaction outweigh this merit. Therefore, long-lasting solutions to employee dissatisfaction in the country should be found. This issue can be well solved if its key causes are found.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2</a:t>
            </a:fld>
            <a:endParaRPr lang="en-GB"/>
          </a:p>
        </p:txBody>
      </p:sp>
    </p:spTree>
    <p:extLst>
      <p:ext uri="{BB962C8B-B14F-4D97-AF65-F5344CB8AC3E}">
        <p14:creationId xmlns:p14="http://schemas.microsoft.com/office/powerpoint/2010/main" val="2855052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Political developments in the UK may contribute to employee dissatisfaction in the UK. Brexit is the most influential factor that has been directly affecting employees. After Brexit, employment regulations have changed. EU citizens working in the UK are required to have settled and pre-settled status (</a:t>
            </a:r>
            <a:r>
              <a:rPr lang="en-GB" sz="1800" dirty="0">
                <a:solidFill>
                  <a:srgbClr val="000000"/>
                </a:solidFill>
                <a:effectLst/>
                <a:latin typeface="Arial" panose="020B0604020202020204" pitchFamily="34" charset="0"/>
                <a:ea typeface="Calibri" panose="020F0502020204030204" pitchFamily="34" charset="0"/>
              </a:rPr>
              <a:t>Welsh, 2022</a:t>
            </a:r>
            <a:r>
              <a:rPr lang="en-GB" sz="1800" dirty="0">
                <a:effectLst/>
                <a:latin typeface="Arial" panose="020B0604020202020204" pitchFamily="34" charset="0"/>
                <a:ea typeface="Calibri" panose="020F0502020204030204" pitchFamily="34" charset="0"/>
              </a:rPr>
              <a:t>). This makes employees have low job security that may cause job dissatisfaction while working in the country (</a:t>
            </a:r>
            <a:r>
              <a:rPr lang="en-GB" sz="1800" dirty="0">
                <a:solidFill>
                  <a:srgbClr val="000000"/>
                </a:solidFill>
                <a:effectLst/>
                <a:latin typeface="Arial" panose="020B0604020202020204" pitchFamily="34" charset="0"/>
                <a:ea typeface="Calibri" panose="020F0502020204030204" pitchFamily="34" charset="0"/>
              </a:rPr>
              <a:t>Welsh, 2022</a:t>
            </a:r>
            <a:r>
              <a:rPr lang="en-GB" sz="1800" dirty="0">
                <a:effectLst/>
                <a:latin typeface="Arial" panose="020B0604020202020204" pitchFamily="34" charset="0"/>
                <a:ea typeface="Calibri" panose="020F0502020204030204" pitchFamily="34" charset="0"/>
              </a:rPr>
              <a:t>). Some companies have lost some of their employees due to this requirement. </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 The UK economy has been affected by various economic downturns. These affect the performance of businesses leading to poor employee satisfaction. For instance, the Covid-19 pandemic led to an economic downturn and many employers resulted in pay cuts (</a:t>
            </a:r>
            <a:r>
              <a:rPr lang="en-GB" sz="1800" dirty="0">
                <a:solidFill>
                  <a:srgbClr val="000000"/>
                </a:solidFill>
                <a:effectLst/>
                <a:latin typeface="Arial" panose="020B0604020202020204" pitchFamily="34" charset="0"/>
                <a:ea typeface="Calibri" panose="020F0502020204030204" pitchFamily="34" charset="0"/>
              </a:rPr>
              <a:t>Budd, </a:t>
            </a:r>
            <a:r>
              <a:rPr lang="en-GB" sz="1800" dirty="0" err="1">
                <a:solidFill>
                  <a:srgbClr val="000000"/>
                </a:solidFill>
                <a:effectLst/>
                <a:latin typeface="Arial" panose="020B0604020202020204" pitchFamily="34" charset="0"/>
                <a:ea typeface="Calibri" panose="020F0502020204030204" pitchFamily="34" charset="0"/>
              </a:rPr>
              <a:t>Ison</a:t>
            </a:r>
            <a:r>
              <a:rPr lang="en-GB" sz="1800" dirty="0">
                <a:solidFill>
                  <a:srgbClr val="000000"/>
                </a:solidFill>
                <a:effectLst/>
                <a:latin typeface="Arial" panose="020B0604020202020204" pitchFamily="34" charset="0"/>
                <a:ea typeface="Calibri" panose="020F0502020204030204" pitchFamily="34" charset="0"/>
              </a:rPr>
              <a:t>, &amp; Adrienne, 2020</a:t>
            </a:r>
            <a:r>
              <a:rPr lang="en-GB" sz="1800" dirty="0">
                <a:effectLst/>
                <a:latin typeface="Arial" panose="020B0604020202020204" pitchFamily="34" charset="0"/>
                <a:ea typeface="Calibri" panose="020F0502020204030204" pitchFamily="34" charset="0"/>
              </a:rPr>
              <a:t>). The poor state of the economy has been affecting many organizations leading to poor organizational performance. Due to poor performance, employers reduce the salaries of employees. In 2020, the poor performance of Virgin Atlantic made the company’s CEO ask employees to take eight months of unpaid leave. These decisions made employers to survive the economic downturn at the expense of employee dissatisfaction. </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is increased use of technologies in the workplace that may change the working environment, leading to employee dissatisfaction.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Skoumpopoulou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Wong, Ng, &amp; Lo, 2018</a:t>
            </a:r>
            <a:r>
              <a:rPr lang="en-GB" sz="1800" dirty="0">
                <a:effectLst/>
                <a:latin typeface="Arial" panose="020B0604020202020204" pitchFamily="34" charset="0"/>
                <a:ea typeface="Calibri" panose="020F0502020204030204" pitchFamily="34" charset="0"/>
                <a:cs typeface="Times New Roman" panose="02020603050405020304" pitchFamily="18" charset="0"/>
              </a:rPr>
              <a:t>) For instance, health organizations are changing how they keep records to use electric data. However, many employees have limited IT skills that make them to feel dissatisfied by the working environment.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is increased attention on employees to operate in a way supports environmental sustainability. Organizations are forced to make decisions based on environmental policies. For example: the mandatory personal protective equipment PPE. This causes dissatisfaction in some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Legal policies are very dynamic. The changing requirements on employment dissatisfy employees. Employee are required to prove that they are legitimate to work in the UK. The changing legal policies dissatisfy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6492907-BA3C-437D-ABD4-6B974729EB54}" type="slidenum">
              <a:rPr lang="en-GB" smtClean="0"/>
              <a:t>3</a:t>
            </a:fld>
            <a:endParaRPr lang="en-GB"/>
          </a:p>
        </p:txBody>
      </p:sp>
    </p:spTree>
    <p:extLst>
      <p:ext uri="{BB962C8B-B14F-4D97-AF65-F5344CB8AC3E}">
        <p14:creationId xmlns:p14="http://schemas.microsoft.com/office/powerpoint/2010/main" val="3710756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Employees are satisfied by various financial factors. Based on PESTEL analysis, economic conditions lead to financial factors in various organizations that cause employees dissatisfaction. UK employees work under unpaid overtimes, pay cuts due poor economic conditions, and low disposable income.</a:t>
            </a:r>
            <a:r>
              <a:rPr lang="en-GB" sz="2800" b="0" i="0" dirty="0">
                <a:solidFill>
                  <a:srgbClr val="050505"/>
                </a:solidFill>
                <a:effectLst/>
                <a:latin typeface="Segoe UI Historic" panose="020B0502040204020203" pitchFamily="34" charset="0"/>
              </a:rPr>
              <a:t> Despite the long working hours, many employees are not paid enough. Almost half of UK employees work overtime in a normal week, and some of them are only partially paid. Although many people say they work hard, one in five indicated that their salary has been cut in the last three years. More and more workers are becoming more and more stressed about their work while they are at home.</a:t>
            </a:r>
            <a:r>
              <a:rPr lang="en-GB" sz="1800" dirty="0">
                <a:effectLst/>
                <a:latin typeface="Arial" panose="020B0604020202020204" pitchFamily="34" charset="0"/>
                <a:ea typeface="Calibri" panose="020F0502020204030204" pitchFamily="34" charset="0"/>
                <a:cs typeface="Times New Roman" panose="02020603050405020304" pitchFamily="18" charset="0"/>
              </a:rPr>
              <a:t> Secondly, working conditions contribute to employee dissatisfaction. Some companies have unchanging routines that becomes boring to employees.</a:t>
            </a:r>
            <a:r>
              <a:rPr lang="en-GB" sz="2800" b="0" i="0" dirty="0">
                <a:solidFill>
                  <a:srgbClr val="050505"/>
                </a:solidFill>
                <a:effectLst/>
                <a:latin typeface="Segoe UI Historic" panose="020B0502040204020203" pitchFamily="34" charset="0"/>
              </a:rPr>
              <a:t> There were fewer workers who said their jobs were varied. This isn’t very pleasant and can be discouraging. Variation of tasks is beneficial for a worker, it’s keeping him more motivated and involved in what he does. Essential at the workplace, but unfortunately this is no longer a priority for the employers.</a:t>
            </a:r>
            <a:r>
              <a:rPr lang="en-GB" sz="1800" dirty="0">
                <a:effectLst/>
                <a:latin typeface="Arial" panose="020B0604020202020204" pitchFamily="34" charset="0"/>
                <a:ea typeface="Calibri" panose="020F0502020204030204" pitchFamily="34" charset="0"/>
                <a:cs typeface="Times New Roman" panose="02020603050405020304" pitchFamily="18" charset="0"/>
              </a:rPr>
              <a:t> Moreover, there are limited employee interactions and poor employee socialisation in workplace.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4</a:t>
            </a:fld>
            <a:endParaRPr lang="en-GB"/>
          </a:p>
        </p:txBody>
      </p:sp>
    </p:spTree>
    <p:extLst>
      <p:ext uri="{BB962C8B-B14F-4D97-AF65-F5344CB8AC3E}">
        <p14:creationId xmlns:p14="http://schemas.microsoft.com/office/powerpoint/2010/main" val="2089583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i="0" dirty="0">
                <a:solidFill>
                  <a:srgbClr val="050505"/>
                </a:solidFill>
                <a:effectLst/>
                <a:latin typeface="Segoe UI Historic" panose="020B0502040204020203" pitchFamily="34" charset="0"/>
              </a:rPr>
              <a:t>Such a complex issue would be much easier to manage if everyone in charge of their company were equally interested in its workers. It's critical for you to be able to recognize indicators of unhappiness or poor morale as an employer and address them as soon as possible. Taking care of these issues early on might help employees get back on track and love their work again. </a:t>
            </a:r>
          </a:p>
          <a:p>
            <a:r>
              <a:rPr lang="en-GB" sz="1800" dirty="0">
                <a:effectLst/>
                <a:latin typeface="Arial" panose="020B0604020202020204" pitchFamily="34" charset="0"/>
                <a:ea typeface="Calibri" panose="020F0502020204030204" pitchFamily="34" charset="0"/>
              </a:rPr>
              <a:t>Various strategies can be implemented to solve the problem of employee dissatisfaction. Firstly, there should be close monitoring of employees to know when they work overtime and when they are working for long hours. This will ensure that all employee overtimes are paid and employees do not work for long hours. Secondly, UK organizations can invest in improving working conditions. This can involve improving employee interactions in the workplaces by having coffee taking events and having social </a:t>
            </a:r>
            <a:r>
              <a:rPr lang="en-GB" sz="1800" dirty="0" err="1">
                <a:effectLst/>
                <a:latin typeface="Arial" panose="020B0604020202020204" pitchFamily="34" charset="0"/>
                <a:ea typeface="Calibri" panose="020F0502020204030204" pitchFamily="34" charset="0"/>
              </a:rPr>
              <a:t>chatbox</a:t>
            </a:r>
            <a:r>
              <a:rPr lang="en-GB" sz="1800" dirty="0">
                <a:effectLst/>
                <a:latin typeface="Arial" panose="020B0604020202020204" pitchFamily="34" charset="0"/>
                <a:ea typeface="Calibri" panose="020F0502020204030204" pitchFamily="34" charset="0"/>
              </a:rPr>
              <a:t> for employees to interact with each other. It could also be done by ensuring that employees do not work in a repeated tasks that may bring monotony, flatness. When working from home, employees should be allowed to have some time in office and interact with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Thirdly, UK organizations should have various programs to support employees psychologically. These programs should include having motivating incentives to employees. </a:t>
            </a:r>
            <a:r>
              <a:rPr lang="en-GB" sz="1800" dirty="0">
                <a:effectLst/>
                <a:latin typeface="Arial" panose="020B0604020202020204" pitchFamily="34" charset="0"/>
                <a:ea typeface="Calibri" panose="020F0502020204030204" pitchFamily="34" charset="0"/>
                <a:cs typeface="Times New Roman" panose="02020603050405020304" pitchFamily="18" charset="0"/>
              </a:rPr>
              <a:t>These satisfiers include recognition, achievements, and advancements. Employee motivation also includes improving the working conditions and having strategies to improve work-life balance. Organizations should implement various strategies to ensure that their employees get these factors. Moreover, supporting employees psychologically should also include supporting people with families and having counselling sections for employees.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Fourthly, it can be made as employment law that employees should only work for certain hours and any minute worked above that should be treated as overtime. Moreover, employers should be fined of they do not adhere to that regulation.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5</a:t>
            </a:fld>
            <a:endParaRPr lang="en-GB"/>
          </a:p>
        </p:txBody>
      </p:sp>
    </p:spTree>
    <p:extLst>
      <p:ext uri="{BB962C8B-B14F-4D97-AF65-F5344CB8AC3E}">
        <p14:creationId xmlns:p14="http://schemas.microsoft.com/office/powerpoint/2010/main" val="396570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Budd, L.,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&amp; Adrienne, N. (2020). European airline response to the COVID-19 pandemic–Contraction, consolidation and future considerations for airline business and management.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Research in Transportation Business &amp; Management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100578.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Guo, X., Wu, H., Chen, Y., Chang, Y.,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Y. (2022). Gauging the impact of personal lifestyle, indoor environmental quality and work-related factors on occupant productivity when working from home.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Engineering, Construction and Architectural Management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Hulaikah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Degeng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Murwani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 D. (2020). The Effect of Experiential Learning and Adversity Quotient on Problem Solving Ability.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Instruction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869-884.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Jayapriya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Malarkodi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Anjugam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(2019). Entrepreneurial tendency of handloom weavers in the western zone of Tamil Nadu using general enterprising tendency (GET) test.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Farm Sciences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77-80.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Kobe, K., &amp; Schwinn, R. (2018). Small business GDP 1998-2014.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 Small Business Administration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Kotni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 D. P.,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Karumuri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 (2018). Application of Herzberg two-factor theory model for motivating retail salesforce.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IUP Journal of Organizational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24-42.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Mahfouz, A., Allen, 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Arisha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Elbert, R.,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Gleser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(2019, December). A Post-Brexit transportation scenario analysis for an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agri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-fresh produce supply chain.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2019 Winter Simulation Conference (WSC)</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1789-1800). IEEE.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Moussa, M.,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Somjai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K. (2019).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Job dissatisfaction and employee turnover: A qualitative case study in Thailand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SAGE Publications: SAGE Business Cases Originals.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NatCen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Social Research, 2016. British Social Attitudes Survey. Available at </a:t>
            </a:r>
            <a:r>
              <a:rPr lang="en-US"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https://www.bsa.natcen.ac.uk/media/39061/bsa33_work.pdf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Skoumpopoulou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Wong, A., Ng, P., &amp; Lo, M. (2018). Factors that affect the acceptance of new technologies in the workplace: a cross case analysis between two universities.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Education and Development using ICT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Welsh, A. (2022). Permission to discriminate–EU nationals, pre-settled status and access to social assistance.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Social Welfare and Family Law</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Zakirov</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Krasilnikov</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(2020). Age-related differences in decision-making process in the context of healthy aging.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BIO Web of Conferences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22, p. 01022). EDP Sciences.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6</a:t>
            </a:fld>
            <a:endParaRPr lang="en-GB"/>
          </a:p>
        </p:txBody>
      </p:sp>
    </p:spTree>
    <p:extLst>
      <p:ext uri="{BB962C8B-B14F-4D97-AF65-F5344CB8AC3E}">
        <p14:creationId xmlns:p14="http://schemas.microsoft.com/office/powerpoint/2010/main" val="3111374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CFFD40-3BA1-4E31-80C6-B21DCB816DFE}" type="datetimeFigureOut">
              <a:rPr lang="en-GB" smtClean="0"/>
              <a:t>09/04/2022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198878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CFFD40-3BA1-4E31-80C6-B21DCB816DFE}" type="datetimeFigureOut">
              <a:rPr lang="en-GB" smtClean="0"/>
              <a:t>09/04/2022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27045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FFD40-3BA1-4E31-80C6-B21DCB816DFE}" type="datetimeFigureOut">
              <a:rPr lang="en-GB" smtClean="0"/>
              <a:t>09/04/2022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979086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4CFFD40-3BA1-4E31-80C6-B21DCB816DFE}" type="datetimeFigureOut">
              <a:rPr lang="en-GB" smtClean="0"/>
              <a:t>09/04/2022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201439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4CFFD40-3BA1-4E31-80C6-B21DCB816DFE}" type="datetimeFigureOut">
              <a:rPr lang="en-GB" smtClean="0"/>
              <a:t>09/04/2022</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215471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64CFFD40-3BA1-4E31-80C6-B21DCB816DFE}" type="datetimeFigureOut">
              <a:rPr lang="en-GB" smtClean="0"/>
              <a:t>09/04/2022</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7871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4CFFD40-3BA1-4E31-80C6-B21DCB816DFE}" type="datetimeFigureOut">
              <a:rPr lang="en-GB" smtClean="0"/>
              <a:t>09/04/2022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843797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4CFFD40-3BA1-4E31-80C6-B21DCB816DFE}" type="datetimeFigureOut">
              <a:rPr lang="en-GB" smtClean="0"/>
              <a:t>09/04/2022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508963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4CFFD40-3BA1-4E31-80C6-B21DCB816DFE}" type="datetimeFigureOut">
              <a:rPr lang="en-GB" smtClean="0"/>
              <a:t>09/04/2022</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72049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CFFD40-3BA1-4E31-80C6-B21DCB816DFE}" type="datetimeFigureOut">
              <a:rPr lang="en-GB" smtClean="0"/>
              <a:t>09/04/2022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576071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CFFD40-3BA1-4E31-80C6-B21DCB816DFE}" type="datetimeFigureOut">
              <a:rPr lang="en-GB" smtClean="0"/>
              <a:t>09/04/2022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50094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4CFFD40-3BA1-4E31-80C6-B21DCB816DFE}" type="datetimeFigureOut">
              <a:rPr lang="en-GB" smtClean="0"/>
              <a:t>09/04/2022</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CC593C5-615E-42F2-B8AF-46EBC03D3E1D}" type="slidenum">
              <a:rPr lang="en-GB" smtClean="0"/>
              <a:t>‹#›</a:t>
            </a:fld>
            <a:endParaRPr lang="en-GB"/>
          </a:p>
        </p:txBody>
      </p:sp>
    </p:spTree>
    <p:extLst>
      <p:ext uri="{BB962C8B-B14F-4D97-AF65-F5344CB8AC3E}">
        <p14:creationId xmlns:p14="http://schemas.microsoft.com/office/powerpoint/2010/main" val="4019393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a:extLst>
              <a:ext uri="{FF2B5EF4-FFF2-40B4-BE49-F238E27FC236}">
                <a16:creationId xmlns:a16="http://schemas.microsoft.com/office/drawing/2014/main" id="{3A63B77C-017A-417E-B406-AA24D468CD95}"/>
              </a:ext>
            </a:extLst>
          </p:cNvPr>
          <p:cNvPicPr>
            <a:picLocks noChangeAspect="1"/>
          </p:cNvPicPr>
          <p:nvPr/>
        </p:nvPicPr>
        <p:blipFill rotWithShape="1">
          <a:blip r:embed="rId3">
            <a:alphaModFix amt="35000"/>
          </a:blip>
          <a:srcRect t="4906" b="10824"/>
          <a:stretch/>
        </p:blipFill>
        <p:spPr>
          <a:xfrm>
            <a:off x="20" y="10"/>
            <a:ext cx="12191980" cy="6857990"/>
          </a:xfrm>
          <a:prstGeom prst="rect">
            <a:avLst/>
          </a:prstGeom>
        </p:spPr>
      </p:pic>
      <p:sp>
        <p:nvSpPr>
          <p:cNvPr id="2" name="Title 1">
            <a:extLst>
              <a:ext uri="{FF2B5EF4-FFF2-40B4-BE49-F238E27FC236}">
                <a16:creationId xmlns:a16="http://schemas.microsoft.com/office/drawing/2014/main" id="{1965F033-CA6B-46FE-9C55-BAF37130088E}"/>
              </a:ext>
            </a:extLst>
          </p:cNvPr>
          <p:cNvSpPr>
            <a:spLocks noGrp="1"/>
          </p:cNvSpPr>
          <p:nvPr>
            <p:ph type="ctrTitle"/>
          </p:nvPr>
        </p:nvSpPr>
        <p:spPr>
          <a:xfrm>
            <a:off x="1069847" y="758952"/>
            <a:ext cx="9055227" cy="3794760"/>
          </a:xfrm>
        </p:spPr>
        <p:txBody>
          <a:bodyPr>
            <a:normAutofit/>
          </a:bodyPr>
          <a:lstStyle/>
          <a:p>
            <a:r>
              <a:rPr lang="en-GB" sz="8800">
                <a:ln w="15875">
                  <a:solidFill>
                    <a:srgbClr val="FFFFFF"/>
                  </a:solidFill>
                </a:ln>
                <a:noFill/>
              </a:rPr>
              <a:t>Problem Solving and Decision Making</a:t>
            </a:r>
          </a:p>
        </p:txBody>
      </p:sp>
      <p:sp>
        <p:nvSpPr>
          <p:cNvPr id="3" name="Subtitle 2">
            <a:extLst>
              <a:ext uri="{FF2B5EF4-FFF2-40B4-BE49-F238E27FC236}">
                <a16:creationId xmlns:a16="http://schemas.microsoft.com/office/drawing/2014/main" id="{1A5F599B-086F-4F5F-AEBF-35C6B9BEC190}"/>
              </a:ext>
            </a:extLst>
          </p:cNvPr>
          <p:cNvSpPr>
            <a:spLocks noGrp="1"/>
          </p:cNvSpPr>
          <p:nvPr>
            <p:ph type="subTitle" idx="1"/>
          </p:nvPr>
        </p:nvSpPr>
        <p:spPr>
          <a:xfrm>
            <a:off x="1100015" y="4670246"/>
            <a:ext cx="7315200" cy="1419658"/>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lang="en-GB" sz="2800">
                <a:solidFill>
                  <a:schemeClr val="tx1"/>
                </a:solidFill>
                <a:latin typeface="Arial" panose="020B0604020202020204" pitchFamily="34" charset="0"/>
                <a:cs typeface="Arial" panose="020B0604020202020204" pitchFamily="34" charset="0"/>
              </a:rPr>
              <a:t>IULIA COSMINA BARBU - 2014826</a:t>
            </a:r>
          </a:p>
          <a:p>
            <a:endParaRPr lang="en-GB" sz="2800">
              <a:solidFill>
                <a:schemeClr val="tx1"/>
              </a:solidFill>
            </a:endParaRPr>
          </a:p>
        </p:txBody>
      </p:sp>
      <p:sp>
        <p:nvSpPr>
          <p:cNvPr id="11" name="Rectangle 10">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17149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all painted with an arrow and a dartboard">
            <a:extLst>
              <a:ext uri="{FF2B5EF4-FFF2-40B4-BE49-F238E27FC236}">
                <a16:creationId xmlns:a16="http://schemas.microsoft.com/office/drawing/2014/main" id="{0F911A44-6DF1-A2B1-6697-033AAA8CA94C}"/>
              </a:ext>
            </a:extLst>
          </p:cNvPr>
          <p:cNvPicPr>
            <a:picLocks noChangeAspect="1"/>
          </p:cNvPicPr>
          <p:nvPr/>
        </p:nvPicPr>
        <p:blipFill rotWithShape="1">
          <a:blip r:embed="rId3">
            <a:duotone>
              <a:schemeClr val="accent1">
                <a:shade val="45000"/>
                <a:satMod val="135000"/>
              </a:schemeClr>
              <a:prstClr val="white"/>
            </a:duotone>
          </a:blip>
          <a:srcRect t="7589" r="-1" b="13719"/>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712E71-882E-4283-8A4A-57CCC66FB718}"/>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000" b="1" spc="-100">
                <a:effectLst/>
              </a:rPr>
              <a:t>Impact and Scope of the Problem</a:t>
            </a:r>
            <a:endParaRPr lang="en-US" sz="5000" spc="-100"/>
          </a:p>
        </p:txBody>
      </p:sp>
      <p:sp>
        <p:nvSpPr>
          <p:cNvPr id="17" name="Rectangle 16">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7527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B420B-C570-4E9C-8A6A-16DA40C5B372}"/>
              </a:ext>
            </a:extLst>
          </p:cNvPr>
          <p:cNvSpPr>
            <a:spLocks noGrp="1"/>
          </p:cNvSpPr>
          <p:nvPr>
            <p:ph type="title"/>
          </p:nvPr>
        </p:nvSpPr>
        <p:spPr>
          <a:xfrm>
            <a:off x="8895775" y="1123837"/>
            <a:ext cx="2947482" cy="4601183"/>
          </a:xfrm>
        </p:spPr>
        <p:txBody>
          <a:bodyPr>
            <a:normAutofit/>
          </a:bodyPr>
          <a:lstStyle/>
          <a:p>
            <a:r>
              <a:rPr lang="en-GB" sz="3100" b="1">
                <a:effectLst/>
                <a:latin typeface="Arial" panose="020B0604020202020204" pitchFamily="34" charset="0"/>
                <a:ea typeface="Calibri" panose="020F0502020204030204" pitchFamily="34" charset="0"/>
                <a:cs typeface="Times New Roman" panose="02020603050405020304" pitchFamily="18" charset="0"/>
              </a:rPr>
              <a:t>Macro-environmental Factors Contributing to the Problem</a:t>
            </a:r>
            <a:br>
              <a:rPr lang="en-GB" sz="3100">
                <a:effectLst/>
                <a:latin typeface="Calibri" panose="020F0502020204030204" pitchFamily="34" charset="0"/>
                <a:ea typeface="Calibri" panose="020F0502020204030204" pitchFamily="34" charset="0"/>
                <a:cs typeface="Times New Roman" panose="02020603050405020304" pitchFamily="18" charset="0"/>
              </a:rPr>
            </a:br>
            <a:endParaRPr lang="en-GB" sz="3100"/>
          </a:p>
        </p:txBody>
      </p:sp>
      <p:sp>
        <p:nvSpPr>
          <p:cNvPr id="13" name="Rectangle 12">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4C09108-F0EF-89D9-800E-76E4114662FC}"/>
              </a:ext>
            </a:extLst>
          </p:cNvPr>
          <p:cNvGraphicFramePr>
            <a:graphicFrameLocks noGrp="1"/>
          </p:cNvGraphicFramePr>
          <p:nvPr>
            <p:ph idx="1"/>
            <p:extLst>
              <p:ext uri="{D42A27DB-BD31-4B8C-83A1-F6EECF244321}">
                <p14:modId xmlns:p14="http://schemas.microsoft.com/office/powerpoint/2010/main" val="2332501941"/>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6297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D63C4-6558-41EF-B5D8-B8FAA7B9EA4A}"/>
              </a:ext>
            </a:extLst>
          </p:cNvPr>
          <p:cNvSpPr>
            <a:spLocks noGrp="1"/>
          </p:cNvSpPr>
          <p:nvPr>
            <p:ph type="title"/>
          </p:nvPr>
        </p:nvSpPr>
        <p:spPr/>
        <p:txBody>
          <a:bodyPr/>
          <a:lstStyle/>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Cause and Effect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8A443CE-27A4-4B85-A0A5-FDF9D4DF9772}"/>
              </a:ext>
            </a:extLst>
          </p:cNvPr>
          <p:cNvSpPr>
            <a:spLocks noGrp="1"/>
          </p:cNvSpPr>
          <p:nvPr>
            <p:ph idx="1"/>
          </p:nvPr>
        </p:nvSpPr>
        <p:spPr>
          <a:xfrm>
            <a:off x="3875914" y="-1436483"/>
            <a:ext cx="7315200" cy="5120640"/>
          </a:xfrm>
        </p:spPr>
        <p:txBody>
          <a:bodyPr/>
          <a:lstStyle/>
          <a:p>
            <a:r>
              <a:rPr lang="en-GB" b="1" dirty="0">
                <a:latin typeface="Arial" panose="020B0604020202020204" pitchFamily="34" charset="0"/>
                <a:ea typeface="Calibri" panose="020F0502020204030204" pitchFamily="34" charset="0"/>
              </a:rPr>
              <a:t>Fishbone Diagram</a:t>
            </a:r>
            <a:endParaRPr lang="en-GB" dirty="0"/>
          </a:p>
        </p:txBody>
      </p:sp>
      <p:pic>
        <p:nvPicPr>
          <p:cNvPr id="4" name="Picture 3">
            <a:extLst>
              <a:ext uri="{FF2B5EF4-FFF2-40B4-BE49-F238E27FC236}">
                <a16:creationId xmlns:a16="http://schemas.microsoft.com/office/drawing/2014/main" id="{4346EA70-D7E9-45F3-8E12-9C2BDCD1B574}"/>
              </a:ext>
            </a:extLst>
          </p:cNvPr>
          <p:cNvPicPr>
            <a:picLocks noChangeAspect="1"/>
          </p:cNvPicPr>
          <p:nvPr/>
        </p:nvPicPr>
        <p:blipFill>
          <a:blip r:embed="rId3"/>
          <a:stretch>
            <a:fillRect/>
          </a:stretch>
        </p:blipFill>
        <p:spPr>
          <a:xfrm>
            <a:off x="3442797" y="1620002"/>
            <a:ext cx="8181434" cy="4601183"/>
          </a:xfrm>
          <a:prstGeom prst="rect">
            <a:avLst/>
          </a:prstGeom>
        </p:spPr>
      </p:pic>
    </p:spTree>
    <p:extLst>
      <p:ext uri="{BB962C8B-B14F-4D97-AF65-F5344CB8AC3E}">
        <p14:creationId xmlns:p14="http://schemas.microsoft.com/office/powerpoint/2010/main" val="4215617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5">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032D85-BAB7-4947-90AC-E468C1732236}"/>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3200" b="1" spc="-100" dirty="0">
                <a:ln w="15875">
                  <a:solidFill>
                    <a:srgbClr val="FFFFFF"/>
                  </a:solidFill>
                </a:ln>
              </a:rPr>
              <a:t>SOLUTION</a:t>
            </a:r>
            <a:br>
              <a:rPr lang="en-US" sz="3200" spc="-100" dirty="0">
                <a:ln w="15875">
                  <a:solidFill>
                    <a:srgbClr val="FFFFFF"/>
                  </a:solidFill>
                </a:ln>
              </a:rPr>
            </a:br>
            <a:endParaRPr lang="en-US" sz="3200" spc="-100" dirty="0">
              <a:ln w="15875">
                <a:solidFill>
                  <a:srgbClr val="FFFFFF"/>
                </a:solidFill>
              </a:ln>
            </a:endParaRPr>
          </a:p>
        </p:txBody>
      </p:sp>
      <p:pic>
        <p:nvPicPr>
          <p:cNvPr id="7" name="Content Placeholder 6">
            <a:extLst>
              <a:ext uri="{FF2B5EF4-FFF2-40B4-BE49-F238E27FC236}">
                <a16:creationId xmlns:a16="http://schemas.microsoft.com/office/drawing/2014/main" id="{9BD973D0-0C26-4599-B62F-7DFA28B367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3691" y="1005636"/>
            <a:ext cx="4789994" cy="2514746"/>
          </a:xfrm>
          <a:prstGeom prst="rect">
            <a:avLst/>
          </a:prstGeom>
        </p:spPr>
      </p:pic>
      <p:pic>
        <p:nvPicPr>
          <p:cNvPr id="5" name="Content Placeholder 4" descr="A picture containing text, jigsaw puzzle&#10;&#10;Description automatically generated">
            <a:extLst>
              <a:ext uri="{FF2B5EF4-FFF2-40B4-BE49-F238E27FC236}">
                <a16:creationId xmlns:a16="http://schemas.microsoft.com/office/drawing/2014/main" id="{09B644B5-A05D-49A3-9234-3797758CE74C}"/>
              </a:ext>
            </a:extLst>
          </p:cNvPr>
          <p:cNvPicPr>
            <a:picLocks noChangeAspect="1"/>
          </p:cNvPicPr>
          <p:nvPr/>
        </p:nvPicPr>
        <p:blipFill rotWithShape="1">
          <a:blip r:embed="rId4">
            <a:extLst>
              <a:ext uri="{28A0092B-C50C-407E-A947-70E740481C1C}">
                <a14:useLocalDpi xmlns:a14="http://schemas.microsoft.com/office/drawing/2010/main" val="0"/>
              </a:ext>
            </a:extLst>
          </a:blip>
          <a:srcRect l="1009" r="2035" b="-1"/>
          <a:stretch/>
        </p:blipFill>
        <p:spPr>
          <a:xfrm>
            <a:off x="6338316" y="620318"/>
            <a:ext cx="4789992" cy="3285382"/>
          </a:xfrm>
          <a:prstGeom prst="rect">
            <a:avLst/>
          </a:prstGeom>
        </p:spPr>
      </p:pic>
    </p:spTree>
    <p:extLst>
      <p:ext uri="{BB962C8B-B14F-4D97-AF65-F5344CB8AC3E}">
        <p14:creationId xmlns:p14="http://schemas.microsoft.com/office/powerpoint/2010/main" val="262352720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208CEFB9-4EF6-45D1-80E5-A6A8BCA65749}"/>
              </a:ext>
            </a:extLst>
          </p:cNvPr>
          <p:cNvPicPr>
            <a:picLocks noGrp="1" noChangeAspect="1"/>
          </p:cNvPicPr>
          <p:nvPr>
            <p:ph idx="1"/>
          </p:nvPr>
        </p:nvPicPr>
        <p:blipFill rotWithShape="1">
          <a:blip r:embed="rId3">
            <a:alphaModFix amt="35000"/>
            <a:extLst>
              <a:ext uri="{28A0092B-C50C-407E-A947-70E740481C1C}">
                <a14:useLocalDpi xmlns:a14="http://schemas.microsoft.com/office/drawing/2010/main" val="0"/>
              </a:ext>
            </a:extLst>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6D7B0FFA-6523-4F4E-9553-592450F36294}"/>
              </a:ext>
            </a:extLst>
          </p:cNvPr>
          <p:cNvSpPr>
            <a:spLocks noGrp="1"/>
          </p:cNvSpPr>
          <p:nvPr>
            <p:ph type="title"/>
          </p:nvPr>
        </p:nvSpPr>
        <p:spPr>
          <a:xfrm>
            <a:off x="1069847" y="758952"/>
            <a:ext cx="9055227" cy="3794760"/>
          </a:xfrm>
        </p:spPr>
        <p:txBody>
          <a:bodyPr vert="horz" lIns="91440" tIns="45720" rIns="91440" bIns="45720" rtlCol="0" anchor="b">
            <a:normAutofit/>
          </a:bodyPr>
          <a:lstStyle/>
          <a:p>
            <a:r>
              <a:rPr lang="en-US" sz="8800" b="1" spc="-100" dirty="0">
                <a:ln w="15875">
                  <a:solidFill>
                    <a:srgbClr val="FFFFFF"/>
                  </a:solidFill>
                </a:ln>
                <a:noFill/>
              </a:rPr>
              <a:t>references</a:t>
            </a:r>
          </a:p>
        </p:txBody>
      </p:sp>
      <p:sp>
        <p:nvSpPr>
          <p:cNvPr id="16" name="Rectangle 15">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451293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392</TotalTime>
  <Words>1815</Words>
  <Application>Microsoft Office PowerPoint</Application>
  <PresentationFormat>Widescreen</PresentationFormat>
  <Paragraphs>58</Paragraphs>
  <Slides>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Corbel</vt:lpstr>
      <vt:lpstr>Segoe UI Historic</vt:lpstr>
      <vt:lpstr>Wingdings 2</vt:lpstr>
      <vt:lpstr>Frame</vt:lpstr>
      <vt:lpstr>Problem Solving and Decision Making</vt:lpstr>
      <vt:lpstr>Impact and Scope of the Problem</vt:lpstr>
      <vt:lpstr>Macro-environmental Factors Contributing to the Problem </vt:lpstr>
      <vt:lpstr>Cause and Effect Analysis </vt:lpstr>
      <vt:lpstr>SOLUTION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Iulia Cosmina Barbu (2014826)</dc:creator>
  <cp:lastModifiedBy>Mircea Stanoiu</cp:lastModifiedBy>
  <cp:revision>17</cp:revision>
  <dcterms:created xsi:type="dcterms:W3CDTF">2021-07-02T10:02:20Z</dcterms:created>
  <dcterms:modified xsi:type="dcterms:W3CDTF">2022-04-09T23:58:56Z</dcterms:modified>
</cp:coreProperties>
</file>