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05" r:id="rId5"/>
    <p:sldId id="316" r:id="rId6"/>
    <p:sldId id="319" r:id="rId7"/>
    <p:sldId id="312" r:id="rId8"/>
    <p:sldId id="317" r:id="rId9"/>
    <p:sldId id="322" r:id="rId10"/>
    <p:sldId id="320" r:id="rId11"/>
    <p:sldId id="315" r:id="rId12"/>
    <p:sldId id="321" r:id="rId13"/>
    <p:sldId id="313" r:id="rId14"/>
    <p:sldId id="318" r:id="rId15"/>
    <p:sldId id="32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19" autoAdjust="0"/>
  </p:normalViewPr>
  <p:slideViewPr>
    <p:cSldViewPr snapToGrid="0">
      <p:cViewPr varScale="1">
        <p:scale>
          <a:sx n="86" d="100"/>
          <a:sy n="86" d="100"/>
        </p:scale>
        <p:origin x="4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D9CABF-44E4-471F-8433-B2A6F2F89C6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A800156-C503-4C0C-B6A3-AF43B09D0C31}">
      <dgm:prSet/>
      <dgm:spPr/>
      <dgm:t>
        <a:bodyPr/>
        <a:lstStyle/>
        <a:p>
          <a:r>
            <a:rPr lang="en-GB" dirty="0"/>
            <a:t>Nazi sympathizer moving in  eugenic circles 1933 - 1934</a:t>
          </a:r>
          <a:endParaRPr lang="en-US" dirty="0"/>
        </a:p>
      </dgm:t>
    </dgm:pt>
    <dgm:pt modelId="{375F8B71-97F8-4A10-9189-6DCFDC5B0E85}" type="parTrans" cxnId="{0DB87FB3-C7A1-4ED5-9457-854F1FCAF168}">
      <dgm:prSet/>
      <dgm:spPr/>
      <dgm:t>
        <a:bodyPr/>
        <a:lstStyle/>
        <a:p>
          <a:endParaRPr lang="en-US"/>
        </a:p>
      </dgm:t>
    </dgm:pt>
    <dgm:pt modelId="{7648A6CD-993B-424F-8ED3-959A58B79D58}" type="sibTrans" cxnId="{0DB87FB3-C7A1-4ED5-9457-854F1FCAF168}">
      <dgm:prSet/>
      <dgm:spPr/>
      <dgm:t>
        <a:bodyPr/>
        <a:lstStyle/>
        <a:p>
          <a:endParaRPr lang="en-US"/>
        </a:p>
      </dgm:t>
    </dgm:pt>
    <dgm:pt modelId="{3F5F1548-9DA5-4F1F-98F8-FF61F683AE84}">
      <dgm:prSet/>
      <dgm:spPr/>
      <dgm:t>
        <a:bodyPr/>
        <a:lstStyle/>
        <a:p>
          <a:r>
            <a:rPr lang="en-GB" dirty="0"/>
            <a:t>Credibility and integrity</a:t>
          </a:r>
          <a:endParaRPr lang="en-US" dirty="0"/>
        </a:p>
      </dgm:t>
    </dgm:pt>
    <dgm:pt modelId="{EFFF61EE-4AE3-4F12-A8B3-06C9148BB1FA}" type="parTrans" cxnId="{723A6F38-0151-40AA-8E12-9AFEC9052FFE}">
      <dgm:prSet/>
      <dgm:spPr/>
      <dgm:t>
        <a:bodyPr/>
        <a:lstStyle/>
        <a:p>
          <a:endParaRPr lang="en-US"/>
        </a:p>
      </dgm:t>
    </dgm:pt>
    <dgm:pt modelId="{9840BDA9-4549-4F7B-9327-5EDF8A69E703}" type="sibTrans" cxnId="{723A6F38-0151-40AA-8E12-9AFEC9052FFE}">
      <dgm:prSet/>
      <dgm:spPr/>
      <dgm:t>
        <a:bodyPr/>
        <a:lstStyle/>
        <a:p>
          <a:endParaRPr lang="en-US"/>
        </a:p>
      </dgm:t>
    </dgm:pt>
    <dgm:pt modelId="{980D95F7-97A2-4C32-A5EB-6272C585F490}">
      <dgm:prSet/>
      <dgm:spPr/>
      <dgm:t>
        <a:bodyPr/>
        <a:lstStyle/>
        <a:p>
          <a:r>
            <a:rPr lang="en-GB" dirty="0"/>
            <a:t>Ulterior motives and regret      </a:t>
          </a:r>
          <a:endParaRPr lang="en-US" dirty="0"/>
        </a:p>
      </dgm:t>
    </dgm:pt>
    <dgm:pt modelId="{D555AA2B-BF7A-4B7F-BBBA-449F4E60E3B7}" type="parTrans" cxnId="{55B9AEB8-E314-4277-97D2-9CE40249446E}">
      <dgm:prSet/>
      <dgm:spPr/>
      <dgm:t>
        <a:bodyPr/>
        <a:lstStyle/>
        <a:p>
          <a:endParaRPr lang="en-US"/>
        </a:p>
      </dgm:t>
    </dgm:pt>
    <dgm:pt modelId="{4DD5A2B5-A9AE-467D-9842-1EDCF2457080}" type="sibTrans" cxnId="{55B9AEB8-E314-4277-97D2-9CE40249446E}">
      <dgm:prSet/>
      <dgm:spPr/>
      <dgm:t>
        <a:bodyPr/>
        <a:lstStyle/>
        <a:p>
          <a:endParaRPr lang="en-US"/>
        </a:p>
      </dgm:t>
    </dgm:pt>
    <dgm:pt modelId="{79DD0BF5-F575-4E90-A06D-EE63ED323377}" type="pres">
      <dgm:prSet presAssocID="{CED9CABF-44E4-471F-8433-B2A6F2F89C69}" presName="linear" presStyleCnt="0">
        <dgm:presLayoutVars>
          <dgm:animLvl val="lvl"/>
          <dgm:resizeHandles val="exact"/>
        </dgm:presLayoutVars>
      </dgm:prSet>
      <dgm:spPr/>
    </dgm:pt>
    <dgm:pt modelId="{50D97D71-23B2-4A0A-9B09-0638B3BD67C5}" type="pres">
      <dgm:prSet presAssocID="{3A800156-C503-4C0C-B6A3-AF43B09D0C31}" presName="parentText" presStyleLbl="node1" presStyleIdx="0" presStyleCnt="3">
        <dgm:presLayoutVars>
          <dgm:chMax val="0"/>
          <dgm:bulletEnabled val="1"/>
        </dgm:presLayoutVars>
      </dgm:prSet>
      <dgm:spPr/>
    </dgm:pt>
    <dgm:pt modelId="{8D4BF0DA-4FDD-4496-B7F6-22B2C6C159BA}" type="pres">
      <dgm:prSet presAssocID="{7648A6CD-993B-424F-8ED3-959A58B79D58}" presName="spacer" presStyleCnt="0"/>
      <dgm:spPr/>
    </dgm:pt>
    <dgm:pt modelId="{92DB7D67-DEF6-464F-A20B-E0DEE82DC254}" type="pres">
      <dgm:prSet presAssocID="{3F5F1548-9DA5-4F1F-98F8-FF61F683AE84}" presName="parentText" presStyleLbl="node1" presStyleIdx="1" presStyleCnt="3">
        <dgm:presLayoutVars>
          <dgm:chMax val="0"/>
          <dgm:bulletEnabled val="1"/>
        </dgm:presLayoutVars>
      </dgm:prSet>
      <dgm:spPr/>
    </dgm:pt>
    <dgm:pt modelId="{BB4D7DA0-B60D-47BF-8DAA-829EC68A2B68}" type="pres">
      <dgm:prSet presAssocID="{9840BDA9-4549-4F7B-9327-5EDF8A69E703}" presName="spacer" presStyleCnt="0"/>
      <dgm:spPr/>
    </dgm:pt>
    <dgm:pt modelId="{4EAB1F5D-7729-4DC2-A743-0F108ECD9A7A}" type="pres">
      <dgm:prSet presAssocID="{980D95F7-97A2-4C32-A5EB-6272C585F490}" presName="parentText" presStyleLbl="node1" presStyleIdx="2" presStyleCnt="3">
        <dgm:presLayoutVars>
          <dgm:chMax val="0"/>
          <dgm:bulletEnabled val="1"/>
        </dgm:presLayoutVars>
      </dgm:prSet>
      <dgm:spPr/>
    </dgm:pt>
  </dgm:ptLst>
  <dgm:cxnLst>
    <dgm:cxn modelId="{723A6F38-0151-40AA-8E12-9AFEC9052FFE}" srcId="{CED9CABF-44E4-471F-8433-B2A6F2F89C69}" destId="{3F5F1548-9DA5-4F1F-98F8-FF61F683AE84}" srcOrd="1" destOrd="0" parTransId="{EFFF61EE-4AE3-4F12-A8B3-06C9148BB1FA}" sibTransId="{9840BDA9-4549-4F7B-9327-5EDF8A69E703}"/>
    <dgm:cxn modelId="{3540D75F-F504-490B-9CC6-1000475AE14E}" type="presOf" srcId="{3A800156-C503-4C0C-B6A3-AF43B09D0C31}" destId="{50D97D71-23B2-4A0A-9B09-0638B3BD67C5}" srcOrd="0" destOrd="0" presId="urn:microsoft.com/office/officeart/2005/8/layout/vList2"/>
    <dgm:cxn modelId="{E67A248C-DA2A-4C19-9351-22D5D25222AF}" type="presOf" srcId="{980D95F7-97A2-4C32-A5EB-6272C585F490}" destId="{4EAB1F5D-7729-4DC2-A743-0F108ECD9A7A}" srcOrd="0" destOrd="0" presId="urn:microsoft.com/office/officeart/2005/8/layout/vList2"/>
    <dgm:cxn modelId="{780692A8-880D-4692-8362-1A9DA933C0F4}" type="presOf" srcId="{CED9CABF-44E4-471F-8433-B2A6F2F89C69}" destId="{79DD0BF5-F575-4E90-A06D-EE63ED323377}" srcOrd="0" destOrd="0" presId="urn:microsoft.com/office/officeart/2005/8/layout/vList2"/>
    <dgm:cxn modelId="{0DB87FB3-C7A1-4ED5-9457-854F1FCAF168}" srcId="{CED9CABF-44E4-471F-8433-B2A6F2F89C69}" destId="{3A800156-C503-4C0C-B6A3-AF43B09D0C31}" srcOrd="0" destOrd="0" parTransId="{375F8B71-97F8-4A10-9189-6DCFDC5B0E85}" sibTransId="{7648A6CD-993B-424F-8ED3-959A58B79D58}"/>
    <dgm:cxn modelId="{55B9AEB8-E314-4277-97D2-9CE40249446E}" srcId="{CED9CABF-44E4-471F-8433-B2A6F2F89C69}" destId="{980D95F7-97A2-4C32-A5EB-6272C585F490}" srcOrd="2" destOrd="0" parTransId="{D555AA2B-BF7A-4B7F-BBBA-449F4E60E3B7}" sibTransId="{4DD5A2B5-A9AE-467D-9842-1EDCF2457080}"/>
    <dgm:cxn modelId="{DB14A9FD-90AA-42A5-9B50-666DA0A54F39}" type="presOf" srcId="{3F5F1548-9DA5-4F1F-98F8-FF61F683AE84}" destId="{92DB7D67-DEF6-464F-A20B-E0DEE82DC254}" srcOrd="0" destOrd="0" presId="urn:microsoft.com/office/officeart/2005/8/layout/vList2"/>
    <dgm:cxn modelId="{5F3674F2-4F26-4721-B909-68B29C861073}" type="presParOf" srcId="{79DD0BF5-F575-4E90-A06D-EE63ED323377}" destId="{50D97D71-23B2-4A0A-9B09-0638B3BD67C5}" srcOrd="0" destOrd="0" presId="urn:microsoft.com/office/officeart/2005/8/layout/vList2"/>
    <dgm:cxn modelId="{56A48707-2A96-45EA-A8B3-A3E56FF151BC}" type="presParOf" srcId="{79DD0BF5-F575-4E90-A06D-EE63ED323377}" destId="{8D4BF0DA-4FDD-4496-B7F6-22B2C6C159BA}" srcOrd="1" destOrd="0" presId="urn:microsoft.com/office/officeart/2005/8/layout/vList2"/>
    <dgm:cxn modelId="{39F51625-CE2B-4900-8214-C538E28C7D09}" type="presParOf" srcId="{79DD0BF5-F575-4E90-A06D-EE63ED323377}" destId="{92DB7D67-DEF6-464F-A20B-E0DEE82DC254}" srcOrd="2" destOrd="0" presId="urn:microsoft.com/office/officeart/2005/8/layout/vList2"/>
    <dgm:cxn modelId="{55D06E3C-4A22-4C43-BF71-652DADB05A4C}" type="presParOf" srcId="{79DD0BF5-F575-4E90-A06D-EE63ED323377}" destId="{BB4D7DA0-B60D-47BF-8DAA-829EC68A2B68}" srcOrd="3" destOrd="0" presId="urn:microsoft.com/office/officeart/2005/8/layout/vList2"/>
    <dgm:cxn modelId="{AE8E22A9-EC74-4C0C-B66B-A5FA92C9D412}" type="presParOf" srcId="{79DD0BF5-F575-4E90-A06D-EE63ED323377}" destId="{4EAB1F5D-7729-4DC2-A743-0F108ECD9A7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97D71-23B2-4A0A-9B09-0638B3BD67C5}">
      <dsp:nvSpPr>
        <dsp:cNvPr id="0" name=""/>
        <dsp:cNvSpPr/>
      </dsp:nvSpPr>
      <dsp:spPr>
        <a:xfrm>
          <a:off x="0" y="2023"/>
          <a:ext cx="4890280" cy="103428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Nazi sympathizer moving in  eugenic circles 1933 - 1934</a:t>
          </a:r>
          <a:endParaRPr lang="en-US" sz="2600" kern="1200" dirty="0"/>
        </a:p>
      </dsp:txBody>
      <dsp:txXfrm>
        <a:off x="50489" y="52512"/>
        <a:ext cx="4789302" cy="933302"/>
      </dsp:txXfrm>
    </dsp:sp>
    <dsp:sp modelId="{92DB7D67-DEF6-464F-A20B-E0DEE82DC254}">
      <dsp:nvSpPr>
        <dsp:cNvPr id="0" name=""/>
        <dsp:cNvSpPr/>
      </dsp:nvSpPr>
      <dsp:spPr>
        <a:xfrm>
          <a:off x="0" y="1111183"/>
          <a:ext cx="4890280" cy="1034280"/>
        </a:xfrm>
        <a:prstGeom prst="roundRect">
          <a:avLst/>
        </a:prstGeom>
        <a:gradFill rotWithShape="0">
          <a:gsLst>
            <a:gs pos="0">
              <a:schemeClr val="accent2">
                <a:hueOff val="-81595"/>
                <a:satOff val="-4716"/>
                <a:lumOff val="6471"/>
                <a:alphaOff val="0"/>
                <a:tint val="96000"/>
                <a:lumMod val="104000"/>
              </a:schemeClr>
            </a:gs>
            <a:gs pos="100000">
              <a:schemeClr val="accent2">
                <a:hueOff val="-81595"/>
                <a:satOff val="-4716"/>
                <a:lumOff val="6471"/>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Credibility and integrity</a:t>
          </a:r>
          <a:endParaRPr lang="en-US" sz="2600" kern="1200" dirty="0"/>
        </a:p>
      </dsp:txBody>
      <dsp:txXfrm>
        <a:off x="50489" y="1161672"/>
        <a:ext cx="4789302" cy="933302"/>
      </dsp:txXfrm>
    </dsp:sp>
    <dsp:sp modelId="{4EAB1F5D-7729-4DC2-A743-0F108ECD9A7A}">
      <dsp:nvSpPr>
        <dsp:cNvPr id="0" name=""/>
        <dsp:cNvSpPr/>
      </dsp:nvSpPr>
      <dsp:spPr>
        <a:xfrm>
          <a:off x="0" y="2220343"/>
          <a:ext cx="4890280" cy="1034280"/>
        </a:xfrm>
        <a:prstGeom prst="roundRect">
          <a:avLst/>
        </a:prstGeom>
        <a:gradFill rotWithShape="0">
          <a:gsLst>
            <a:gs pos="0">
              <a:schemeClr val="accent2">
                <a:hueOff val="-163190"/>
                <a:satOff val="-9432"/>
                <a:lumOff val="12941"/>
                <a:alphaOff val="0"/>
                <a:tint val="96000"/>
                <a:lumMod val="104000"/>
              </a:schemeClr>
            </a:gs>
            <a:gs pos="100000">
              <a:schemeClr val="accent2">
                <a:hueOff val="-163190"/>
                <a:satOff val="-9432"/>
                <a:lumOff val="12941"/>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Ulterior motives and regret      </a:t>
          </a:r>
          <a:endParaRPr lang="en-US" sz="2600" kern="1200" dirty="0"/>
        </a:p>
      </dsp:txBody>
      <dsp:txXfrm>
        <a:off x="50489" y="2270832"/>
        <a:ext cx="4789302" cy="9333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6/1/2021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08280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6/1/2021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551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61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6/1/2021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3605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6/1/2021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929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6/1/2021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729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6/1/2021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1489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69114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6/1/2021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2305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6/1/2021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392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6/1/2021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7243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6/1/2021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82853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6/1/2021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97252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6/1/2021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2141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6/1/2021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939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6/1/2021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49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6/1/2021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7370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6/1/2021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620715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hyperlink" Target="http://www.flickr.com/photos/digitizedchaos/4033788966/" TargetMode="External"/><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947377" y="835383"/>
            <a:ext cx="4138606" cy="3499549"/>
          </a:xfrm>
        </p:spPr>
        <p:txBody>
          <a:bodyPr>
            <a:normAutofit/>
          </a:bodyPr>
          <a:lstStyle/>
          <a:p>
            <a:pPr algn="l"/>
            <a:r>
              <a:rPr lang="en-US" sz="4800" b="1" dirty="0"/>
              <a:t>Me, Myself &amp; I</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8080545" y="4334932"/>
            <a:ext cx="3382831" cy="1185333"/>
          </a:xfrm>
        </p:spPr>
        <p:txBody>
          <a:bodyPr>
            <a:noAutofit/>
          </a:bodyPr>
          <a:lstStyle/>
          <a:p>
            <a:pPr algn="l"/>
            <a:r>
              <a:rPr lang="en-US" sz="3200" b="1" dirty="0">
                <a:solidFill>
                  <a:srgbClr val="C00000"/>
                </a:solidFill>
              </a:rPr>
              <a:t>Myers - Briggs personality testing.</a:t>
            </a:r>
          </a:p>
        </p:txBody>
      </p:sp>
      <p:pic>
        <p:nvPicPr>
          <p:cNvPr id="9" name="Picture 8" descr="A person looking at a poster&#10;&#10;Description automatically generated with low confidence">
            <a:extLst>
              <a:ext uri="{FF2B5EF4-FFF2-40B4-BE49-F238E27FC236}">
                <a16:creationId xmlns:a16="http://schemas.microsoft.com/office/drawing/2014/main" id="{539AF23A-BE5F-457A-B969-45CD7E7580E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1158" r="15751"/>
          <a:stretch/>
        </p:blipFill>
        <p:spPr>
          <a:xfrm>
            <a:off x="-1" y="10"/>
            <a:ext cx="7537704" cy="6857990"/>
          </a:xfrm>
          <a:prstGeom prst="rect">
            <a:avLst/>
          </a:prstGeom>
        </p:spPr>
      </p:pic>
    </p:spTree>
    <p:extLst>
      <p:ext uri="{BB962C8B-B14F-4D97-AF65-F5344CB8AC3E}">
        <p14:creationId xmlns:p14="http://schemas.microsoft.com/office/powerpoint/2010/main" val="194657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0B8A4-BEFA-42C1-A8C3-C3F62E669BF2}"/>
              </a:ext>
            </a:extLst>
          </p:cNvPr>
          <p:cNvSpPr>
            <a:spLocks noGrp="1"/>
          </p:cNvSpPr>
          <p:nvPr>
            <p:ph type="title"/>
          </p:nvPr>
        </p:nvSpPr>
        <p:spPr>
          <a:xfrm>
            <a:off x="550112" y="636233"/>
            <a:ext cx="3498407" cy="970450"/>
          </a:xfrm>
        </p:spPr>
        <p:txBody>
          <a:bodyPr vert="horz" lIns="91440" tIns="45720" rIns="91440" bIns="45720" rtlCol="0" anchor="b">
            <a:normAutofit/>
          </a:bodyPr>
          <a:lstStyle/>
          <a:p>
            <a:pPr algn="l"/>
            <a:r>
              <a:rPr lang="en-US" b="1" dirty="0"/>
              <a:t>Myers – Briggs personality testing.</a:t>
            </a:r>
          </a:p>
        </p:txBody>
      </p:sp>
      <p:sp>
        <p:nvSpPr>
          <p:cNvPr id="4" name="Text Placeholder 3">
            <a:extLst>
              <a:ext uri="{FF2B5EF4-FFF2-40B4-BE49-F238E27FC236}">
                <a16:creationId xmlns:a16="http://schemas.microsoft.com/office/drawing/2014/main" id="{DA8C728A-8599-403B-94BF-F768F4C6BC8E}"/>
              </a:ext>
            </a:extLst>
          </p:cNvPr>
          <p:cNvSpPr>
            <a:spLocks noGrp="1"/>
          </p:cNvSpPr>
          <p:nvPr>
            <p:ph type="body" sz="half" idx="2"/>
          </p:nvPr>
        </p:nvSpPr>
        <p:spPr>
          <a:xfrm>
            <a:off x="186431" y="1837677"/>
            <a:ext cx="4225771" cy="4545367"/>
          </a:xfrm>
        </p:spPr>
        <p:txBody>
          <a:bodyPr vert="horz" lIns="91440" tIns="45720" rIns="91440" bIns="45720" rtlCol="0" anchor="t">
            <a:normAutofit/>
          </a:bodyPr>
          <a:lstStyle/>
          <a:p>
            <a:pPr algn="l"/>
            <a:r>
              <a:rPr lang="en-GB" sz="2400" b="1" dirty="0">
                <a:solidFill>
                  <a:srgbClr val="C00000"/>
                </a:solidFill>
              </a:rPr>
              <a:t>Intention = </a:t>
            </a:r>
            <a:r>
              <a:rPr lang="en-GB" sz="2000" dirty="0"/>
              <a:t>Enable C. G. Jung’s theories to become user friendly in people’s lives</a:t>
            </a:r>
          </a:p>
          <a:p>
            <a:pPr algn="l"/>
            <a:r>
              <a:rPr lang="en-GB" sz="2400" b="1" dirty="0">
                <a:solidFill>
                  <a:srgbClr val="FF0000"/>
                </a:solidFill>
              </a:rPr>
              <a:t>Assessment = </a:t>
            </a:r>
            <a:r>
              <a:rPr lang="en-GB" sz="2000" dirty="0">
                <a:solidFill>
                  <a:schemeClr val="tx1"/>
                </a:solidFill>
              </a:rPr>
              <a:t>16 categories defining how</a:t>
            </a:r>
            <a:r>
              <a:rPr lang="en-GB" sz="2000" dirty="0"/>
              <a:t> people choose to use their perception and judgement.</a:t>
            </a:r>
          </a:p>
          <a:p>
            <a:pPr algn="l"/>
            <a:r>
              <a:rPr lang="en-GB" sz="2400" b="1" dirty="0">
                <a:solidFill>
                  <a:srgbClr val="FF0000"/>
                </a:solidFill>
              </a:rPr>
              <a:t>Objective = </a:t>
            </a:r>
            <a:r>
              <a:rPr lang="en-GB" sz="2000" dirty="0"/>
              <a:t>Identifying the basic preferences of the four divisions implicit in Jung’s theory. </a:t>
            </a:r>
          </a:p>
          <a:p>
            <a:pPr algn="l"/>
            <a:r>
              <a:rPr lang="en-GB" sz="2400" b="1" dirty="0">
                <a:solidFill>
                  <a:srgbClr val="C00000"/>
                </a:solidFill>
              </a:rPr>
              <a:t>Influence: </a:t>
            </a:r>
            <a:r>
              <a:rPr lang="en-GB" sz="2000" dirty="0"/>
              <a:t>Carl G Jung</a:t>
            </a:r>
          </a:p>
          <a:p>
            <a:pPr algn="l"/>
            <a:endParaRPr lang="en-US" dirty="0"/>
          </a:p>
        </p:txBody>
      </p:sp>
      <p:pic>
        <p:nvPicPr>
          <p:cNvPr id="39" name="Picture 38">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7" name="Picture 6">
            <a:extLst>
              <a:ext uri="{FF2B5EF4-FFF2-40B4-BE49-F238E27FC236}">
                <a16:creationId xmlns:a16="http://schemas.microsoft.com/office/drawing/2014/main" id="{7111C26F-140A-4F3C-961D-31AE0F740B61}"/>
              </a:ext>
            </a:extLst>
          </p:cNvPr>
          <p:cNvPicPr>
            <a:picLocks noChangeAspect="1"/>
          </p:cNvPicPr>
          <p:nvPr/>
        </p:nvPicPr>
        <p:blipFill>
          <a:blip r:embed="rId4"/>
          <a:stretch>
            <a:fillRect/>
          </a:stretch>
        </p:blipFill>
        <p:spPr>
          <a:xfrm>
            <a:off x="4807913" y="314402"/>
            <a:ext cx="7129123" cy="6229195"/>
          </a:xfrm>
          <a:prstGeom prst="rect">
            <a:avLst/>
          </a:prstGeom>
        </p:spPr>
      </p:pic>
    </p:spTree>
    <p:extLst>
      <p:ext uri="{BB962C8B-B14F-4D97-AF65-F5344CB8AC3E}">
        <p14:creationId xmlns:p14="http://schemas.microsoft.com/office/powerpoint/2010/main" val="3823853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241C1-9064-498C-A6C2-B5D652605EA2}"/>
              </a:ext>
            </a:extLst>
          </p:cNvPr>
          <p:cNvSpPr>
            <a:spLocks noGrp="1"/>
          </p:cNvSpPr>
          <p:nvPr>
            <p:ph type="title"/>
          </p:nvPr>
        </p:nvSpPr>
        <p:spPr>
          <a:xfrm>
            <a:off x="6557484" y="221702"/>
            <a:ext cx="5063458" cy="1560716"/>
          </a:xfrm>
        </p:spPr>
        <p:txBody>
          <a:bodyPr vert="horz" lIns="91440" tIns="45720" rIns="91440" bIns="45720" rtlCol="0">
            <a:normAutofit/>
          </a:bodyPr>
          <a:lstStyle/>
          <a:p>
            <a:r>
              <a:rPr lang="en-US" b="1" dirty="0"/>
              <a:t>All the Jung Dudes </a:t>
            </a:r>
          </a:p>
        </p:txBody>
      </p:sp>
      <p:sp>
        <p:nvSpPr>
          <p:cNvPr id="54" name="Freeform: Shape 44">
            <a:extLst>
              <a:ext uri="{FF2B5EF4-FFF2-40B4-BE49-F238E27FC236}">
                <a16:creationId xmlns:a16="http://schemas.microsoft.com/office/drawing/2014/main" id="{5DCD51DF-47F0-4E43-9A0F-6B18888E0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0"/>
            <a:ext cx="4901184" cy="4032504"/>
          </a:xfrm>
          <a:custGeom>
            <a:avLst/>
            <a:gdLst>
              <a:gd name="connsiteX0" fmla="*/ 0 w 4901184"/>
              <a:gd name="connsiteY0" fmla="*/ 0 h 4032504"/>
              <a:gd name="connsiteX1" fmla="*/ 4901184 w 4901184"/>
              <a:gd name="connsiteY1" fmla="*/ 0 h 4032504"/>
              <a:gd name="connsiteX2" fmla="*/ 4901184 w 4901184"/>
              <a:gd name="connsiteY2" fmla="*/ 3813911 h 4032504"/>
              <a:gd name="connsiteX3" fmla="*/ 4682591 w 4901184"/>
              <a:gd name="connsiteY3" fmla="*/ 4032504 h 4032504"/>
              <a:gd name="connsiteX4" fmla="*/ 218593 w 4901184"/>
              <a:gd name="connsiteY4" fmla="*/ 4032504 h 4032504"/>
              <a:gd name="connsiteX5" fmla="*/ 0 w 4901184"/>
              <a:gd name="connsiteY5" fmla="*/ 3813911 h 403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1184" h="4032504">
                <a:moveTo>
                  <a:pt x="0" y="0"/>
                </a:moveTo>
                <a:lnTo>
                  <a:pt x="4901184" y="0"/>
                </a:lnTo>
                <a:lnTo>
                  <a:pt x="4901184" y="3813911"/>
                </a:lnTo>
                <a:cubicBezTo>
                  <a:pt x="4901184" y="3934637"/>
                  <a:pt x="4803317" y="4032504"/>
                  <a:pt x="4682591" y="4032504"/>
                </a:cubicBezTo>
                <a:lnTo>
                  <a:pt x="218593" y="4032504"/>
                </a:lnTo>
                <a:cubicBezTo>
                  <a:pt x="97867" y="4032504"/>
                  <a:pt x="0" y="3934637"/>
                  <a:pt x="0" y="3813911"/>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6B3FBA9-5BC1-4930-BA30-4108AB3386E1}"/>
              </a:ext>
            </a:extLst>
          </p:cNvPr>
          <p:cNvPicPr>
            <a:picLocks noChangeAspect="1"/>
          </p:cNvPicPr>
          <p:nvPr/>
        </p:nvPicPr>
        <p:blipFill rotWithShape="1">
          <a:blip r:embed="rId3"/>
          <a:srcRect t="23296" b="7332"/>
          <a:stretch/>
        </p:blipFill>
        <p:spPr>
          <a:xfrm>
            <a:off x="870090" y="-3"/>
            <a:ext cx="4558376" cy="3856386"/>
          </a:xfrm>
          <a:custGeom>
            <a:avLst/>
            <a:gdLst/>
            <a:ahLst/>
            <a:cxnLst/>
            <a:rect l="l" t="t" r="r" b="b"/>
            <a:pathLst>
              <a:path w="4572000" h="3867912">
                <a:moveTo>
                  <a:pt x="0" y="0"/>
                </a:moveTo>
                <a:lnTo>
                  <a:pt x="4572000" y="0"/>
                </a:lnTo>
                <a:lnTo>
                  <a:pt x="4572000" y="3704966"/>
                </a:lnTo>
                <a:cubicBezTo>
                  <a:pt x="4572000" y="3794959"/>
                  <a:pt x="4499047" y="3867912"/>
                  <a:pt x="4409054" y="3867912"/>
                </a:cubicBezTo>
                <a:lnTo>
                  <a:pt x="162946" y="3867912"/>
                </a:lnTo>
                <a:cubicBezTo>
                  <a:pt x="72953" y="3867912"/>
                  <a:pt x="0" y="3794959"/>
                  <a:pt x="0" y="3704966"/>
                </a:cubicBezTo>
                <a:close/>
              </a:path>
            </a:pathLst>
          </a:custGeom>
        </p:spPr>
      </p:pic>
      <p:sp>
        <p:nvSpPr>
          <p:cNvPr id="47" name="Freeform: Shape 46">
            <a:extLst>
              <a:ext uri="{FF2B5EF4-FFF2-40B4-BE49-F238E27FC236}">
                <a16:creationId xmlns:a16="http://schemas.microsoft.com/office/drawing/2014/main" id="{767CF198-49C5-4D2A-93C6-A7A4D04B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4241249"/>
            <a:ext cx="4901184" cy="2616751"/>
          </a:xfrm>
          <a:custGeom>
            <a:avLst/>
            <a:gdLst>
              <a:gd name="connsiteX0" fmla="*/ 218593 w 4901184"/>
              <a:gd name="connsiteY0" fmla="*/ 0 h 2616751"/>
              <a:gd name="connsiteX1" fmla="*/ 4682591 w 4901184"/>
              <a:gd name="connsiteY1" fmla="*/ 0 h 2616751"/>
              <a:gd name="connsiteX2" fmla="*/ 4901184 w 4901184"/>
              <a:gd name="connsiteY2" fmla="*/ 218593 h 2616751"/>
              <a:gd name="connsiteX3" fmla="*/ 4901184 w 4901184"/>
              <a:gd name="connsiteY3" fmla="*/ 2616751 h 2616751"/>
              <a:gd name="connsiteX4" fmla="*/ 0 w 4901184"/>
              <a:gd name="connsiteY4" fmla="*/ 2616751 h 2616751"/>
              <a:gd name="connsiteX5" fmla="*/ 0 w 4901184"/>
              <a:gd name="connsiteY5" fmla="*/ 218593 h 2616751"/>
              <a:gd name="connsiteX6" fmla="*/ 218593 w 4901184"/>
              <a:gd name="connsiteY6" fmla="*/ 0 h 2616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01184" h="2616751">
                <a:moveTo>
                  <a:pt x="218593" y="0"/>
                </a:moveTo>
                <a:lnTo>
                  <a:pt x="4682591" y="0"/>
                </a:lnTo>
                <a:cubicBezTo>
                  <a:pt x="4803317" y="0"/>
                  <a:pt x="4901184" y="97867"/>
                  <a:pt x="4901184" y="218593"/>
                </a:cubicBezTo>
                <a:lnTo>
                  <a:pt x="4901184" y="2616751"/>
                </a:lnTo>
                <a:lnTo>
                  <a:pt x="0" y="2616751"/>
                </a:lnTo>
                <a:lnTo>
                  <a:pt x="0" y="218593"/>
                </a:lnTo>
                <a:cubicBezTo>
                  <a:pt x="0" y="97867"/>
                  <a:pt x="97867" y="0"/>
                  <a:pt x="218593" y="0"/>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6FAA54E6-3572-4B23-A303-596470CD399E}"/>
              </a:ext>
            </a:extLst>
          </p:cNvPr>
          <p:cNvPicPr>
            <a:picLocks noChangeAspect="1"/>
          </p:cNvPicPr>
          <p:nvPr/>
        </p:nvPicPr>
        <p:blipFill rotWithShape="1">
          <a:blip r:embed="rId4"/>
          <a:srcRect t="6415" b="13234"/>
          <a:stretch/>
        </p:blipFill>
        <p:spPr>
          <a:xfrm>
            <a:off x="870090" y="4405842"/>
            <a:ext cx="4572000" cy="2452159"/>
          </a:xfrm>
          <a:custGeom>
            <a:avLst/>
            <a:gdLst/>
            <a:ahLst/>
            <a:cxnLst/>
            <a:rect l="l" t="t" r="r" b="b"/>
            <a:pathLst>
              <a:path w="4572000" h="2452159">
                <a:moveTo>
                  <a:pt x="162946" y="0"/>
                </a:moveTo>
                <a:lnTo>
                  <a:pt x="4409054" y="0"/>
                </a:lnTo>
                <a:cubicBezTo>
                  <a:pt x="4499047" y="0"/>
                  <a:pt x="4572000" y="72953"/>
                  <a:pt x="4572000" y="162946"/>
                </a:cubicBezTo>
                <a:lnTo>
                  <a:pt x="4572000" y="2452159"/>
                </a:lnTo>
                <a:lnTo>
                  <a:pt x="0" y="2452159"/>
                </a:lnTo>
                <a:lnTo>
                  <a:pt x="0" y="162946"/>
                </a:lnTo>
                <a:cubicBezTo>
                  <a:pt x="0" y="72953"/>
                  <a:pt x="72953" y="0"/>
                  <a:pt x="162946" y="0"/>
                </a:cubicBezTo>
                <a:close/>
              </a:path>
            </a:pathLst>
          </a:custGeom>
        </p:spPr>
      </p:pic>
      <p:sp>
        <p:nvSpPr>
          <p:cNvPr id="55" name="Content Placeholder 6">
            <a:extLst>
              <a:ext uri="{FF2B5EF4-FFF2-40B4-BE49-F238E27FC236}">
                <a16:creationId xmlns:a16="http://schemas.microsoft.com/office/drawing/2014/main" id="{9F1213B8-330C-4250-BBE6-D18D1B10ACE0}"/>
              </a:ext>
            </a:extLst>
          </p:cNvPr>
          <p:cNvSpPr>
            <a:spLocks noGrp="1"/>
          </p:cNvSpPr>
          <p:nvPr>
            <p:ph idx="1"/>
          </p:nvPr>
        </p:nvSpPr>
        <p:spPr>
          <a:xfrm>
            <a:off x="5859364" y="1002060"/>
            <a:ext cx="6076209" cy="4954857"/>
          </a:xfrm>
        </p:spPr>
        <p:txBody>
          <a:bodyPr vert="horz" lIns="91440" tIns="45720" rIns="91440" bIns="45720" rtlCol="0">
            <a:normAutofit/>
          </a:bodyPr>
          <a:lstStyle/>
          <a:p>
            <a:pPr marL="36900" indent="0">
              <a:lnSpc>
                <a:spcPct val="100000"/>
              </a:lnSpc>
              <a:buNone/>
            </a:pPr>
            <a:r>
              <a:rPr lang="en-US" sz="1400" b="1" dirty="0"/>
              <a:t> </a:t>
            </a:r>
          </a:p>
          <a:p>
            <a:pPr marL="285750" indent="-285750">
              <a:lnSpc>
                <a:spcPct val="100000"/>
              </a:lnSpc>
              <a:buFont typeface="Wingdings 2" charset="2"/>
              <a:buChar char="•"/>
            </a:pPr>
            <a:r>
              <a:rPr lang="en-US" sz="2400" b="1" dirty="0">
                <a:solidFill>
                  <a:srgbClr val="FF0000"/>
                </a:solidFill>
              </a:rPr>
              <a:t>Intention = </a:t>
            </a:r>
            <a:r>
              <a:rPr lang="en-US" sz="2000" b="1" dirty="0"/>
              <a:t>P</a:t>
            </a:r>
            <a:r>
              <a:rPr lang="en-US" sz="2000" dirty="0"/>
              <a:t>roving random behavior is methodical and consistent.</a:t>
            </a:r>
          </a:p>
          <a:p>
            <a:pPr marL="285750" indent="-285750">
              <a:lnSpc>
                <a:spcPct val="100000"/>
              </a:lnSpc>
              <a:buFont typeface="Wingdings 2" charset="2"/>
              <a:buChar char="•"/>
            </a:pPr>
            <a:r>
              <a:rPr lang="en-US" sz="2400" b="1" dirty="0">
                <a:solidFill>
                  <a:srgbClr val="FF0000"/>
                </a:solidFill>
              </a:rPr>
              <a:t>Assessment</a:t>
            </a:r>
            <a:r>
              <a:rPr lang="en-US" sz="2600" b="1" dirty="0">
                <a:solidFill>
                  <a:srgbClr val="FF0000"/>
                </a:solidFill>
              </a:rPr>
              <a:t> = </a:t>
            </a:r>
            <a:r>
              <a:rPr lang="en-US" sz="2000" dirty="0"/>
              <a:t>Ways in which people choose to use their perception</a:t>
            </a:r>
            <a:r>
              <a:rPr lang="en-US" sz="1400" dirty="0"/>
              <a:t> </a:t>
            </a:r>
            <a:r>
              <a:rPr lang="en-US" sz="2000" dirty="0"/>
              <a:t>and judgement.</a:t>
            </a:r>
          </a:p>
          <a:p>
            <a:pPr marL="285750" indent="-285750">
              <a:lnSpc>
                <a:spcPct val="100000"/>
              </a:lnSpc>
              <a:buFont typeface="Wingdings 2" charset="2"/>
              <a:buChar char="•"/>
            </a:pPr>
            <a:r>
              <a:rPr lang="en-US" sz="2400" b="1" dirty="0">
                <a:solidFill>
                  <a:srgbClr val="FF0000"/>
                </a:solidFill>
              </a:rPr>
              <a:t>Objective</a:t>
            </a:r>
            <a:r>
              <a:rPr lang="en-US" sz="2600" b="1" dirty="0">
                <a:solidFill>
                  <a:srgbClr val="FF0000"/>
                </a:solidFill>
              </a:rPr>
              <a:t> = </a:t>
            </a:r>
            <a:r>
              <a:rPr lang="en-US" sz="2000" dirty="0"/>
              <a:t>To identify the four divisions.</a:t>
            </a:r>
          </a:p>
          <a:p>
            <a:pPr marL="285750" indent="-285750">
              <a:lnSpc>
                <a:spcPct val="100000"/>
              </a:lnSpc>
              <a:buFont typeface="Wingdings 2" charset="2"/>
              <a:buChar char="•"/>
            </a:pPr>
            <a:r>
              <a:rPr lang="en-US" sz="2400" b="1" dirty="0">
                <a:solidFill>
                  <a:srgbClr val="FF0000"/>
                </a:solidFill>
              </a:rPr>
              <a:t>Influences = </a:t>
            </a:r>
            <a:r>
              <a:rPr lang="en-US" sz="2000" dirty="0"/>
              <a:t>Freud &amp; Hitler</a:t>
            </a:r>
          </a:p>
          <a:p>
            <a:pPr marL="285750" indent="-285750">
              <a:lnSpc>
                <a:spcPct val="100000"/>
              </a:lnSpc>
              <a:buFont typeface="Wingdings 2" charset="2"/>
              <a:buChar char="•"/>
            </a:pPr>
            <a:r>
              <a:rPr lang="en-US" sz="2000" dirty="0"/>
              <a:t>Top left Jung, Freud and buddies at a psychoanalysis retreat (Turkish bath house) in 1907 and bottom right Freud and young playing pool on their 3-month tour of the U.S.</a:t>
            </a:r>
          </a:p>
          <a:p>
            <a:pPr marL="285750" indent="-285750">
              <a:lnSpc>
                <a:spcPct val="100000"/>
              </a:lnSpc>
              <a:buFont typeface="Wingdings 2" charset="2"/>
              <a:buChar char="•"/>
            </a:pPr>
            <a:endParaRPr lang="en-US" sz="1400" b="1" dirty="0"/>
          </a:p>
        </p:txBody>
      </p:sp>
    </p:spTree>
    <p:extLst>
      <p:ext uri="{BB962C8B-B14F-4D97-AF65-F5344CB8AC3E}">
        <p14:creationId xmlns:p14="http://schemas.microsoft.com/office/powerpoint/2010/main" val="1023217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E702B083-54F7-41CA-9C6D-B87D35683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0">
            <a:extLst>
              <a:ext uri="{FF2B5EF4-FFF2-40B4-BE49-F238E27FC236}">
                <a16:creationId xmlns:a16="http://schemas.microsoft.com/office/drawing/2014/main" id="{92AA17E1-8D32-49FA-8C33-D57631B4E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83806" y="-2"/>
            <a:ext cx="8108194" cy="6858002"/>
          </a:xfrm>
          <a:custGeom>
            <a:avLst/>
            <a:gdLst>
              <a:gd name="connsiteX0" fmla="*/ 4629960 w 8108194"/>
              <a:gd name="connsiteY0" fmla="*/ 0 h 6858002"/>
              <a:gd name="connsiteX1" fmla="*/ 0 w 8108194"/>
              <a:gd name="connsiteY1" fmla="*/ 0 h 6858002"/>
              <a:gd name="connsiteX2" fmla="*/ 0 w 8108194"/>
              <a:gd name="connsiteY2" fmla="*/ 6858002 h 6858002"/>
              <a:gd name="connsiteX3" fmla="*/ 1406984 w 8108194"/>
              <a:gd name="connsiteY3" fmla="*/ 6858002 h 6858002"/>
              <a:gd name="connsiteX4" fmla="*/ 4629960 w 8108194"/>
              <a:gd name="connsiteY4" fmla="*/ 6858002 h 6858002"/>
              <a:gd name="connsiteX5" fmla="*/ 7761129 w 8108194"/>
              <a:gd name="connsiteY5" fmla="*/ 6858002 h 6858002"/>
              <a:gd name="connsiteX6" fmla="*/ 7795626 w 8108194"/>
              <a:gd name="connsiteY6" fmla="*/ 6702327 h 6858002"/>
              <a:gd name="connsiteX7" fmla="*/ 7828504 w 8108194"/>
              <a:gd name="connsiteY7" fmla="*/ 6547336 h 6858002"/>
              <a:gd name="connsiteX8" fmla="*/ 7860686 w 8108194"/>
              <a:gd name="connsiteY8" fmla="*/ 6391660 h 6858002"/>
              <a:gd name="connsiteX9" fmla="*/ 7888239 w 8108194"/>
              <a:gd name="connsiteY9" fmla="*/ 6235297 h 6858002"/>
              <a:gd name="connsiteX10" fmla="*/ 7916023 w 8108194"/>
              <a:gd name="connsiteY10" fmla="*/ 6079621 h 6858002"/>
              <a:gd name="connsiteX11" fmla="*/ 7941955 w 8108194"/>
              <a:gd name="connsiteY11" fmla="*/ 5923258 h 6858002"/>
              <a:gd name="connsiteX12" fmla="*/ 7964181 w 8108194"/>
              <a:gd name="connsiteY12" fmla="*/ 5768953 h 6858002"/>
              <a:gd name="connsiteX13" fmla="*/ 7985250 w 8108194"/>
              <a:gd name="connsiteY13" fmla="*/ 5612591 h 6858002"/>
              <a:gd name="connsiteX14" fmla="*/ 8004468 w 8108194"/>
              <a:gd name="connsiteY14" fmla="*/ 5456914 h 6858002"/>
              <a:gd name="connsiteX15" fmla="*/ 8021137 w 8108194"/>
              <a:gd name="connsiteY15" fmla="*/ 5303981 h 6858002"/>
              <a:gd name="connsiteX16" fmla="*/ 8037808 w 8108194"/>
              <a:gd name="connsiteY16" fmla="*/ 5148990 h 6858002"/>
              <a:gd name="connsiteX17" fmla="*/ 8051700 w 8108194"/>
              <a:gd name="connsiteY17" fmla="*/ 4996057 h 6858002"/>
              <a:gd name="connsiteX18" fmla="*/ 8062581 w 8108194"/>
              <a:gd name="connsiteY18" fmla="*/ 4843123 h 6858002"/>
              <a:gd name="connsiteX19" fmla="*/ 8073927 w 8108194"/>
              <a:gd name="connsiteY19" fmla="*/ 4690876 h 6858002"/>
              <a:gd name="connsiteX20" fmla="*/ 8083419 w 8108194"/>
              <a:gd name="connsiteY20" fmla="*/ 4540000 h 6858002"/>
              <a:gd name="connsiteX21" fmla="*/ 8090134 w 8108194"/>
              <a:gd name="connsiteY21" fmla="*/ 4390495 h 6858002"/>
              <a:gd name="connsiteX22" fmla="*/ 8095922 w 8108194"/>
              <a:gd name="connsiteY22" fmla="*/ 4240991 h 6858002"/>
              <a:gd name="connsiteX23" fmla="*/ 8101479 w 8108194"/>
              <a:gd name="connsiteY23" fmla="*/ 4092858 h 6858002"/>
              <a:gd name="connsiteX24" fmla="*/ 8104026 w 8108194"/>
              <a:gd name="connsiteY24" fmla="*/ 3946783 h 6858002"/>
              <a:gd name="connsiteX25" fmla="*/ 8106804 w 8108194"/>
              <a:gd name="connsiteY25" fmla="*/ 3800707 h 6858002"/>
              <a:gd name="connsiteX26" fmla="*/ 8108194 w 8108194"/>
              <a:gd name="connsiteY26" fmla="*/ 3656689 h 6858002"/>
              <a:gd name="connsiteX27" fmla="*/ 8106804 w 8108194"/>
              <a:gd name="connsiteY27" fmla="*/ 3514043 h 6858002"/>
              <a:gd name="connsiteX28" fmla="*/ 8106804 w 8108194"/>
              <a:gd name="connsiteY28" fmla="*/ 3372768 h 6858002"/>
              <a:gd name="connsiteX29" fmla="*/ 8104026 w 8108194"/>
              <a:gd name="connsiteY29" fmla="*/ 3232865 h 6858002"/>
              <a:gd name="connsiteX30" fmla="*/ 8099859 w 8108194"/>
              <a:gd name="connsiteY30" fmla="*/ 3095705 h 6858002"/>
              <a:gd name="connsiteX31" fmla="*/ 8095922 w 8108194"/>
              <a:gd name="connsiteY31" fmla="*/ 2959917 h 6858002"/>
              <a:gd name="connsiteX32" fmla="*/ 8091523 w 8108194"/>
              <a:gd name="connsiteY32" fmla="*/ 2826871 h 6858002"/>
              <a:gd name="connsiteX33" fmla="*/ 8084809 w 8108194"/>
              <a:gd name="connsiteY33" fmla="*/ 2694512 h 6858002"/>
              <a:gd name="connsiteX34" fmla="*/ 8077631 w 8108194"/>
              <a:gd name="connsiteY34" fmla="*/ 2564211 h 6858002"/>
              <a:gd name="connsiteX35" fmla="*/ 8071149 w 8108194"/>
              <a:gd name="connsiteY35" fmla="*/ 2436652 h 6858002"/>
              <a:gd name="connsiteX36" fmla="*/ 8052857 w 8108194"/>
              <a:gd name="connsiteY36" fmla="*/ 2187706 h 6858002"/>
              <a:gd name="connsiteX37" fmla="*/ 8033409 w 8108194"/>
              <a:gd name="connsiteY37" fmla="*/ 1949048 h 6858002"/>
              <a:gd name="connsiteX38" fmla="*/ 8013034 w 8108194"/>
              <a:gd name="connsiteY38" fmla="*/ 1719991 h 6858002"/>
              <a:gd name="connsiteX39" fmla="*/ 7990575 w 8108194"/>
              <a:gd name="connsiteY39" fmla="*/ 1503278 h 6858002"/>
              <a:gd name="connsiteX40" fmla="*/ 7967191 w 8108194"/>
              <a:gd name="connsiteY40" fmla="*/ 1296166 h 6858002"/>
              <a:gd name="connsiteX41" fmla="*/ 7941955 w 8108194"/>
              <a:gd name="connsiteY41" fmla="*/ 1104142 h 6858002"/>
              <a:gd name="connsiteX42" fmla="*/ 7917180 w 8108194"/>
              <a:gd name="connsiteY42" fmla="*/ 923777 h 6858002"/>
              <a:gd name="connsiteX43" fmla="*/ 7892407 w 8108194"/>
              <a:gd name="connsiteY43" fmla="*/ 757813 h 6858002"/>
              <a:gd name="connsiteX44" fmla="*/ 7869022 w 8108194"/>
              <a:gd name="connsiteY44" fmla="*/ 605566 h 6858002"/>
              <a:gd name="connsiteX45" fmla="*/ 7846795 w 8108194"/>
              <a:gd name="connsiteY45" fmla="*/ 470463 h 6858002"/>
              <a:gd name="connsiteX46" fmla="*/ 7825725 w 8108194"/>
              <a:gd name="connsiteY46" fmla="*/ 348391 h 6858002"/>
              <a:gd name="connsiteX47" fmla="*/ 7808129 w 8108194"/>
              <a:gd name="connsiteY47" fmla="*/ 245521 h 6858002"/>
              <a:gd name="connsiteX48" fmla="*/ 7791459 w 8108194"/>
              <a:gd name="connsiteY48" fmla="*/ 159110 h 6858002"/>
              <a:gd name="connsiteX49" fmla="*/ 7767610 w 8108194"/>
              <a:gd name="connsiteY49" fmla="*/ 40466 h 6858002"/>
              <a:gd name="connsiteX50" fmla="*/ 7759507 w 8108194"/>
              <a:gd name="connsiteY50" fmla="*/ 4 h 6858002"/>
              <a:gd name="connsiteX51" fmla="*/ 7768809 w 8108194"/>
              <a:gd name="connsiteY51" fmla="*/ 4 h 6858002"/>
              <a:gd name="connsiteX52" fmla="*/ 7768809 w 8108194"/>
              <a:gd name="connsiteY52" fmla="*/ 3 h 6858002"/>
              <a:gd name="connsiteX53" fmla="*/ 4629960 w 8108194"/>
              <a:gd name="connsiteY53" fmla="*/ 3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8108194" h="6858002">
                <a:moveTo>
                  <a:pt x="4629960" y="0"/>
                </a:moveTo>
                <a:lnTo>
                  <a:pt x="0" y="0"/>
                </a:lnTo>
                <a:lnTo>
                  <a:pt x="0" y="6858002"/>
                </a:lnTo>
                <a:lnTo>
                  <a:pt x="1406984" y="6858002"/>
                </a:lnTo>
                <a:lnTo>
                  <a:pt x="4629960" y="6858002"/>
                </a:lnTo>
                <a:lnTo>
                  <a:pt x="7761129" y="6858002"/>
                </a:lnTo>
                <a:lnTo>
                  <a:pt x="7795626" y="6702327"/>
                </a:lnTo>
                <a:lnTo>
                  <a:pt x="7828504" y="6547336"/>
                </a:lnTo>
                <a:lnTo>
                  <a:pt x="7860686" y="6391660"/>
                </a:lnTo>
                <a:lnTo>
                  <a:pt x="7888239" y="6235297"/>
                </a:lnTo>
                <a:lnTo>
                  <a:pt x="7916023" y="6079621"/>
                </a:lnTo>
                <a:lnTo>
                  <a:pt x="7941955" y="5923258"/>
                </a:lnTo>
                <a:lnTo>
                  <a:pt x="7964181" y="5768953"/>
                </a:lnTo>
                <a:lnTo>
                  <a:pt x="7985250" y="5612591"/>
                </a:lnTo>
                <a:lnTo>
                  <a:pt x="8004468" y="5456914"/>
                </a:lnTo>
                <a:lnTo>
                  <a:pt x="8021137" y="5303981"/>
                </a:lnTo>
                <a:lnTo>
                  <a:pt x="8037808" y="5148990"/>
                </a:lnTo>
                <a:lnTo>
                  <a:pt x="8051700" y="4996057"/>
                </a:lnTo>
                <a:lnTo>
                  <a:pt x="8062581" y="4843123"/>
                </a:lnTo>
                <a:lnTo>
                  <a:pt x="8073927" y="4690876"/>
                </a:lnTo>
                <a:lnTo>
                  <a:pt x="8083419" y="4540000"/>
                </a:lnTo>
                <a:lnTo>
                  <a:pt x="8090134" y="4390495"/>
                </a:lnTo>
                <a:lnTo>
                  <a:pt x="8095922" y="4240991"/>
                </a:lnTo>
                <a:lnTo>
                  <a:pt x="8101479" y="4092858"/>
                </a:lnTo>
                <a:lnTo>
                  <a:pt x="8104026" y="3946783"/>
                </a:lnTo>
                <a:lnTo>
                  <a:pt x="8106804" y="3800707"/>
                </a:lnTo>
                <a:lnTo>
                  <a:pt x="8108194" y="3656689"/>
                </a:lnTo>
                <a:lnTo>
                  <a:pt x="8106804" y="3514043"/>
                </a:lnTo>
                <a:lnTo>
                  <a:pt x="8106804" y="3372768"/>
                </a:lnTo>
                <a:lnTo>
                  <a:pt x="8104026" y="3232865"/>
                </a:lnTo>
                <a:lnTo>
                  <a:pt x="8099859" y="3095705"/>
                </a:lnTo>
                <a:lnTo>
                  <a:pt x="8095922" y="2959917"/>
                </a:lnTo>
                <a:lnTo>
                  <a:pt x="8091523" y="2826871"/>
                </a:lnTo>
                <a:lnTo>
                  <a:pt x="8084809" y="2694512"/>
                </a:lnTo>
                <a:lnTo>
                  <a:pt x="8077631" y="2564211"/>
                </a:lnTo>
                <a:lnTo>
                  <a:pt x="8071149" y="2436652"/>
                </a:lnTo>
                <a:lnTo>
                  <a:pt x="8052857" y="2187706"/>
                </a:lnTo>
                <a:lnTo>
                  <a:pt x="8033409" y="1949048"/>
                </a:lnTo>
                <a:lnTo>
                  <a:pt x="8013034" y="1719991"/>
                </a:lnTo>
                <a:lnTo>
                  <a:pt x="7990575" y="1503278"/>
                </a:lnTo>
                <a:lnTo>
                  <a:pt x="7967191" y="1296166"/>
                </a:lnTo>
                <a:lnTo>
                  <a:pt x="7941955" y="1104142"/>
                </a:lnTo>
                <a:lnTo>
                  <a:pt x="7917180" y="923777"/>
                </a:lnTo>
                <a:lnTo>
                  <a:pt x="7892407" y="757813"/>
                </a:lnTo>
                <a:lnTo>
                  <a:pt x="7869022" y="605566"/>
                </a:lnTo>
                <a:lnTo>
                  <a:pt x="7846795" y="470463"/>
                </a:lnTo>
                <a:lnTo>
                  <a:pt x="7825725" y="348391"/>
                </a:lnTo>
                <a:lnTo>
                  <a:pt x="7808129" y="245521"/>
                </a:lnTo>
                <a:lnTo>
                  <a:pt x="7791459" y="159110"/>
                </a:lnTo>
                <a:lnTo>
                  <a:pt x="7767610" y="40466"/>
                </a:lnTo>
                <a:lnTo>
                  <a:pt x="7759507" y="4"/>
                </a:lnTo>
                <a:lnTo>
                  <a:pt x="7768809" y="4"/>
                </a:lnTo>
                <a:lnTo>
                  <a:pt x="7768809" y="3"/>
                </a:lnTo>
                <a:lnTo>
                  <a:pt x="4629960" y="3"/>
                </a:lnTo>
                <a:close/>
              </a:path>
            </a:pathLst>
          </a:cu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5" name="Content Placeholder 2">
            <a:extLst>
              <a:ext uri="{FF2B5EF4-FFF2-40B4-BE49-F238E27FC236}">
                <a16:creationId xmlns:a16="http://schemas.microsoft.com/office/drawing/2014/main" id="{5F37DC8A-1FD3-45B8-B23E-EF1EF4732C5F}"/>
              </a:ext>
            </a:extLst>
          </p:cNvPr>
          <p:cNvGraphicFramePr>
            <a:graphicFrameLocks noGrp="1"/>
          </p:cNvGraphicFramePr>
          <p:nvPr>
            <p:ph idx="1"/>
            <p:extLst>
              <p:ext uri="{D42A27DB-BD31-4B8C-83A1-F6EECF244321}">
                <p14:modId xmlns:p14="http://schemas.microsoft.com/office/powerpoint/2010/main" val="2062835718"/>
              </p:ext>
            </p:extLst>
          </p:nvPr>
        </p:nvGraphicFramePr>
        <p:xfrm>
          <a:off x="5979460" y="-2"/>
          <a:ext cx="4890280" cy="3256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8602DD4F-9552-4EE6-AC98-AC4F99436DC1}"/>
              </a:ext>
            </a:extLst>
          </p:cNvPr>
          <p:cNvSpPr txBox="1"/>
          <p:nvPr/>
        </p:nvSpPr>
        <p:spPr>
          <a:xfrm>
            <a:off x="4512815" y="3318385"/>
            <a:ext cx="7679185" cy="3477875"/>
          </a:xfrm>
          <a:prstGeom prst="rect">
            <a:avLst/>
          </a:prstGeom>
          <a:noFill/>
        </p:spPr>
        <p:txBody>
          <a:bodyPr wrap="square">
            <a:spAutoFit/>
          </a:bodyPr>
          <a:lstStyle/>
          <a:p>
            <a:r>
              <a:rPr lang="en-GB" sz="2000" b="1" dirty="0">
                <a:solidFill>
                  <a:srgbClr val="FF0000"/>
                </a:solidFill>
              </a:rPr>
              <a:t>“</a:t>
            </a:r>
            <a:r>
              <a:rPr lang="en-GB" sz="2000" b="1" dirty="0"/>
              <a:t>The healthy man does not torture others - generally it is the tortured who turn into torturers.</a:t>
            </a:r>
            <a:r>
              <a:rPr lang="en-GB" sz="2000" dirty="0">
                <a:solidFill>
                  <a:srgbClr val="FF0000"/>
                </a:solidFill>
              </a:rPr>
              <a:t>”</a:t>
            </a:r>
            <a:r>
              <a:rPr lang="en-GB" sz="2000" dirty="0"/>
              <a:t> </a:t>
            </a:r>
            <a:r>
              <a:rPr lang="en-GB" sz="2000" b="1" dirty="0">
                <a:solidFill>
                  <a:srgbClr val="FF0000"/>
                </a:solidFill>
              </a:rPr>
              <a:t>(Luty 2018)</a:t>
            </a:r>
            <a:endParaRPr lang="en-GB" sz="2000" b="1" dirty="0"/>
          </a:p>
          <a:p>
            <a:endParaRPr lang="en-GB" sz="2000" dirty="0"/>
          </a:p>
          <a:p>
            <a:r>
              <a:rPr lang="en-GB" sz="2000" b="1" dirty="0">
                <a:solidFill>
                  <a:srgbClr val="FF0000"/>
                </a:solidFill>
              </a:rPr>
              <a:t>About Hitler, Jung says, "</a:t>
            </a:r>
            <a:r>
              <a:rPr lang="en-GB" sz="2000" dirty="0"/>
              <a:t>There is no question, but that Hitler belongs in the category of the truly mystic medicine man. As somebody commented about him at the last Nuremberg party congress, since the time of Mohammed nothing like it has been seen in this world. This markedly mystic characteristic of Hitler's is what makes him do things which seem to us illogical, inexplicable, curious and unreasonable...So you see, Hitler is a medicine man, a form of a spiritual vessel, a demi-deity or, even better, a myth.</a:t>
            </a:r>
            <a:r>
              <a:rPr lang="en-GB" sz="2000" b="1" dirty="0">
                <a:solidFill>
                  <a:srgbClr val="FF0000"/>
                </a:solidFill>
              </a:rPr>
              <a:t>“ (Luty 2018)</a:t>
            </a:r>
          </a:p>
        </p:txBody>
      </p:sp>
      <p:pic>
        <p:nvPicPr>
          <p:cNvPr id="3" name="Picture 2">
            <a:extLst>
              <a:ext uri="{FF2B5EF4-FFF2-40B4-BE49-F238E27FC236}">
                <a16:creationId xmlns:a16="http://schemas.microsoft.com/office/drawing/2014/main" id="{D752D5F2-43A6-472F-A6F5-400F9593E97C}"/>
              </a:ext>
            </a:extLst>
          </p:cNvPr>
          <p:cNvPicPr>
            <a:picLocks noChangeAspect="1"/>
          </p:cNvPicPr>
          <p:nvPr/>
        </p:nvPicPr>
        <p:blipFill>
          <a:blip r:embed="rId8"/>
          <a:stretch>
            <a:fillRect/>
          </a:stretch>
        </p:blipFill>
        <p:spPr>
          <a:xfrm>
            <a:off x="826153" y="1470313"/>
            <a:ext cx="2281467" cy="3534037"/>
          </a:xfrm>
          <a:prstGeom prst="rect">
            <a:avLst/>
          </a:prstGeom>
        </p:spPr>
      </p:pic>
      <p:sp>
        <p:nvSpPr>
          <p:cNvPr id="8" name="TextBox 7">
            <a:extLst>
              <a:ext uri="{FF2B5EF4-FFF2-40B4-BE49-F238E27FC236}">
                <a16:creationId xmlns:a16="http://schemas.microsoft.com/office/drawing/2014/main" id="{201C61BB-754E-4D4B-BE1F-2868163CAC00}"/>
              </a:ext>
            </a:extLst>
          </p:cNvPr>
          <p:cNvSpPr txBox="1"/>
          <p:nvPr/>
        </p:nvSpPr>
        <p:spPr>
          <a:xfrm>
            <a:off x="177167" y="134992"/>
            <a:ext cx="4163627" cy="1200329"/>
          </a:xfrm>
          <a:prstGeom prst="rect">
            <a:avLst/>
          </a:prstGeom>
          <a:noFill/>
        </p:spPr>
        <p:txBody>
          <a:bodyPr wrap="square" rtlCol="0">
            <a:spAutoFit/>
          </a:bodyPr>
          <a:lstStyle/>
          <a:p>
            <a:r>
              <a:rPr lang="en-GB" sz="3600" b="1" dirty="0">
                <a:solidFill>
                  <a:srgbClr val="FF0000"/>
                </a:solidFill>
              </a:rPr>
              <a:t>Be Jung, be foolish &amp; be happy</a:t>
            </a:r>
          </a:p>
        </p:txBody>
      </p:sp>
      <p:sp>
        <p:nvSpPr>
          <p:cNvPr id="4" name="TextBox 3">
            <a:extLst>
              <a:ext uri="{FF2B5EF4-FFF2-40B4-BE49-F238E27FC236}">
                <a16:creationId xmlns:a16="http://schemas.microsoft.com/office/drawing/2014/main" id="{D5D0424C-B484-4F3B-999F-A845A3D1886C}"/>
              </a:ext>
            </a:extLst>
          </p:cNvPr>
          <p:cNvSpPr txBox="1"/>
          <p:nvPr/>
        </p:nvSpPr>
        <p:spPr>
          <a:xfrm>
            <a:off x="337930" y="5367130"/>
            <a:ext cx="3488635" cy="1200329"/>
          </a:xfrm>
          <a:prstGeom prst="rect">
            <a:avLst/>
          </a:prstGeom>
          <a:noFill/>
        </p:spPr>
        <p:txBody>
          <a:bodyPr wrap="square" rtlCol="0">
            <a:spAutoFit/>
          </a:bodyPr>
          <a:lstStyle/>
          <a:p>
            <a:r>
              <a:rPr lang="en-GB" dirty="0">
                <a:solidFill>
                  <a:srgbClr val="FF0000"/>
                </a:solidFill>
              </a:rPr>
              <a:t>“</a:t>
            </a:r>
            <a:r>
              <a:rPr lang="en-GB" dirty="0"/>
              <a:t>After a near fatal heart attack he had visions and thought he was Rabbi Simon Ben Jonchai</a:t>
            </a:r>
            <a:r>
              <a:rPr lang="en-GB" dirty="0">
                <a:solidFill>
                  <a:srgbClr val="FF0000"/>
                </a:solidFill>
              </a:rPr>
              <a:t>”</a:t>
            </a:r>
            <a:r>
              <a:rPr lang="en-GB" dirty="0"/>
              <a:t> </a:t>
            </a:r>
            <a:r>
              <a:rPr lang="en-GB" b="1" dirty="0">
                <a:solidFill>
                  <a:srgbClr val="FF0000"/>
                </a:solidFill>
              </a:rPr>
              <a:t>(Kirsch 2012)</a:t>
            </a:r>
          </a:p>
        </p:txBody>
      </p:sp>
    </p:spTree>
    <p:extLst>
      <p:ext uri="{BB962C8B-B14F-4D97-AF65-F5344CB8AC3E}">
        <p14:creationId xmlns:p14="http://schemas.microsoft.com/office/powerpoint/2010/main" val="201070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49F43D-E43A-49B5-B781-48DF10A5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5720" y="968938"/>
            <a:ext cx="10278846" cy="4932523"/>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B7501D02-411C-4C9C-9145-4B04B4548F69}"/>
              </a:ext>
            </a:extLst>
          </p:cNvPr>
          <p:cNvPicPr>
            <a:picLocks noChangeAspect="1"/>
          </p:cNvPicPr>
          <p:nvPr/>
        </p:nvPicPr>
        <p:blipFill>
          <a:blip r:embed="rId3"/>
          <a:stretch>
            <a:fillRect/>
          </a:stretch>
        </p:blipFill>
        <p:spPr>
          <a:xfrm>
            <a:off x="3285316" y="1290671"/>
            <a:ext cx="5662121" cy="4289057"/>
          </a:xfrm>
          <a:prstGeom prst="rect">
            <a:avLst/>
          </a:prstGeom>
        </p:spPr>
      </p:pic>
    </p:spTree>
    <p:extLst>
      <p:ext uri="{BB962C8B-B14F-4D97-AF65-F5344CB8AC3E}">
        <p14:creationId xmlns:p14="http://schemas.microsoft.com/office/powerpoint/2010/main" val="2303057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87D57B-ACA1-422B-A58A-7A181A57A17F}"/>
              </a:ext>
            </a:extLst>
          </p:cNvPr>
          <p:cNvSpPr>
            <a:spLocks noGrp="1"/>
          </p:cNvSpPr>
          <p:nvPr>
            <p:ph sz="half" idx="1"/>
          </p:nvPr>
        </p:nvSpPr>
        <p:spPr>
          <a:xfrm>
            <a:off x="447262" y="894520"/>
            <a:ext cx="4273826" cy="5436705"/>
          </a:xfrm>
        </p:spPr>
        <p:txBody>
          <a:bodyPr>
            <a:normAutofit lnSpcReduction="10000"/>
          </a:bodyPr>
          <a:lstStyle/>
          <a:p>
            <a:r>
              <a:rPr lang="en-GB" sz="4000" b="1" dirty="0">
                <a:solidFill>
                  <a:srgbClr val="FF0000"/>
                </a:solidFill>
              </a:rPr>
              <a:t>Extroverts</a:t>
            </a:r>
          </a:p>
          <a:p>
            <a:r>
              <a:rPr lang="en-GB" sz="2000" b="1" dirty="0">
                <a:solidFill>
                  <a:srgbClr val="FF0000"/>
                </a:solidFill>
              </a:rPr>
              <a:t>Sensing = </a:t>
            </a:r>
            <a:r>
              <a:rPr lang="en-GB" sz="2000" b="1" dirty="0">
                <a:solidFill>
                  <a:schemeClr val="tx1"/>
                </a:solidFill>
              </a:rPr>
              <a:t>Objective gathering of factual data &amp; sensory experiences in the objective world.</a:t>
            </a:r>
          </a:p>
          <a:p>
            <a:r>
              <a:rPr lang="en-GB" sz="2000" b="1" dirty="0">
                <a:solidFill>
                  <a:srgbClr val="FF0000"/>
                </a:solidFill>
              </a:rPr>
              <a:t>Intuition = </a:t>
            </a:r>
            <a:r>
              <a:rPr lang="en-GB" sz="2000" b="1" dirty="0">
                <a:solidFill>
                  <a:schemeClr val="tx1"/>
                </a:solidFill>
              </a:rPr>
              <a:t>Possibilities, meanings, and patterns in the objective world.</a:t>
            </a:r>
          </a:p>
          <a:p>
            <a:r>
              <a:rPr lang="en-GB" sz="2000" b="1" dirty="0">
                <a:solidFill>
                  <a:srgbClr val="FF0000"/>
                </a:solidFill>
              </a:rPr>
              <a:t>Thinking = </a:t>
            </a:r>
            <a:r>
              <a:rPr lang="en-GB" sz="2000" b="1" dirty="0">
                <a:solidFill>
                  <a:schemeClr val="tx1"/>
                </a:solidFill>
              </a:rPr>
              <a:t>Logical order through structure building, organising, and decision making in the objective world.</a:t>
            </a:r>
          </a:p>
          <a:p>
            <a:r>
              <a:rPr lang="en-GB" sz="2000" b="1" dirty="0">
                <a:solidFill>
                  <a:srgbClr val="FF0000"/>
                </a:solidFill>
              </a:rPr>
              <a:t>Feeling = </a:t>
            </a:r>
            <a:r>
              <a:rPr lang="en-GB" sz="2000" b="1" dirty="0">
                <a:solidFill>
                  <a:schemeClr val="tx1"/>
                </a:solidFill>
              </a:rPr>
              <a:t>Building and seeking harmony and alignment with others through openly expressed values in the objective world.</a:t>
            </a:r>
          </a:p>
          <a:p>
            <a:endParaRPr lang="en-GB" sz="2000" b="1" dirty="0">
              <a:solidFill>
                <a:schemeClr val="tx1"/>
              </a:solidFill>
            </a:endParaRPr>
          </a:p>
          <a:p>
            <a:endParaRPr lang="en-GB" sz="2000" b="1" dirty="0">
              <a:solidFill>
                <a:srgbClr val="FF0000"/>
              </a:solidFill>
            </a:endParaRPr>
          </a:p>
        </p:txBody>
      </p:sp>
      <p:sp>
        <p:nvSpPr>
          <p:cNvPr id="4" name="Content Placeholder 3">
            <a:extLst>
              <a:ext uri="{FF2B5EF4-FFF2-40B4-BE49-F238E27FC236}">
                <a16:creationId xmlns:a16="http://schemas.microsoft.com/office/drawing/2014/main" id="{F3490D37-AEC4-40F7-BB9C-44AA056E3357}"/>
              </a:ext>
            </a:extLst>
          </p:cNvPr>
          <p:cNvSpPr>
            <a:spLocks noGrp="1"/>
          </p:cNvSpPr>
          <p:nvPr>
            <p:ph sz="half" idx="2"/>
          </p:nvPr>
        </p:nvSpPr>
        <p:spPr>
          <a:xfrm>
            <a:off x="6987209" y="894522"/>
            <a:ext cx="4677308" cy="5436704"/>
          </a:xfrm>
        </p:spPr>
        <p:txBody>
          <a:bodyPr>
            <a:normAutofit lnSpcReduction="10000"/>
          </a:bodyPr>
          <a:lstStyle/>
          <a:p>
            <a:r>
              <a:rPr lang="en-GB" sz="4000" b="1" dirty="0">
                <a:solidFill>
                  <a:srgbClr val="FF0000"/>
                </a:solidFill>
              </a:rPr>
              <a:t>Introverts</a:t>
            </a:r>
          </a:p>
          <a:p>
            <a:r>
              <a:rPr lang="en-GB" sz="2000" b="1" dirty="0">
                <a:solidFill>
                  <a:srgbClr val="FF0000"/>
                </a:solidFill>
              </a:rPr>
              <a:t>Sensing = </a:t>
            </a:r>
            <a:r>
              <a:rPr lang="en-GB" sz="2000" b="1" dirty="0">
                <a:solidFill>
                  <a:schemeClr val="tx1"/>
                </a:solidFill>
              </a:rPr>
              <a:t>Storing factual, historical data by gathering sensory experiences from the subjective world.</a:t>
            </a:r>
          </a:p>
          <a:p>
            <a:r>
              <a:rPr lang="en-GB" sz="2000" b="1" dirty="0">
                <a:solidFill>
                  <a:srgbClr val="FF0000"/>
                </a:solidFill>
              </a:rPr>
              <a:t>Intuition = </a:t>
            </a:r>
            <a:r>
              <a:rPr lang="en-GB" sz="2000" b="1" dirty="0">
                <a:solidFill>
                  <a:schemeClr val="tx1"/>
                </a:solidFill>
              </a:rPr>
              <a:t>Patterns, symbols and insight in the subjective world, which is acquired unconsciously.</a:t>
            </a:r>
          </a:p>
          <a:p>
            <a:r>
              <a:rPr lang="en-GB" sz="2000" b="1" dirty="0">
                <a:solidFill>
                  <a:srgbClr val="FF0000"/>
                </a:solidFill>
              </a:rPr>
              <a:t>Thinking = </a:t>
            </a:r>
            <a:r>
              <a:rPr lang="en-GB" sz="2000" b="1" dirty="0">
                <a:solidFill>
                  <a:schemeClr val="tx1"/>
                </a:solidFill>
              </a:rPr>
              <a:t>Seeking understanding through logical principles in the subjective world.</a:t>
            </a:r>
          </a:p>
          <a:p>
            <a:r>
              <a:rPr lang="en-GB" sz="2000" b="1" dirty="0">
                <a:solidFill>
                  <a:srgbClr val="FF0000"/>
                </a:solidFill>
              </a:rPr>
              <a:t>Feeling = </a:t>
            </a:r>
            <a:r>
              <a:rPr lang="en-GB" sz="2000" b="1" dirty="0">
                <a:solidFill>
                  <a:schemeClr val="tx1"/>
                </a:solidFill>
              </a:rPr>
              <a:t>Seeking harmony and alignment of personal behaviour with deeply felt values and evaluation in the subjective world.</a:t>
            </a:r>
            <a:endParaRPr lang="en-GB" sz="2000" b="1" dirty="0">
              <a:solidFill>
                <a:srgbClr val="FF0000"/>
              </a:solidFill>
            </a:endParaRPr>
          </a:p>
          <a:p>
            <a:endParaRPr lang="en-GB" sz="2000" b="1" dirty="0">
              <a:solidFill>
                <a:schemeClr val="tx1"/>
              </a:solidFill>
            </a:endParaRPr>
          </a:p>
        </p:txBody>
      </p:sp>
      <p:pic>
        <p:nvPicPr>
          <p:cNvPr id="6" name="Picture 5">
            <a:extLst>
              <a:ext uri="{FF2B5EF4-FFF2-40B4-BE49-F238E27FC236}">
                <a16:creationId xmlns:a16="http://schemas.microsoft.com/office/drawing/2014/main" id="{C915D98D-CE90-4584-BD93-36E3812A93B8}"/>
              </a:ext>
            </a:extLst>
          </p:cNvPr>
          <p:cNvPicPr>
            <a:picLocks noChangeAspect="1"/>
          </p:cNvPicPr>
          <p:nvPr/>
        </p:nvPicPr>
        <p:blipFill>
          <a:blip r:embed="rId2"/>
          <a:stretch>
            <a:fillRect/>
          </a:stretch>
        </p:blipFill>
        <p:spPr>
          <a:xfrm>
            <a:off x="4671393" y="2261150"/>
            <a:ext cx="2345634" cy="2703444"/>
          </a:xfrm>
          <a:prstGeom prst="rect">
            <a:avLst/>
          </a:prstGeom>
        </p:spPr>
      </p:pic>
    </p:spTree>
    <p:extLst>
      <p:ext uri="{BB962C8B-B14F-4D97-AF65-F5344CB8AC3E}">
        <p14:creationId xmlns:p14="http://schemas.microsoft.com/office/powerpoint/2010/main" val="2440842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149F43D-E43A-49B5-B781-48DF10A5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5720" y="968938"/>
            <a:ext cx="10278846" cy="4932523"/>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D628AA24-EFF1-4F46-9842-1E1D9D9DEF9C}"/>
              </a:ext>
            </a:extLst>
          </p:cNvPr>
          <p:cNvPicPr>
            <a:picLocks noChangeAspect="1"/>
          </p:cNvPicPr>
          <p:nvPr/>
        </p:nvPicPr>
        <p:blipFill>
          <a:blip r:embed="rId3"/>
          <a:stretch>
            <a:fillRect/>
          </a:stretch>
        </p:blipFill>
        <p:spPr>
          <a:xfrm>
            <a:off x="3158406" y="1290671"/>
            <a:ext cx="5915940" cy="4289057"/>
          </a:xfrm>
          <a:prstGeom prst="rect">
            <a:avLst/>
          </a:prstGeom>
        </p:spPr>
      </p:pic>
      <p:sp>
        <p:nvSpPr>
          <p:cNvPr id="6" name="TextBox 5">
            <a:extLst>
              <a:ext uri="{FF2B5EF4-FFF2-40B4-BE49-F238E27FC236}">
                <a16:creationId xmlns:a16="http://schemas.microsoft.com/office/drawing/2014/main" id="{8BE1B813-F744-4CAF-AA42-EA685031210A}"/>
              </a:ext>
            </a:extLst>
          </p:cNvPr>
          <p:cNvSpPr txBox="1"/>
          <p:nvPr/>
        </p:nvSpPr>
        <p:spPr>
          <a:xfrm>
            <a:off x="7931427" y="634753"/>
            <a:ext cx="2454964" cy="369332"/>
          </a:xfrm>
          <a:prstGeom prst="rect">
            <a:avLst/>
          </a:prstGeom>
          <a:noFill/>
        </p:spPr>
        <p:txBody>
          <a:bodyPr wrap="square" rtlCol="0">
            <a:spAutoFit/>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605991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288403DC-15C7-45F4-AF3D-DA40075FC078}"/>
              </a:ext>
            </a:extLst>
          </p:cNvPr>
          <p:cNvPicPr>
            <a:picLocks noGrp="1" noChangeAspect="1"/>
          </p:cNvPicPr>
          <p:nvPr>
            <p:ph sz="half" idx="2"/>
          </p:nvPr>
        </p:nvPicPr>
        <p:blipFill rotWithShape="1">
          <a:blip r:embed="rId3"/>
          <a:srcRect l="32771" r="4562"/>
          <a:stretch/>
        </p:blipFill>
        <p:spPr>
          <a:xfrm>
            <a:off x="0" y="10"/>
            <a:ext cx="12191980" cy="6857990"/>
          </a:xfrm>
          <a:prstGeom prst="rect">
            <a:avLst/>
          </a:prstGeom>
        </p:spPr>
      </p:pic>
      <p:sp useBgFill="1">
        <p:nvSpPr>
          <p:cNvPr id="13"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6748093" y="1371604"/>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 name="Title 4">
            <a:extLst>
              <a:ext uri="{FF2B5EF4-FFF2-40B4-BE49-F238E27FC236}">
                <a16:creationId xmlns:a16="http://schemas.microsoft.com/office/drawing/2014/main" id="{AAF5C033-7D1C-45BF-B4F1-C6431B2CE630}"/>
              </a:ext>
            </a:extLst>
          </p:cNvPr>
          <p:cNvSpPr>
            <a:spLocks noGrp="1"/>
          </p:cNvSpPr>
          <p:nvPr>
            <p:ph type="title"/>
          </p:nvPr>
        </p:nvSpPr>
        <p:spPr>
          <a:xfrm>
            <a:off x="7780424" y="845389"/>
            <a:ext cx="3596420" cy="979017"/>
          </a:xfrm>
        </p:spPr>
        <p:txBody>
          <a:bodyPr vert="horz" lIns="91440" tIns="45720" rIns="91440" bIns="45720" rtlCol="0" anchor="b">
            <a:normAutofit/>
          </a:bodyPr>
          <a:lstStyle/>
          <a:p>
            <a:pPr algn="l"/>
            <a:r>
              <a:rPr lang="en-US" sz="4800" dirty="0"/>
              <a:t>Little old me?</a:t>
            </a:r>
          </a:p>
        </p:txBody>
      </p:sp>
      <p:sp>
        <p:nvSpPr>
          <p:cNvPr id="6" name="Content Placeholder 5">
            <a:extLst>
              <a:ext uri="{FF2B5EF4-FFF2-40B4-BE49-F238E27FC236}">
                <a16:creationId xmlns:a16="http://schemas.microsoft.com/office/drawing/2014/main" id="{1B9BE379-5C71-42A1-A48F-C68FBFF245FB}"/>
              </a:ext>
            </a:extLst>
          </p:cNvPr>
          <p:cNvSpPr>
            <a:spLocks noGrp="1"/>
          </p:cNvSpPr>
          <p:nvPr>
            <p:ph sz="half" idx="1"/>
          </p:nvPr>
        </p:nvSpPr>
        <p:spPr>
          <a:xfrm>
            <a:off x="7780424" y="2248426"/>
            <a:ext cx="3531684" cy="3251832"/>
          </a:xfrm>
        </p:spPr>
        <p:txBody>
          <a:bodyPr vert="horz" lIns="91440" tIns="45720" rIns="91440" bIns="45720" rtlCol="0" anchor="t">
            <a:normAutofit fontScale="85000" lnSpcReduction="10000"/>
          </a:bodyPr>
          <a:lstStyle/>
          <a:p>
            <a:r>
              <a:rPr lang="en-US" sz="2400" b="1" dirty="0"/>
              <a:t>ENFP = Enthusiast</a:t>
            </a:r>
          </a:p>
          <a:p>
            <a:r>
              <a:rPr lang="en-US" sz="2400" b="1" dirty="0"/>
              <a:t> Narcissism and peacocking</a:t>
            </a:r>
          </a:p>
          <a:p>
            <a:r>
              <a:rPr lang="en-US" sz="2400" b="1" dirty="0"/>
              <a:t>The bold and the beautiful</a:t>
            </a:r>
          </a:p>
          <a:p>
            <a:r>
              <a:rPr lang="en-US" sz="2400" b="1" dirty="0"/>
              <a:t>Can a stranger’s boxes fit better than our freedom to roam </a:t>
            </a:r>
          </a:p>
          <a:p>
            <a:r>
              <a:rPr lang="en-US" sz="2400" b="1" dirty="0"/>
              <a:t>No room for disability or physical condition</a:t>
            </a:r>
          </a:p>
          <a:p>
            <a:pPr marL="36900" indent="0">
              <a:buNone/>
            </a:pPr>
            <a:endParaRPr lang="en-US" sz="1600" b="1" dirty="0"/>
          </a:p>
          <a:p>
            <a:pPr marL="36900" indent="0">
              <a:buNone/>
            </a:pPr>
            <a:endParaRPr lang="en-US" sz="1600" b="1" dirty="0"/>
          </a:p>
          <a:p>
            <a:endParaRPr lang="en-US" sz="1600" b="1" dirty="0"/>
          </a:p>
        </p:txBody>
      </p:sp>
    </p:spTree>
    <p:extLst>
      <p:ext uri="{BB962C8B-B14F-4D97-AF65-F5344CB8AC3E}">
        <p14:creationId xmlns:p14="http://schemas.microsoft.com/office/powerpoint/2010/main" val="3071635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C59032-8AF0-42A2-92F3-35BFB9CE5F4A}"/>
              </a:ext>
            </a:extLst>
          </p:cNvPr>
          <p:cNvSpPr>
            <a:spLocks noGrp="1"/>
          </p:cNvSpPr>
          <p:nvPr>
            <p:ph sz="half" idx="1"/>
          </p:nvPr>
        </p:nvSpPr>
        <p:spPr>
          <a:xfrm>
            <a:off x="328474" y="150920"/>
            <a:ext cx="3989036" cy="6097480"/>
          </a:xfrm>
        </p:spPr>
        <p:txBody>
          <a:bodyPr>
            <a:normAutofit fontScale="92500" lnSpcReduction="10000"/>
          </a:bodyPr>
          <a:lstStyle/>
          <a:p>
            <a:pPr marL="36900" indent="0">
              <a:buNone/>
            </a:pPr>
            <a:r>
              <a:rPr lang="en-GB" sz="3600" b="1" dirty="0">
                <a:solidFill>
                  <a:srgbClr val="FF0000"/>
                </a:solidFill>
              </a:rPr>
              <a:t>Valid</a:t>
            </a:r>
          </a:p>
          <a:p>
            <a:r>
              <a:rPr lang="en-GB" dirty="0"/>
              <a:t>Most recently revised in 2019</a:t>
            </a:r>
          </a:p>
          <a:p>
            <a:r>
              <a:rPr lang="en-GB" dirty="0"/>
              <a:t>Mentored by Edward N Hay</a:t>
            </a:r>
          </a:p>
          <a:p>
            <a:r>
              <a:rPr lang="en-GB" dirty="0"/>
              <a:t>MBTI manual published in 1962 was backed by Educational Testing Service and other high profile academics.</a:t>
            </a:r>
          </a:p>
          <a:p>
            <a:r>
              <a:rPr lang="en-GB" dirty="0"/>
              <a:t>Went on to establish CAPT with Mary McCauley</a:t>
            </a:r>
          </a:p>
          <a:p>
            <a:r>
              <a:rPr lang="en-GB" dirty="0"/>
              <a:t>Artificial intelligence researchers use MBTI to construct artificial personality types.</a:t>
            </a:r>
          </a:p>
          <a:p>
            <a:r>
              <a:rPr lang="en-GB" dirty="0"/>
              <a:t>Myers spent 20 years refining the type indicator via quantitative &amp; qualitative research</a:t>
            </a:r>
          </a:p>
        </p:txBody>
      </p:sp>
      <p:sp>
        <p:nvSpPr>
          <p:cNvPr id="4" name="Content Placeholder 3">
            <a:extLst>
              <a:ext uri="{FF2B5EF4-FFF2-40B4-BE49-F238E27FC236}">
                <a16:creationId xmlns:a16="http://schemas.microsoft.com/office/drawing/2014/main" id="{491CBD3B-F5A2-4FCB-A077-A3257AAD6FEC}"/>
              </a:ext>
            </a:extLst>
          </p:cNvPr>
          <p:cNvSpPr>
            <a:spLocks noGrp="1"/>
          </p:cNvSpPr>
          <p:nvPr>
            <p:ph sz="half" idx="2"/>
          </p:nvPr>
        </p:nvSpPr>
        <p:spPr>
          <a:xfrm>
            <a:off x="7874492" y="150920"/>
            <a:ext cx="3897297" cy="6097480"/>
          </a:xfrm>
        </p:spPr>
        <p:txBody>
          <a:bodyPr>
            <a:normAutofit fontScale="92500" lnSpcReduction="10000"/>
          </a:bodyPr>
          <a:lstStyle/>
          <a:p>
            <a:pPr marL="36900" indent="0">
              <a:buNone/>
            </a:pPr>
            <a:r>
              <a:rPr lang="en-GB" sz="3600" b="1" dirty="0">
                <a:solidFill>
                  <a:srgbClr val="FF0000"/>
                </a:solidFill>
              </a:rPr>
              <a:t>Invalid</a:t>
            </a:r>
          </a:p>
          <a:p>
            <a:r>
              <a:rPr lang="en-GB" dirty="0"/>
              <a:t>No graduate degree</a:t>
            </a:r>
          </a:p>
          <a:p>
            <a:r>
              <a:rPr lang="en-GB" dirty="0"/>
              <a:t>Rejected by the academic community</a:t>
            </a:r>
          </a:p>
          <a:p>
            <a:r>
              <a:rPr lang="en-GB" dirty="0"/>
              <a:t>50% don’t receive the same results twice</a:t>
            </a:r>
          </a:p>
          <a:p>
            <a:r>
              <a:rPr lang="en-GB" dirty="0"/>
              <a:t>Vague and general with no scientific basis.</a:t>
            </a:r>
          </a:p>
          <a:p>
            <a:r>
              <a:rPr lang="en-GB" dirty="0"/>
              <a:t>Mostly used by corporations but rarely by psychologists</a:t>
            </a:r>
          </a:p>
          <a:p>
            <a:r>
              <a:rPr lang="en-GB" dirty="0"/>
              <a:t>Can fake answers or describe the self inaccurately</a:t>
            </a:r>
          </a:p>
          <a:p>
            <a:r>
              <a:rPr lang="en-GB" dirty="0"/>
              <a:t>Army institute advises against using it, prone to stereotyping </a:t>
            </a:r>
          </a:p>
          <a:p>
            <a:pPr marL="36900" indent="0">
              <a:buNone/>
            </a:pPr>
            <a:endParaRPr lang="en-GB" dirty="0"/>
          </a:p>
          <a:p>
            <a:endParaRPr lang="en-GB" dirty="0"/>
          </a:p>
        </p:txBody>
      </p:sp>
      <p:pic>
        <p:nvPicPr>
          <p:cNvPr id="7" name="Picture 6">
            <a:extLst>
              <a:ext uri="{FF2B5EF4-FFF2-40B4-BE49-F238E27FC236}">
                <a16:creationId xmlns:a16="http://schemas.microsoft.com/office/drawing/2014/main" id="{C11D17D4-C9BB-4271-B799-DE77BE0A62E7}"/>
              </a:ext>
            </a:extLst>
          </p:cNvPr>
          <p:cNvPicPr>
            <a:picLocks noChangeAspect="1"/>
          </p:cNvPicPr>
          <p:nvPr/>
        </p:nvPicPr>
        <p:blipFill>
          <a:blip r:embed="rId2"/>
          <a:stretch>
            <a:fillRect/>
          </a:stretch>
        </p:blipFill>
        <p:spPr>
          <a:xfrm>
            <a:off x="4317509" y="1172817"/>
            <a:ext cx="3556983" cy="4780721"/>
          </a:xfrm>
          <a:prstGeom prst="rect">
            <a:avLst/>
          </a:prstGeom>
        </p:spPr>
      </p:pic>
    </p:spTree>
    <p:extLst>
      <p:ext uri="{BB962C8B-B14F-4D97-AF65-F5344CB8AC3E}">
        <p14:creationId xmlns:p14="http://schemas.microsoft.com/office/powerpoint/2010/main" val="1670673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61BDD-4A58-4E8E-B667-DBEBF80D42A4}"/>
              </a:ext>
            </a:extLst>
          </p:cNvPr>
          <p:cNvSpPr>
            <a:spLocks noGrp="1"/>
          </p:cNvSpPr>
          <p:nvPr>
            <p:ph type="title"/>
          </p:nvPr>
        </p:nvSpPr>
        <p:spPr>
          <a:xfrm>
            <a:off x="1444624" y="169721"/>
            <a:ext cx="9302752" cy="2992904"/>
          </a:xfrm>
        </p:spPr>
        <p:txBody>
          <a:bodyPr/>
          <a:lstStyle/>
          <a:p>
            <a:r>
              <a:rPr lang="en-GB" b="1" dirty="0">
                <a:solidFill>
                  <a:srgbClr val="C00000"/>
                </a:solidFill>
              </a:rPr>
              <a:t>Do not compare, do not measure. No other way is like yours. All other ways deceive and tempt you. You must fulfil the way that is in you.</a:t>
            </a:r>
          </a:p>
        </p:txBody>
      </p:sp>
      <p:sp>
        <p:nvSpPr>
          <p:cNvPr id="3" name="Text Placeholder 2">
            <a:extLst>
              <a:ext uri="{FF2B5EF4-FFF2-40B4-BE49-F238E27FC236}">
                <a16:creationId xmlns:a16="http://schemas.microsoft.com/office/drawing/2014/main" id="{45936926-0E11-4A60-A63D-A8D9CC463017}"/>
              </a:ext>
            </a:extLst>
          </p:cNvPr>
          <p:cNvSpPr>
            <a:spLocks noGrp="1"/>
          </p:cNvSpPr>
          <p:nvPr>
            <p:ph type="body" sz="half" idx="13"/>
          </p:nvPr>
        </p:nvSpPr>
        <p:spPr>
          <a:xfrm>
            <a:off x="1444624" y="2889877"/>
            <a:ext cx="8752299" cy="532749"/>
          </a:xfrm>
        </p:spPr>
        <p:txBody>
          <a:bodyPr>
            <a:normAutofit/>
          </a:bodyPr>
          <a:lstStyle/>
          <a:p>
            <a:r>
              <a:rPr lang="en-GB" sz="1800" b="1" dirty="0">
                <a:solidFill>
                  <a:srgbClr val="C00000"/>
                </a:solidFill>
              </a:rPr>
              <a:t>Carl Jung. Founder of psychoanalysis </a:t>
            </a:r>
          </a:p>
        </p:txBody>
      </p:sp>
      <p:sp>
        <p:nvSpPr>
          <p:cNvPr id="4" name="Text Placeholder 3">
            <a:extLst>
              <a:ext uri="{FF2B5EF4-FFF2-40B4-BE49-F238E27FC236}">
                <a16:creationId xmlns:a16="http://schemas.microsoft.com/office/drawing/2014/main" id="{824A128D-EE7A-40D1-8D19-F83693EFC64A}"/>
              </a:ext>
            </a:extLst>
          </p:cNvPr>
          <p:cNvSpPr>
            <a:spLocks noGrp="1"/>
          </p:cNvSpPr>
          <p:nvPr>
            <p:ph type="body" sz="half" idx="2"/>
          </p:nvPr>
        </p:nvSpPr>
        <p:spPr>
          <a:xfrm>
            <a:off x="208116" y="3441763"/>
            <a:ext cx="8369354" cy="3000431"/>
          </a:xfrm>
        </p:spPr>
        <p:txBody>
          <a:bodyPr>
            <a:normAutofit/>
          </a:bodyPr>
          <a:lstStyle/>
          <a:p>
            <a:r>
              <a:rPr lang="en-GB" sz="2400" b="1" dirty="0">
                <a:solidFill>
                  <a:schemeClr val="tx1"/>
                </a:solidFill>
              </a:rPr>
              <a:t>Myers-Briggs testing was first published in 1943. However, the world’s population at this time was roughly 2,350,000,000.</a:t>
            </a:r>
          </a:p>
          <a:p>
            <a:r>
              <a:rPr lang="en-GB" sz="2400" b="1" dirty="0">
                <a:solidFill>
                  <a:schemeClr val="tx1"/>
                </a:solidFill>
              </a:rPr>
              <a:t>Is it possible to fit this many people into sixteen boxes?</a:t>
            </a:r>
          </a:p>
          <a:p>
            <a:r>
              <a:rPr lang="en-GB" sz="2400" dirty="0"/>
              <a:t>  </a:t>
            </a:r>
          </a:p>
        </p:txBody>
      </p:sp>
      <p:pic>
        <p:nvPicPr>
          <p:cNvPr id="5" name="Picture 4">
            <a:extLst>
              <a:ext uri="{FF2B5EF4-FFF2-40B4-BE49-F238E27FC236}">
                <a16:creationId xmlns:a16="http://schemas.microsoft.com/office/drawing/2014/main" id="{DD94FD29-ACF4-4732-8A6A-5440541C2BD8}"/>
              </a:ext>
            </a:extLst>
          </p:cNvPr>
          <p:cNvPicPr>
            <a:picLocks noChangeAspect="1"/>
          </p:cNvPicPr>
          <p:nvPr/>
        </p:nvPicPr>
        <p:blipFill>
          <a:blip r:embed="rId2"/>
          <a:stretch>
            <a:fillRect/>
          </a:stretch>
        </p:blipFill>
        <p:spPr>
          <a:xfrm>
            <a:off x="9165169" y="3351465"/>
            <a:ext cx="2063508" cy="3181025"/>
          </a:xfrm>
          <a:prstGeom prst="rect">
            <a:avLst/>
          </a:prstGeom>
        </p:spPr>
      </p:pic>
    </p:spTree>
    <p:extLst>
      <p:ext uri="{BB962C8B-B14F-4D97-AF65-F5344CB8AC3E}">
        <p14:creationId xmlns:p14="http://schemas.microsoft.com/office/powerpoint/2010/main" val="1841492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726E0AA-ACAD-4929-A688-C5F6D3E37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ith glasses&#10;&#10;Description automatically generated with low confidence">
            <a:extLst>
              <a:ext uri="{FF2B5EF4-FFF2-40B4-BE49-F238E27FC236}">
                <a16:creationId xmlns:a16="http://schemas.microsoft.com/office/drawing/2014/main" id="{97D16445-7486-4BCC-BE02-8ADBE0EF4BE3}"/>
              </a:ext>
            </a:extLst>
          </p:cNvPr>
          <p:cNvPicPr>
            <a:picLocks noChangeAspect="1"/>
          </p:cNvPicPr>
          <p:nvPr/>
        </p:nvPicPr>
        <p:blipFill>
          <a:blip r:embed="rId3"/>
          <a:stretch>
            <a:fillRect/>
          </a:stretch>
        </p:blipFill>
        <p:spPr>
          <a:xfrm>
            <a:off x="305537" y="951584"/>
            <a:ext cx="4763567" cy="2477415"/>
          </a:xfrm>
          <a:prstGeom prst="rect">
            <a:avLst/>
          </a:prstGeom>
        </p:spPr>
      </p:pic>
      <p:pic>
        <p:nvPicPr>
          <p:cNvPr id="5" name="Picture 4">
            <a:extLst>
              <a:ext uri="{FF2B5EF4-FFF2-40B4-BE49-F238E27FC236}">
                <a16:creationId xmlns:a16="http://schemas.microsoft.com/office/drawing/2014/main" id="{103E42E6-AA2D-4E7A-B709-2B9A1B138E28}"/>
              </a:ext>
            </a:extLst>
          </p:cNvPr>
          <p:cNvPicPr>
            <a:picLocks noChangeAspect="1"/>
          </p:cNvPicPr>
          <p:nvPr/>
        </p:nvPicPr>
        <p:blipFill>
          <a:blip r:embed="rId4"/>
          <a:stretch>
            <a:fillRect/>
          </a:stretch>
        </p:blipFill>
        <p:spPr>
          <a:xfrm>
            <a:off x="5251324" y="671653"/>
            <a:ext cx="2998629" cy="2998629"/>
          </a:xfrm>
          <a:prstGeom prst="rect">
            <a:avLst/>
          </a:prstGeom>
        </p:spPr>
      </p:pic>
      <p:pic>
        <p:nvPicPr>
          <p:cNvPr id="6" name="Picture 5">
            <a:extLst>
              <a:ext uri="{FF2B5EF4-FFF2-40B4-BE49-F238E27FC236}">
                <a16:creationId xmlns:a16="http://schemas.microsoft.com/office/drawing/2014/main" id="{AC650540-0DAE-403C-B6B6-019A60956B1E}"/>
              </a:ext>
            </a:extLst>
          </p:cNvPr>
          <p:cNvPicPr>
            <a:picLocks noChangeAspect="1"/>
          </p:cNvPicPr>
          <p:nvPr/>
        </p:nvPicPr>
        <p:blipFill>
          <a:blip r:embed="rId5"/>
          <a:stretch>
            <a:fillRect/>
          </a:stretch>
        </p:blipFill>
        <p:spPr>
          <a:xfrm>
            <a:off x="8432173" y="951584"/>
            <a:ext cx="3586656" cy="2457507"/>
          </a:xfrm>
          <a:prstGeom prst="rect">
            <a:avLst/>
          </a:prstGeom>
        </p:spPr>
      </p:pic>
      <p:cxnSp>
        <p:nvCxnSpPr>
          <p:cNvPr id="41" name="Straight Connector 40">
            <a:extLst>
              <a:ext uri="{FF2B5EF4-FFF2-40B4-BE49-F238E27FC236}">
                <a16:creationId xmlns:a16="http://schemas.microsoft.com/office/drawing/2014/main" id="{F3BDF5F1-11B9-42EB-800A-B3D749BB4B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659" y="4447745"/>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sp>
        <p:nvSpPr>
          <p:cNvPr id="20" name="Content Placeholder 7">
            <a:extLst>
              <a:ext uri="{FF2B5EF4-FFF2-40B4-BE49-F238E27FC236}">
                <a16:creationId xmlns:a16="http://schemas.microsoft.com/office/drawing/2014/main" id="{318672E4-C7E2-440B-85D4-ECE1C0F6676D}"/>
              </a:ext>
            </a:extLst>
          </p:cNvPr>
          <p:cNvSpPr>
            <a:spLocks noGrp="1"/>
          </p:cNvSpPr>
          <p:nvPr>
            <p:ph idx="1"/>
          </p:nvPr>
        </p:nvSpPr>
        <p:spPr>
          <a:xfrm>
            <a:off x="5251324" y="4208220"/>
            <a:ext cx="6319003" cy="1850651"/>
          </a:xfrm>
        </p:spPr>
        <p:txBody>
          <a:bodyPr anchor="ctr">
            <a:normAutofit/>
          </a:bodyPr>
          <a:lstStyle/>
          <a:p>
            <a:r>
              <a:rPr lang="en-GB" sz="1800" dirty="0"/>
              <a:t>By developing individual strengths, guarding against weaknesses, and appreciating the strengths of other types, life will be more amusing, more interesting, and more of a daily adventure than it could possibly be if everyone were alike.</a:t>
            </a:r>
          </a:p>
          <a:p>
            <a:r>
              <a:rPr lang="en-GB" sz="1800" dirty="0"/>
              <a:t>— Isabel Briggs Myers</a:t>
            </a:r>
            <a:endParaRPr lang="en-US" sz="1800" dirty="0"/>
          </a:p>
        </p:txBody>
      </p:sp>
    </p:spTree>
    <p:extLst>
      <p:ext uri="{BB962C8B-B14F-4D97-AF65-F5344CB8AC3E}">
        <p14:creationId xmlns:p14="http://schemas.microsoft.com/office/powerpoint/2010/main" val="1734739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563F9-BC98-4F3C-96CE-FE76E5ECD88E}"/>
              </a:ext>
            </a:extLst>
          </p:cNvPr>
          <p:cNvSpPr>
            <a:spLocks noGrp="1"/>
          </p:cNvSpPr>
          <p:nvPr>
            <p:ph type="title" idx="4294967295"/>
          </p:nvPr>
        </p:nvSpPr>
        <p:spPr>
          <a:xfrm>
            <a:off x="0" y="297146"/>
            <a:ext cx="2682986" cy="501844"/>
          </a:xfrm>
        </p:spPr>
        <p:txBody>
          <a:bodyPr vert="horz" lIns="91440" tIns="45720" rIns="91440" bIns="45720" rtlCol="0" anchor="ctr">
            <a:normAutofit/>
          </a:bodyPr>
          <a:lstStyle/>
          <a:p>
            <a:r>
              <a:rPr lang="en-US" sz="2800" dirty="0">
                <a:solidFill>
                  <a:srgbClr val="FF0000"/>
                </a:solidFill>
              </a:rPr>
              <a:t>Reference List</a:t>
            </a:r>
          </a:p>
        </p:txBody>
      </p:sp>
      <p:sp>
        <p:nvSpPr>
          <p:cNvPr id="4" name="TextBox 3">
            <a:extLst>
              <a:ext uri="{FF2B5EF4-FFF2-40B4-BE49-F238E27FC236}">
                <a16:creationId xmlns:a16="http://schemas.microsoft.com/office/drawing/2014/main" id="{16EAE762-AFF3-4A34-93FD-3343B9A0596B}"/>
              </a:ext>
            </a:extLst>
          </p:cNvPr>
          <p:cNvSpPr txBox="1"/>
          <p:nvPr/>
        </p:nvSpPr>
        <p:spPr>
          <a:xfrm>
            <a:off x="408373" y="671691"/>
            <a:ext cx="11611991" cy="7355860"/>
          </a:xfrm>
          <a:prstGeom prst="rect">
            <a:avLst/>
          </a:prstGeom>
          <a:noFill/>
        </p:spPr>
        <p:txBody>
          <a:bodyPr wrap="square" rtlCol="0">
            <a:spAutoFit/>
          </a:bodyPr>
          <a:lstStyle/>
          <a:p>
            <a:r>
              <a:rPr lang="en-GB" sz="1600" dirty="0"/>
              <a:t>Test, M., 2021. Personality Type Indicator. [online] My Personality Test. Available at: &lt;https://my-personality-test.com/personality-type-indicator&gt; [Accessed 31 May 2021].</a:t>
            </a:r>
          </a:p>
          <a:p>
            <a:endParaRPr lang="en-GB" sz="1600" dirty="0"/>
          </a:p>
          <a:p>
            <a:r>
              <a:rPr lang="en-GB" sz="1600" dirty="0"/>
              <a:t>Testing and Emre, M., 2021. The Personality Brokers. [online] Goodreads.com. Available at: &lt;https://www.goodreads.com/book/show/39721925-the-personality-brokers&gt; [Accessed 31 May 2021].</a:t>
            </a:r>
          </a:p>
          <a:p>
            <a:endParaRPr lang="en-GB" sz="1600" dirty="0"/>
          </a:p>
          <a:p>
            <a:r>
              <a:rPr lang="en-GB" sz="1600" dirty="0"/>
              <a:t>Myersbriggs.org. 2021. The Myers &amp; Briggs Foundation - My MBTI® Personality Type. [online] Available at: &lt;https://www.myersbriggs.org/my-mbti-personality-type/&gt; [Accessed 31 May 2021].</a:t>
            </a:r>
          </a:p>
          <a:p>
            <a:endParaRPr lang="en-GB" sz="1600" dirty="0"/>
          </a:p>
          <a:p>
            <a:r>
              <a:rPr lang="en-GB" sz="1600" dirty="0"/>
              <a:t>Thought Catalog. 2021. 13 Reasons Why The Myers-Briggs Test Is Absolute Nonsense. [online] Available at: &lt;https://thoughtcatalog.com/lorenzo-jensen-iii/2015/05/13-reasons-why-the-myers-briggs-test-is-absolute-nonsense/&gt; [Accessed 31 May 2021].</a:t>
            </a:r>
          </a:p>
          <a:p>
            <a:endParaRPr lang="en-GB" sz="1600" dirty="0"/>
          </a:p>
          <a:p>
            <a:r>
              <a:rPr lang="en-GB" sz="1600" dirty="0"/>
              <a:t>Psychology Today. 2021. In </a:t>
            </a:r>
            <a:r>
              <a:rPr lang="en-GB" sz="1600" dirty="0" err="1"/>
              <a:t>Defense</a:t>
            </a:r>
            <a:r>
              <a:rPr lang="en-GB" sz="1600" dirty="0"/>
              <a:t> of the Myers-Briggs. [online] Available at: &lt;https://www.psychologytoday.com/us/blog/my-brothers-keeper/202002/in-defense-the-myers-briggs&gt; [Accessed 31 May 2021].</a:t>
            </a:r>
          </a:p>
          <a:p>
            <a:endParaRPr lang="en-GB" sz="1600" dirty="0"/>
          </a:p>
          <a:p>
            <a:r>
              <a:rPr lang="en-GB" sz="1600" dirty="0"/>
              <a:t>Myersbriggs.org. 2021. The Myers &amp; Briggs Foundation - MBTI® Basics. [online] Available at: &lt;https://www.myersbriggs.org/my-mbti-personality-type/mbti-basics/&gt; [Accessed 31 May 2021].</a:t>
            </a:r>
          </a:p>
          <a:p>
            <a:endParaRPr lang="en-GB" sz="1600" dirty="0"/>
          </a:p>
          <a:p>
            <a:r>
              <a:rPr lang="en-GB" sz="1600" dirty="0"/>
              <a:t>Historacle.org. 2021. Sigmund Freud and Carl Jung. [online] Available at: &lt;http://www.historacle.org/freud_jung.html#:~:text=The%20relationship%20between%20Carl%20Jung%20and%20Sigmund%20Freud,how%20favorably%20his%20name%20figured%20into%20the%20writings&gt; [Accessed 31 May 2021].</a:t>
            </a:r>
          </a:p>
          <a:p>
            <a:endParaRPr lang="en-GB" sz="1600" dirty="0"/>
          </a:p>
          <a:p>
            <a:r>
              <a:rPr lang="en-GB" sz="1600" dirty="0"/>
              <a:t>Jung Journal: Culture &amp; Psyche; Vol. 6, No. 4 (Fall 2012), pp. 98-105 (8 pages) &amp; Vol. 6, No. 1 (Winter 2012), pp. 10-20 (11 pages) Published By: Taylor &amp; Francis, Ltd.</a:t>
            </a:r>
          </a:p>
          <a:p>
            <a:endParaRPr lang="en-GB" sz="16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96118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Override1.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89B453C-F2B2-4ECA-A6ED-7DBEF1B6D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CC670F-05B9-4BB7-BA2C-0DE5B5C1E5D3}">
  <ds:schemaRefs>
    <ds:schemaRef ds:uri="http://schemas.microsoft.com/sharepoint/v3/contenttype/forms"/>
  </ds:schemaRefs>
</ds:datastoreItem>
</file>

<file path=customXml/itemProps3.xml><?xml version="1.0" encoding="utf-8"?>
<ds:datastoreItem xmlns:ds="http://schemas.openxmlformats.org/officeDocument/2006/customXml" ds:itemID="{02A3AD49-9331-450C-A2FE-6857A4DB38C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{A1505537-230D-4B13-A3EF-A629E9FAE576}tf00934815_win32</Template>
  <TotalTime>2276</TotalTime>
  <Words>1087</Words>
  <Application>Microsoft Office PowerPoint</Application>
  <PresentationFormat>Widescreen</PresentationFormat>
  <Paragraphs>80</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Goudy Old Style</vt:lpstr>
      <vt:lpstr>Wingdings 2</vt:lpstr>
      <vt:lpstr>SlateVTI</vt:lpstr>
      <vt:lpstr>Me, Myself &amp; I</vt:lpstr>
      <vt:lpstr>Myers – Briggs personality testing.</vt:lpstr>
      <vt:lpstr>All the Jung Dudes </vt:lpstr>
      <vt:lpstr>PowerPoint Presentation</vt:lpstr>
      <vt:lpstr>PowerPoint Presentation</vt:lpstr>
      <vt:lpstr>PowerPoint Presentation</vt:lpstr>
      <vt:lpstr>PowerPoint Presentation</vt:lpstr>
      <vt:lpstr>Little old me?</vt:lpstr>
      <vt:lpstr>PowerPoint Presentation</vt:lpstr>
      <vt:lpstr>Do not compare, do not measure. No other way is like yours. All other ways deceive and tempt you. You must fulfil the way that is in you.</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All The Jung Dudes</dc:title>
  <dc:creator>Natasha Graham (1810918)</dc:creator>
  <cp:lastModifiedBy>Natasha Graham (1810918)</cp:lastModifiedBy>
  <cp:revision>80</cp:revision>
  <dcterms:created xsi:type="dcterms:W3CDTF">2021-05-19T18:36:40Z</dcterms:created>
  <dcterms:modified xsi:type="dcterms:W3CDTF">2021-06-01T10:31:57Z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