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3" r:id="rId1"/>
  </p:sldMasterIdLst>
  <p:notesMasterIdLst>
    <p:notesMasterId r:id="rId52"/>
  </p:notesMasterIdLst>
  <p:handoutMasterIdLst>
    <p:handoutMasterId r:id="rId53"/>
  </p:handoutMasterIdLst>
  <p:sldIdLst>
    <p:sldId id="256" r:id="rId2"/>
    <p:sldId id="378" r:id="rId3"/>
    <p:sldId id="379" r:id="rId4"/>
    <p:sldId id="380" r:id="rId5"/>
    <p:sldId id="301" r:id="rId6"/>
    <p:sldId id="302" r:id="rId7"/>
    <p:sldId id="292" r:id="rId8"/>
    <p:sldId id="295" r:id="rId9"/>
    <p:sldId id="300" r:id="rId10"/>
    <p:sldId id="296" r:id="rId11"/>
    <p:sldId id="381" r:id="rId12"/>
    <p:sldId id="382" r:id="rId13"/>
    <p:sldId id="385" r:id="rId14"/>
    <p:sldId id="387" r:id="rId15"/>
    <p:sldId id="386" r:id="rId16"/>
    <p:sldId id="388" r:id="rId17"/>
    <p:sldId id="390" r:id="rId18"/>
    <p:sldId id="391" r:id="rId19"/>
    <p:sldId id="421" r:id="rId20"/>
    <p:sldId id="389" r:id="rId21"/>
    <p:sldId id="422" r:id="rId22"/>
    <p:sldId id="392" r:id="rId23"/>
    <p:sldId id="393" r:id="rId24"/>
    <p:sldId id="394" r:id="rId25"/>
    <p:sldId id="395" r:id="rId26"/>
    <p:sldId id="396" r:id="rId27"/>
    <p:sldId id="397" r:id="rId28"/>
    <p:sldId id="400" r:id="rId29"/>
    <p:sldId id="398" r:id="rId30"/>
    <p:sldId id="401" r:id="rId31"/>
    <p:sldId id="399" r:id="rId32"/>
    <p:sldId id="404" r:id="rId33"/>
    <p:sldId id="402" r:id="rId34"/>
    <p:sldId id="403" r:id="rId35"/>
    <p:sldId id="405" r:id="rId36"/>
    <p:sldId id="406" r:id="rId37"/>
    <p:sldId id="407" r:id="rId38"/>
    <p:sldId id="408" r:id="rId39"/>
    <p:sldId id="409" r:id="rId40"/>
    <p:sldId id="410" r:id="rId41"/>
    <p:sldId id="411" r:id="rId42"/>
    <p:sldId id="412" r:id="rId43"/>
    <p:sldId id="413" r:id="rId44"/>
    <p:sldId id="414" r:id="rId45"/>
    <p:sldId id="416" r:id="rId46"/>
    <p:sldId id="419" r:id="rId47"/>
    <p:sldId id="351" r:id="rId48"/>
    <p:sldId id="420" r:id="rId49"/>
    <p:sldId id="377" r:id="rId50"/>
    <p:sldId id="418" r:id="rId51"/>
  </p:sldIdLst>
  <p:sldSz cx="9144000" cy="6858000" type="screen4x3"/>
  <p:notesSz cx="9144000" cy="6858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99"/>
    <a:srgbClr val="331BC3"/>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34"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5179484" y="0"/>
            <a:ext cx="3962400" cy="342900"/>
          </a:xfrm>
          <a:prstGeom prst="rect">
            <a:avLst/>
          </a:prstGeom>
        </p:spPr>
        <p:txBody>
          <a:bodyPr vert="horz" lIns="91440" tIns="45720" rIns="91440" bIns="45720" rtlCol="0"/>
          <a:lstStyle>
            <a:lvl1pPr algn="r">
              <a:defRPr sz="1200"/>
            </a:lvl1pPr>
          </a:lstStyle>
          <a:p>
            <a:fld id="{47E29371-87FB-4F4D-AB47-2706D65751F0}" type="datetimeFigureOut">
              <a:rPr lang="en-GB" smtClean="0"/>
              <a:pPr/>
              <a:t>09/10/2017</a:t>
            </a:fld>
            <a:endParaRPr lang="en-GB"/>
          </a:p>
        </p:txBody>
      </p:sp>
      <p:sp>
        <p:nvSpPr>
          <p:cNvPr id="4" name="Footer Placeholder 3"/>
          <p:cNvSpPr>
            <a:spLocks noGrp="1"/>
          </p:cNvSpPr>
          <p:nvPr>
            <p:ph type="ftr" sz="quarter" idx="2"/>
          </p:nvPr>
        </p:nvSpPr>
        <p:spPr>
          <a:xfrm>
            <a:off x="0" y="6513910"/>
            <a:ext cx="3962400" cy="3429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5179484" y="6513910"/>
            <a:ext cx="3962400" cy="342900"/>
          </a:xfrm>
          <a:prstGeom prst="rect">
            <a:avLst/>
          </a:prstGeom>
        </p:spPr>
        <p:txBody>
          <a:bodyPr vert="horz" lIns="91440" tIns="45720" rIns="91440" bIns="45720" rtlCol="0" anchor="b"/>
          <a:lstStyle>
            <a:lvl1pPr algn="r">
              <a:defRPr sz="1200"/>
            </a:lvl1pPr>
          </a:lstStyle>
          <a:p>
            <a:fld id="{7AE3EF0C-7EB4-4E82-BF7C-4C53F0C14FFA}" type="slidenum">
              <a:rPr lang="en-GB" smtClean="0"/>
              <a:pPr/>
              <a:t>‹#›</a:t>
            </a:fld>
            <a:endParaRPr lang="en-GB"/>
          </a:p>
        </p:txBody>
      </p:sp>
    </p:spTree>
    <p:extLst>
      <p:ext uri="{BB962C8B-B14F-4D97-AF65-F5344CB8AC3E}">
        <p14:creationId xmlns:p14="http://schemas.microsoft.com/office/powerpoint/2010/main" xmlns="" val="319543216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90DB64D1-7E7D-4EB9-829A-62A2D03CE4AA}" type="datetimeFigureOut">
              <a:rPr lang="en-GB" smtClean="0"/>
              <a:pPr/>
              <a:t>09/10/2017</a:t>
            </a:fld>
            <a:endParaRPr lang="en-GB"/>
          </a:p>
        </p:txBody>
      </p:sp>
      <p:sp>
        <p:nvSpPr>
          <p:cNvPr id="4" name="Slide Image Placeholder 3"/>
          <p:cNvSpPr>
            <a:spLocks noGrp="1" noRot="1" noChangeAspect="1"/>
          </p:cNvSpPr>
          <p:nvPr>
            <p:ph type="sldImg" idx="2"/>
          </p:nvPr>
        </p:nvSpPr>
        <p:spPr>
          <a:xfrm>
            <a:off x="2857500" y="514350"/>
            <a:ext cx="3429000" cy="25717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40D193EC-F29A-4802-9DED-69FA59CA1CA4}" type="slidenum">
              <a:rPr lang="en-GB" smtClean="0"/>
              <a:pPr/>
              <a:t>‹#›</a:t>
            </a:fld>
            <a:endParaRPr lang="en-GB"/>
          </a:p>
        </p:txBody>
      </p:sp>
    </p:spTree>
    <p:extLst>
      <p:ext uri="{BB962C8B-B14F-4D97-AF65-F5344CB8AC3E}">
        <p14:creationId xmlns:p14="http://schemas.microsoft.com/office/powerpoint/2010/main" xmlns="" val="19208033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p:spPr>
        <p:txBody>
          <a:bodyPr/>
          <a:lstStyle/>
          <a:p>
            <a:fld id="{66EA2D65-218B-4E05-8F31-1F552C1FE442}" type="slidenum">
              <a:rPr lang="en-US"/>
              <a:pPr/>
              <a:t>33</a:t>
            </a:fld>
            <a:endParaRPr lang="en-US"/>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a:ln/>
        </p:spPr>
        <p:txBody>
          <a:bodyPr/>
          <a:lstStyle/>
          <a:p>
            <a:endParaRPr lang="en-GB" smtClean="0">
              <a:latin typeface="Times"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p:spPr>
        <p:txBody>
          <a:bodyPr/>
          <a:lstStyle/>
          <a:p>
            <a:fld id="{66EA2D65-218B-4E05-8F31-1F552C1FE442}" type="slidenum">
              <a:rPr lang="en-US"/>
              <a:pPr/>
              <a:t>34</a:t>
            </a:fld>
            <a:endParaRPr lang="en-US"/>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a:ln/>
        </p:spPr>
        <p:txBody>
          <a:bodyPr/>
          <a:lstStyle/>
          <a:p>
            <a:endParaRPr lang="en-GB" smtClean="0">
              <a:latin typeface="Times"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1.IMAGINATION</a:t>
            </a:r>
            <a:r>
              <a:rPr lang="en-GB" baseline="0" dirty="0" smtClean="0"/>
              <a:t>  2. Problem Solving  3. Why child.</a:t>
            </a:r>
            <a:endParaRPr lang="en-GB" dirty="0"/>
          </a:p>
        </p:txBody>
      </p:sp>
      <p:sp>
        <p:nvSpPr>
          <p:cNvPr id="4" name="Slide Number Placeholder 3"/>
          <p:cNvSpPr>
            <a:spLocks noGrp="1"/>
          </p:cNvSpPr>
          <p:nvPr>
            <p:ph type="sldNum" sz="quarter" idx="10"/>
          </p:nvPr>
        </p:nvSpPr>
        <p:spPr/>
        <p:txBody>
          <a:bodyPr/>
          <a:lstStyle/>
          <a:p>
            <a:fld id="{6B95B351-0941-43DE-97A4-6E256F867A88}" type="slidenum">
              <a:rPr lang="en-GB" smtClean="0"/>
              <a:pPr/>
              <a:t>47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pPr>
              <a:defRPr/>
            </a:pPr>
            <a:fld id="{81BB4D88-01AB-4C18-BD28-0C89BC094654}" type="datetimeFigureOut">
              <a:rPr lang="en-US" smtClean="0"/>
              <a:pPr>
                <a:defRPr/>
              </a:pPr>
              <a:t>10/9/2017</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pPr>
              <a:defRPr/>
            </a:pPr>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pPr>
              <a:defRPr/>
            </a:pPr>
            <a:fld id="{CED0E861-3FF0-4132-877D-98E1CEA906AD}" type="slidenum">
              <a:rPr lang="en-GB" smtClean="0"/>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pPr>
              <a:defRPr/>
            </a:pPr>
            <a:fld id="{E7728C56-A700-42D5-9636-0B2B03B88053}" type="datetimeFigureOut">
              <a:rPr lang="en-US" smtClean="0"/>
              <a:pPr>
                <a:defRPr/>
              </a:pPr>
              <a:t>10/9/2017</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pPr>
              <a:defRPr/>
            </a:pPr>
            <a:fld id="{D9806F36-EC1D-4F3D-AF0A-E18899F058CC}" type="slidenum">
              <a:rPr lang="en-GB" smtClean="0"/>
              <a:pPr>
                <a:defRPr/>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pPr>
              <a:defRPr/>
            </a:pPr>
            <a:fld id="{C3C09EB7-EDD1-4D40-ABB7-BE0CE03C250B}" type="datetimeFigureOut">
              <a:rPr lang="en-US" smtClean="0"/>
              <a:pPr>
                <a:defRPr/>
              </a:pPr>
              <a:t>10/9/2017</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pPr>
              <a:defRPr/>
            </a:pPr>
            <a:fld id="{A7DE1202-54C2-4D02-84A5-94FA7B826E3B}" type="slidenum">
              <a:rPr lang="en-GB" smtClean="0"/>
              <a:pPr>
                <a:defRPr/>
              </a:pPr>
              <a:t>‹#›</a:t>
            </a:fld>
            <a:endParaRPr lang="en-GB"/>
          </a:p>
        </p:txBody>
      </p:sp>
      <p:sp>
        <p:nvSpPr>
          <p:cNvPr id="14" name="Footer Placeholder 13"/>
          <p:cNvSpPr>
            <a:spLocks noGrp="1"/>
          </p:cNvSpPr>
          <p:nvPr>
            <p:ph type="ftr" sz="quarter" idx="12"/>
          </p:nvPr>
        </p:nvSpPr>
        <p:spPr/>
        <p:txBody>
          <a:bodyPr/>
          <a:lstStyle/>
          <a:p>
            <a:pPr>
              <a:defRPr/>
            </a:pPr>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pPr>
              <a:defRPr/>
            </a:pPr>
            <a:fld id="{F5B3FA63-9085-41A4-81EB-A35E68F75486}" type="datetimeFigureOut">
              <a:rPr lang="en-US" smtClean="0"/>
              <a:pPr>
                <a:defRPr/>
              </a:pPr>
              <a:t>10/9/2017</a:t>
            </a:fld>
            <a:endParaRPr lang="en-GB"/>
          </a:p>
        </p:txBody>
      </p:sp>
      <p:sp>
        <p:nvSpPr>
          <p:cNvPr id="10" name="Slide Number Placeholder 9"/>
          <p:cNvSpPr>
            <a:spLocks noGrp="1"/>
          </p:cNvSpPr>
          <p:nvPr>
            <p:ph type="sldNum" sz="quarter" idx="16"/>
          </p:nvPr>
        </p:nvSpPr>
        <p:spPr/>
        <p:txBody>
          <a:bodyPr rtlCol="0"/>
          <a:lstStyle/>
          <a:p>
            <a:pPr>
              <a:defRPr/>
            </a:pPr>
            <a:fld id="{E72E4FCE-7C50-4EEF-BFC1-A701B1F46C78}" type="slidenum">
              <a:rPr lang="en-GB" smtClean="0"/>
              <a:pPr>
                <a:defRPr/>
              </a:pPr>
              <a:t>‹#›</a:t>
            </a:fld>
            <a:endParaRPr lang="en-GB"/>
          </a:p>
        </p:txBody>
      </p:sp>
      <p:sp>
        <p:nvSpPr>
          <p:cNvPr id="12" name="Footer Placeholder 11"/>
          <p:cNvSpPr>
            <a:spLocks noGrp="1"/>
          </p:cNvSpPr>
          <p:nvPr>
            <p:ph type="ftr" sz="quarter" idx="17"/>
          </p:nvPr>
        </p:nvSpPr>
        <p:spPr/>
        <p:txBody>
          <a:bodyPr rtlCol="0"/>
          <a:lstStyle/>
          <a:p>
            <a:pPr>
              <a:defRPr/>
            </a:pP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pPr>
              <a:defRPr/>
            </a:pPr>
            <a:fld id="{34BE7454-88F5-48FD-B540-F5CC2BA126C1}" type="datetimeFigureOut">
              <a:rPr lang="en-US" smtClean="0"/>
              <a:pPr>
                <a:defRPr/>
              </a:pPr>
              <a:t>10/9/2017</a:t>
            </a:fld>
            <a:endParaRPr lang="en-GB"/>
          </a:p>
        </p:txBody>
      </p:sp>
      <p:sp>
        <p:nvSpPr>
          <p:cNvPr id="12" name="Slide Number Placeholder 11"/>
          <p:cNvSpPr>
            <a:spLocks noGrp="1"/>
          </p:cNvSpPr>
          <p:nvPr>
            <p:ph type="sldNum" sz="quarter" idx="16"/>
          </p:nvPr>
        </p:nvSpPr>
        <p:spPr/>
        <p:txBody>
          <a:bodyPr rtlCol="0"/>
          <a:lstStyle/>
          <a:p>
            <a:pPr>
              <a:defRPr/>
            </a:pPr>
            <a:fld id="{2950D148-932C-40A6-A29B-E407FC03E1F6}" type="slidenum">
              <a:rPr lang="en-GB" smtClean="0"/>
              <a:pPr>
                <a:defRPr/>
              </a:pPr>
              <a:t>‹#›</a:t>
            </a:fld>
            <a:endParaRPr lang="en-GB"/>
          </a:p>
        </p:txBody>
      </p:sp>
      <p:sp>
        <p:nvSpPr>
          <p:cNvPr id="14" name="Footer Placeholder 13"/>
          <p:cNvSpPr>
            <a:spLocks noGrp="1"/>
          </p:cNvSpPr>
          <p:nvPr>
            <p:ph type="ftr" sz="quarter" idx="17"/>
          </p:nvPr>
        </p:nvSpPr>
        <p:spPr/>
        <p:txBody>
          <a:bodyPr rtlCol="0"/>
          <a:lstStyle/>
          <a:p>
            <a:pPr>
              <a:defRPr/>
            </a:pPr>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pPr>
              <a:defRPr/>
            </a:pPr>
            <a:fld id="{767B3044-CBD3-4051-AA03-ADD5DCC2C435}" type="datetimeFigureOut">
              <a:rPr lang="en-US" smtClean="0"/>
              <a:pPr>
                <a:defRPr/>
              </a:pPr>
              <a:t>10/9/2017</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pPr>
              <a:defRPr/>
            </a:pPr>
            <a:fld id="{CE352B25-6D13-4094-9D9D-64D8FA252370}"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D3C328A-DD1F-4DC6-9658-CE9474A21B51}" type="datetimeFigureOut">
              <a:rPr lang="en-US" smtClean="0"/>
              <a:pPr>
                <a:defRPr/>
              </a:pPr>
              <a:t>10/9/2017</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pPr>
              <a:defRPr/>
            </a:pPr>
            <a:fld id="{A871F100-8EC6-4200-80A1-268DE830E33D}"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pPr>
              <a:defRPr/>
            </a:pPr>
            <a:fld id="{80B25C40-B787-4F89-9D54-85647DE077AE}" type="datetimeFigureOut">
              <a:rPr lang="en-US" smtClean="0"/>
              <a:pPr>
                <a:defRPr/>
              </a:pPr>
              <a:t>10/9/2017</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pPr>
              <a:defRPr/>
            </a:pPr>
            <a:fld id="{3D715733-BCE8-484A-84FE-353D7C94E071}" type="slidenum">
              <a:rPr lang="en-GB" smtClean="0"/>
              <a:pPr>
                <a:defRPr/>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pPr>
              <a:defRPr/>
            </a:pPr>
            <a:fld id="{D39564AC-1B47-4657-ADA3-63A8B6E8E679}" type="datetimeFigureOut">
              <a:rPr lang="en-US" smtClean="0"/>
              <a:pPr>
                <a:defRPr/>
              </a:pPr>
              <a:t>10/9/2017</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pPr>
              <a:defRPr/>
            </a:pPr>
            <a:fld id="{2E20FCC1-F0AD-41A7-9F7E-9DD3CC32AA76}" type="slidenum">
              <a:rPr lang="en-GB" smtClean="0"/>
              <a:pPr>
                <a:defRPr/>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pPr>
              <a:defRPr/>
            </a:pPr>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fld id="{363143B7-B152-4604-B430-EAB73F6F565C}" type="datetimeFigureOut">
              <a:rPr lang="en-US" smtClean="0"/>
              <a:pPr>
                <a:defRPr/>
              </a:pPr>
              <a:t>10/9/2017</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81DCD676-3243-49C0-B3F0-1F9B92DDA6FD}"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pPr>
              <a:defRPr/>
            </a:pPr>
            <a:fld id="{FA840545-D47C-4347-8779-96EC4477FAE3}" type="datetimeFigureOut">
              <a:rPr lang="en-US" smtClean="0"/>
              <a:pPr>
                <a:defRPr/>
              </a:pPr>
              <a:t>10/9/2017</a:t>
            </a:fld>
            <a:endParaRPr lang="en-GB"/>
          </a:p>
        </p:txBody>
      </p:sp>
      <p:sp>
        <p:nvSpPr>
          <p:cNvPr id="5" name="Footer Placeholder 4"/>
          <p:cNvSpPr>
            <a:spLocks noGrp="1"/>
          </p:cNvSpPr>
          <p:nvPr>
            <p:ph type="ftr" sz="quarter" idx="11"/>
          </p:nvPr>
        </p:nvSpPr>
        <p:spPr>
          <a:xfrm>
            <a:off x="457201" y="6248207"/>
            <a:ext cx="5573483" cy="365125"/>
          </a:xfrm>
        </p:spPr>
        <p:txBody>
          <a:bodyPr/>
          <a:lstStyle/>
          <a:p>
            <a:pPr>
              <a:defRPr/>
            </a:pPr>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pPr>
              <a:defRPr/>
            </a:pPr>
            <a:fld id="{547AF01A-C4B6-44F0-89E2-30CEF0131A4D}" type="slidenum">
              <a:rPr lang="en-GB" smtClean="0"/>
              <a:pPr>
                <a:defRPr/>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pPr>
              <a:defRPr/>
            </a:pPr>
            <a:fld id="{71FEDEE2-94F0-4D77-8357-3D6F76566775}" type="datetimeFigureOut">
              <a:rPr lang="en-US" smtClean="0"/>
              <a:pPr>
                <a:defRPr/>
              </a:pPr>
              <a:t>10/9/2017</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pPr>
              <a:defRPr/>
            </a:pPr>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pPr>
              <a:defRPr/>
            </a:pPr>
            <a:fld id="{68172E74-130B-4F24-9C78-50C5A64603DB}" type="slidenum">
              <a:rPr lang="en-GB" smtClean="0"/>
              <a:pPr>
                <a:defRPr/>
              </a:pPr>
              <a:t>‹#›</a:t>
            </a:fld>
            <a:endParaRPr lang="en-GB"/>
          </a:p>
        </p:txBody>
      </p:sp>
    </p:spTree>
  </p:cSld>
  <p:clrMap bg1="lt1" tx1="dk1" bg2="lt2" tx2="dk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 id="2147483824"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app.simplydo.io/idea/aDzkr9rC4SonrGawi/pitch"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youtube.com/watch?time_continue=125&amp;v=c_PZTAW5piQ"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ctrTitle"/>
          </p:nvPr>
        </p:nvSpPr>
        <p:spPr/>
        <p:txBody>
          <a:bodyPr/>
          <a:lstStyle/>
          <a:p>
            <a:pPr eaLnBrk="1" hangingPunct="1"/>
            <a:r>
              <a:rPr lang="en-GB" sz="4800" b="1" dirty="0" err="1" smtClean="0"/>
              <a:t>BuSINESS</a:t>
            </a:r>
            <a:r>
              <a:rPr lang="en-GB" sz="4800" b="1" dirty="0" smtClean="0"/>
              <a:t>, MARKETING</a:t>
            </a:r>
            <a:br>
              <a:rPr lang="en-GB" sz="4800" b="1" dirty="0" smtClean="0"/>
            </a:br>
            <a:r>
              <a:rPr lang="en-GB" sz="4800" b="1" dirty="0" smtClean="0"/>
              <a:t>&amp; SELF PROMOTION</a:t>
            </a:r>
          </a:p>
        </p:txBody>
      </p:sp>
      <p:sp>
        <p:nvSpPr>
          <p:cNvPr id="5123" name="Subtitle 2"/>
          <p:cNvSpPr>
            <a:spLocks noGrp="1"/>
          </p:cNvSpPr>
          <p:nvPr>
            <p:ph type="subTitle" idx="1"/>
          </p:nvPr>
        </p:nvSpPr>
        <p:spPr>
          <a:xfrm>
            <a:off x="457200" y="3860800"/>
            <a:ext cx="1738536" cy="1752600"/>
          </a:xfrm>
        </p:spPr>
        <p:txBody>
          <a:bodyPr/>
          <a:lstStyle/>
          <a:p>
            <a:pPr marL="63500" eaLnBrk="1" hangingPunct="1"/>
            <a:r>
              <a:rPr lang="en-GB" b="1" dirty="0" smtClean="0">
                <a:solidFill>
                  <a:schemeClr val="tx1"/>
                </a:solidFill>
              </a:rPr>
              <a:t>Neil Dyer</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3"/>
          <p:cNvSpPr txBox="1">
            <a:spLocks noChangeArrowheads="1"/>
          </p:cNvSpPr>
          <p:nvPr/>
        </p:nvSpPr>
        <p:spPr bwMode="auto">
          <a:xfrm>
            <a:off x="538485" y="2060575"/>
            <a:ext cx="8281987" cy="4401205"/>
          </a:xfrm>
          <a:prstGeom prst="rect">
            <a:avLst/>
          </a:prstGeom>
          <a:noFill/>
          <a:ln w="9525">
            <a:noFill/>
            <a:miter lim="800000"/>
            <a:headEnd/>
            <a:tailEnd/>
          </a:ln>
        </p:spPr>
        <p:txBody>
          <a:bodyPr>
            <a:spAutoFit/>
          </a:bodyPr>
          <a:lstStyle/>
          <a:p>
            <a:pPr eaLnBrk="0" hangingPunct="0">
              <a:spcBef>
                <a:spcPct val="50000"/>
              </a:spcBef>
              <a:buFontTx/>
              <a:buChar char="-"/>
            </a:pPr>
            <a:r>
              <a:rPr lang="en-GB" sz="2800" dirty="0" smtClean="0">
                <a:latin typeface="Tahoma" pitchFamily="34" charset="0"/>
                <a:ea typeface="ＭＳ Ｐゴシック" pitchFamily="-112" charset="-128"/>
              </a:rPr>
              <a:t> Turn up and take part!</a:t>
            </a:r>
          </a:p>
          <a:p>
            <a:pPr eaLnBrk="0" hangingPunct="0">
              <a:spcBef>
                <a:spcPct val="50000"/>
              </a:spcBef>
              <a:buFontTx/>
              <a:buChar char="-"/>
            </a:pPr>
            <a:r>
              <a:rPr lang="en-GB" sz="2800" dirty="0">
                <a:latin typeface="Tahoma" pitchFamily="34" charset="0"/>
                <a:ea typeface="ＭＳ Ｐゴシック" pitchFamily="-112" charset="-128"/>
              </a:rPr>
              <a:t> </a:t>
            </a:r>
            <a:r>
              <a:rPr lang="en-GB" sz="2800" dirty="0" smtClean="0">
                <a:latin typeface="Tahoma" pitchFamily="34" charset="0"/>
                <a:ea typeface="ＭＳ Ｐゴシック" pitchFamily="-112" charset="-128"/>
              </a:rPr>
              <a:t>Make notes</a:t>
            </a:r>
          </a:p>
          <a:p>
            <a:pPr eaLnBrk="0" hangingPunct="0">
              <a:spcBef>
                <a:spcPct val="50000"/>
              </a:spcBef>
              <a:buFontTx/>
              <a:buChar char="-"/>
            </a:pPr>
            <a:r>
              <a:rPr lang="en-GB" sz="2800" dirty="0">
                <a:latin typeface="Tahoma" pitchFamily="34" charset="0"/>
                <a:ea typeface="ＭＳ Ｐゴシック" pitchFamily="-112" charset="-128"/>
              </a:rPr>
              <a:t> </a:t>
            </a:r>
            <a:r>
              <a:rPr lang="en-GB" sz="2800" dirty="0" smtClean="0">
                <a:latin typeface="Tahoma" pitchFamily="34" charset="0"/>
                <a:ea typeface="ＭＳ Ｐゴシック" pitchFamily="-112" charset="-128"/>
              </a:rPr>
              <a:t>Contextualise</a:t>
            </a:r>
          </a:p>
          <a:p>
            <a:pPr eaLnBrk="0" hangingPunct="0">
              <a:spcBef>
                <a:spcPct val="50000"/>
              </a:spcBef>
              <a:buFontTx/>
              <a:buChar char="-"/>
            </a:pPr>
            <a:r>
              <a:rPr lang="en-GB" sz="2800" dirty="0">
                <a:latin typeface="Tahoma" pitchFamily="34" charset="0"/>
                <a:ea typeface="ＭＳ Ｐゴシック" pitchFamily="-112" charset="-128"/>
              </a:rPr>
              <a:t> </a:t>
            </a:r>
            <a:r>
              <a:rPr lang="en-GB" sz="2800" u="sng" dirty="0" smtClean="0">
                <a:solidFill>
                  <a:srgbClr val="FF0000"/>
                </a:solidFill>
                <a:latin typeface="Tahoma" pitchFamily="34" charset="0"/>
                <a:ea typeface="ＭＳ Ｐゴシック" pitchFamily="-112" charset="-128"/>
              </a:rPr>
              <a:t>Complete home tasks</a:t>
            </a:r>
          </a:p>
          <a:p>
            <a:pPr eaLnBrk="0" hangingPunct="0">
              <a:spcBef>
                <a:spcPct val="50000"/>
              </a:spcBef>
              <a:buFontTx/>
              <a:buChar char="-"/>
            </a:pPr>
            <a:r>
              <a:rPr lang="en-GB" sz="2800" dirty="0">
                <a:latin typeface="Tahoma" pitchFamily="34" charset="0"/>
                <a:ea typeface="ＭＳ Ｐゴシック" pitchFamily="-112" charset="-128"/>
              </a:rPr>
              <a:t> </a:t>
            </a:r>
            <a:r>
              <a:rPr lang="en-GB" sz="2800" dirty="0" smtClean="0">
                <a:latin typeface="Tahoma" pitchFamily="34" charset="0"/>
                <a:ea typeface="ＭＳ Ｐゴシック" pitchFamily="-112" charset="-128"/>
              </a:rPr>
              <a:t>Start generating</a:t>
            </a:r>
          </a:p>
          <a:p>
            <a:pPr eaLnBrk="0" hangingPunct="0">
              <a:spcBef>
                <a:spcPct val="50000"/>
              </a:spcBef>
              <a:buFontTx/>
              <a:buChar char="-"/>
            </a:pPr>
            <a:r>
              <a:rPr lang="en-GB" sz="2800" dirty="0">
                <a:latin typeface="Tahoma" pitchFamily="34" charset="0"/>
                <a:ea typeface="ＭＳ Ｐゴシック" pitchFamily="-112" charset="-128"/>
              </a:rPr>
              <a:t> </a:t>
            </a:r>
            <a:r>
              <a:rPr lang="en-GB" sz="2800" dirty="0" smtClean="0">
                <a:latin typeface="Tahoma" pitchFamily="34" charset="0"/>
                <a:ea typeface="ＭＳ Ｐゴシック" pitchFamily="-112" charset="-128"/>
              </a:rPr>
              <a:t>Get out there</a:t>
            </a:r>
          </a:p>
          <a:p>
            <a:pPr eaLnBrk="0" hangingPunct="0">
              <a:spcBef>
                <a:spcPct val="50000"/>
              </a:spcBef>
              <a:buFontTx/>
              <a:buChar char="-"/>
            </a:pPr>
            <a:r>
              <a:rPr lang="en-GB" sz="2800" dirty="0">
                <a:latin typeface="Tahoma" pitchFamily="34" charset="0"/>
                <a:ea typeface="ＭＳ Ｐゴシック" pitchFamily="-112" charset="-128"/>
              </a:rPr>
              <a:t> </a:t>
            </a:r>
            <a:r>
              <a:rPr lang="en-GB" sz="2800" dirty="0" smtClean="0">
                <a:latin typeface="Tahoma" pitchFamily="34" charset="0"/>
                <a:ea typeface="ＭＳ Ｐゴシック" pitchFamily="-112" charset="-128"/>
              </a:rPr>
              <a:t>Use me!</a:t>
            </a:r>
            <a:endParaRPr lang="en-GB" sz="2800" dirty="0">
              <a:latin typeface="Tahoma" pitchFamily="34" charset="0"/>
              <a:ea typeface="ＭＳ Ｐゴシック" pitchFamily="-112" charset="-128"/>
            </a:endParaRPr>
          </a:p>
        </p:txBody>
      </p:sp>
      <p:sp>
        <p:nvSpPr>
          <p:cNvPr id="3" name="Rectangle 2"/>
          <p:cNvSpPr/>
          <p:nvPr/>
        </p:nvSpPr>
        <p:spPr>
          <a:xfrm>
            <a:off x="539552" y="620688"/>
            <a:ext cx="6840760" cy="461665"/>
          </a:xfrm>
          <a:prstGeom prst="rect">
            <a:avLst/>
          </a:prstGeom>
        </p:spPr>
        <p:txBody>
          <a:bodyPr wrap="square">
            <a:spAutoFit/>
          </a:bodyPr>
          <a:lstStyle/>
          <a:p>
            <a:pPr eaLnBrk="0" hangingPunct="0">
              <a:spcBef>
                <a:spcPct val="50000"/>
              </a:spcBef>
            </a:pPr>
            <a:r>
              <a:rPr lang="en-GB" sz="2400" b="1" dirty="0" smtClean="0">
                <a:latin typeface="Tahoma" pitchFamily="34" charset="0"/>
                <a:ea typeface="ＭＳ Ｐゴシック" pitchFamily="-112" charset="-128"/>
              </a:rPr>
              <a:t>What do you have to do?</a:t>
            </a:r>
            <a:endParaRPr lang="en-GB" sz="2400" b="1" dirty="0">
              <a:latin typeface="Tahoma" pitchFamily="34" charset="0"/>
              <a:ea typeface="ＭＳ Ｐゴシック" pitchFamily="-112" charset="-128"/>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827088" y="476673"/>
            <a:ext cx="7993062" cy="5047536"/>
          </a:xfrm>
          <a:prstGeom prst="rect">
            <a:avLst/>
          </a:prstGeom>
          <a:noFill/>
          <a:ln w="9525">
            <a:noFill/>
            <a:miter lim="800000"/>
            <a:headEnd/>
            <a:tailEnd/>
          </a:ln>
        </p:spPr>
        <p:txBody>
          <a:bodyPr wrap="square">
            <a:spAutoFit/>
          </a:bodyPr>
          <a:lstStyle/>
          <a:p>
            <a:pPr eaLnBrk="0" hangingPunct="0">
              <a:spcBef>
                <a:spcPct val="50000"/>
              </a:spcBef>
            </a:pPr>
            <a:r>
              <a:rPr lang="en-GB" sz="2800" b="1" dirty="0" smtClean="0">
                <a:latin typeface="Tahoma" pitchFamily="34" charset="0"/>
                <a:ea typeface="ＭＳ Ｐゴシック" pitchFamily="-112" charset="-128"/>
              </a:rPr>
              <a:t>Last week’s home tasks:</a:t>
            </a:r>
          </a:p>
          <a:p>
            <a:pPr marL="514350" indent="-514350" eaLnBrk="0" hangingPunct="0">
              <a:spcBef>
                <a:spcPct val="50000"/>
              </a:spcBef>
              <a:buFont typeface="+mj-lt"/>
              <a:buAutoNum type="arabicPeriod"/>
            </a:pPr>
            <a:endParaRPr lang="en-GB" sz="2800" b="1" dirty="0" smtClean="0">
              <a:latin typeface="Tahoma" pitchFamily="34" charset="0"/>
              <a:ea typeface="ＭＳ Ｐゴシック" pitchFamily="-112" charset="-128"/>
            </a:endParaRPr>
          </a:p>
          <a:p>
            <a:pPr marL="514350" indent="-514350" eaLnBrk="0" hangingPunct="0">
              <a:spcBef>
                <a:spcPct val="50000"/>
              </a:spcBef>
              <a:buFont typeface="+mj-lt"/>
              <a:buAutoNum type="arabicPeriod"/>
            </a:pPr>
            <a:r>
              <a:rPr lang="en-GB" sz="2800" dirty="0" smtClean="0">
                <a:latin typeface="Tahoma" pitchFamily="34" charset="0"/>
                <a:ea typeface="ＭＳ Ｐゴシック" pitchFamily="-112" charset="-128"/>
              </a:rPr>
              <a:t>Print out your current CV if you have one (or latest application form).</a:t>
            </a:r>
          </a:p>
          <a:p>
            <a:pPr marL="514350" indent="-514350" eaLnBrk="0" hangingPunct="0">
              <a:spcBef>
                <a:spcPct val="50000"/>
              </a:spcBef>
              <a:buFont typeface="+mj-lt"/>
              <a:buAutoNum type="arabicPeriod"/>
            </a:pPr>
            <a:r>
              <a:rPr lang="en-GB" sz="2800" dirty="0" smtClean="0">
                <a:latin typeface="Tahoma" pitchFamily="34" charset="0"/>
                <a:ea typeface="ＭＳ Ｐゴシック" pitchFamily="-112" charset="-128"/>
              </a:rPr>
              <a:t>Email to </a:t>
            </a:r>
            <a:r>
              <a:rPr lang="en-GB" sz="2800" u="sng" dirty="0" smtClean="0">
                <a:latin typeface="Tahoma" pitchFamily="34" charset="0"/>
                <a:ea typeface="ＭＳ Ｐゴシック" pitchFamily="-112" charset="-128"/>
              </a:rPr>
              <a:t>neil@neodynamic.co.uk</a:t>
            </a:r>
            <a:r>
              <a:rPr lang="en-GB" sz="2800" dirty="0" smtClean="0">
                <a:latin typeface="Tahoma" pitchFamily="34" charset="0"/>
                <a:ea typeface="ＭＳ Ｐゴシック" pitchFamily="-112" charset="-128"/>
              </a:rPr>
              <a:t> with name, course and business/career idea.</a:t>
            </a:r>
          </a:p>
          <a:p>
            <a:pPr marL="514350" indent="-514350" eaLnBrk="0" hangingPunct="0">
              <a:spcBef>
                <a:spcPct val="50000"/>
              </a:spcBef>
              <a:buFont typeface="+mj-lt"/>
              <a:buAutoNum type="arabicPeriod"/>
            </a:pPr>
            <a:endParaRPr lang="en-GB" sz="2800" dirty="0" smtClean="0">
              <a:latin typeface="Tahoma" pitchFamily="34" charset="0"/>
              <a:ea typeface="ＭＳ Ｐゴシック" pitchFamily="-112" charset="-128"/>
            </a:endParaRPr>
          </a:p>
          <a:p>
            <a:pPr marL="514350" indent="-514350" eaLnBrk="0" hangingPunct="0">
              <a:spcBef>
                <a:spcPct val="50000"/>
              </a:spcBef>
            </a:pPr>
            <a:r>
              <a:rPr lang="en-GB" sz="2800" dirty="0" smtClean="0">
                <a:solidFill>
                  <a:srgbClr val="FF0000"/>
                </a:solidFill>
                <a:latin typeface="Tahoma" pitchFamily="34" charset="0"/>
                <a:ea typeface="ＭＳ Ｐゴシック" pitchFamily="-112" charset="-128"/>
              </a:rPr>
              <a:t>THOSE WHO DID NOT PLEASE EMAIL ME AT LUNCHTIME TODAY!!!</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ctrTitle"/>
          </p:nvPr>
        </p:nvSpPr>
        <p:spPr/>
        <p:txBody>
          <a:bodyPr/>
          <a:lstStyle/>
          <a:p>
            <a:pPr eaLnBrk="1" hangingPunct="1"/>
            <a:r>
              <a:rPr lang="en-GB" sz="4800" b="1" dirty="0" smtClean="0"/>
              <a:t>CV’s and interviews</a:t>
            </a:r>
            <a:br>
              <a:rPr lang="en-GB" sz="4800" b="1" dirty="0" smtClean="0"/>
            </a:br>
            <a:endParaRPr lang="en-GB" sz="4800" b="1" dirty="0" smtClean="0"/>
          </a:p>
        </p:txBody>
      </p:sp>
      <p:sp>
        <p:nvSpPr>
          <p:cNvPr id="5123" name="Subtitle 2"/>
          <p:cNvSpPr>
            <a:spLocks noGrp="1"/>
          </p:cNvSpPr>
          <p:nvPr>
            <p:ph type="subTitle" idx="1"/>
          </p:nvPr>
        </p:nvSpPr>
        <p:spPr>
          <a:xfrm>
            <a:off x="457200" y="3860800"/>
            <a:ext cx="1738536" cy="1752600"/>
          </a:xfrm>
        </p:spPr>
        <p:txBody>
          <a:bodyPr/>
          <a:lstStyle/>
          <a:p>
            <a:pPr marL="63500" eaLnBrk="1" hangingPunct="1"/>
            <a:r>
              <a:rPr lang="en-GB" b="1" dirty="0" smtClean="0">
                <a:solidFill>
                  <a:schemeClr val="tx1"/>
                </a:solidFill>
              </a:rPr>
              <a:t>Neil Dyer</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Course Outline</a:t>
            </a:r>
            <a:endParaRPr lang="en-GB" sz="2400" b="1" dirty="0">
              <a:solidFill>
                <a:schemeClr val="accent2">
                  <a:lumMod val="75000"/>
                </a:schemeClr>
              </a:solidFill>
              <a:latin typeface="Tahoma" pitchFamily="34" charset="0"/>
              <a:ea typeface="ＭＳ Ｐゴシック" pitchFamily="-112" charset="-128"/>
            </a:endParaRPr>
          </a:p>
        </p:txBody>
      </p:sp>
      <p:graphicFrame>
        <p:nvGraphicFramePr>
          <p:cNvPr id="4" name="Table 3"/>
          <p:cNvGraphicFramePr>
            <a:graphicFrameLocks noGrp="1"/>
          </p:cNvGraphicFramePr>
          <p:nvPr/>
        </p:nvGraphicFramePr>
        <p:xfrm>
          <a:off x="3851920" y="356192"/>
          <a:ext cx="4824537" cy="6169152"/>
        </p:xfrm>
        <a:graphic>
          <a:graphicData uri="http://schemas.openxmlformats.org/drawingml/2006/table">
            <a:tbl>
              <a:tblPr/>
              <a:tblGrid>
                <a:gridCol w="504056"/>
                <a:gridCol w="893904"/>
                <a:gridCol w="3426577"/>
              </a:tblGrid>
              <a:tr h="145143">
                <a:tc>
                  <a:txBody>
                    <a:bodyPr/>
                    <a:lstStyle/>
                    <a:p>
                      <a:pPr>
                        <a:lnSpc>
                          <a:spcPct val="115000"/>
                        </a:lnSpc>
                        <a:spcAft>
                          <a:spcPts val="0"/>
                        </a:spcAft>
                      </a:pPr>
                      <a:r>
                        <a:rPr lang="en-GB" sz="1100" b="1" dirty="0">
                          <a:latin typeface="Calibri"/>
                          <a:ea typeface="Calibri"/>
                          <a:cs typeface="Calibri"/>
                        </a:rPr>
                        <a:t>WEEK</a:t>
                      </a:r>
                      <a:endParaRPr lang="en-GB" sz="1100" dirty="0">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100" b="1">
                          <a:latin typeface="Calibri"/>
                          <a:ea typeface="Calibri"/>
                          <a:cs typeface="Calibri"/>
                        </a:rPr>
                        <a:t>Date:</a:t>
                      </a:r>
                      <a:endParaRPr lang="en-GB" sz="1100">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100" b="1">
                          <a:latin typeface="Calibri"/>
                          <a:ea typeface="Calibri"/>
                          <a:cs typeface="Calibri"/>
                        </a:rPr>
                        <a:t>TOPIC</a:t>
                      </a:r>
                      <a:endParaRPr lang="en-GB" sz="1100">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45143">
                <a:tc>
                  <a:txBody>
                    <a:bodyPr/>
                    <a:lstStyle/>
                    <a:p>
                      <a:pPr>
                        <a:lnSpc>
                          <a:spcPct val="115000"/>
                        </a:lnSpc>
                        <a:spcAft>
                          <a:spcPts val="0"/>
                        </a:spcAft>
                      </a:pPr>
                      <a:r>
                        <a:rPr lang="en-GB" sz="1100" dirty="0">
                          <a:solidFill>
                            <a:schemeClr val="bg1">
                              <a:lumMod val="65000"/>
                            </a:schemeClr>
                          </a:solidFill>
                          <a:latin typeface="Calibri"/>
                          <a:ea typeface="Calibri"/>
                          <a:cs typeface="Calibri"/>
                        </a:rPr>
                        <a:t>Wk 1: </a:t>
                      </a:r>
                      <a:endParaRPr lang="en-GB" sz="1100" dirty="0">
                        <a:solidFill>
                          <a:schemeClr val="bg1">
                            <a:lumMod val="65000"/>
                          </a:schemeClr>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100" dirty="0">
                          <a:solidFill>
                            <a:schemeClr val="bg1">
                              <a:lumMod val="65000"/>
                            </a:schemeClr>
                          </a:solidFill>
                          <a:latin typeface="Calibri"/>
                          <a:ea typeface="Calibri"/>
                          <a:cs typeface="Calibri"/>
                        </a:rPr>
                        <a:t>2nd Oct</a:t>
                      </a:r>
                      <a:endParaRPr lang="en-GB" sz="1100" dirty="0">
                        <a:solidFill>
                          <a:schemeClr val="bg1">
                            <a:lumMod val="65000"/>
                          </a:schemeClr>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100" b="1" dirty="0">
                          <a:solidFill>
                            <a:schemeClr val="bg1">
                              <a:lumMod val="65000"/>
                            </a:schemeClr>
                          </a:solidFill>
                          <a:latin typeface="Calibri"/>
                          <a:ea typeface="Calibri"/>
                          <a:cs typeface="Calibri"/>
                        </a:rPr>
                        <a:t>Introduction &amp; Assignment</a:t>
                      </a:r>
                      <a:endParaRPr lang="en-GB" sz="1100" dirty="0">
                        <a:solidFill>
                          <a:schemeClr val="bg1">
                            <a:lumMod val="65000"/>
                          </a:schemeClr>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45143">
                <a:tc>
                  <a:txBody>
                    <a:bodyPr/>
                    <a:lstStyle/>
                    <a:p>
                      <a:pPr>
                        <a:lnSpc>
                          <a:spcPct val="115000"/>
                        </a:lnSpc>
                        <a:spcAft>
                          <a:spcPts val="0"/>
                        </a:spcAft>
                      </a:pPr>
                      <a:r>
                        <a:rPr lang="en-GB" sz="1100">
                          <a:latin typeface="Calibri"/>
                          <a:ea typeface="Calibri"/>
                          <a:cs typeface="Calibri"/>
                        </a:rPr>
                        <a:t>Wk 2: </a:t>
                      </a:r>
                      <a:endParaRPr lang="en-GB" sz="1100">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100">
                          <a:latin typeface="Calibri"/>
                          <a:ea typeface="Calibri"/>
                          <a:cs typeface="Calibri"/>
                        </a:rPr>
                        <a:t>9th Oct</a:t>
                      </a:r>
                      <a:endParaRPr lang="en-GB" sz="1100">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100" b="1">
                          <a:latin typeface="Calibri"/>
                          <a:ea typeface="Calibri"/>
                          <a:cs typeface="Calibri"/>
                        </a:rPr>
                        <a:t>Self-Evaluation</a:t>
                      </a:r>
                      <a:r>
                        <a:rPr lang="en-GB" sz="1100">
                          <a:latin typeface="Calibri"/>
                          <a:ea typeface="Calibri"/>
                          <a:cs typeface="Calibri"/>
                        </a:rPr>
                        <a:t> (CV, Application &amp; Interviews)</a:t>
                      </a:r>
                      <a:endParaRPr lang="en-GB" sz="1100">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90286">
                <a:tc>
                  <a:txBody>
                    <a:bodyPr/>
                    <a:lstStyle/>
                    <a:p>
                      <a:pPr>
                        <a:lnSpc>
                          <a:spcPct val="115000"/>
                        </a:lnSpc>
                        <a:spcAft>
                          <a:spcPts val="0"/>
                        </a:spcAft>
                      </a:pPr>
                      <a:r>
                        <a:rPr lang="en-GB" sz="1100" dirty="0">
                          <a:solidFill>
                            <a:schemeClr val="bg1">
                              <a:lumMod val="65000"/>
                            </a:schemeClr>
                          </a:solidFill>
                          <a:latin typeface="Calibri"/>
                          <a:ea typeface="Calibri"/>
                          <a:cs typeface="Calibri"/>
                        </a:rPr>
                        <a:t>Wk 3:</a:t>
                      </a:r>
                      <a:endParaRPr lang="en-GB" sz="1100" dirty="0">
                        <a:solidFill>
                          <a:schemeClr val="bg1">
                            <a:lumMod val="65000"/>
                          </a:schemeClr>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100" dirty="0">
                          <a:solidFill>
                            <a:schemeClr val="bg1">
                              <a:lumMod val="65000"/>
                            </a:schemeClr>
                          </a:solidFill>
                          <a:latin typeface="Calibri"/>
                          <a:ea typeface="Calibri"/>
                          <a:cs typeface="Calibri"/>
                        </a:rPr>
                        <a:t>16th Oct</a:t>
                      </a:r>
                      <a:endParaRPr lang="en-GB" sz="1100" dirty="0">
                        <a:solidFill>
                          <a:schemeClr val="bg1">
                            <a:lumMod val="65000"/>
                          </a:schemeClr>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100" b="1">
                          <a:solidFill>
                            <a:schemeClr val="bg1">
                              <a:lumMod val="65000"/>
                            </a:schemeClr>
                          </a:solidFill>
                          <a:latin typeface="Calibri"/>
                          <a:ea typeface="Calibri"/>
                          <a:cs typeface="Calibri"/>
                        </a:rPr>
                        <a:t>Researching the Market &amp; Scanning the Environment</a:t>
                      </a:r>
                      <a:r>
                        <a:rPr lang="en-GB" sz="1100">
                          <a:solidFill>
                            <a:schemeClr val="bg1">
                              <a:lumMod val="65000"/>
                            </a:schemeClr>
                          </a:solidFill>
                          <a:latin typeface="Calibri"/>
                          <a:ea typeface="Calibri"/>
                          <a:cs typeface="Calibri"/>
                        </a:rPr>
                        <a:t> (Taking a Snapshot)</a:t>
                      </a:r>
                      <a:endParaRPr lang="en-GB" sz="1100">
                        <a:solidFill>
                          <a:schemeClr val="bg1">
                            <a:lumMod val="65000"/>
                          </a:schemeClr>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90286">
                <a:tc>
                  <a:txBody>
                    <a:bodyPr/>
                    <a:lstStyle/>
                    <a:p>
                      <a:pPr>
                        <a:lnSpc>
                          <a:spcPct val="115000"/>
                        </a:lnSpc>
                        <a:spcAft>
                          <a:spcPts val="0"/>
                        </a:spcAft>
                      </a:pPr>
                      <a:r>
                        <a:rPr lang="en-GB" sz="1100">
                          <a:solidFill>
                            <a:schemeClr val="tx1"/>
                          </a:solidFill>
                          <a:latin typeface="Calibri"/>
                          <a:ea typeface="Calibri"/>
                          <a:cs typeface="Calibri"/>
                        </a:rPr>
                        <a:t>Wk 4:</a:t>
                      </a:r>
                      <a:endParaRPr lang="en-GB" sz="1100">
                        <a:solidFill>
                          <a:schemeClr val="tx1"/>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100" dirty="0">
                          <a:solidFill>
                            <a:schemeClr val="tx1"/>
                          </a:solidFill>
                          <a:latin typeface="Calibri"/>
                          <a:ea typeface="Calibri"/>
                          <a:cs typeface="Calibri"/>
                        </a:rPr>
                        <a:t>23rd Oct</a:t>
                      </a:r>
                      <a:endParaRPr lang="en-GB" sz="1100" dirty="0">
                        <a:solidFill>
                          <a:schemeClr val="tx1"/>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100" b="1" dirty="0">
                          <a:solidFill>
                            <a:schemeClr val="tx1"/>
                          </a:solidFill>
                          <a:latin typeface="Calibri"/>
                          <a:ea typeface="Calibri"/>
                          <a:cs typeface="Calibri"/>
                        </a:rPr>
                        <a:t>Business Planning – The Formal Stuff</a:t>
                      </a:r>
                      <a:r>
                        <a:rPr lang="en-GB" sz="1100" dirty="0">
                          <a:solidFill>
                            <a:schemeClr val="tx1"/>
                          </a:solidFill>
                          <a:latin typeface="Calibri"/>
                          <a:ea typeface="Calibri"/>
                          <a:cs typeface="Calibri"/>
                        </a:rPr>
                        <a:t> (Structure, Legal)</a:t>
                      </a:r>
                      <a:endParaRPr lang="en-GB" sz="1100" dirty="0">
                        <a:solidFill>
                          <a:schemeClr val="tx1"/>
                        </a:solidFill>
                        <a:latin typeface="Calibri"/>
                        <a:ea typeface="Calibri"/>
                        <a:cs typeface="Times New Roman"/>
                      </a:endParaRPr>
                    </a:p>
                    <a:p>
                      <a:pPr>
                        <a:lnSpc>
                          <a:spcPct val="115000"/>
                        </a:lnSpc>
                        <a:spcAft>
                          <a:spcPts val="0"/>
                        </a:spcAft>
                      </a:pPr>
                      <a:r>
                        <a:rPr lang="en-GB" sz="1100" b="1" dirty="0">
                          <a:solidFill>
                            <a:schemeClr val="tx1"/>
                          </a:solidFill>
                          <a:latin typeface="Calibri"/>
                          <a:ea typeface="Calibri"/>
                          <a:cs typeface="Calibri"/>
                        </a:rPr>
                        <a:t>Introduction to Simply Do Ideas Portal</a:t>
                      </a:r>
                      <a:r>
                        <a:rPr lang="en-GB" sz="1100" dirty="0">
                          <a:solidFill>
                            <a:schemeClr val="tx1"/>
                          </a:solidFill>
                          <a:latin typeface="Calibri"/>
                          <a:ea typeface="Calibri"/>
                          <a:cs typeface="Calibri"/>
                        </a:rPr>
                        <a:t> (Canvas and Sign-up)</a:t>
                      </a:r>
                      <a:endParaRPr lang="en-GB" sz="1100" dirty="0">
                        <a:solidFill>
                          <a:schemeClr val="tx1"/>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435429">
                <a:tc>
                  <a:txBody>
                    <a:bodyPr/>
                    <a:lstStyle/>
                    <a:p>
                      <a:pPr>
                        <a:lnSpc>
                          <a:spcPct val="115000"/>
                        </a:lnSpc>
                        <a:spcAft>
                          <a:spcPts val="0"/>
                        </a:spcAft>
                      </a:pPr>
                      <a:r>
                        <a:rPr lang="en-GB" sz="1100">
                          <a:solidFill>
                            <a:schemeClr val="bg1">
                              <a:lumMod val="65000"/>
                            </a:schemeClr>
                          </a:solidFill>
                          <a:latin typeface="Calibri"/>
                          <a:ea typeface="Calibri"/>
                          <a:cs typeface="Calibri"/>
                        </a:rPr>
                        <a:t>Wk 5:</a:t>
                      </a:r>
                      <a:endParaRPr lang="en-GB" sz="1100">
                        <a:solidFill>
                          <a:schemeClr val="bg1">
                            <a:lumMod val="65000"/>
                          </a:schemeClr>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100">
                          <a:solidFill>
                            <a:schemeClr val="bg1">
                              <a:lumMod val="65000"/>
                            </a:schemeClr>
                          </a:solidFill>
                          <a:latin typeface="Calibri"/>
                          <a:ea typeface="Calibri"/>
                          <a:cs typeface="Calibri"/>
                        </a:rPr>
                        <a:t>30th Oct</a:t>
                      </a:r>
                      <a:endParaRPr lang="en-GB" sz="1100">
                        <a:solidFill>
                          <a:schemeClr val="bg1">
                            <a:lumMod val="65000"/>
                          </a:schemeClr>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100" b="1" dirty="0">
                          <a:solidFill>
                            <a:schemeClr val="bg1">
                              <a:lumMod val="65000"/>
                            </a:schemeClr>
                          </a:solidFill>
                          <a:latin typeface="Calibri"/>
                          <a:ea typeface="Calibri"/>
                          <a:cs typeface="Calibri"/>
                        </a:rPr>
                        <a:t>STEP 1. Concept</a:t>
                      </a:r>
                      <a:r>
                        <a:rPr lang="en-GB" sz="1100" dirty="0">
                          <a:solidFill>
                            <a:schemeClr val="bg1">
                              <a:lumMod val="65000"/>
                            </a:schemeClr>
                          </a:solidFill>
                          <a:latin typeface="Calibri"/>
                          <a:ea typeface="Calibri"/>
                          <a:cs typeface="Calibri"/>
                        </a:rPr>
                        <a:t> (including SWOT Analysis of idea, value proposition, features, benefits)</a:t>
                      </a:r>
                      <a:endParaRPr lang="en-GB" sz="1100" dirty="0">
                        <a:solidFill>
                          <a:schemeClr val="bg1">
                            <a:lumMod val="65000"/>
                          </a:schemeClr>
                        </a:solidFill>
                        <a:latin typeface="Calibri"/>
                        <a:ea typeface="Calibri"/>
                        <a:cs typeface="Times New Roman"/>
                      </a:endParaRPr>
                    </a:p>
                    <a:p>
                      <a:pPr>
                        <a:lnSpc>
                          <a:spcPct val="115000"/>
                        </a:lnSpc>
                        <a:spcAft>
                          <a:spcPts val="0"/>
                        </a:spcAft>
                      </a:pPr>
                      <a:r>
                        <a:rPr lang="en-GB" sz="1100" b="1" dirty="0">
                          <a:solidFill>
                            <a:schemeClr val="bg1">
                              <a:lumMod val="65000"/>
                            </a:schemeClr>
                          </a:solidFill>
                          <a:latin typeface="Calibri"/>
                          <a:ea typeface="Calibri"/>
                          <a:cs typeface="Calibri"/>
                        </a:rPr>
                        <a:t>STEP 2. Customer </a:t>
                      </a:r>
                      <a:r>
                        <a:rPr lang="en-GB" sz="1100" dirty="0">
                          <a:solidFill>
                            <a:schemeClr val="bg1">
                              <a:lumMod val="65000"/>
                            </a:schemeClr>
                          </a:solidFill>
                          <a:latin typeface="Calibri"/>
                          <a:ea typeface="Calibri"/>
                          <a:cs typeface="Calibri"/>
                        </a:rPr>
                        <a:t>(market research, demographics, profiling)</a:t>
                      </a:r>
                      <a:endParaRPr lang="en-GB" sz="1100" dirty="0">
                        <a:solidFill>
                          <a:schemeClr val="bg1">
                            <a:lumMod val="65000"/>
                          </a:schemeClr>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45143">
                <a:tc>
                  <a:txBody>
                    <a:bodyPr/>
                    <a:lstStyle/>
                    <a:p>
                      <a:pPr>
                        <a:lnSpc>
                          <a:spcPct val="115000"/>
                        </a:lnSpc>
                        <a:spcAft>
                          <a:spcPts val="0"/>
                        </a:spcAft>
                      </a:pPr>
                      <a:r>
                        <a:rPr lang="en-GB" sz="1100">
                          <a:solidFill>
                            <a:schemeClr val="bg1">
                              <a:lumMod val="65000"/>
                            </a:schemeClr>
                          </a:solidFill>
                          <a:latin typeface="Calibri"/>
                          <a:ea typeface="Calibri"/>
                          <a:cs typeface="Calibri"/>
                        </a:rPr>
                        <a:t>Wk 6:</a:t>
                      </a:r>
                      <a:endParaRPr lang="en-GB" sz="1100">
                        <a:solidFill>
                          <a:schemeClr val="bg1">
                            <a:lumMod val="65000"/>
                          </a:schemeClr>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100">
                          <a:solidFill>
                            <a:schemeClr val="bg1">
                              <a:lumMod val="65000"/>
                            </a:schemeClr>
                          </a:solidFill>
                          <a:latin typeface="Calibri"/>
                          <a:ea typeface="Calibri"/>
                          <a:cs typeface="Calibri"/>
                        </a:rPr>
                        <a:t>6th Nov</a:t>
                      </a:r>
                      <a:endParaRPr lang="en-GB" sz="1100">
                        <a:solidFill>
                          <a:schemeClr val="bg1">
                            <a:lumMod val="65000"/>
                          </a:schemeClr>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100" b="1" dirty="0">
                          <a:solidFill>
                            <a:schemeClr val="bg1">
                              <a:lumMod val="65000"/>
                            </a:schemeClr>
                          </a:solidFill>
                          <a:latin typeface="Calibri"/>
                          <a:ea typeface="Calibri"/>
                          <a:cs typeface="Calibri"/>
                        </a:rPr>
                        <a:t>FEEDBACK TUTORIAL WEEK</a:t>
                      </a:r>
                      <a:endParaRPr lang="en-GB" sz="1100" dirty="0">
                        <a:solidFill>
                          <a:schemeClr val="bg1">
                            <a:lumMod val="65000"/>
                          </a:schemeClr>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580571">
                <a:tc>
                  <a:txBody>
                    <a:bodyPr/>
                    <a:lstStyle/>
                    <a:p>
                      <a:pPr>
                        <a:lnSpc>
                          <a:spcPct val="115000"/>
                        </a:lnSpc>
                        <a:spcAft>
                          <a:spcPts val="0"/>
                        </a:spcAft>
                      </a:pPr>
                      <a:r>
                        <a:rPr lang="en-GB" sz="1100">
                          <a:solidFill>
                            <a:schemeClr val="bg1">
                              <a:lumMod val="65000"/>
                            </a:schemeClr>
                          </a:solidFill>
                          <a:latin typeface="Calibri"/>
                          <a:ea typeface="Calibri"/>
                          <a:cs typeface="Calibri"/>
                        </a:rPr>
                        <a:t>Wk 7:</a:t>
                      </a:r>
                      <a:endParaRPr lang="en-GB" sz="1100">
                        <a:solidFill>
                          <a:schemeClr val="bg1">
                            <a:lumMod val="65000"/>
                          </a:schemeClr>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100">
                          <a:solidFill>
                            <a:schemeClr val="bg1">
                              <a:lumMod val="65000"/>
                            </a:schemeClr>
                          </a:solidFill>
                          <a:latin typeface="Calibri"/>
                          <a:ea typeface="Calibri"/>
                          <a:cs typeface="Calibri"/>
                        </a:rPr>
                        <a:t>13th Nov</a:t>
                      </a:r>
                      <a:endParaRPr lang="en-GB" sz="1100">
                        <a:solidFill>
                          <a:schemeClr val="bg1">
                            <a:lumMod val="65000"/>
                          </a:schemeClr>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100" b="1" dirty="0">
                          <a:solidFill>
                            <a:schemeClr val="bg1">
                              <a:lumMod val="65000"/>
                            </a:schemeClr>
                          </a:solidFill>
                          <a:latin typeface="Calibri"/>
                          <a:ea typeface="Calibri"/>
                          <a:cs typeface="Calibri"/>
                        </a:rPr>
                        <a:t>STEP 3.</a:t>
                      </a:r>
                      <a:r>
                        <a:rPr lang="en-GB" sz="1100" dirty="0">
                          <a:solidFill>
                            <a:schemeClr val="bg1">
                              <a:lumMod val="65000"/>
                            </a:schemeClr>
                          </a:solidFill>
                          <a:latin typeface="Calibri"/>
                          <a:ea typeface="Calibri"/>
                          <a:cs typeface="Calibri"/>
                        </a:rPr>
                        <a:t> </a:t>
                      </a:r>
                      <a:r>
                        <a:rPr lang="en-GB" sz="1100" b="1" dirty="0">
                          <a:solidFill>
                            <a:schemeClr val="bg1">
                              <a:lumMod val="65000"/>
                            </a:schemeClr>
                          </a:solidFill>
                          <a:latin typeface="Calibri"/>
                          <a:ea typeface="Calibri"/>
                          <a:cs typeface="Calibri"/>
                        </a:rPr>
                        <a:t>Competitors</a:t>
                      </a:r>
                      <a:r>
                        <a:rPr lang="en-GB" sz="1100" dirty="0">
                          <a:solidFill>
                            <a:schemeClr val="bg1">
                              <a:lumMod val="65000"/>
                            </a:schemeClr>
                          </a:solidFill>
                          <a:latin typeface="Calibri"/>
                          <a:ea typeface="Calibri"/>
                          <a:cs typeface="Calibri"/>
                        </a:rPr>
                        <a:t> (competitor analysis with 5 Forces)</a:t>
                      </a:r>
                      <a:endParaRPr lang="en-GB" sz="1100" dirty="0">
                        <a:solidFill>
                          <a:schemeClr val="bg1">
                            <a:lumMod val="65000"/>
                          </a:schemeClr>
                        </a:solidFill>
                        <a:latin typeface="Calibri"/>
                        <a:ea typeface="Calibri"/>
                        <a:cs typeface="Times New Roman"/>
                      </a:endParaRPr>
                    </a:p>
                    <a:p>
                      <a:pPr>
                        <a:lnSpc>
                          <a:spcPct val="115000"/>
                        </a:lnSpc>
                        <a:spcAft>
                          <a:spcPts val="0"/>
                        </a:spcAft>
                      </a:pPr>
                      <a:r>
                        <a:rPr lang="en-GB" sz="1100" b="1" dirty="0">
                          <a:solidFill>
                            <a:schemeClr val="bg1">
                              <a:lumMod val="65000"/>
                            </a:schemeClr>
                          </a:solidFill>
                          <a:latin typeface="Calibri"/>
                          <a:ea typeface="Calibri"/>
                          <a:cs typeface="Calibri"/>
                        </a:rPr>
                        <a:t>Insight into Marketing</a:t>
                      </a:r>
                      <a:r>
                        <a:rPr lang="en-GB" sz="1100" dirty="0">
                          <a:solidFill>
                            <a:schemeClr val="bg1">
                              <a:lumMod val="65000"/>
                            </a:schemeClr>
                          </a:solidFill>
                          <a:latin typeface="Calibri"/>
                          <a:ea typeface="Calibri"/>
                          <a:cs typeface="Calibri"/>
                        </a:rPr>
                        <a:t>  (how to Get, Keep, Grow customers – marketing, self-promotion, elevator pitch, relationship marketing, networking, pricing strategy)</a:t>
                      </a:r>
                      <a:endParaRPr lang="en-GB" sz="1100" dirty="0">
                        <a:solidFill>
                          <a:schemeClr val="bg1">
                            <a:lumMod val="65000"/>
                          </a:schemeClr>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725714">
                <a:tc>
                  <a:txBody>
                    <a:bodyPr/>
                    <a:lstStyle/>
                    <a:p>
                      <a:pPr>
                        <a:lnSpc>
                          <a:spcPct val="115000"/>
                        </a:lnSpc>
                        <a:spcAft>
                          <a:spcPts val="0"/>
                        </a:spcAft>
                      </a:pPr>
                      <a:r>
                        <a:rPr lang="en-GB" sz="1100">
                          <a:solidFill>
                            <a:schemeClr val="bg1">
                              <a:lumMod val="65000"/>
                            </a:schemeClr>
                          </a:solidFill>
                          <a:latin typeface="Calibri"/>
                          <a:ea typeface="Calibri"/>
                          <a:cs typeface="Calibri"/>
                        </a:rPr>
                        <a:t>Wk 8:</a:t>
                      </a:r>
                      <a:endParaRPr lang="en-GB" sz="1100">
                        <a:solidFill>
                          <a:schemeClr val="bg1">
                            <a:lumMod val="65000"/>
                          </a:schemeClr>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100">
                          <a:solidFill>
                            <a:schemeClr val="bg1">
                              <a:lumMod val="65000"/>
                            </a:schemeClr>
                          </a:solidFill>
                          <a:latin typeface="Calibri"/>
                          <a:ea typeface="Calibri"/>
                          <a:cs typeface="Calibri"/>
                        </a:rPr>
                        <a:t>20th Nov</a:t>
                      </a:r>
                      <a:endParaRPr lang="en-GB" sz="1100">
                        <a:solidFill>
                          <a:schemeClr val="bg1">
                            <a:lumMod val="65000"/>
                          </a:schemeClr>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100" b="1" dirty="0">
                          <a:solidFill>
                            <a:schemeClr val="bg1">
                              <a:lumMod val="65000"/>
                            </a:schemeClr>
                          </a:solidFill>
                          <a:latin typeface="Calibri"/>
                          <a:ea typeface="Calibri"/>
                          <a:cs typeface="Calibri"/>
                        </a:rPr>
                        <a:t>STEP 4. Compatibility</a:t>
                      </a:r>
                      <a:r>
                        <a:rPr lang="en-GB" sz="1100" dirty="0">
                          <a:solidFill>
                            <a:schemeClr val="bg1">
                              <a:lumMod val="65000"/>
                            </a:schemeClr>
                          </a:solidFill>
                          <a:latin typeface="Calibri"/>
                          <a:ea typeface="Calibri"/>
                          <a:cs typeface="Calibri"/>
                        </a:rPr>
                        <a:t> (going back to self-evaluation, roles and responsibilities, human resource, skills)</a:t>
                      </a:r>
                      <a:endParaRPr lang="en-GB" sz="1100" dirty="0">
                        <a:solidFill>
                          <a:schemeClr val="bg1">
                            <a:lumMod val="65000"/>
                          </a:schemeClr>
                        </a:solidFill>
                        <a:latin typeface="Calibri"/>
                        <a:ea typeface="Calibri"/>
                        <a:cs typeface="Times New Roman"/>
                      </a:endParaRPr>
                    </a:p>
                    <a:p>
                      <a:pPr>
                        <a:lnSpc>
                          <a:spcPct val="115000"/>
                        </a:lnSpc>
                        <a:spcAft>
                          <a:spcPts val="0"/>
                        </a:spcAft>
                      </a:pPr>
                      <a:r>
                        <a:rPr lang="en-GB" sz="1100" b="1" dirty="0">
                          <a:solidFill>
                            <a:schemeClr val="bg1">
                              <a:lumMod val="65000"/>
                            </a:schemeClr>
                          </a:solidFill>
                          <a:latin typeface="Calibri"/>
                          <a:ea typeface="Calibri"/>
                          <a:cs typeface="Calibri"/>
                        </a:rPr>
                        <a:t>Insight into Networks </a:t>
                      </a:r>
                      <a:r>
                        <a:rPr lang="en-GB" sz="1100" dirty="0">
                          <a:solidFill>
                            <a:schemeClr val="bg1">
                              <a:lumMod val="65000"/>
                            </a:schemeClr>
                          </a:solidFill>
                          <a:latin typeface="Calibri"/>
                          <a:ea typeface="Calibri"/>
                          <a:cs typeface="Calibri"/>
                        </a:rPr>
                        <a:t>(the importance of networks, alliances, partnerships – support, advice and suppliers/customers)</a:t>
                      </a:r>
                      <a:endParaRPr lang="en-GB" sz="1100" dirty="0">
                        <a:solidFill>
                          <a:schemeClr val="bg1">
                            <a:lumMod val="65000"/>
                          </a:schemeClr>
                        </a:solidFill>
                        <a:latin typeface="Calibri"/>
                        <a:ea typeface="Calibri"/>
                        <a:cs typeface="Times New Roman"/>
                      </a:endParaRPr>
                    </a:p>
                    <a:p>
                      <a:pPr>
                        <a:lnSpc>
                          <a:spcPct val="115000"/>
                        </a:lnSpc>
                        <a:spcAft>
                          <a:spcPts val="0"/>
                        </a:spcAft>
                      </a:pPr>
                      <a:r>
                        <a:rPr lang="en-GB" sz="1100" b="1" dirty="0">
                          <a:solidFill>
                            <a:schemeClr val="bg1">
                              <a:lumMod val="65000"/>
                            </a:schemeClr>
                          </a:solidFill>
                          <a:latin typeface="Calibri"/>
                          <a:ea typeface="Calibri"/>
                          <a:cs typeface="Calibri"/>
                        </a:rPr>
                        <a:t>STEP 5. Contents</a:t>
                      </a:r>
                      <a:r>
                        <a:rPr lang="en-GB" sz="1100" dirty="0">
                          <a:solidFill>
                            <a:schemeClr val="bg1">
                              <a:lumMod val="65000"/>
                            </a:schemeClr>
                          </a:solidFill>
                          <a:latin typeface="Calibri"/>
                          <a:ea typeface="Calibri"/>
                          <a:cs typeface="Calibri"/>
                        </a:rPr>
                        <a:t> (distribution, assets, resources, equipment, training)</a:t>
                      </a:r>
                      <a:endParaRPr lang="en-GB" sz="1100" dirty="0">
                        <a:solidFill>
                          <a:schemeClr val="bg1">
                            <a:lumMod val="65000"/>
                          </a:schemeClr>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580571">
                <a:tc>
                  <a:txBody>
                    <a:bodyPr/>
                    <a:lstStyle/>
                    <a:p>
                      <a:pPr>
                        <a:lnSpc>
                          <a:spcPct val="115000"/>
                        </a:lnSpc>
                        <a:spcAft>
                          <a:spcPts val="0"/>
                        </a:spcAft>
                      </a:pPr>
                      <a:r>
                        <a:rPr lang="en-GB" sz="1100">
                          <a:solidFill>
                            <a:schemeClr val="bg1">
                              <a:lumMod val="65000"/>
                            </a:schemeClr>
                          </a:solidFill>
                          <a:latin typeface="Calibri"/>
                          <a:ea typeface="Calibri"/>
                          <a:cs typeface="Calibri"/>
                        </a:rPr>
                        <a:t>Wk 9: </a:t>
                      </a:r>
                      <a:endParaRPr lang="en-GB" sz="1100">
                        <a:solidFill>
                          <a:schemeClr val="bg1">
                            <a:lumMod val="65000"/>
                          </a:schemeClr>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100">
                          <a:solidFill>
                            <a:schemeClr val="bg1">
                              <a:lumMod val="65000"/>
                            </a:schemeClr>
                          </a:solidFill>
                          <a:latin typeface="Calibri"/>
                          <a:ea typeface="Calibri"/>
                          <a:cs typeface="Calibri"/>
                        </a:rPr>
                        <a:t>27th Nov</a:t>
                      </a:r>
                      <a:endParaRPr lang="en-GB" sz="1100">
                        <a:solidFill>
                          <a:schemeClr val="bg1">
                            <a:lumMod val="65000"/>
                          </a:schemeClr>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100" b="1" dirty="0">
                          <a:solidFill>
                            <a:schemeClr val="bg1">
                              <a:lumMod val="65000"/>
                            </a:schemeClr>
                          </a:solidFill>
                          <a:latin typeface="Calibri"/>
                          <a:ea typeface="Calibri"/>
                          <a:cs typeface="Calibri"/>
                        </a:rPr>
                        <a:t>STEP 6. Cash</a:t>
                      </a:r>
                      <a:r>
                        <a:rPr lang="en-GB" sz="1100" dirty="0">
                          <a:solidFill>
                            <a:schemeClr val="bg1">
                              <a:lumMod val="65000"/>
                            </a:schemeClr>
                          </a:solidFill>
                          <a:latin typeface="Calibri"/>
                          <a:ea typeface="Calibri"/>
                          <a:cs typeface="Calibri"/>
                        </a:rPr>
                        <a:t> (key costs and income, funding)</a:t>
                      </a:r>
                      <a:endParaRPr lang="en-GB" sz="1100" dirty="0">
                        <a:solidFill>
                          <a:schemeClr val="bg1">
                            <a:lumMod val="65000"/>
                          </a:schemeClr>
                        </a:solidFill>
                        <a:latin typeface="Calibri"/>
                        <a:ea typeface="Calibri"/>
                        <a:cs typeface="Times New Roman"/>
                      </a:endParaRPr>
                    </a:p>
                    <a:p>
                      <a:pPr>
                        <a:lnSpc>
                          <a:spcPct val="115000"/>
                        </a:lnSpc>
                        <a:spcAft>
                          <a:spcPts val="0"/>
                        </a:spcAft>
                      </a:pPr>
                      <a:r>
                        <a:rPr lang="en-GB" sz="1100" b="1" dirty="0">
                          <a:solidFill>
                            <a:schemeClr val="bg1">
                              <a:lumMod val="65000"/>
                            </a:schemeClr>
                          </a:solidFill>
                          <a:latin typeface="Calibri"/>
                          <a:ea typeface="Calibri"/>
                          <a:cs typeface="Calibri"/>
                        </a:rPr>
                        <a:t>Insight into Financial Planning and Projections</a:t>
                      </a:r>
                      <a:r>
                        <a:rPr lang="en-GB" sz="1100" dirty="0">
                          <a:solidFill>
                            <a:schemeClr val="bg1">
                              <a:lumMod val="65000"/>
                            </a:schemeClr>
                          </a:solidFill>
                          <a:latin typeface="Calibri"/>
                          <a:ea typeface="Calibri"/>
                          <a:cs typeface="Calibri"/>
                        </a:rPr>
                        <a:t> (Income, expenditure and profit)</a:t>
                      </a:r>
                      <a:endParaRPr lang="en-GB" sz="1100" dirty="0">
                        <a:solidFill>
                          <a:schemeClr val="bg1">
                            <a:lumMod val="65000"/>
                          </a:schemeClr>
                        </a:solidFill>
                        <a:latin typeface="Calibri"/>
                        <a:ea typeface="Calibri"/>
                        <a:cs typeface="Times New Roman"/>
                      </a:endParaRPr>
                    </a:p>
                    <a:p>
                      <a:pPr>
                        <a:lnSpc>
                          <a:spcPct val="115000"/>
                        </a:lnSpc>
                        <a:spcAft>
                          <a:spcPts val="0"/>
                        </a:spcAft>
                      </a:pPr>
                      <a:r>
                        <a:rPr lang="en-GB" sz="1100" b="1" dirty="0">
                          <a:solidFill>
                            <a:schemeClr val="bg1">
                              <a:lumMod val="65000"/>
                            </a:schemeClr>
                          </a:solidFill>
                          <a:latin typeface="Calibri"/>
                          <a:ea typeface="Calibri"/>
                          <a:cs typeface="Calibri"/>
                        </a:rPr>
                        <a:t>Insight into Funding</a:t>
                      </a:r>
                      <a:r>
                        <a:rPr lang="en-GB" sz="1100" dirty="0">
                          <a:solidFill>
                            <a:schemeClr val="bg1">
                              <a:lumMod val="65000"/>
                            </a:schemeClr>
                          </a:solidFill>
                          <a:latin typeface="Calibri"/>
                          <a:ea typeface="Calibri"/>
                          <a:cs typeface="Calibri"/>
                        </a:rPr>
                        <a:t> (</a:t>
                      </a:r>
                      <a:r>
                        <a:rPr lang="en-GB" sz="1100" dirty="0" err="1">
                          <a:solidFill>
                            <a:schemeClr val="bg1">
                              <a:lumMod val="65000"/>
                            </a:schemeClr>
                          </a:solidFill>
                          <a:latin typeface="Calibri"/>
                          <a:ea typeface="Calibri"/>
                          <a:cs typeface="Calibri"/>
                        </a:rPr>
                        <a:t>Crowdfunding</a:t>
                      </a:r>
                      <a:r>
                        <a:rPr lang="en-GB" sz="1100" dirty="0">
                          <a:solidFill>
                            <a:schemeClr val="bg1">
                              <a:lumMod val="65000"/>
                            </a:schemeClr>
                          </a:solidFill>
                          <a:latin typeface="Calibri"/>
                          <a:ea typeface="Calibri"/>
                          <a:cs typeface="Calibri"/>
                        </a:rPr>
                        <a:t>, loans, grants)</a:t>
                      </a:r>
                      <a:endParaRPr lang="en-GB" sz="1100" dirty="0">
                        <a:solidFill>
                          <a:schemeClr val="bg1">
                            <a:lumMod val="65000"/>
                          </a:schemeClr>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45143">
                <a:tc>
                  <a:txBody>
                    <a:bodyPr/>
                    <a:lstStyle/>
                    <a:p>
                      <a:pPr>
                        <a:lnSpc>
                          <a:spcPct val="115000"/>
                        </a:lnSpc>
                        <a:spcAft>
                          <a:spcPts val="0"/>
                        </a:spcAft>
                      </a:pPr>
                      <a:r>
                        <a:rPr lang="en-GB" sz="1100">
                          <a:solidFill>
                            <a:schemeClr val="bg1">
                              <a:lumMod val="65000"/>
                            </a:schemeClr>
                          </a:solidFill>
                          <a:latin typeface="Calibri"/>
                          <a:ea typeface="Calibri"/>
                          <a:cs typeface="Calibri"/>
                        </a:rPr>
                        <a:t>Wk 10:</a:t>
                      </a:r>
                      <a:endParaRPr lang="en-GB" sz="1100">
                        <a:solidFill>
                          <a:schemeClr val="bg1">
                            <a:lumMod val="65000"/>
                          </a:schemeClr>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100">
                          <a:solidFill>
                            <a:schemeClr val="bg1">
                              <a:lumMod val="65000"/>
                            </a:schemeClr>
                          </a:solidFill>
                          <a:latin typeface="Calibri"/>
                          <a:ea typeface="Calibri"/>
                          <a:cs typeface="Calibri"/>
                        </a:rPr>
                        <a:t>4th Dec</a:t>
                      </a:r>
                      <a:endParaRPr lang="en-GB" sz="1100">
                        <a:solidFill>
                          <a:schemeClr val="bg1">
                            <a:lumMod val="65000"/>
                          </a:schemeClr>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100" b="1" dirty="0">
                          <a:solidFill>
                            <a:schemeClr val="bg1">
                              <a:lumMod val="65000"/>
                            </a:schemeClr>
                          </a:solidFill>
                          <a:latin typeface="Calibri"/>
                          <a:ea typeface="Calibri"/>
                          <a:cs typeface="Calibri"/>
                        </a:rPr>
                        <a:t>Self-study and assignment preparation</a:t>
                      </a:r>
                      <a:endParaRPr lang="en-GB" sz="1100" dirty="0">
                        <a:solidFill>
                          <a:schemeClr val="bg1">
                            <a:lumMod val="65000"/>
                          </a:schemeClr>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90286">
                <a:tc>
                  <a:txBody>
                    <a:bodyPr/>
                    <a:lstStyle/>
                    <a:p>
                      <a:pPr>
                        <a:lnSpc>
                          <a:spcPct val="115000"/>
                        </a:lnSpc>
                        <a:spcAft>
                          <a:spcPts val="0"/>
                        </a:spcAft>
                      </a:pPr>
                      <a:r>
                        <a:rPr lang="en-GB" sz="1100">
                          <a:solidFill>
                            <a:schemeClr val="bg1">
                              <a:lumMod val="65000"/>
                            </a:schemeClr>
                          </a:solidFill>
                          <a:latin typeface="Calibri"/>
                          <a:ea typeface="Calibri"/>
                          <a:cs typeface="Calibri"/>
                        </a:rPr>
                        <a:t>Wk 11:</a:t>
                      </a:r>
                      <a:endParaRPr lang="en-GB" sz="1100">
                        <a:solidFill>
                          <a:schemeClr val="bg1">
                            <a:lumMod val="65000"/>
                          </a:schemeClr>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100">
                          <a:solidFill>
                            <a:schemeClr val="bg1">
                              <a:lumMod val="65000"/>
                            </a:schemeClr>
                          </a:solidFill>
                          <a:latin typeface="Calibri"/>
                          <a:ea typeface="Calibri"/>
                          <a:cs typeface="Calibri"/>
                        </a:rPr>
                        <a:t>11th Dec</a:t>
                      </a:r>
                      <a:endParaRPr lang="en-GB" sz="1100">
                        <a:solidFill>
                          <a:schemeClr val="bg1">
                            <a:lumMod val="65000"/>
                          </a:schemeClr>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100" b="1" dirty="0">
                          <a:solidFill>
                            <a:schemeClr val="bg1">
                              <a:lumMod val="65000"/>
                            </a:schemeClr>
                          </a:solidFill>
                          <a:latin typeface="Calibri"/>
                          <a:ea typeface="Calibri"/>
                          <a:cs typeface="Calibri"/>
                        </a:rPr>
                        <a:t>1-2-1 Assignment Support Slots</a:t>
                      </a:r>
                      <a:endParaRPr lang="en-GB" sz="1100" dirty="0">
                        <a:solidFill>
                          <a:schemeClr val="bg1">
                            <a:lumMod val="65000"/>
                          </a:schemeClr>
                        </a:solidFill>
                        <a:latin typeface="Calibri"/>
                        <a:ea typeface="Calibri"/>
                        <a:cs typeface="Times New Roman"/>
                      </a:endParaRPr>
                    </a:p>
                    <a:p>
                      <a:pPr>
                        <a:lnSpc>
                          <a:spcPct val="115000"/>
                        </a:lnSpc>
                        <a:spcAft>
                          <a:spcPts val="0"/>
                        </a:spcAft>
                      </a:pPr>
                      <a:r>
                        <a:rPr lang="en-GB" sz="1100" i="1" dirty="0">
                          <a:solidFill>
                            <a:schemeClr val="bg1">
                              <a:lumMod val="65000"/>
                            </a:schemeClr>
                          </a:solidFill>
                          <a:latin typeface="Calibri"/>
                          <a:ea typeface="Calibri"/>
                          <a:cs typeface="Calibri"/>
                        </a:rPr>
                        <a:t>Assessment Submission Deadline Week</a:t>
                      </a:r>
                      <a:endParaRPr lang="en-GB" sz="1100" dirty="0">
                        <a:solidFill>
                          <a:schemeClr val="bg1">
                            <a:lumMod val="65000"/>
                          </a:schemeClr>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45143">
                <a:tc>
                  <a:txBody>
                    <a:bodyPr/>
                    <a:lstStyle/>
                    <a:p>
                      <a:pPr>
                        <a:lnSpc>
                          <a:spcPct val="115000"/>
                        </a:lnSpc>
                        <a:spcAft>
                          <a:spcPts val="0"/>
                        </a:spcAft>
                      </a:pPr>
                      <a:r>
                        <a:rPr lang="en-GB" sz="1100">
                          <a:solidFill>
                            <a:schemeClr val="bg1">
                              <a:lumMod val="65000"/>
                            </a:schemeClr>
                          </a:solidFill>
                          <a:latin typeface="Calibri"/>
                          <a:ea typeface="Calibri"/>
                          <a:cs typeface="Calibri"/>
                        </a:rPr>
                        <a:t>Wk 12:</a:t>
                      </a:r>
                      <a:endParaRPr lang="en-GB" sz="1100">
                        <a:solidFill>
                          <a:schemeClr val="bg1">
                            <a:lumMod val="65000"/>
                          </a:schemeClr>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100">
                          <a:solidFill>
                            <a:schemeClr val="bg1">
                              <a:lumMod val="65000"/>
                            </a:schemeClr>
                          </a:solidFill>
                          <a:latin typeface="Calibri"/>
                          <a:ea typeface="Calibri"/>
                          <a:cs typeface="Calibri"/>
                        </a:rPr>
                        <a:t>8th Jan</a:t>
                      </a:r>
                      <a:endParaRPr lang="en-GB" sz="1100">
                        <a:solidFill>
                          <a:schemeClr val="bg1">
                            <a:lumMod val="65000"/>
                          </a:schemeClr>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100" b="1" dirty="0">
                          <a:solidFill>
                            <a:schemeClr val="bg1">
                              <a:lumMod val="65000"/>
                            </a:schemeClr>
                          </a:solidFill>
                          <a:latin typeface="Calibri"/>
                          <a:ea typeface="Calibri"/>
                          <a:cs typeface="Calibri"/>
                        </a:rPr>
                        <a:t>Feedback to students and module evaluation</a:t>
                      </a:r>
                      <a:endParaRPr lang="en-GB" sz="1100" dirty="0">
                        <a:solidFill>
                          <a:schemeClr val="bg1">
                            <a:lumMod val="65000"/>
                          </a:schemeClr>
                        </a:solidFill>
                        <a:latin typeface="Calibri"/>
                        <a:ea typeface="Calibri"/>
                        <a:cs typeface="Times New Roman"/>
                      </a:endParaRPr>
                    </a:p>
                  </a:txBody>
                  <a:tcPr marL="51632" marR="516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bl>
          </a:graphicData>
        </a:graphic>
      </p:graphicFrame>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3"/>
          <p:cNvSpPr txBox="1">
            <a:spLocks noChangeArrowheads="1"/>
          </p:cNvSpPr>
          <p:nvPr/>
        </p:nvSpPr>
        <p:spPr bwMode="auto">
          <a:xfrm>
            <a:off x="611188" y="2483018"/>
            <a:ext cx="8281987" cy="3970318"/>
          </a:xfrm>
          <a:prstGeom prst="rect">
            <a:avLst/>
          </a:prstGeom>
          <a:noFill/>
          <a:ln w="9525">
            <a:noFill/>
            <a:miter lim="800000"/>
            <a:headEnd/>
            <a:tailEnd/>
          </a:ln>
        </p:spPr>
        <p:txBody>
          <a:bodyPr>
            <a:spAutoFit/>
          </a:bodyPr>
          <a:lstStyle/>
          <a:p>
            <a:pPr lvl="0"/>
            <a:r>
              <a:rPr lang="en-GB" dirty="0" smtClean="0"/>
              <a:t>1. The </a:t>
            </a:r>
            <a:r>
              <a:rPr lang="en-GB" dirty="0"/>
              <a:t>Simply Do Ideas Tool: This online system works on 6 ‘business’ elements or steps. The student is asked to analyse and complete necessary sections under each of these elements. These are then automatically compiled and presented in an online or presentation format as seen in this example here: </a:t>
            </a:r>
            <a:r>
              <a:rPr lang="en-GB" u="sng" dirty="0">
                <a:hlinkClick r:id="rId2"/>
              </a:rPr>
              <a:t>https://app.simplydo.io/idea/aDzkr9rC4SonrGawi/pitch</a:t>
            </a:r>
            <a:endParaRPr lang="en-GB" dirty="0"/>
          </a:p>
          <a:p>
            <a:r>
              <a:rPr lang="en-GB" b="1" dirty="0" smtClean="0"/>
              <a:t>	Student </a:t>
            </a:r>
            <a:r>
              <a:rPr lang="en-GB" b="1" dirty="0"/>
              <a:t>requirements:</a:t>
            </a:r>
            <a:endParaRPr lang="en-GB" dirty="0"/>
          </a:p>
          <a:p>
            <a:pPr lvl="0"/>
            <a:r>
              <a:rPr lang="en-GB" dirty="0" smtClean="0"/>
              <a:t>	Submission </a:t>
            </a:r>
            <a:r>
              <a:rPr lang="en-GB" dirty="0"/>
              <a:t>of completed online portfolio. [50%]</a:t>
            </a:r>
          </a:p>
          <a:p>
            <a:pPr lvl="0"/>
            <a:r>
              <a:rPr lang="en-GB" dirty="0" smtClean="0"/>
              <a:t>	Supporting </a:t>
            </a:r>
            <a:r>
              <a:rPr lang="en-GB" dirty="0"/>
              <a:t>attachments to include: [40%]</a:t>
            </a:r>
          </a:p>
          <a:p>
            <a:pPr lvl="1"/>
            <a:r>
              <a:rPr lang="en-GB" dirty="0" smtClean="0"/>
              <a:t>		SWOT </a:t>
            </a:r>
            <a:r>
              <a:rPr lang="en-GB" dirty="0"/>
              <a:t>Analysis of their </a:t>
            </a:r>
            <a:r>
              <a:rPr lang="en-GB" dirty="0" smtClean="0"/>
              <a:t>idea/business</a:t>
            </a:r>
            <a:endParaRPr lang="en-GB" dirty="0"/>
          </a:p>
          <a:p>
            <a:pPr lvl="1"/>
            <a:r>
              <a:rPr lang="en-GB" dirty="0" smtClean="0"/>
              <a:t>		Five </a:t>
            </a:r>
            <a:r>
              <a:rPr lang="en-GB" dirty="0"/>
              <a:t>Forces Competitor Analysis </a:t>
            </a:r>
          </a:p>
          <a:p>
            <a:pPr lvl="1"/>
            <a:r>
              <a:rPr lang="en-GB" dirty="0" smtClean="0"/>
              <a:t>		Pricing </a:t>
            </a:r>
            <a:r>
              <a:rPr lang="en-GB" dirty="0"/>
              <a:t>Proposal and Financial Projection</a:t>
            </a:r>
          </a:p>
          <a:p>
            <a:pPr lvl="1"/>
            <a:r>
              <a:rPr lang="en-GB" dirty="0" smtClean="0"/>
              <a:t>		Marketing Plan</a:t>
            </a:r>
          </a:p>
          <a:p>
            <a:pPr lvl="1"/>
            <a:endParaRPr lang="en-GB" dirty="0"/>
          </a:p>
          <a:p>
            <a:pPr lvl="0"/>
            <a:r>
              <a:rPr lang="en-GB" dirty="0" smtClean="0"/>
              <a:t>2. A </a:t>
            </a:r>
            <a:r>
              <a:rPr lang="en-GB" dirty="0"/>
              <a:t>completed and professional CV (10%)</a:t>
            </a:r>
          </a:p>
        </p:txBody>
      </p:sp>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Assessment</a:t>
            </a:r>
            <a:endParaRPr lang="en-GB" sz="2400" b="1" dirty="0">
              <a:solidFill>
                <a:schemeClr val="accent2">
                  <a:lumMod val="75000"/>
                </a:schemeClr>
              </a:solidFill>
              <a:latin typeface="Tahoma" pitchFamily="34" charset="0"/>
              <a:ea typeface="ＭＳ Ｐゴシック" pitchFamily="-112" charset="-128"/>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3"/>
          <p:cNvSpPr txBox="1">
            <a:spLocks noChangeArrowheads="1"/>
          </p:cNvSpPr>
          <p:nvPr/>
        </p:nvSpPr>
        <p:spPr bwMode="auto">
          <a:xfrm>
            <a:off x="395536" y="1785005"/>
            <a:ext cx="8281987" cy="4524315"/>
          </a:xfrm>
          <a:prstGeom prst="rect">
            <a:avLst/>
          </a:prstGeom>
          <a:noFill/>
          <a:ln w="9525">
            <a:noFill/>
            <a:miter lim="800000"/>
            <a:headEnd/>
            <a:tailEnd/>
          </a:ln>
        </p:spPr>
        <p:txBody>
          <a:bodyPr>
            <a:spAutoFit/>
          </a:bodyPr>
          <a:lstStyle/>
          <a:p>
            <a:pPr eaLnBrk="0" hangingPunct="0">
              <a:spcBef>
                <a:spcPct val="50000"/>
              </a:spcBef>
            </a:pPr>
            <a:r>
              <a:rPr lang="en-GB" sz="2400" dirty="0">
                <a:latin typeface="Tahoma" pitchFamily="34" charset="0"/>
                <a:ea typeface="ＭＳ Ｐゴシック" pitchFamily="-112" charset="-128"/>
              </a:rPr>
              <a:t>This module is designed to help prepare you for the ‘real’ world</a:t>
            </a:r>
            <a:r>
              <a:rPr lang="en-GB" sz="2400" dirty="0" smtClean="0">
                <a:latin typeface="Tahoma" pitchFamily="34" charset="0"/>
                <a:ea typeface="ＭＳ Ｐゴシック" pitchFamily="-112" charset="-128"/>
              </a:rPr>
              <a:t>.</a:t>
            </a:r>
          </a:p>
          <a:p>
            <a:pPr eaLnBrk="0" hangingPunct="0">
              <a:spcBef>
                <a:spcPct val="50000"/>
              </a:spcBef>
            </a:pPr>
            <a:r>
              <a:rPr lang="en-GB" sz="2400" dirty="0" smtClean="0">
                <a:latin typeface="Tahoma" pitchFamily="34" charset="0"/>
                <a:ea typeface="ＭＳ Ｐゴシック" pitchFamily="-112" charset="-128"/>
              </a:rPr>
              <a:t>It will help you to:</a:t>
            </a:r>
          </a:p>
          <a:p>
            <a:pPr eaLnBrk="0" hangingPunct="0">
              <a:spcBef>
                <a:spcPct val="50000"/>
              </a:spcBef>
            </a:pPr>
            <a:r>
              <a:rPr lang="en-GB" sz="2400" dirty="0" smtClean="0">
                <a:latin typeface="Tahoma" pitchFamily="34" charset="0"/>
                <a:ea typeface="ＭＳ Ｐゴシック" pitchFamily="-112" charset="-128"/>
              </a:rPr>
              <a:t/>
            </a:r>
            <a:br>
              <a:rPr lang="en-GB" sz="2400" dirty="0" smtClean="0">
                <a:latin typeface="Tahoma" pitchFamily="34" charset="0"/>
                <a:ea typeface="ＭＳ Ｐゴシック" pitchFamily="-112" charset="-128"/>
              </a:rPr>
            </a:br>
            <a:r>
              <a:rPr lang="en-GB" sz="2400" dirty="0" smtClean="0">
                <a:latin typeface="Tahoma" pitchFamily="34" charset="0"/>
                <a:ea typeface="ＭＳ Ｐゴシック" pitchFamily="-112" charset="-128"/>
              </a:rPr>
              <a:t>- Identify your individual skills, strengths and weaknesses</a:t>
            </a:r>
          </a:p>
          <a:p>
            <a:pPr eaLnBrk="0" hangingPunct="0">
              <a:spcBef>
                <a:spcPct val="50000"/>
              </a:spcBef>
            </a:pPr>
            <a:r>
              <a:rPr lang="en-GB" sz="2400" dirty="0" smtClean="0">
                <a:latin typeface="Tahoma" pitchFamily="34" charset="0"/>
                <a:ea typeface="ＭＳ Ｐゴシック" pitchFamily="-112" charset="-128"/>
              </a:rPr>
              <a:t>- How to apply yourself and get out there</a:t>
            </a:r>
          </a:p>
          <a:p>
            <a:pPr eaLnBrk="0" hangingPunct="0">
              <a:spcBef>
                <a:spcPct val="50000"/>
              </a:spcBef>
              <a:buFontTx/>
              <a:buChar char="-"/>
            </a:pPr>
            <a:r>
              <a:rPr lang="en-GB" sz="2400" dirty="0" smtClean="0">
                <a:latin typeface="Tahoma" pitchFamily="34" charset="0"/>
                <a:ea typeface="ＭＳ Ｐゴシック" pitchFamily="-112" charset="-128"/>
              </a:rPr>
              <a:t> Gain confidence in going alone</a:t>
            </a:r>
          </a:p>
          <a:p>
            <a:pPr eaLnBrk="0" hangingPunct="0">
              <a:spcBef>
                <a:spcPct val="50000"/>
              </a:spcBef>
              <a:buFontTx/>
              <a:buChar char="-"/>
            </a:pPr>
            <a:r>
              <a:rPr lang="en-GB" sz="2400" b="1" dirty="0" smtClean="0">
                <a:latin typeface="Tahoma" pitchFamily="34" charset="0"/>
                <a:ea typeface="ＭＳ Ｐゴシック" pitchFamily="-112" charset="-128"/>
              </a:rPr>
              <a:t> EMBRACE YOUR CREATIVE – IDEAS!!!</a:t>
            </a:r>
            <a:endParaRPr lang="en-GB" sz="2400" b="1" dirty="0">
              <a:latin typeface="Tahoma" pitchFamily="34" charset="0"/>
              <a:ea typeface="ＭＳ Ｐゴシック" pitchFamily="-112" charset="-128"/>
            </a:endParaRPr>
          </a:p>
          <a:p>
            <a:pPr eaLnBrk="0" hangingPunct="0">
              <a:spcBef>
                <a:spcPct val="50000"/>
              </a:spcBef>
            </a:pPr>
            <a:r>
              <a:rPr lang="en-GB" sz="2400" dirty="0" smtClean="0">
                <a:latin typeface="Tahoma" pitchFamily="34" charset="0"/>
                <a:ea typeface="ＭＳ Ｐゴシック" pitchFamily="-112" charset="-128"/>
              </a:rPr>
              <a:t>- Develop your next step</a:t>
            </a:r>
            <a:endParaRPr lang="en-GB" sz="2400" dirty="0">
              <a:latin typeface="Tahoma" pitchFamily="34" charset="0"/>
              <a:ea typeface="ＭＳ Ｐゴシック" pitchFamily="-112" charset="-128"/>
            </a:endParaRPr>
          </a:p>
        </p:txBody>
      </p:sp>
      <p:sp>
        <p:nvSpPr>
          <p:cNvPr id="6" name="Title 1"/>
          <p:cNvSpPr txBox="1">
            <a:spLocks/>
          </p:cNvSpPr>
          <p:nvPr/>
        </p:nvSpPr>
        <p:spPr>
          <a:xfrm>
            <a:off x="395536" y="188640"/>
            <a:ext cx="8064896" cy="1440160"/>
          </a:xfrm>
          <a:prstGeom prst="rect">
            <a:avLst/>
          </a:prstGeom>
        </p:spPr>
        <p:txBody>
          <a:bodyPr vert="horz"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effectLst/>
                <a:uLnTx/>
                <a:uFillTx/>
                <a:latin typeface="+mj-lt"/>
                <a:ea typeface="+mj-ea"/>
                <a:cs typeface="+mj-cs"/>
              </a:rPr>
              <a:t>Business, Marketing &amp; Self Promotion</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827088" y="2060575"/>
            <a:ext cx="7993062" cy="954107"/>
          </a:xfrm>
          <a:prstGeom prst="rect">
            <a:avLst/>
          </a:prstGeom>
          <a:noFill/>
          <a:ln w="9525">
            <a:noFill/>
            <a:miter lim="800000"/>
            <a:headEnd/>
            <a:tailEnd/>
          </a:ln>
        </p:spPr>
        <p:txBody>
          <a:bodyPr>
            <a:spAutoFit/>
          </a:bodyPr>
          <a:lstStyle/>
          <a:p>
            <a:pPr eaLnBrk="0" hangingPunct="0">
              <a:spcBef>
                <a:spcPct val="50000"/>
              </a:spcBef>
            </a:pPr>
            <a:r>
              <a:rPr lang="en-GB" sz="2800" dirty="0" smtClean="0">
                <a:latin typeface="Tahoma" pitchFamily="34" charset="0"/>
                <a:ea typeface="ＭＳ Ｐゴシック" pitchFamily="-112" charset="-128"/>
              </a:rPr>
              <a:t>YOU – Self-evaluation</a:t>
            </a:r>
            <a:r>
              <a:rPr lang="en-GB" sz="2800" dirty="0">
                <a:latin typeface="Tahoma" pitchFamily="34" charset="0"/>
                <a:ea typeface="ＭＳ Ｐゴシック" pitchFamily="-112" charset="-128"/>
              </a:rPr>
              <a:t>.</a:t>
            </a:r>
            <a:r>
              <a:rPr lang="en-GB" sz="2800" dirty="0" smtClean="0">
                <a:latin typeface="Tahoma" pitchFamily="34" charset="0"/>
                <a:ea typeface="ＭＳ Ｐゴシック" pitchFamily="-112" charset="-128"/>
              </a:rPr>
              <a:t> What can I do? What do I want?</a:t>
            </a:r>
            <a:endParaRPr lang="en-GB" sz="2800" dirty="0">
              <a:latin typeface="Tahoma" pitchFamily="34" charset="0"/>
              <a:ea typeface="ＭＳ Ｐゴシック" pitchFamily="-112" charset="-128"/>
            </a:endParaRPr>
          </a:p>
        </p:txBody>
      </p:sp>
      <p:sp>
        <p:nvSpPr>
          <p:cNvPr id="14340" name="Text Box 4"/>
          <p:cNvSpPr txBox="1">
            <a:spLocks noChangeArrowheads="1"/>
          </p:cNvSpPr>
          <p:nvPr/>
        </p:nvSpPr>
        <p:spPr bwMode="auto">
          <a:xfrm>
            <a:off x="827088" y="3212976"/>
            <a:ext cx="7993062" cy="954107"/>
          </a:xfrm>
          <a:prstGeom prst="rect">
            <a:avLst/>
          </a:prstGeom>
          <a:noFill/>
          <a:ln w="9525">
            <a:noFill/>
            <a:miter lim="800000"/>
            <a:headEnd/>
            <a:tailEnd/>
          </a:ln>
        </p:spPr>
        <p:txBody>
          <a:bodyPr>
            <a:spAutoFit/>
          </a:bodyPr>
          <a:lstStyle/>
          <a:p>
            <a:pPr eaLnBrk="0" hangingPunct="0">
              <a:spcBef>
                <a:spcPct val="50000"/>
              </a:spcBef>
            </a:pPr>
            <a:r>
              <a:rPr lang="en-GB" sz="2800" dirty="0" smtClean="0">
                <a:solidFill>
                  <a:schemeClr val="bg1">
                    <a:lumMod val="65000"/>
                  </a:schemeClr>
                </a:solidFill>
                <a:latin typeface="Tahoma" pitchFamily="34" charset="0"/>
                <a:ea typeface="ＭＳ Ｐゴシック" pitchFamily="-112" charset="-128"/>
              </a:rPr>
              <a:t>ENVIRONMENT – What’s out there? How does it work?</a:t>
            </a:r>
            <a:endParaRPr lang="en-GB" sz="2800" dirty="0">
              <a:solidFill>
                <a:schemeClr val="bg1">
                  <a:lumMod val="65000"/>
                </a:schemeClr>
              </a:solidFill>
              <a:latin typeface="Tahoma" pitchFamily="34" charset="0"/>
              <a:ea typeface="ＭＳ Ｐゴシック" pitchFamily="-112" charset="-128"/>
            </a:endParaRPr>
          </a:p>
        </p:txBody>
      </p:sp>
      <p:sp>
        <p:nvSpPr>
          <p:cNvPr id="14341" name="Text Box 5"/>
          <p:cNvSpPr txBox="1">
            <a:spLocks noChangeArrowheads="1"/>
          </p:cNvSpPr>
          <p:nvPr/>
        </p:nvSpPr>
        <p:spPr bwMode="auto">
          <a:xfrm>
            <a:off x="827088" y="4563125"/>
            <a:ext cx="7993062" cy="954107"/>
          </a:xfrm>
          <a:prstGeom prst="rect">
            <a:avLst/>
          </a:prstGeom>
          <a:noFill/>
          <a:ln w="9525">
            <a:noFill/>
            <a:miter lim="800000"/>
            <a:headEnd/>
            <a:tailEnd/>
          </a:ln>
        </p:spPr>
        <p:txBody>
          <a:bodyPr>
            <a:spAutoFit/>
          </a:bodyPr>
          <a:lstStyle/>
          <a:p>
            <a:pPr eaLnBrk="0" hangingPunct="0">
              <a:spcBef>
                <a:spcPct val="50000"/>
              </a:spcBef>
            </a:pPr>
            <a:r>
              <a:rPr lang="en-GB" sz="2800" dirty="0" smtClean="0">
                <a:solidFill>
                  <a:schemeClr val="bg1">
                    <a:lumMod val="65000"/>
                  </a:schemeClr>
                </a:solidFill>
                <a:latin typeface="Tahoma" pitchFamily="34" charset="0"/>
                <a:ea typeface="ＭＳ Ｐゴシック" pitchFamily="-112" charset="-128"/>
              </a:rPr>
              <a:t>FIT – Where do I or can I fit in? How do I do this?</a:t>
            </a:r>
            <a:endParaRPr lang="en-GB" sz="2800" dirty="0">
              <a:solidFill>
                <a:schemeClr val="bg1">
                  <a:lumMod val="65000"/>
                </a:schemeClr>
              </a:solidFill>
              <a:latin typeface="Tahoma" pitchFamily="34" charset="0"/>
              <a:ea typeface="ＭＳ Ｐゴシック" pitchFamily="-112" charset="-128"/>
            </a:endParaRPr>
          </a:p>
        </p:txBody>
      </p:sp>
      <p:sp>
        <p:nvSpPr>
          <p:cNvPr id="5" name="Title 1"/>
          <p:cNvSpPr txBox="1">
            <a:spLocks/>
          </p:cNvSpPr>
          <p:nvPr/>
        </p:nvSpPr>
        <p:spPr>
          <a:xfrm>
            <a:off x="395536" y="188640"/>
            <a:ext cx="8064896" cy="1440160"/>
          </a:xfrm>
          <a:prstGeom prst="rect">
            <a:avLst/>
          </a:prstGeom>
        </p:spPr>
        <p:txBody>
          <a:bodyPr vert="horz"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effectLst/>
                <a:uLnTx/>
                <a:uFillTx/>
                <a:latin typeface="+mj-lt"/>
                <a:ea typeface="+mj-ea"/>
                <a:cs typeface="+mj-cs"/>
              </a:rPr>
              <a:t>Basic Principle</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827088" y="2060575"/>
            <a:ext cx="7993062" cy="523220"/>
          </a:xfrm>
          <a:prstGeom prst="rect">
            <a:avLst/>
          </a:prstGeom>
          <a:noFill/>
          <a:ln w="9525">
            <a:noFill/>
            <a:miter lim="800000"/>
            <a:headEnd/>
            <a:tailEnd/>
          </a:ln>
        </p:spPr>
        <p:txBody>
          <a:bodyPr>
            <a:spAutoFit/>
          </a:bodyPr>
          <a:lstStyle/>
          <a:p>
            <a:pPr eaLnBrk="0" hangingPunct="0">
              <a:spcBef>
                <a:spcPct val="50000"/>
              </a:spcBef>
            </a:pPr>
            <a:r>
              <a:rPr lang="en-GB" sz="2800" dirty="0" smtClean="0">
                <a:latin typeface="Tahoma" pitchFamily="34" charset="0"/>
                <a:ea typeface="ＭＳ Ｐゴシック" pitchFamily="-112" charset="-128"/>
              </a:rPr>
              <a:t>YOU – Skills audit. CV’s. Interviews.</a:t>
            </a:r>
            <a:endParaRPr lang="en-GB" sz="2800" dirty="0">
              <a:latin typeface="Tahoma" pitchFamily="34" charset="0"/>
              <a:ea typeface="ＭＳ Ｐゴシック" pitchFamily="-112" charset="-128"/>
            </a:endParaRPr>
          </a:p>
        </p:txBody>
      </p:sp>
      <p:sp>
        <p:nvSpPr>
          <p:cNvPr id="14340" name="Text Box 4"/>
          <p:cNvSpPr txBox="1">
            <a:spLocks noChangeArrowheads="1"/>
          </p:cNvSpPr>
          <p:nvPr/>
        </p:nvSpPr>
        <p:spPr bwMode="auto">
          <a:xfrm>
            <a:off x="827088" y="3194973"/>
            <a:ext cx="7993062" cy="954107"/>
          </a:xfrm>
          <a:prstGeom prst="rect">
            <a:avLst/>
          </a:prstGeom>
          <a:noFill/>
          <a:ln w="9525">
            <a:noFill/>
            <a:miter lim="800000"/>
            <a:headEnd/>
            <a:tailEnd/>
          </a:ln>
        </p:spPr>
        <p:txBody>
          <a:bodyPr>
            <a:spAutoFit/>
          </a:bodyPr>
          <a:lstStyle/>
          <a:p>
            <a:pPr eaLnBrk="0" hangingPunct="0">
              <a:spcBef>
                <a:spcPct val="50000"/>
              </a:spcBef>
            </a:pPr>
            <a:r>
              <a:rPr lang="en-GB" sz="2800" dirty="0" smtClean="0">
                <a:solidFill>
                  <a:schemeClr val="bg1">
                    <a:lumMod val="65000"/>
                  </a:schemeClr>
                </a:solidFill>
                <a:latin typeface="Tahoma" pitchFamily="34" charset="0"/>
                <a:ea typeface="ＭＳ Ｐゴシック" pitchFamily="-112" charset="-128"/>
              </a:rPr>
              <a:t>ENVIRONMENT – The industry. Rules &amp; </a:t>
            </a:r>
            <a:r>
              <a:rPr lang="en-GB" sz="2800" dirty="0" err="1" smtClean="0">
                <a:solidFill>
                  <a:schemeClr val="bg1">
                    <a:lumMod val="65000"/>
                  </a:schemeClr>
                </a:solidFill>
                <a:latin typeface="Tahoma" pitchFamily="34" charset="0"/>
                <a:ea typeface="ＭＳ Ｐゴシック" pitchFamily="-112" charset="-128"/>
              </a:rPr>
              <a:t>reg’s</a:t>
            </a:r>
            <a:r>
              <a:rPr lang="en-GB" sz="2800" dirty="0" smtClean="0">
                <a:solidFill>
                  <a:schemeClr val="bg1">
                    <a:lumMod val="65000"/>
                  </a:schemeClr>
                </a:solidFill>
                <a:latin typeface="Tahoma" pitchFamily="34" charset="0"/>
                <a:ea typeface="ＭＳ Ｐゴシック" pitchFamily="-112" charset="-128"/>
              </a:rPr>
              <a:t>. Opportunities and Threats.</a:t>
            </a:r>
            <a:endParaRPr lang="en-GB" sz="2800" dirty="0">
              <a:solidFill>
                <a:schemeClr val="bg1">
                  <a:lumMod val="65000"/>
                </a:schemeClr>
              </a:solidFill>
              <a:latin typeface="Tahoma" pitchFamily="34" charset="0"/>
              <a:ea typeface="ＭＳ Ｐゴシック" pitchFamily="-112" charset="-128"/>
            </a:endParaRPr>
          </a:p>
        </p:txBody>
      </p:sp>
      <p:sp>
        <p:nvSpPr>
          <p:cNvPr id="14341" name="Text Box 5"/>
          <p:cNvSpPr txBox="1">
            <a:spLocks noChangeArrowheads="1"/>
          </p:cNvSpPr>
          <p:nvPr/>
        </p:nvSpPr>
        <p:spPr bwMode="auto">
          <a:xfrm>
            <a:off x="827088" y="4563125"/>
            <a:ext cx="7993062" cy="523220"/>
          </a:xfrm>
          <a:prstGeom prst="rect">
            <a:avLst/>
          </a:prstGeom>
          <a:noFill/>
          <a:ln w="9525">
            <a:noFill/>
            <a:miter lim="800000"/>
            <a:headEnd/>
            <a:tailEnd/>
          </a:ln>
        </p:spPr>
        <p:txBody>
          <a:bodyPr>
            <a:spAutoFit/>
          </a:bodyPr>
          <a:lstStyle/>
          <a:p>
            <a:pPr eaLnBrk="0" hangingPunct="0">
              <a:spcBef>
                <a:spcPct val="50000"/>
              </a:spcBef>
            </a:pPr>
            <a:r>
              <a:rPr lang="en-GB" sz="2800" dirty="0" smtClean="0">
                <a:solidFill>
                  <a:schemeClr val="bg1">
                    <a:lumMod val="65000"/>
                  </a:schemeClr>
                </a:solidFill>
                <a:latin typeface="Tahoma" pitchFamily="34" charset="0"/>
                <a:ea typeface="ＭＳ Ｐゴシック" pitchFamily="-112" charset="-128"/>
              </a:rPr>
              <a:t>FIT – Ideas. Business. Self-Promotion.</a:t>
            </a:r>
            <a:endParaRPr lang="en-GB" sz="2800" dirty="0">
              <a:solidFill>
                <a:schemeClr val="bg1">
                  <a:lumMod val="65000"/>
                </a:schemeClr>
              </a:solidFill>
              <a:latin typeface="Tahoma" pitchFamily="34" charset="0"/>
              <a:ea typeface="ＭＳ Ｐゴシック" pitchFamily="-112" charset="-128"/>
            </a:endParaRPr>
          </a:p>
        </p:txBody>
      </p:sp>
      <p:sp>
        <p:nvSpPr>
          <p:cNvPr id="5" name="Title 1"/>
          <p:cNvSpPr txBox="1">
            <a:spLocks/>
          </p:cNvSpPr>
          <p:nvPr/>
        </p:nvSpPr>
        <p:spPr>
          <a:xfrm>
            <a:off x="395536" y="188640"/>
            <a:ext cx="8064896" cy="1440160"/>
          </a:xfrm>
          <a:prstGeom prst="rect">
            <a:avLst/>
          </a:prstGeom>
        </p:spPr>
        <p:txBody>
          <a:bodyPr vert="horz"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effectLst/>
                <a:uLnTx/>
                <a:uFillTx/>
                <a:latin typeface="+mj-lt"/>
                <a:ea typeface="+mj-ea"/>
                <a:cs typeface="+mj-cs"/>
              </a:rPr>
              <a:t>Basic Principle</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3"/>
          <p:cNvSpPr txBox="1">
            <a:spLocks noChangeArrowheads="1"/>
          </p:cNvSpPr>
          <p:nvPr/>
        </p:nvSpPr>
        <p:spPr bwMode="auto">
          <a:xfrm>
            <a:off x="611188" y="2060575"/>
            <a:ext cx="8281987" cy="3108325"/>
          </a:xfrm>
          <a:prstGeom prst="rect">
            <a:avLst/>
          </a:prstGeom>
          <a:noFill/>
          <a:ln w="9525">
            <a:noFill/>
            <a:miter lim="800000"/>
            <a:headEnd/>
            <a:tailEnd/>
          </a:ln>
        </p:spPr>
        <p:txBody>
          <a:bodyPr>
            <a:spAutoFit/>
          </a:bodyPr>
          <a:lstStyle/>
          <a:p>
            <a:r>
              <a:rPr lang="en-GB" sz="2800" dirty="0">
                <a:latin typeface="Arial" pitchFamily="34" charset="0"/>
                <a:cs typeface="Arial" pitchFamily="34" charset="0"/>
              </a:rPr>
              <a:t>Potential employers who felt that something was missing. </a:t>
            </a:r>
          </a:p>
          <a:p>
            <a:pPr eaLnBrk="0" hangingPunct="0">
              <a:spcBef>
                <a:spcPct val="50000"/>
              </a:spcBef>
            </a:pPr>
            <a:r>
              <a:rPr lang="en-GB" sz="2800" dirty="0" smtClean="0">
                <a:latin typeface="Arial" pitchFamily="34" charset="0"/>
                <a:ea typeface="ＭＳ Ｐゴシック" pitchFamily="-112" charset="-128"/>
                <a:cs typeface="Arial" pitchFamily="34" charset="0"/>
              </a:rPr>
              <a:t>Ex-students </a:t>
            </a:r>
            <a:r>
              <a:rPr lang="en-GB" sz="2800" dirty="0">
                <a:latin typeface="Arial" pitchFamily="34" charset="0"/>
                <a:ea typeface="ＭＳ Ｐゴシック" pitchFamily="-112" charset="-128"/>
                <a:cs typeface="Arial" pitchFamily="34" charset="0"/>
              </a:rPr>
              <a:t>who felt that they should have been given more advice and help at university.  </a:t>
            </a:r>
          </a:p>
          <a:p>
            <a:pPr eaLnBrk="0" hangingPunct="0">
              <a:spcBef>
                <a:spcPct val="50000"/>
              </a:spcBef>
            </a:pPr>
            <a:r>
              <a:rPr lang="en-GB" sz="2800" dirty="0">
                <a:latin typeface="Arial" pitchFamily="34" charset="0"/>
                <a:ea typeface="ＭＳ Ｐゴシック" pitchFamily="-112" charset="-128"/>
                <a:cs typeface="Arial" pitchFamily="34" charset="0"/>
              </a:rPr>
              <a:t>You will have to convince potential employers/clients of your worth. </a:t>
            </a:r>
          </a:p>
        </p:txBody>
      </p:sp>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a:solidFill>
                  <a:schemeClr val="accent2">
                    <a:lumMod val="75000"/>
                  </a:schemeClr>
                </a:solidFill>
                <a:latin typeface="Tahoma" pitchFamily="34" charset="0"/>
                <a:ea typeface="ＭＳ Ｐゴシック" pitchFamily="-112" charset="-128"/>
              </a:rPr>
              <a:t>Where did the idea for the module come from?</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What do music graduates do?</a:t>
            </a:r>
            <a:endParaRPr lang="en-GB" sz="2400" b="1" dirty="0">
              <a:solidFill>
                <a:schemeClr val="accent2">
                  <a:lumMod val="75000"/>
                </a:schemeClr>
              </a:solidFill>
              <a:latin typeface="Tahoma" pitchFamily="34" charset="0"/>
              <a:ea typeface="ＭＳ Ｐゴシック" pitchFamily="-112" charset="-128"/>
            </a:endParaRPr>
          </a:p>
        </p:txBody>
      </p:sp>
      <p:pic>
        <p:nvPicPr>
          <p:cNvPr id="1026" name="Picture 2"/>
          <p:cNvPicPr>
            <a:picLocks noChangeAspect="1" noChangeArrowheads="1"/>
          </p:cNvPicPr>
          <p:nvPr/>
        </p:nvPicPr>
        <p:blipFill>
          <a:blip r:embed="rId2" cstate="print"/>
          <a:srcRect l="19781" t="29989" r="37104" b="35313"/>
          <a:stretch>
            <a:fillRect/>
          </a:stretch>
        </p:blipFill>
        <p:spPr bwMode="auto">
          <a:xfrm>
            <a:off x="683568" y="1772816"/>
            <a:ext cx="6839227" cy="4403339"/>
          </a:xfrm>
          <a:prstGeom prst="rect">
            <a:avLst/>
          </a:prstGeom>
          <a:noFill/>
          <a:ln w="9525">
            <a:noFill/>
            <a:miter lim="800000"/>
            <a:headEnd/>
            <a:tailEnd/>
          </a:ln>
        </p:spPr>
      </p:pic>
      <p:sp>
        <p:nvSpPr>
          <p:cNvPr id="7" name="TextBox 6"/>
          <p:cNvSpPr txBox="1"/>
          <p:nvPr/>
        </p:nvSpPr>
        <p:spPr>
          <a:xfrm>
            <a:off x="6732240" y="6165304"/>
            <a:ext cx="1800493" cy="369332"/>
          </a:xfrm>
          <a:prstGeom prst="rect">
            <a:avLst/>
          </a:prstGeom>
          <a:noFill/>
        </p:spPr>
        <p:txBody>
          <a:bodyPr wrap="none" rtlCol="0">
            <a:spAutoFit/>
          </a:bodyPr>
          <a:lstStyle/>
          <a:p>
            <a:r>
              <a:rPr lang="en-GB" i="1" u="sng" dirty="0" smtClean="0">
                <a:solidFill>
                  <a:srgbClr val="0070C0"/>
                </a:solidFill>
              </a:rPr>
              <a:t>prospects.ac.uk</a:t>
            </a:r>
            <a:endParaRPr lang="en-GB" i="1" u="sng" dirty="0">
              <a:solidFill>
                <a:srgbClr val="0070C0"/>
              </a:solidFill>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What do music graduates do?</a:t>
            </a:r>
            <a:endParaRPr lang="en-GB" sz="2400" b="1" dirty="0">
              <a:solidFill>
                <a:schemeClr val="accent2">
                  <a:lumMod val="75000"/>
                </a:schemeClr>
              </a:solidFill>
              <a:latin typeface="Tahoma" pitchFamily="34" charset="0"/>
              <a:ea typeface="ＭＳ Ｐゴシック" pitchFamily="-112" charset="-128"/>
            </a:endParaRPr>
          </a:p>
        </p:txBody>
      </p:sp>
      <p:sp>
        <p:nvSpPr>
          <p:cNvPr id="7" name="TextBox 6"/>
          <p:cNvSpPr txBox="1"/>
          <p:nvPr/>
        </p:nvSpPr>
        <p:spPr>
          <a:xfrm>
            <a:off x="6732240" y="6165304"/>
            <a:ext cx="1800493" cy="369332"/>
          </a:xfrm>
          <a:prstGeom prst="rect">
            <a:avLst/>
          </a:prstGeom>
          <a:noFill/>
        </p:spPr>
        <p:txBody>
          <a:bodyPr wrap="none" rtlCol="0">
            <a:spAutoFit/>
          </a:bodyPr>
          <a:lstStyle/>
          <a:p>
            <a:r>
              <a:rPr lang="en-GB" i="1" u="sng" dirty="0" smtClean="0">
                <a:solidFill>
                  <a:srgbClr val="0070C0"/>
                </a:solidFill>
              </a:rPr>
              <a:t>prospects.ac.uk</a:t>
            </a:r>
            <a:endParaRPr lang="en-GB" i="1" u="sng" dirty="0">
              <a:solidFill>
                <a:srgbClr val="0070C0"/>
              </a:solidFill>
            </a:endParaRPr>
          </a:p>
        </p:txBody>
      </p:sp>
      <p:pic>
        <p:nvPicPr>
          <p:cNvPr id="2050" name="Picture 2"/>
          <p:cNvPicPr>
            <a:picLocks noChangeAspect="1" noChangeArrowheads="1"/>
          </p:cNvPicPr>
          <p:nvPr/>
        </p:nvPicPr>
        <p:blipFill>
          <a:blip r:embed="rId2" cstate="print"/>
          <a:srcRect l="20372" t="40605" r="40057" b="29864"/>
          <a:stretch>
            <a:fillRect/>
          </a:stretch>
        </p:blipFill>
        <p:spPr bwMode="auto">
          <a:xfrm>
            <a:off x="683568" y="1916832"/>
            <a:ext cx="6552728" cy="391207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Selling Yourself &amp; Your Skills (Your Value)</a:t>
            </a:r>
            <a:endParaRPr lang="en-GB" sz="2400" b="1" dirty="0">
              <a:solidFill>
                <a:schemeClr val="accent2">
                  <a:lumMod val="75000"/>
                </a:schemeClr>
              </a:solidFill>
              <a:latin typeface="Tahoma" pitchFamily="34" charset="0"/>
              <a:ea typeface="ＭＳ Ｐゴシック" pitchFamily="-112" charset="-128"/>
            </a:endParaRPr>
          </a:p>
        </p:txBody>
      </p:sp>
      <p:sp>
        <p:nvSpPr>
          <p:cNvPr id="5" name="Text Box 3"/>
          <p:cNvSpPr txBox="1">
            <a:spLocks noChangeArrowheads="1"/>
          </p:cNvSpPr>
          <p:nvPr/>
        </p:nvSpPr>
        <p:spPr bwMode="auto">
          <a:xfrm>
            <a:off x="611188" y="1772816"/>
            <a:ext cx="8281987" cy="4832092"/>
          </a:xfrm>
          <a:prstGeom prst="rect">
            <a:avLst/>
          </a:prstGeom>
          <a:noFill/>
          <a:ln w="9525">
            <a:noFill/>
            <a:miter lim="800000"/>
            <a:headEnd/>
            <a:tailEnd/>
          </a:ln>
        </p:spPr>
        <p:txBody>
          <a:bodyPr>
            <a:spAutoFit/>
          </a:bodyPr>
          <a:lstStyle/>
          <a:p>
            <a:r>
              <a:rPr lang="en-GB" sz="2800" b="1" u="sng" dirty="0" smtClean="0">
                <a:latin typeface="Arial" pitchFamily="34" charset="0"/>
                <a:ea typeface="ＭＳ Ｐゴシック" pitchFamily="-112" charset="-128"/>
                <a:cs typeface="Arial" pitchFamily="34" charset="0"/>
              </a:rPr>
              <a:t>SOFT SKILLS – ‘Expected’</a:t>
            </a:r>
          </a:p>
          <a:p>
            <a:r>
              <a:rPr lang="en-GB" sz="2800" dirty="0" smtClean="0">
                <a:latin typeface="Arial" pitchFamily="34" charset="0"/>
                <a:ea typeface="ＭＳ Ｐゴシック" pitchFamily="-112" charset="-128"/>
                <a:cs typeface="Arial" pitchFamily="34" charset="0"/>
              </a:rPr>
              <a:t>Soft skills are subjective skills that are difficult to quantify. </a:t>
            </a:r>
            <a:br>
              <a:rPr lang="en-GB" sz="2800" dirty="0" smtClean="0">
                <a:latin typeface="Arial" pitchFamily="34" charset="0"/>
                <a:ea typeface="ＭＳ Ｐゴシック" pitchFamily="-112" charset="-128"/>
                <a:cs typeface="Arial" pitchFamily="34" charset="0"/>
              </a:rPr>
            </a:br>
            <a:r>
              <a:rPr lang="en-GB" sz="2800" dirty="0" smtClean="0">
                <a:latin typeface="Arial" pitchFamily="34" charset="0"/>
                <a:ea typeface="ＭＳ Ｐゴシック" pitchFamily="-112" charset="-128"/>
                <a:cs typeface="Arial" pitchFamily="34" charset="0"/>
              </a:rPr>
              <a:t>Also known as "people skills" or "interpersonal skills”.</a:t>
            </a:r>
          </a:p>
          <a:p>
            <a:endParaRPr lang="en-GB" sz="2800" dirty="0" smtClean="0">
              <a:latin typeface="Arial" pitchFamily="34" charset="0"/>
              <a:ea typeface="ＭＳ Ｐゴシック" pitchFamily="-112" charset="-128"/>
              <a:cs typeface="Arial" pitchFamily="34" charset="0"/>
            </a:endParaRPr>
          </a:p>
          <a:p>
            <a:r>
              <a:rPr lang="en-GB" sz="2800" b="1" u="sng" dirty="0" smtClean="0">
                <a:latin typeface="Arial" pitchFamily="34" charset="0"/>
                <a:ea typeface="ＭＳ Ｐゴシック" pitchFamily="-112" charset="-128"/>
                <a:cs typeface="Arial" pitchFamily="34" charset="0"/>
              </a:rPr>
              <a:t>HARD SKILLS – ‘What set you apart’</a:t>
            </a:r>
            <a:r>
              <a:rPr lang="en-GB" sz="2800" dirty="0" smtClean="0">
                <a:latin typeface="Arial" pitchFamily="34" charset="0"/>
                <a:ea typeface="ＭＳ Ｐゴシック" pitchFamily="-112" charset="-128"/>
                <a:cs typeface="Arial" pitchFamily="34" charset="0"/>
              </a:rPr>
              <a:t/>
            </a:r>
            <a:br>
              <a:rPr lang="en-GB" sz="2800" dirty="0" smtClean="0">
                <a:latin typeface="Arial" pitchFamily="34" charset="0"/>
                <a:ea typeface="ＭＳ Ｐゴシック" pitchFamily="-112" charset="-128"/>
                <a:cs typeface="Arial" pitchFamily="34" charset="0"/>
              </a:rPr>
            </a:br>
            <a:r>
              <a:rPr lang="en-GB" sz="2800" dirty="0" smtClean="0">
                <a:latin typeface="Arial" pitchFamily="34" charset="0"/>
                <a:ea typeface="ＭＳ Ｐゴシック" pitchFamily="-112" charset="-128"/>
                <a:cs typeface="Arial" pitchFamily="34" charset="0"/>
              </a:rPr>
              <a:t>Hard skills are teachable abilities or skill sets that are easy to quantify. </a:t>
            </a:r>
          </a:p>
          <a:p>
            <a:r>
              <a:rPr lang="en-GB" sz="2800" dirty="0" smtClean="0">
                <a:latin typeface="Arial" pitchFamily="34" charset="0"/>
                <a:ea typeface="ＭＳ Ｐゴシック" pitchFamily="-112" charset="-128"/>
                <a:cs typeface="Arial" pitchFamily="34" charset="0"/>
              </a:rPr>
              <a:t>Hard skills are learnt through education, training, self-learning or experience.</a:t>
            </a:r>
            <a:endParaRPr lang="en-GB" sz="2400" i="1" dirty="0" smtClean="0">
              <a:latin typeface="Arial" pitchFamily="34" charset="0"/>
              <a:ea typeface="ＭＳ Ｐゴシック" pitchFamily="-112" charset="-128"/>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SOFT SKILLS</a:t>
            </a:r>
            <a:endParaRPr lang="en-GB" sz="2400" b="1" dirty="0">
              <a:solidFill>
                <a:schemeClr val="accent2">
                  <a:lumMod val="75000"/>
                </a:schemeClr>
              </a:solidFill>
              <a:latin typeface="Tahoma" pitchFamily="34" charset="0"/>
              <a:ea typeface="ＭＳ Ｐゴシック" pitchFamily="-112" charset="-128"/>
            </a:endParaRPr>
          </a:p>
        </p:txBody>
      </p:sp>
      <p:sp>
        <p:nvSpPr>
          <p:cNvPr id="5" name="Text Box 3"/>
          <p:cNvSpPr txBox="1">
            <a:spLocks noChangeArrowheads="1"/>
          </p:cNvSpPr>
          <p:nvPr/>
        </p:nvSpPr>
        <p:spPr bwMode="auto">
          <a:xfrm>
            <a:off x="611189" y="1894180"/>
            <a:ext cx="6193059" cy="3046988"/>
          </a:xfrm>
          <a:prstGeom prst="rect">
            <a:avLst/>
          </a:prstGeom>
          <a:noFill/>
          <a:ln w="9525">
            <a:noFill/>
            <a:miter lim="800000"/>
            <a:headEnd/>
            <a:tailEnd/>
          </a:ln>
        </p:spPr>
        <p:txBody>
          <a:bodyPr wrap="square">
            <a:spAutoFit/>
          </a:bodyPr>
          <a:lstStyle/>
          <a:p>
            <a:r>
              <a:rPr lang="en-GB" sz="2800" b="1" u="sng" dirty="0" smtClean="0">
                <a:latin typeface="Arial" pitchFamily="34" charset="0"/>
                <a:ea typeface="ＭＳ Ｐゴシック" pitchFamily="-112" charset="-128"/>
                <a:cs typeface="Arial" pitchFamily="34" charset="0"/>
              </a:rPr>
              <a:t>GROUP TASK:</a:t>
            </a:r>
          </a:p>
          <a:p>
            <a:endParaRPr lang="en-GB" sz="2800" u="sng" dirty="0" smtClean="0">
              <a:latin typeface="Arial" pitchFamily="34" charset="0"/>
              <a:ea typeface="ＭＳ Ｐゴシック" pitchFamily="-112" charset="-128"/>
              <a:cs typeface="Arial" pitchFamily="34" charset="0"/>
            </a:endParaRPr>
          </a:p>
          <a:p>
            <a:r>
              <a:rPr lang="en-GB" sz="2800" dirty="0" smtClean="0">
                <a:latin typeface="Arial" pitchFamily="34" charset="0"/>
                <a:ea typeface="ＭＳ Ｐゴシック" pitchFamily="-112" charset="-128"/>
                <a:cs typeface="Arial" pitchFamily="34" charset="0"/>
              </a:rPr>
              <a:t>List as many soft skills as you can.</a:t>
            </a:r>
          </a:p>
          <a:p>
            <a:endParaRPr lang="en-GB" sz="2800" dirty="0" smtClean="0">
              <a:latin typeface="Arial" pitchFamily="34" charset="0"/>
              <a:ea typeface="ＭＳ Ｐゴシック" pitchFamily="-112" charset="-128"/>
              <a:cs typeface="Arial" pitchFamily="34" charset="0"/>
            </a:endParaRPr>
          </a:p>
          <a:p>
            <a:r>
              <a:rPr lang="en-GB" sz="2800" dirty="0" smtClean="0">
                <a:latin typeface="Arial" pitchFamily="34" charset="0"/>
                <a:ea typeface="ＭＳ Ｐゴシック" pitchFamily="-112" charset="-128"/>
                <a:cs typeface="Arial" pitchFamily="34" charset="0"/>
              </a:rPr>
              <a:t>Skills that are typically asked for from an employer.</a:t>
            </a:r>
          </a:p>
          <a:p>
            <a:pPr marL="514350" indent="-514350"/>
            <a:endParaRPr lang="en-GB" sz="2400" i="1" dirty="0" smtClean="0">
              <a:latin typeface="Arial" pitchFamily="34" charset="0"/>
              <a:ea typeface="ＭＳ Ｐゴシック" pitchFamily="-112" charset="-128"/>
              <a:cs typeface="Arial" pitchFamily="34"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CORE SOFT SKILLS</a:t>
            </a:r>
            <a:endParaRPr lang="en-GB" sz="2400" b="1" dirty="0">
              <a:solidFill>
                <a:schemeClr val="accent2">
                  <a:lumMod val="75000"/>
                </a:schemeClr>
              </a:solidFill>
              <a:latin typeface="Tahoma" pitchFamily="34" charset="0"/>
              <a:ea typeface="ＭＳ Ｐゴシック" pitchFamily="-112" charset="-128"/>
            </a:endParaRPr>
          </a:p>
        </p:txBody>
      </p:sp>
      <p:sp>
        <p:nvSpPr>
          <p:cNvPr id="5" name="Text Box 3"/>
          <p:cNvSpPr txBox="1">
            <a:spLocks noChangeArrowheads="1"/>
          </p:cNvSpPr>
          <p:nvPr/>
        </p:nvSpPr>
        <p:spPr bwMode="auto">
          <a:xfrm>
            <a:off x="611188" y="1700808"/>
            <a:ext cx="8281987" cy="523220"/>
          </a:xfrm>
          <a:prstGeom prst="rect">
            <a:avLst/>
          </a:prstGeom>
          <a:noFill/>
          <a:ln w="9525">
            <a:noFill/>
            <a:miter lim="800000"/>
            <a:headEnd/>
            <a:tailEnd/>
          </a:ln>
        </p:spPr>
        <p:txBody>
          <a:bodyPr>
            <a:spAutoFit/>
          </a:bodyPr>
          <a:lstStyle/>
          <a:p>
            <a:r>
              <a:rPr lang="en-GB" sz="2800" b="1" dirty="0" smtClean="0">
                <a:latin typeface="Arial" pitchFamily="34" charset="0"/>
                <a:ea typeface="ＭＳ Ｐゴシック" pitchFamily="-112" charset="-128"/>
                <a:cs typeface="Arial" pitchFamily="34" charset="0"/>
              </a:rPr>
              <a:t>“What do you think?”</a:t>
            </a:r>
          </a:p>
        </p:txBody>
      </p:sp>
      <p:sp>
        <p:nvSpPr>
          <p:cNvPr id="4" name="Text Box 3"/>
          <p:cNvSpPr txBox="1">
            <a:spLocks noChangeArrowheads="1"/>
          </p:cNvSpPr>
          <p:nvPr/>
        </p:nvSpPr>
        <p:spPr bwMode="auto">
          <a:xfrm>
            <a:off x="1403648" y="2420888"/>
            <a:ext cx="7488832" cy="4401205"/>
          </a:xfrm>
          <a:prstGeom prst="rect">
            <a:avLst/>
          </a:prstGeom>
          <a:noFill/>
          <a:ln w="9525">
            <a:noFill/>
            <a:miter lim="800000"/>
            <a:headEnd/>
            <a:tailEnd/>
          </a:ln>
        </p:spPr>
        <p:txBody>
          <a:bodyPr wrap="square" numCol="2">
            <a:spAutoFit/>
          </a:bodyPr>
          <a:lstStyle/>
          <a:p>
            <a:pPr>
              <a:buFont typeface="Arial" pitchFamily="34" charset="0"/>
              <a:buChar char="•"/>
            </a:pPr>
            <a:r>
              <a:rPr lang="en-GB" sz="2800" dirty="0" smtClean="0">
                <a:latin typeface="Arial" pitchFamily="34" charset="0"/>
                <a:ea typeface="ＭＳ Ｐゴシック" pitchFamily="-112" charset="-128"/>
                <a:cs typeface="Arial" pitchFamily="34" charset="0"/>
              </a:rPr>
              <a:t>Communication</a:t>
            </a:r>
          </a:p>
          <a:p>
            <a:endParaRPr lang="en-GB" sz="2800" dirty="0" smtClean="0">
              <a:latin typeface="Arial" pitchFamily="34" charset="0"/>
              <a:ea typeface="ＭＳ Ｐゴシック" pitchFamily="-112" charset="-128"/>
              <a:cs typeface="Arial" pitchFamily="34" charset="0"/>
            </a:endParaRPr>
          </a:p>
          <a:p>
            <a:pPr>
              <a:buFont typeface="Arial" pitchFamily="34" charset="0"/>
              <a:buChar char="•"/>
            </a:pPr>
            <a:r>
              <a:rPr lang="en-GB" sz="2800" dirty="0" smtClean="0">
                <a:latin typeface="Arial" pitchFamily="34" charset="0"/>
                <a:ea typeface="ＭＳ Ｐゴシック" pitchFamily="-112" charset="-128"/>
                <a:cs typeface="Arial" pitchFamily="34" charset="0"/>
              </a:rPr>
              <a:t>Flexibility</a:t>
            </a:r>
          </a:p>
          <a:p>
            <a:endParaRPr lang="en-GB" sz="2800" dirty="0" smtClean="0">
              <a:latin typeface="Arial" pitchFamily="34" charset="0"/>
              <a:ea typeface="ＭＳ Ｐゴシック" pitchFamily="-112" charset="-128"/>
              <a:cs typeface="Arial" pitchFamily="34" charset="0"/>
            </a:endParaRPr>
          </a:p>
          <a:p>
            <a:pPr>
              <a:buFont typeface="Arial" pitchFamily="34" charset="0"/>
              <a:buChar char="•"/>
            </a:pPr>
            <a:r>
              <a:rPr lang="en-GB" sz="2800" dirty="0" smtClean="0">
                <a:latin typeface="Arial" pitchFamily="34" charset="0"/>
                <a:ea typeface="ＭＳ Ｐゴシック" pitchFamily="-112" charset="-128"/>
                <a:cs typeface="Arial" pitchFamily="34" charset="0"/>
              </a:rPr>
              <a:t>Leadership</a:t>
            </a:r>
          </a:p>
          <a:p>
            <a:endParaRPr lang="en-GB" sz="2800" dirty="0" smtClean="0">
              <a:latin typeface="Arial" pitchFamily="34" charset="0"/>
              <a:ea typeface="ＭＳ Ｐゴシック" pitchFamily="-112" charset="-128"/>
              <a:cs typeface="Arial" pitchFamily="34" charset="0"/>
            </a:endParaRPr>
          </a:p>
          <a:p>
            <a:pPr>
              <a:buFont typeface="Arial" pitchFamily="34" charset="0"/>
              <a:buChar char="•"/>
            </a:pPr>
            <a:r>
              <a:rPr lang="en-GB" sz="2800" dirty="0" smtClean="0">
                <a:latin typeface="Arial" pitchFamily="34" charset="0"/>
                <a:ea typeface="ＭＳ Ｐゴシック" pitchFamily="-112" charset="-128"/>
                <a:cs typeface="Arial" pitchFamily="34" charset="0"/>
              </a:rPr>
              <a:t>Motivation</a:t>
            </a:r>
          </a:p>
          <a:p>
            <a:endParaRPr lang="en-GB" sz="2800" dirty="0" smtClean="0">
              <a:latin typeface="Arial" pitchFamily="34" charset="0"/>
              <a:ea typeface="ＭＳ Ｐゴシック" pitchFamily="-112" charset="-128"/>
              <a:cs typeface="Arial" pitchFamily="34" charset="0"/>
            </a:endParaRPr>
          </a:p>
          <a:p>
            <a:pPr>
              <a:buFont typeface="Arial" pitchFamily="34" charset="0"/>
              <a:buChar char="•"/>
            </a:pPr>
            <a:r>
              <a:rPr lang="en-GB" sz="2800" dirty="0" smtClean="0">
                <a:latin typeface="Arial" pitchFamily="34" charset="0"/>
                <a:ea typeface="ＭＳ Ｐゴシック" pitchFamily="-112" charset="-128"/>
                <a:cs typeface="Arial" pitchFamily="34" charset="0"/>
              </a:rPr>
              <a:t>Patience</a:t>
            </a:r>
          </a:p>
          <a:p>
            <a:endParaRPr lang="en-GB" sz="2800" dirty="0" smtClean="0">
              <a:latin typeface="Arial" pitchFamily="34" charset="0"/>
              <a:ea typeface="ＭＳ Ｐゴシック" pitchFamily="-112" charset="-128"/>
              <a:cs typeface="Arial" pitchFamily="34" charset="0"/>
            </a:endParaRPr>
          </a:p>
          <a:p>
            <a:pPr>
              <a:buFont typeface="Arial" pitchFamily="34" charset="0"/>
              <a:buChar char="•"/>
            </a:pPr>
            <a:r>
              <a:rPr lang="en-GB" sz="2800" dirty="0" smtClean="0">
                <a:latin typeface="Arial" pitchFamily="34" charset="0"/>
                <a:ea typeface="ＭＳ Ｐゴシック" pitchFamily="-112" charset="-128"/>
                <a:cs typeface="Arial" pitchFamily="34" charset="0"/>
              </a:rPr>
              <a:t>Persuasion</a:t>
            </a:r>
          </a:p>
          <a:p>
            <a:endParaRPr lang="en-GB" sz="2800" dirty="0" smtClean="0">
              <a:latin typeface="Arial" pitchFamily="34" charset="0"/>
              <a:ea typeface="ＭＳ Ｐゴシック" pitchFamily="-112" charset="-128"/>
              <a:cs typeface="Arial" pitchFamily="34" charset="0"/>
            </a:endParaRPr>
          </a:p>
          <a:p>
            <a:pPr>
              <a:buFont typeface="Arial" pitchFamily="34" charset="0"/>
              <a:buChar char="•"/>
            </a:pPr>
            <a:r>
              <a:rPr lang="en-GB" sz="2800" dirty="0" smtClean="0">
                <a:latin typeface="Arial" pitchFamily="34" charset="0"/>
                <a:ea typeface="ＭＳ Ｐゴシック" pitchFamily="-112" charset="-128"/>
                <a:cs typeface="Arial" pitchFamily="34" charset="0"/>
              </a:rPr>
              <a:t>Problem Solving</a:t>
            </a:r>
          </a:p>
          <a:p>
            <a:endParaRPr lang="en-GB" sz="2800" dirty="0" smtClean="0">
              <a:latin typeface="Arial" pitchFamily="34" charset="0"/>
              <a:ea typeface="ＭＳ Ｐゴシック" pitchFamily="-112" charset="-128"/>
              <a:cs typeface="Arial" pitchFamily="34" charset="0"/>
            </a:endParaRPr>
          </a:p>
          <a:p>
            <a:pPr>
              <a:buFont typeface="Arial" pitchFamily="34" charset="0"/>
              <a:buChar char="•"/>
            </a:pPr>
            <a:r>
              <a:rPr lang="en-GB" sz="2800" dirty="0" smtClean="0">
                <a:latin typeface="Arial" pitchFamily="34" charset="0"/>
                <a:ea typeface="ＭＳ Ｐゴシック" pitchFamily="-112" charset="-128"/>
                <a:cs typeface="Arial" pitchFamily="34" charset="0"/>
              </a:rPr>
              <a:t>Teamwork</a:t>
            </a:r>
          </a:p>
          <a:p>
            <a:endParaRPr lang="en-GB" sz="2800" dirty="0" smtClean="0">
              <a:latin typeface="Arial" pitchFamily="34" charset="0"/>
              <a:ea typeface="ＭＳ Ｐゴシック" pitchFamily="-112" charset="-128"/>
              <a:cs typeface="Arial" pitchFamily="34" charset="0"/>
            </a:endParaRPr>
          </a:p>
          <a:p>
            <a:pPr>
              <a:buFont typeface="Arial" pitchFamily="34" charset="0"/>
              <a:buChar char="•"/>
            </a:pPr>
            <a:r>
              <a:rPr lang="en-GB" sz="2800" dirty="0" smtClean="0">
                <a:latin typeface="Arial" pitchFamily="34" charset="0"/>
                <a:ea typeface="ＭＳ Ｐゴシック" pitchFamily="-112" charset="-128"/>
                <a:cs typeface="Arial" pitchFamily="34" charset="0"/>
              </a:rPr>
              <a:t>Time Management</a:t>
            </a:r>
          </a:p>
          <a:p>
            <a:endParaRPr lang="en-GB" sz="2800" dirty="0" smtClean="0">
              <a:latin typeface="Arial" pitchFamily="34" charset="0"/>
              <a:ea typeface="ＭＳ Ｐゴシック" pitchFamily="-112" charset="-128"/>
              <a:cs typeface="Arial" pitchFamily="34" charset="0"/>
            </a:endParaRPr>
          </a:p>
          <a:p>
            <a:pPr>
              <a:buFont typeface="Arial" pitchFamily="34" charset="0"/>
              <a:buChar char="•"/>
            </a:pPr>
            <a:r>
              <a:rPr lang="en-GB" sz="2800" dirty="0" smtClean="0">
                <a:latin typeface="Arial" pitchFamily="34" charset="0"/>
                <a:ea typeface="ＭＳ Ｐゴシック" pitchFamily="-112" charset="-128"/>
                <a:cs typeface="Arial" pitchFamily="34" charset="0"/>
              </a:rPr>
              <a:t>Work Ethic</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12" end="1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14" end="1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16" end="16"/>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18" end="1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WHAT ARE YOUR SOFT SKILLS?</a:t>
            </a:r>
            <a:endParaRPr lang="en-GB" sz="2400" b="1" dirty="0">
              <a:solidFill>
                <a:schemeClr val="accent2">
                  <a:lumMod val="75000"/>
                </a:schemeClr>
              </a:solidFill>
              <a:latin typeface="Tahoma" pitchFamily="34" charset="0"/>
              <a:ea typeface="ＭＳ Ｐゴシック" pitchFamily="-112" charset="-128"/>
            </a:endParaRPr>
          </a:p>
        </p:txBody>
      </p:sp>
      <p:sp>
        <p:nvSpPr>
          <p:cNvPr id="5" name="Text Box 3"/>
          <p:cNvSpPr txBox="1">
            <a:spLocks noChangeArrowheads="1"/>
          </p:cNvSpPr>
          <p:nvPr/>
        </p:nvSpPr>
        <p:spPr bwMode="auto">
          <a:xfrm>
            <a:off x="611188" y="2124139"/>
            <a:ext cx="8281987" cy="4401205"/>
          </a:xfrm>
          <a:prstGeom prst="rect">
            <a:avLst/>
          </a:prstGeom>
          <a:noFill/>
          <a:ln w="9525">
            <a:noFill/>
            <a:miter lim="800000"/>
            <a:headEnd/>
            <a:tailEnd/>
          </a:ln>
        </p:spPr>
        <p:txBody>
          <a:bodyPr>
            <a:spAutoFit/>
          </a:bodyPr>
          <a:lstStyle/>
          <a:p>
            <a:r>
              <a:rPr lang="en-GB" sz="2800" b="1" u="sng" dirty="0" smtClean="0">
                <a:latin typeface="Arial" pitchFamily="34" charset="0"/>
                <a:ea typeface="ＭＳ Ｐゴシック" pitchFamily="-112" charset="-128"/>
                <a:cs typeface="Arial" pitchFamily="34" charset="0"/>
              </a:rPr>
              <a:t>Individual Exercise:</a:t>
            </a:r>
          </a:p>
          <a:p>
            <a:endParaRPr lang="en-GB" sz="2800" b="1" dirty="0" smtClean="0">
              <a:latin typeface="Arial" pitchFamily="34" charset="0"/>
              <a:ea typeface="ＭＳ Ｐゴシック" pitchFamily="-112" charset="-128"/>
              <a:cs typeface="Arial" pitchFamily="34" charset="0"/>
            </a:endParaRPr>
          </a:p>
          <a:p>
            <a:r>
              <a:rPr lang="en-GB" sz="2800" b="1" dirty="0" smtClean="0">
                <a:latin typeface="Arial" pitchFamily="34" charset="0"/>
                <a:ea typeface="ＭＳ Ｐゴシック" pitchFamily="-112" charset="-128"/>
                <a:cs typeface="Arial" pitchFamily="34" charset="0"/>
              </a:rPr>
              <a:t>List your top ten!</a:t>
            </a:r>
          </a:p>
          <a:p>
            <a:r>
              <a:rPr lang="en-GB" sz="2800" dirty="0" smtClean="0">
                <a:latin typeface="Arial" pitchFamily="34" charset="0"/>
                <a:ea typeface="ＭＳ Ｐゴシック" pitchFamily="-112" charset="-128"/>
                <a:cs typeface="Arial" pitchFamily="34" charset="0"/>
              </a:rPr>
              <a:t>(These form your strengths at interview)</a:t>
            </a:r>
          </a:p>
          <a:p>
            <a:endParaRPr lang="en-GB" sz="2800" b="1" dirty="0" smtClean="0">
              <a:latin typeface="Arial" pitchFamily="34" charset="0"/>
              <a:ea typeface="ＭＳ Ｐゴシック" pitchFamily="-112" charset="-128"/>
              <a:cs typeface="Arial" pitchFamily="34" charset="0"/>
            </a:endParaRPr>
          </a:p>
          <a:p>
            <a:r>
              <a:rPr lang="en-GB" sz="2800" b="1" dirty="0" smtClean="0">
                <a:latin typeface="Arial" pitchFamily="34" charset="0"/>
                <a:ea typeface="ＭＳ Ｐゴシック" pitchFamily="-112" charset="-128"/>
                <a:cs typeface="Arial" pitchFamily="34" charset="0"/>
              </a:rPr>
              <a:t>...but what are your weaknesses?</a:t>
            </a:r>
            <a:br>
              <a:rPr lang="en-GB" sz="2800" b="1" dirty="0" smtClean="0">
                <a:latin typeface="Arial" pitchFamily="34" charset="0"/>
                <a:ea typeface="ＭＳ Ｐゴシック" pitchFamily="-112" charset="-128"/>
                <a:cs typeface="Arial" pitchFamily="34" charset="0"/>
              </a:rPr>
            </a:br>
            <a:r>
              <a:rPr lang="en-GB" sz="2800" dirty="0" smtClean="0">
                <a:latin typeface="Arial" pitchFamily="34" charset="0"/>
                <a:ea typeface="ＭＳ Ｐゴシック" pitchFamily="-112" charset="-128"/>
                <a:cs typeface="Arial" pitchFamily="34" charset="0"/>
              </a:rPr>
              <a:t>List five things you’re not good at.</a:t>
            </a:r>
          </a:p>
          <a:p>
            <a:r>
              <a:rPr lang="en-GB" sz="2800" dirty="0" smtClean="0">
                <a:latin typeface="Arial" pitchFamily="34" charset="0"/>
                <a:ea typeface="ＭＳ Ｐゴシック" pitchFamily="-112" charset="-128"/>
                <a:cs typeface="Arial" pitchFamily="34" charset="0"/>
              </a:rPr>
              <a:t>(More importantly, write how you are combating these weaknesses or how you overcome them).</a:t>
            </a:r>
          </a:p>
          <a:p>
            <a:endParaRPr lang="en-GB" sz="2800" b="1" dirty="0" smtClean="0">
              <a:latin typeface="Arial" pitchFamily="34" charset="0"/>
              <a:ea typeface="ＭＳ Ｐゴシック" pitchFamily="-112" charset="-128"/>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404664"/>
            <a:ext cx="7993062" cy="830997"/>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NOW...</a:t>
            </a:r>
            <a:br>
              <a:rPr lang="en-GB" sz="2400" b="1" dirty="0" smtClean="0">
                <a:solidFill>
                  <a:schemeClr val="accent2">
                    <a:lumMod val="75000"/>
                  </a:schemeClr>
                </a:solidFill>
                <a:latin typeface="Tahoma" pitchFamily="34" charset="0"/>
                <a:ea typeface="ＭＳ Ｐゴシック" pitchFamily="-112" charset="-128"/>
              </a:rPr>
            </a:br>
            <a:r>
              <a:rPr lang="en-GB" sz="2400" b="1" dirty="0" smtClean="0">
                <a:solidFill>
                  <a:schemeClr val="accent2">
                    <a:lumMod val="75000"/>
                  </a:schemeClr>
                </a:solidFill>
                <a:latin typeface="Tahoma" pitchFamily="34" charset="0"/>
                <a:ea typeface="ＭＳ Ｐゴシック" pitchFamily="-112" charset="-128"/>
              </a:rPr>
              <a:t>WHAT ARE YOUR </a:t>
            </a:r>
            <a:r>
              <a:rPr lang="en-GB" sz="2400" b="1" u="sng" dirty="0" smtClean="0">
                <a:solidFill>
                  <a:schemeClr val="accent2">
                    <a:lumMod val="75000"/>
                  </a:schemeClr>
                </a:solidFill>
                <a:latin typeface="Tahoma" pitchFamily="34" charset="0"/>
                <a:ea typeface="ＭＳ Ｐゴシック" pitchFamily="-112" charset="-128"/>
              </a:rPr>
              <a:t>HARD</a:t>
            </a:r>
            <a:r>
              <a:rPr lang="en-GB" sz="2400" b="1" dirty="0" smtClean="0">
                <a:solidFill>
                  <a:schemeClr val="accent2">
                    <a:lumMod val="75000"/>
                  </a:schemeClr>
                </a:solidFill>
                <a:latin typeface="Tahoma" pitchFamily="34" charset="0"/>
                <a:ea typeface="ＭＳ Ｐゴシック" pitchFamily="-112" charset="-128"/>
              </a:rPr>
              <a:t> SKILLS?</a:t>
            </a:r>
            <a:endParaRPr lang="en-GB" sz="2400" b="1" dirty="0">
              <a:solidFill>
                <a:schemeClr val="accent2">
                  <a:lumMod val="75000"/>
                </a:schemeClr>
              </a:solidFill>
              <a:latin typeface="Tahoma" pitchFamily="34" charset="0"/>
              <a:ea typeface="ＭＳ Ｐゴシック" pitchFamily="-112" charset="-128"/>
            </a:endParaRPr>
          </a:p>
        </p:txBody>
      </p:sp>
      <p:sp>
        <p:nvSpPr>
          <p:cNvPr id="5" name="Text Box 3"/>
          <p:cNvSpPr txBox="1">
            <a:spLocks noChangeArrowheads="1"/>
          </p:cNvSpPr>
          <p:nvPr/>
        </p:nvSpPr>
        <p:spPr bwMode="auto">
          <a:xfrm>
            <a:off x="611188" y="2121818"/>
            <a:ext cx="8281987" cy="4401205"/>
          </a:xfrm>
          <a:prstGeom prst="rect">
            <a:avLst/>
          </a:prstGeom>
          <a:noFill/>
          <a:ln w="9525">
            <a:noFill/>
            <a:miter lim="800000"/>
            <a:headEnd/>
            <a:tailEnd/>
          </a:ln>
        </p:spPr>
        <p:txBody>
          <a:bodyPr>
            <a:spAutoFit/>
          </a:bodyPr>
          <a:lstStyle/>
          <a:p>
            <a:r>
              <a:rPr lang="en-GB" sz="2800" b="1" dirty="0" smtClean="0">
                <a:latin typeface="Arial" pitchFamily="34" charset="0"/>
                <a:ea typeface="ＭＳ Ｐゴシック" pitchFamily="-112" charset="-128"/>
                <a:cs typeface="Arial" pitchFamily="34" charset="0"/>
              </a:rPr>
              <a:t>... Remember: </a:t>
            </a:r>
            <a:r>
              <a:rPr lang="en-GB" sz="2800" i="1" dirty="0" smtClean="0">
                <a:latin typeface="Arial" pitchFamily="34" charset="0"/>
                <a:ea typeface="ＭＳ Ｐゴシック" pitchFamily="-112" charset="-128"/>
                <a:cs typeface="Arial" pitchFamily="34" charset="0"/>
              </a:rPr>
              <a:t>Hard skills are learnt through education, training, self-learning or experience.</a:t>
            </a:r>
          </a:p>
          <a:p>
            <a:endParaRPr lang="en-GB" sz="2800" i="1" dirty="0" smtClean="0">
              <a:latin typeface="Arial" pitchFamily="34" charset="0"/>
              <a:ea typeface="ＭＳ Ｐゴシック" pitchFamily="-112" charset="-128"/>
              <a:cs typeface="Arial" pitchFamily="34" charset="0"/>
            </a:endParaRPr>
          </a:p>
          <a:p>
            <a:r>
              <a:rPr lang="en-GB" sz="2400" dirty="0" smtClean="0">
                <a:latin typeface="Arial" pitchFamily="34" charset="0"/>
                <a:ea typeface="ＭＳ Ｐゴシック" pitchFamily="-112" charset="-128"/>
                <a:cs typeface="Arial" pitchFamily="34" charset="0"/>
              </a:rPr>
              <a:t>Examples of hard skills include:</a:t>
            </a:r>
          </a:p>
          <a:p>
            <a:endParaRPr lang="en-GB" sz="2400" dirty="0" smtClean="0">
              <a:latin typeface="Arial" pitchFamily="34" charset="0"/>
              <a:ea typeface="ＭＳ Ｐゴシック" pitchFamily="-112" charset="-128"/>
              <a:cs typeface="Arial" pitchFamily="34" charset="0"/>
            </a:endParaRPr>
          </a:p>
          <a:p>
            <a:pPr>
              <a:buFont typeface="Arial" pitchFamily="34" charset="0"/>
              <a:buChar char="•"/>
            </a:pPr>
            <a:r>
              <a:rPr lang="en-GB" sz="2400" dirty="0" smtClean="0">
                <a:latin typeface="Arial" pitchFamily="34" charset="0"/>
                <a:ea typeface="ＭＳ Ｐゴシック" pitchFamily="-112" charset="-128"/>
                <a:cs typeface="Arial" pitchFamily="34" charset="0"/>
              </a:rPr>
              <a:t>Proficiency in a foreign language</a:t>
            </a:r>
          </a:p>
          <a:p>
            <a:pPr>
              <a:buFont typeface="Arial" pitchFamily="34" charset="0"/>
              <a:buChar char="•"/>
            </a:pPr>
            <a:r>
              <a:rPr lang="en-GB" sz="2400" dirty="0" smtClean="0">
                <a:latin typeface="Arial" pitchFamily="34" charset="0"/>
                <a:ea typeface="ＭＳ Ｐゴシック" pitchFamily="-112" charset="-128"/>
                <a:cs typeface="Arial" pitchFamily="34" charset="0"/>
              </a:rPr>
              <a:t>A degree or certificate</a:t>
            </a:r>
          </a:p>
          <a:p>
            <a:pPr>
              <a:buFont typeface="Arial" pitchFamily="34" charset="0"/>
              <a:buChar char="•"/>
            </a:pPr>
            <a:r>
              <a:rPr lang="en-GB" sz="2400" dirty="0" smtClean="0">
                <a:latin typeface="Arial" pitchFamily="34" charset="0"/>
                <a:ea typeface="ＭＳ Ｐゴシック" pitchFamily="-112" charset="-128"/>
                <a:cs typeface="Arial" pitchFamily="34" charset="0"/>
              </a:rPr>
              <a:t>Typing speed</a:t>
            </a:r>
          </a:p>
          <a:p>
            <a:pPr>
              <a:buFont typeface="Arial" pitchFamily="34" charset="0"/>
              <a:buChar char="•"/>
            </a:pPr>
            <a:r>
              <a:rPr lang="en-GB" sz="2400" dirty="0" smtClean="0">
                <a:latin typeface="Arial" pitchFamily="34" charset="0"/>
                <a:ea typeface="ＭＳ Ｐゴシック" pitchFamily="-112" charset="-128"/>
                <a:cs typeface="Arial" pitchFamily="34" charset="0"/>
              </a:rPr>
              <a:t>Machine operation</a:t>
            </a:r>
          </a:p>
          <a:p>
            <a:pPr>
              <a:buFont typeface="Arial" pitchFamily="34" charset="0"/>
              <a:buChar char="•"/>
            </a:pPr>
            <a:r>
              <a:rPr lang="en-GB" sz="2400" dirty="0" smtClean="0">
                <a:latin typeface="Arial" pitchFamily="34" charset="0"/>
                <a:ea typeface="ＭＳ Ｐゴシック" pitchFamily="-112" charset="-128"/>
                <a:cs typeface="Arial" pitchFamily="34" charset="0"/>
              </a:rPr>
              <a:t>Computer programming</a:t>
            </a:r>
          </a:p>
          <a:p>
            <a:endParaRPr lang="en-GB" sz="2800" b="1" dirty="0" smtClean="0">
              <a:latin typeface="Arial" pitchFamily="34" charset="0"/>
              <a:ea typeface="ＭＳ Ｐゴシック" pitchFamily="-112" charset="-128"/>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735087"/>
            <a:ext cx="7993062" cy="461665"/>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MUSIC GRADUATE SKILLS</a:t>
            </a:r>
            <a:endParaRPr lang="en-GB" sz="2400" b="1" dirty="0">
              <a:solidFill>
                <a:schemeClr val="accent2">
                  <a:lumMod val="75000"/>
                </a:schemeClr>
              </a:solidFill>
              <a:latin typeface="Tahoma" pitchFamily="34" charset="0"/>
              <a:ea typeface="ＭＳ Ｐゴシック" pitchFamily="-112" charset="-128"/>
            </a:endParaRPr>
          </a:p>
        </p:txBody>
      </p:sp>
      <p:sp>
        <p:nvSpPr>
          <p:cNvPr id="5" name="Text Box 3"/>
          <p:cNvSpPr txBox="1">
            <a:spLocks noChangeArrowheads="1"/>
          </p:cNvSpPr>
          <p:nvPr/>
        </p:nvSpPr>
        <p:spPr bwMode="auto">
          <a:xfrm>
            <a:off x="539552" y="1628800"/>
            <a:ext cx="8281987" cy="4154984"/>
          </a:xfrm>
          <a:prstGeom prst="rect">
            <a:avLst/>
          </a:prstGeom>
          <a:noFill/>
          <a:ln w="9525">
            <a:noFill/>
            <a:miter lim="800000"/>
            <a:headEnd/>
            <a:tailEnd/>
          </a:ln>
        </p:spPr>
        <p:txBody>
          <a:bodyPr wrap="square">
            <a:spAutoFit/>
          </a:bodyPr>
          <a:lstStyle/>
          <a:p>
            <a:r>
              <a:rPr lang="en-GB" sz="2400" b="1" dirty="0" smtClean="0">
                <a:latin typeface="Arial" pitchFamily="34" charset="0"/>
                <a:ea typeface="ＭＳ Ｐゴシック" pitchFamily="-112" charset="-128"/>
                <a:cs typeface="Arial" pitchFamily="34" charset="0"/>
              </a:rPr>
              <a:t>A music degree gives you a broad base of skills including:</a:t>
            </a:r>
          </a:p>
          <a:p>
            <a:endParaRPr lang="en-GB" sz="2400" dirty="0" smtClean="0">
              <a:latin typeface="Arial" pitchFamily="34" charset="0"/>
              <a:ea typeface="ＭＳ Ｐゴシック" pitchFamily="-112" charset="-128"/>
              <a:cs typeface="Arial" pitchFamily="34" charset="0"/>
            </a:endParaRPr>
          </a:p>
          <a:p>
            <a:pPr>
              <a:buFont typeface="Arial" pitchFamily="34" charset="0"/>
              <a:buChar char="•"/>
            </a:pPr>
            <a:r>
              <a:rPr lang="en-GB" sz="2400" dirty="0" smtClean="0">
                <a:latin typeface="Arial" pitchFamily="34" charset="0"/>
                <a:ea typeface="ＭＳ Ｐゴシック" pitchFamily="-112" charset="-128"/>
                <a:cs typeface="Arial" pitchFamily="34" charset="0"/>
              </a:rPr>
              <a:t>good physical dexterity, memory and concentration - developed in practice and performance</a:t>
            </a:r>
          </a:p>
          <a:p>
            <a:pPr>
              <a:buFont typeface="Arial" pitchFamily="34" charset="0"/>
              <a:buChar char="•"/>
            </a:pPr>
            <a:r>
              <a:rPr lang="en-GB" sz="2400" dirty="0" smtClean="0">
                <a:latin typeface="Arial" pitchFamily="34" charset="0"/>
                <a:ea typeface="ＭＳ Ｐゴシック" pitchFamily="-112" charset="-128"/>
                <a:cs typeface="Arial" pitchFamily="34" charset="0"/>
              </a:rPr>
              <a:t>communication skills - developed through performing and engaging listeners</a:t>
            </a:r>
          </a:p>
          <a:p>
            <a:pPr>
              <a:buFont typeface="Arial" pitchFamily="34" charset="0"/>
              <a:buChar char="•"/>
            </a:pPr>
            <a:r>
              <a:rPr lang="en-GB" sz="2400" dirty="0" smtClean="0">
                <a:latin typeface="Arial" pitchFamily="34" charset="0"/>
                <a:ea typeface="ＭＳ Ｐゴシック" pitchFamily="-112" charset="-128"/>
                <a:cs typeface="Arial" pitchFamily="34" charset="0"/>
              </a:rPr>
              <a:t>teamwork - through working in bands or orchestras as a player, leader or manager</a:t>
            </a:r>
          </a:p>
          <a:p>
            <a:pPr>
              <a:buFont typeface="Arial" pitchFamily="34" charset="0"/>
              <a:buChar char="•"/>
            </a:pPr>
            <a:r>
              <a:rPr lang="en-GB" sz="2400" dirty="0" smtClean="0">
                <a:latin typeface="Arial" pitchFamily="34" charset="0"/>
                <a:ea typeface="ＭＳ Ｐゴシック" pitchFamily="-112" charset="-128"/>
                <a:cs typeface="Arial" pitchFamily="34" charset="0"/>
              </a:rPr>
              <a:t>self-management - physical and mental self-discipline achieved through regular practice</a:t>
            </a:r>
          </a:p>
        </p:txBody>
      </p:sp>
      <p:sp>
        <p:nvSpPr>
          <p:cNvPr id="4" name="TextBox 3"/>
          <p:cNvSpPr txBox="1"/>
          <p:nvPr/>
        </p:nvSpPr>
        <p:spPr>
          <a:xfrm>
            <a:off x="6948264" y="6165304"/>
            <a:ext cx="1800493" cy="369332"/>
          </a:xfrm>
          <a:prstGeom prst="rect">
            <a:avLst/>
          </a:prstGeom>
          <a:noFill/>
        </p:spPr>
        <p:txBody>
          <a:bodyPr wrap="none" rtlCol="0">
            <a:spAutoFit/>
          </a:bodyPr>
          <a:lstStyle/>
          <a:p>
            <a:r>
              <a:rPr lang="en-GB" i="1" u="sng" dirty="0" smtClean="0">
                <a:solidFill>
                  <a:srgbClr val="0070C0"/>
                </a:solidFill>
              </a:rPr>
              <a:t>prospects.ac.uk</a:t>
            </a:r>
            <a:endParaRPr lang="en-GB" i="1" u="sng"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735087"/>
            <a:ext cx="7993062" cy="461665"/>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MUSIC GRADUATE SKILLS</a:t>
            </a:r>
            <a:endParaRPr lang="en-GB" sz="2400" b="1" dirty="0">
              <a:solidFill>
                <a:schemeClr val="accent2">
                  <a:lumMod val="75000"/>
                </a:schemeClr>
              </a:solidFill>
              <a:latin typeface="Tahoma" pitchFamily="34" charset="0"/>
              <a:ea typeface="ＭＳ Ｐゴシック" pitchFamily="-112" charset="-128"/>
            </a:endParaRPr>
          </a:p>
        </p:txBody>
      </p:sp>
      <p:sp>
        <p:nvSpPr>
          <p:cNvPr id="5" name="Text Box 3"/>
          <p:cNvSpPr txBox="1">
            <a:spLocks noChangeArrowheads="1"/>
          </p:cNvSpPr>
          <p:nvPr/>
        </p:nvSpPr>
        <p:spPr bwMode="auto">
          <a:xfrm>
            <a:off x="539552" y="1628800"/>
            <a:ext cx="8281987" cy="4154984"/>
          </a:xfrm>
          <a:prstGeom prst="rect">
            <a:avLst/>
          </a:prstGeom>
          <a:noFill/>
          <a:ln w="9525">
            <a:noFill/>
            <a:miter lim="800000"/>
            <a:headEnd/>
            <a:tailEnd/>
          </a:ln>
        </p:spPr>
        <p:txBody>
          <a:bodyPr wrap="square">
            <a:spAutoFit/>
          </a:bodyPr>
          <a:lstStyle/>
          <a:p>
            <a:pPr>
              <a:buFont typeface="Arial" pitchFamily="34" charset="0"/>
              <a:buChar char="•"/>
            </a:pPr>
            <a:r>
              <a:rPr lang="en-GB" sz="2400" dirty="0" smtClean="0">
                <a:latin typeface="Arial" pitchFamily="34" charset="0"/>
                <a:ea typeface="ＭＳ Ｐゴシック" pitchFamily="-112" charset="-128"/>
                <a:cs typeface="Arial" pitchFamily="34" charset="0"/>
              </a:rPr>
              <a:t>performing under pressure - overcoming nervousness in order to perform well during exams, concerts and auditions</a:t>
            </a:r>
          </a:p>
          <a:p>
            <a:pPr>
              <a:buFont typeface="Arial" pitchFamily="34" charset="0"/>
              <a:buChar char="•"/>
            </a:pPr>
            <a:r>
              <a:rPr lang="en-GB" sz="2400" dirty="0" smtClean="0">
                <a:latin typeface="Arial" pitchFamily="34" charset="0"/>
                <a:ea typeface="ＭＳ Ｐゴシック" pitchFamily="-112" charset="-128"/>
                <a:cs typeface="Arial" pitchFamily="34" charset="0"/>
              </a:rPr>
              <a:t>planning - organising and working towards a project/performance</a:t>
            </a:r>
          </a:p>
          <a:p>
            <a:pPr>
              <a:buFont typeface="Arial" pitchFamily="34" charset="0"/>
              <a:buChar char="•"/>
            </a:pPr>
            <a:r>
              <a:rPr lang="en-GB" sz="2400" dirty="0" smtClean="0">
                <a:latin typeface="Arial" pitchFamily="34" charset="0"/>
                <a:ea typeface="ＭＳ Ｐゴシック" pitchFamily="-112" charset="-128"/>
                <a:cs typeface="Arial" pitchFamily="34" charset="0"/>
              </a:rPr>
              <a:t>technical skills and expertise - using technology to create and record music and studying acoustics</a:t>
            </a:r>
          </a:p>
          <a:p>
            <a:pPr>
              <a:buFont typeface="Arial" pitchFamily="34" charset="0"/>
              <a:buChar char="•"/>
            </a:pPr>
            <a:r>
              <a:rPr lang="en-GB" sz="2400" dirty="0" smtClean="0">
                <a:latin typeface="Arial" pitchFamily="34" charset="0"/>
                <a:ea typeface="ＭＳ Ｐゴシック" pitchFamily="-112" charset="-128"/>
                <a:cs typeface="Arial" pitchFamily="34" charset="0"/>
              </a:rPr>
              <a:t>critical reflection - giving and receiving criticism, learning from mistakes and striving for improved performance.</a:t>
            </a:r>
          </a:p>
          <a:p>
            <a:pPr>
              <a:buFont typeface="Arial" pitchFamily="34" charset="0"/>
              <a:buChar char="•"/>
            </a:pPr>
            <a:r>
              <a:rPr lang="en-GB" sz="2400" dirty="0" smtClean="0">
                <a:latin typeface="Arial" pitchFamily="34" charset="0"/>
                <a:ea typeface="ＭＳ Ｐゴシック" pitchFamily="-112" charset="-128"/>
                <a:cs typeface="Arial" pitchFamily="34" charset="0"/>
              </a:rPr>
              <a:t>You may gain knowledge of how music is used in different communities and cultures and develop an understanding of professional ethics in the arts world.</a:t>
            </a:r>
          </a:p>
        </p:txBody>
      </p:sp>
      <p:sp>
        <p:nvSpPr>
          <p:cNvPr id="4" name="TextBox 3"/>
          <p:cNvSpPr txBox="1"/>
          <p:nvPr/>
        </p:nvSpPr>
        <p:spPr>
          <a:xfrm>
            <a:off x="6876256" y="6165304"/>
            <a:ext cx="1800493" cy="369332"/>
          </a:xfrm>
          <a:prstGeom prst="rect">
            <a:avLst/>
          </a:prstGeom>
          <a:noFill/>
        </p:spPr>
        <p:txBody>
          <a:bodyPr wrap="none" rtlCol="0">
            <a:spAutoFit/>
          </a:bodyPr>
          <a:lstStyle/>
          <a:p>
            <a:r>
              <a:rPr lang="en-GB" i="1" u="sng" dirty="0" smtClean="0">
                <a:solidFill>
                  <a:srgbClr val="0070C0"/>
                </a:solidFill>
              </a:rPr>
              <a:t>prospects.ac.uk</a:t>
            </a:r>
            <a:endParaRPr lang="en-GB" i="1" u="sng"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INCLUDE THESE SKILLS...</a:t>
            </a:r>
            <a:endParaRPr lang="en-GB" sz="2400" b="1" dirty="0">
              <a:solidFill>
                <a:schemeClr val="accent2">
                  <a:lumMod val="75000"/>
                </a:schemeClr>
              </a:solidFill>
              <a:latin typeface="Tahoma" pitchFamily="34" charset="0"/>
              <a:ea typeface="ＭＳ Ｐゴシック" pitchFamily="-112" charset="-128"/>
            </a:endParaRPr>
          </a:p>
        </p:txBody>
      </p:sp>
      <p:sp>
        <p:nvSpPr>
          <p:cNvPr id="5" name="Text Box 3"/>
          <p:cNvSpPr txBox="1">
            <a:spLocks noChangeArrowheads="1"/>
          </p:cNvSpPr>
          <p:nvPr/>
        </p:nvSpPr>
        <p:spPr bwMode="auto">
          <a:xfrm>
            <a:off x="1763316" y="2708920"/>
            <a:ext cx="4680892" cy="2246769"/>
          </a:xfrm>
          <a:prstGeom prst="rect">
            <a:avLst/>
          </a:prstGeom>
          <a:noFill/>
          <a:ln w="9525">
            <a:noFill/>
            <a:miter lim="800000"/>
            <a:headEnd/>
            <a:tailEnd/>
          </a:ln>
        </p:spPr>
        <p:txBody>
          <a:bodyPr wrap="square">
            <a:spAutoFit/>
          </a:bodyPr>
          <a:lstStyle/>
          <a:p>
            <a:pPr marL="514350" indent="-514350">
              <a:buFont typeface="+mj-lt"/>
              <a:buAutoNum type="arabicPeriod"/>
            </a:pPr>
            <a:r>
              <a:rPr lang="en-GB" sz="2800" b="1" dirty="0" smtClean="0">
                <a:latin typeface="Arial" pitchFamily="34" charset="0"/>
                <a:ea typeface="ＭＳ Ｐゴシック" pitchFamily="-112" charset="-128"/>
                <a:cs typeface="Arial" pitchFamily="34" charset="0"/>
              </a:rPr>
              <a:t>In your CV/Application</a:t>
            </a:r>
          </a:p>
          <a:p>
            <a:pPr marL="514350" indent="-514350">
              <a:buFont typeface="+mj-lt"/>
              <a:buAutoNum type="arabicPeriod"/>
            </a:pPr>
            <a:endParaRPr lang="en-GB" sz="2800" b="1" dirty="0" smtClean="0">
              <a:latin typeface="Arial" pitchFamily="34" charset="0"/>
              <a:ea typeface="ＭＳ Ｐゴシック" pitchFamily="-112" charset="-128"/>
              <a:cs typeface="Arial" pitchFamily="34" charset="0"/>
            </a:endParaRPr>
          </a:p>
          <a:p>
            <a:pPr marL="514350" indent="-514350">
              <a:buFont typeface="+mj-lt"/>
              <a:buAutoNum type="arabicPeriod"/>
            </a:pPr>
            <a:r>
              <a:rPr lang="en-GB" sz="2800" b="1" dirty="0" smtClean="0">
                <a:latin typeface="Arial" pitchFamily="34" charset="0"/>
                <a:ea typeface="ＭＳ Ｐゴシック" pitchFamily="-112" charset="-128"/>
                <a:cs typeface="Arial" pitchFamily="34" charset="0"/>
              </a:rPr>
              <a:t>In your cover letter</a:t>
            </a:r>
          </a:p>
          <a:p>
            <a:pPr marL="514350" indent="-514350">
              <a:buFont typeface="+mj-lt"/>
              <a:buAutoNum type="arabicPeriod"/>
            </a:pPr>
            <a:endParaRPr lang="en-GB" sz="2800" b="1" dirty="0" smtClean="0">
              <a:latin typeface="Arial" pitchFamily="34" charset="0"/>
              <a:ea typeface="ＭＳ Ｐゴシック" pitchFamily="-112" charset="-128"/>
              <a:cs typeface="Arial" pitchFamily="34" charset="0"/>
            </a:endParaRPr>
          </a:p>
          <a:p>
            <a:pPr marL="514350" indent="-514350">
              <a:buFont typeface="+mj-lt"/>
              <a:buAutoNum type="arabicPeriod"/>
            </a:pPr>
            <a:r>
              <a:rPr lang="en-GB" sz="2800" b="1" dirty="0" smtClean="0">
                <a:latin typeface="Arial" pitchFamily="34" charset="0"/>
                <a:ea typeface="ＭＳ Ｐゴシック" pitchFamily="-112" charset="-128"/>
                <a:cs typeface="Arial" pitchFamily="34" charset="0"/>
              </a:rPr>
              <a:t>At interview</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3"/>
          <p:cNvSpPr txBox="1">
            <a:spLocks noChangeArrowheads="1"/>
          </p:cNvSpPr>
          <p:nvPr/>
        </p:nvSpPr>
        <p:spPr bwMode="auto">
          <a:xfrm>
            <a:off x="1043608" y="2708920"/>
            <a:ext cx="6408712" cy="1446550"/>
          </a:xfrm>
          <a:prstGeom prst="rect">
            <a:avLst/>
          </a:prstGeom>
          <a:noFill/>
          <a:ln w="9525">
            <a:noFill/>
            <a:miter lim="800000"/>
            <a:headEnd/>
            <a:tailEnd/>
          </a:ln>
        </p:spPr>
        <p:txBody>
          <a:bodyPr wrap="square">
            <a:spAutoFit/>
          </a:bodyPr>
          <a:lstStyle/>
          <a:p>
            <a:pPr marL="514350" indent="-514350"/>
            <a:r>
              <a:rPr lang="en-GB" sz="4400" b="1" dirty="0" smtClean="0">
                <a:latin typeface="High Tower Text" pitchFamily="18" charset="0"/>
                <a:ea typeface="ＭＳ Ｐゴシック" pitchFamily="-112" charset="-128"/>
                <a:cs typeface="Arial" pitchFamily="34" charset="0"/>
              </a:rPr>
              <a:t>FIVE MINUTE COMFORT BREAK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THE CV</a:t>
            </a:r>
            <a:endParaRPr lang="en-GB" sz="2400" b="1" dirty="0">
              <a:solidFill>
                <a:schemeClr val="accent2">
                  <a:lumMod val="75000"/>
                </a:schemeClr>
              </a:solidFill>
              <a:latin typeface="Tahoma" pitchFamily="34" charset="0"/>
              <a:ea typeface="ＭＳ Ｐゴシック" pitchFamily="-112" charset="-128"/>
            </a:endParaRPr>
          </a:p>
        </p:txBody>
      </p:sp>
      <p:sp>
        <p:nvSpPr>
          <p:cNvPr id="5" name="Text Box 3"/>
          <p:cNvSpPr txBox="1">
            <a:spLocks noChangeArrowheads="1"/>
          </p:cNvSpPr>
          <p:nvPr/>
        </p:nvSpPr>
        <p:spPr bwMode="auto">
          <a:xfrm>
            <a:off x="467544" y="1844824"/>
            <a:ext cx="7920880" cy="4462760"/>
          </a:xfrm>
          <a:prstGeom prst="rect">
            <a:avLst/>
          </a:prstGeom>
          <a:noFill/>
          <a:ln w="9525">
            <a:noFill/>
            <a:miter lim="800000"/>
            <a:headEnd/>
            <a:tailEnd/>
          </a:ln>
        </p:spPr>
        <p:txBody>
          <a:bodyPr wrap="square">
            <a:spAutoFit/>
          </a:bodyPr>
          <a:lstStyle/>
          <a:p>
            <a:pPr marL="514350" indent="-514350">
              <a:buFont typeface="Arial" pitchFamily="34" charset="0"/>
              <a:buChar char="•"/>
            </a:pPr>
            <a:r>
              <a:rPr lang="en-GB" sz="2400" b="1" dirty="0" smtClean="0">
                <a:latin typeface="Arial" pitchFamily="34" charset="0"/>
                <a:ea typeface="ＭＳ Ｐゴシック" pitchFamily="-112" charset="-128"/>
                <a:cs typeface="Arial" pitchFamily="34" charset="0"/>
              </a:rPr>
              <a:t>A completed </a:t>
            </a:r>
            <a:r>
              <a:rPr lang="en-GB" sz="2400" b="1" u="sng" dirty="0" smtClean="0">
                <a:latin typeface="Arial" pitchFamily="34" charset="0"/>
                <a:ea typeface="ＭＳ Ｐゴシック" pitchFamily="-112" charset="-128"/>
                <a:cs typeface="Arial" pitchFamily="34" charset="0"/>
              </a:rPr>
              <a:t>application form </a:t>
            </a:r>
            <a:r>
              <a:rPr lang="en-GB" sz="2400" b="1" dirty="0" smtClean="0">
                <a:latin typeface="Arial" pitchFamily="34" charset="0"/>
                <a:ea typeface="ＭＳ Ｐゴシック" pitchFamily="-112" charset="-128"/>
                <a:cs typeface="Arial" pitchFamily="34" charset="0"/>
              </a:rPr>
              <a:t>will be an extension of your CV. A more in-depth, detailed look at various aspects of you and your skills (both soft and hard).</a:t>
            </a:r>
          </a:p>
          <a:p>
            <a:pPr marL="514350" indent="-514350">
              <a:buFont typeface="Arial" pitchFamily="34" charset="0"/>
              <a:buChar char="•"/>
            </a:pPr>
            <a:endParaRPr lang="en-GB" sz="2400" b="1" dirty="0" smtClean="0">
              <a:latin typeface="Arial" pitchFamily="34" charset="0"/>
              <a:ea typeface="ＭＳ Ｐゴシック" pitchFamily="-112" charset="-128"/>
              <a:cs typeface="Arial" pitchFamily="34" charset="0"/>
            </a:endParaRPr>
          </a:p>
          <a:p>
            <a:pPr marL="514350" indent="-514350">
              <a:buFont typeface="Arial" pitchFamily="34" charset="0"/>
              <a:buChar char="•"/>
            </a:pPr>
            <a:r>
              <a:rPr lang="en-GB" sz="2400" b="1" dirty="0" smtClean="0">
                <a:latin typeface="Arial" pitchFamily="34" charset="0"/>
                <a:ea typeface="ＭＳ Ｐゴシック" pitchFamily="-112" charset="-128"/>
                <a:cs typeface="Arial" pitchFamily="34" charset="0"/>
              </a:rPr>
              <a:t>A CV (Curriculum Vitae) or Resume is your chance to sell yourself on paper </a:t>
            </a:r>
            <a:r>
              <a:rPr lang="en-GB" sz="2400" b="1" dirty="0" smtClean="0">
                <a:solidFill>
                  <a:srgbClr val="FF0000"/>
                </a:solidFill>
                <a:latin typeface="Arial" pitchFamily="34" charset="0"/>
                <a:ea typeface="ＭＳ Ｐゴシック" pitchFamily="-112" charset="-128"/>
                <a:cs typeface="Arial" pitchFamily="34" charset="0"/>
              </a:rPr>
              <a:t>(You’ve got 30 seconds’)</a:t>
            </a:r>
            <a:r>
              <a:rPr lang="en-GB" sz="2400" b="1" dirty="0" smtClean="0">
                <a:latin typeface="Arial" pitchFamily="34" charset="0"/>
                <a:ea typeface="ＭＳ Ｐゴシック" pitchFamily="-112" charset="-128"/>
                <a:cs typeface="Arial" pitchFamily="34" charset="0"/>
              </a:rPr>
              <a:t>. Highlight what is good about you and what sets you apart. It typically summarises your education, skills and experience.</a:t>
            </a:r>
            <a:br>
              <a:rPr lang="en-GB" sz="2400" b="1" dirty="0" smtClean="0">
                <a:latin typeface="Arial" pitchFamily="34" charset="0"/>
                <a:ea typeface="ＭＳ Ｐゴシック" pitchFamily="-112" charset="-128"/>
                <a:cs typeface="Arial" pitchFamily="34" charset="0"/>
              </a:rPr>
            </a:br>
            <a:r>
              <a:rPr lang="en-GB" sz="2000" dirty="0" smtClean="0">
                <a:latin typeface="Arial" pitchFamily="34" charset="0"/>
                <a:ea typeface="ＭＳ Ｐゴシック" pitchFamily="-112" charset="-128"/>
                <a:cs typeface="Arial" pitchFamily="34" charset="0"/>
              </a:rPr>
              <a:t> [Typically no longer than two sides of A4 – one is fine]</a:t>
            </a:r>
            <a:endParaRPr lang="en-GB" sz="2400" b="1" dirty="0" smtClean="0">
              <a:latin typeface="Arial" pitchFamily="34" charset="0"/>
              <a:ea typeface="ＭＳ Ｐゴシック" pitchFamily="-112" charset="-128"/>
              <a:cs typeface="Arial" pitchFamily="34" charset="0"/>
            </a:endParaRPr>
          </a:p>
          <a:p>
            <a:pPr marL="514350" indent="-514350"/>
            <a:endParaRPr lang="en-GB" sz="2400" b="1" dirty="0" smtClean="0">
              <a:latin typeface="Arial" pitchFamily="34" charset="0"/>
              <a:ea typeface="ＭＳ Ｐゴシック" pitchFamily="-112" charset="-128"/>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allAtOnce"/>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THE CV – What to include</a:t>
            </a:r>
            <a:endParaRPr lang="en-GB" sz="2400" b="1" dirty="0">
              <a:solidFill>
                <a:schemeClr val="accent2">
                  <a:lumMod val="75000"/>
                </a:schemeClr>
              </a:solidFill>
              <a:latin typeface="Tahoma" pitchFamily="34" charset="0"/>
              <a:ea typeface="ＭＳ Ｐゴシック" pitchFamily="-112" charset="-128"/>
            </a:endParaRPr>
          </a:p>
        </p:txBody>
      </p:sp>
      <p:sp>
        <p:nvSpPr>
          <p:cNvPr id="5" name="Text Box 3"/>
          <p:cNvSpPr txBox="1">
            <a:spLocks noChangeArrowheads="1"/>
          </p:cNvSpPr>
          <p:nvPr/>
        </p:nvSpPr>
        <p:spPr bwMode="auto">
          <a:xfrm>
            <a:off x="467544" y="1844824"/>
            <a:ext cx="7920880" cy="4893647"/>
          </a:xfrm>
          <a:prstGeom prst="rect">
            <a:avLst/>
          </a:prstGeom>
          <a:noFill/>
          <a:ln w="9525">
            <a:noFill/>
            <a:miter lim="800000"/>
            <a:headEnd/>
            <a:tailEnd/>
          </a:ln>
        </p:spPr>
        <p:txBody>
          <a:bodyPr wrap="square">
            <a:spAutoFit/>
          </a:bodyPr>
          <a:lstStyle/>
          <a:p>
            <a:r>
              <a:rPr lang="en-GB" sz="2400" b="1" dirty="0" smtClean="0"/>
              <a:t>Contact details</a:t>
            </a:r>
            <a:r>
              <a:rPr lang="en-GB" sz="2400" dirty="0" smtClean="0"/>
              <a:t> - Include your full name, home address, mobile number and email address. You do not need to include your date of birth or a photograph unless you're applying for an acting or modelling job.</a:t>
            </a:r>
          </a:p>
          <a:p>
            <a:endParaRPr lang="en-GB" sz="2400" dirty="0" smtClean="0"/>
          </a:p>
          <a:p>
            <a:r>
              <a:rPr lang="en-GB" sz="2400" b="1" dirty="0" smtClean="0"/>
              <a:t>Profile or statement</a:t>
            </a:r>
            <a:r>
              <a:rPr lang="en-GB" sz="2400" dirty="0" smtClean="0"/>
              <a:t> - Placed at the beginning of the CV, a profile is a concise statement that highlights your key attributes or reasons for deciding to work in a particular field. Pick out a few relevant achievements and skills, while clearly articulating your career aims. It must focus on the sector you're applying to, as your cover letter will be job-specific. You should keep it short and snappy - 100 words is the perfect length.</a:t>
            </a:r>
            <a:endParaRPr lang="en-GB" sz="2400" b="1" dirty="0" smtClean="0">
              <a:latin typeface="Arial" pitchFamily="34" charset="0"/>
              <a:ea typeface="ＭＳ Ｐゴシック" pitchFamily="-112" charset="-128"/>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THE CV – What to include</a:t>
            </a:r>
            <a:endParaRPr lang="en-GB" sz="2400" b="1" dirty="0">
              <a:solidFill>
                <a:schemeClr val="accent2">
                  <a:lumMod val="75000"/>
                </a:schemeClr>
              </a:solidFill>
              <a:latin typeface="Tahoma" pitchFamily="34" charset="0"/>
              <a:ea typeface="ＭＳ Ｐゴシック" pitchFamily="-112" charset="-128"/>
            </a:endParaRPr>
          </a:p>
        </p:txBody>
      </p:sp>
      <p:sp>
        <p:nvSpPr>
          <p:cNvPr id="5" name="Text Box 3"/>
          <p:cNvSpPr txBox="1">
            <a:spLocks noChangeArrowheads="1"/>
          </p:cNvSpPr>
          <p:nvPr/>
        </p:nvSpPr>
        <p:spPr bwMode="auto">
          <a:xfrm>
            <a:off x="467544" y="1844824"/>
            <a:ext cx="7920880" cy="4401205"/>
          </a:xfrm>
          <a:prstGeom prst="rect">
            <a:avLst/>
          </a:prstGeom>
          <a:noFill/>
          <a:ln w="9525">
            <a:noFill/>
            <a:miter lim="800000"/>
            <a:headEnd/>
            <a:tailEnd/>
          </a:ln>
        </p:spPr>
        <p:txBody>
          <a:bodyPr wrap="square">
            <a:spAutoFit/>
          </a:bodyPr>
          <a:lstStyle/>
          <a:p>
            <a:r>
              <a:rPr lang="en-GB" sz="2000" b="1" dirty="0" smtClean="0"/>
              <a:t>Education</a:t>
            </a:r>
            <a:r>
              <a:rPr lang="en-GB" sz="2000" dirty="0" smtClean="0"/>
              <a:t> - List and date all previous education, including professional qualifications, placing the most recent first.</a:t>
            </a:r>
          </a:p>
          <a:p>
            <a:endParaRPr lang="en-GB" sz="2000" dirty="0" smtClean="0"/>
          </a:p>
          <a:p>
            <a:r>
              <a:rPr lang="en-GB" sz="2000" b="1" dirty="0" smtClean="0"/>
              <a:t>Work experience</a:t>
            </a:r>
            <a:r>
              <a:rPr lang="en-GB" sz="2000" dirty="0" smtClean="0"/>
              <a:t> - List your experience in reverse chronological order, making sure that anything you mention is relevant to the job you're applying for. If you have plenty of relevant work experience, this section should come before education.</a:t>
            </a:r>
          </a:p>
          <a:p>
            <a:endParaRPr lang="en-GB" sz="2000" dirty="0" smtClean="0"/>
          </a:p>
          <a:p>
            <a:r>
              <a:rPr lang="en-GB" sz="2000" b="1" dirty="0" smtClean="0"/>
              <a:t>Skills and achievements</a:t>
            </a:r>
            <a:r>
              <a:rPr lang="en-GB" sz="2000" dirty="0" smtClean="0"/>
              <a:t> - This is where you talk about the foreign languages you speak and the IT packages you can competently use. Whatever you list should be relevant to the job and not over-exaggerated, as you'll need to back up your claims at interview. If you have got lots of relevant experience you should do a skills-based CV.</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THE CV – What to include</a:t>
            </a:r>
            <a:endParaRPr lang="en-GB" sz="2400" b="1" dirty="0">
              <a:solidFill>
                <a:schemeClr val="accent2">
                  <a:lumMod val="75000"/>
                </a:schemeClr>
              </a:solidFill>
              <a:latin typeface="Tahoma" pitchFamily="34" charset="0"/>
              <a:ea typeface="ＭＳ Ｐゴシック" pitchFamily="-112" charset="-128"/>
            </a:endParaRPr>
          </a:p>
        </p:txBody>
      </p:sp>
      <p:sp>
        <p:nvSpPr>
          <p:cNvPr id="5" name="Text Box 3"/>
          <p:cNvSpPr txBox="1">
            <a:spLocks noChangeArrowheads="1"/>
          </p:cNvSpPr>
          <p:nvPr/>
        </p:nvSpPr>
        <p:spPr bwMode="auto">
          <a:xfrm>
            <a:off x="467544" y="1844824"/>
            <a:ext cx="7920880" cy="5262979"/>
          </a:xfrm>
          <a:prstGeom prst="rect">
            <a:avLst/>
          </a:prstGeom>
          <a:noFill/>
          <a:ln w="9525">
            <a:noFill/>
            <a:miter lim="800000"/>
            <a:headEnd/>
            <a:tailEnd/>
          </a:ln>
        </p:spPr>
        <p:txBody>
          <a:bodyPr wrap="square">
            <a:spAutoFit/>
          </a:bodyPr>
          <a:lstStyle/>
          <a:p>
            <a:r>
              <a:rPr lang="en-GB" sz="2400" b="1" dirty="0" smtClean="0"/>
              <a:t>Interests</a:t>
            </a:r>
            <a:r>
              <a:rPr lang="en-GB" sz="2400" dirty="0" smtClean="0"/>
              <a:t> - Simply writing 'socialising, going to the cinema and reading' isn't going to catch the attention of the recruiter. However, when relevant to the job, your interests can provide a more rounded picture of you and give you something to talk about at interview. Examples include writing your own blog if you want to be a journalist, or being part of a drama group if you're looking to get into sales.</a:t>
            </a:r>
          </a:p>
          <a:p>
            <a:endParaRPr lang="en-GB" sz="2400" dirty="0" smtClean="0"/>
          </a:p>
          <a:p>
            <a:r>
              <a:rPr lang="en-GB" sz="2400" b="1" dirty="0" smtClean="0"/>
              <a:t>References</a:t>
            </a:r>
            <a:r>
              <a:rPr lang="en-GB" sz="2400" dirty="0" smtClean="0"/>
              <a:t> - You don't need to provide the names of references at this stage. You also don't need to say 'references available upon request' as most employers would assume this to be the case.</a:t>
            </a:r>
          </a:p>
          <a:p>
            <a:pPr marL="514350" indent="-514350"/>
            <a:endParaRPr lang="en-GB" sz="2400" b="1" dirty="0" smtClean="0">
              <a:latin typeface="Arial" pitchFamily="34" charset="0"/>
              <a:ea typeface="ＭＳ Ｐゴシック" pitchFamily="-112" charset="-128"/>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THE CV – Do’s and </a:t>
            </a:r>
            <a:r>
              <a:rPr lang="en-GB" sz="2400" b="1" dirty="0" err="1" smtClean="0">
                <a:solidFill>
                  <a:schemeClr val="accent2">
                    <a:lumMod val="75000"/>
                  </a:schemeClr>
                </a:solidFill>
                <a:latin typeface="Tahoma" pitchFamily="34" charset="0"/>
                <a:ea typeface="ＭＳ Ｐゴシック" pitchFamily="-112" charset="-128"/>
              </a:rPr>
              <a:t>Don’t’s</a:t>
            </a:r>
            <a:endParaRPr lang="en-GB" sz="2400" b="1" dirty="0">
              <a:solidFill>
                <a:schemeClr val="accent2">
                  <a:lumMod val="75000"/>
                </a:schemeClr>
              </a:solidFill>
              <a:latin typeface="Tahoma" pitchFamily="34" charset="0"/>
              <a:ea typeface="ＭＳ Ｐゴシック" pitchFamily="-112" charset="-128"/>
            </a:endParaRPr>
          </a:p>
        </p:txBody>
      </p:sp>
      <p:sp>
        <p:nvSpPr>
          <p:cNvPr id="5" name="Text Box 3"/>
          <p:cNvSpPr txBox="1">
            <a:spLocks noChangeArrowheads="1"/>
          </p:cNvSpPr>
          <p:nvPr/>
        </p:nvSpPr>
        <p:spPr bwMode="auto">
          <a:xfrm>
            <a:off x="467544" y="1844824"/>
            <a:ext cx="7920880" cy="4524315"/>
          </a:xfrm>
          <a:prstGeom prst="rect">
            <a:avLst/>
          </a:prstGeom>
          <a:noFill/>
          <a:ln w="9525">
            <a:noFill/>
            <a:miter lim="800000"/>
            <a:headEnd/>
            <a:tailEnd/>
          </a:ln>
        </p:spPr>
        <p:txBody>
          <a:bodyPr wrap="square">
            <a:spAutoFit/>
          </a:bodyPr>
          <a:lstStyle/>
          <a:p>
            <a:pPr>
              <a:buFontTx/>
              <a:buChar char="-"/>
            </a:pPr>
            <a:r>
              <a:rPr lang="en-GB" sz="2400" dirty="0" smtClean="0"/>
              <a:t>Avoid fonts such as Comic Sans. Instead, choose something more professional such as size-10 Arial.</a:t>
            </a:r>
          </a:p>
          <a:p>
            <a:pPr>
              <a:buFontTx/>
              <a:buChar char="-"/>
            </a:pPr>
            <a:endParaRPr lang="en-GB" sz="2400" dirty="0" smtClean="0"/>
          </a:p>
          <a:p>
            <a:pPr>
              <a:buFontTx/>
              <a:buChar char="-"/>
            </a:pPr>
            <a:r>
              <a:rPr lang="en-GB" sz="2400" dirty="0" smtClean="0"/>
              <a:t>List everything in reverse chronological order so the recruiter sees your most impressive and recent achievements first.</a:t>
            </a:r>
          </a:p>
          <a:p>
            <a:pPr>
              <a:buFontTx/>
              <a:buChar char="-"/>
            </a:pPr>
            <a:endParaRPr lang="en-GB" sz="2400" dirty="0" smtClean="0"/>
          </a:p>
          <a:p>
            <a:pPr>
              <a:buFontTx/>
              <a:buChar char="-"/>
            </a:pPr>
            <a:r>
              <a:rPr lang="en-GB" sz="2400" dirty="0" smtClean="0"/>
              <a:t>Keep it concise and easy to read by using clear spacing and bullet points. This type of CV layout allows employers to skim your CV and quickly pick out the important information.</a:t>
            </a:r>
          </a:p>
          <a:p>
            <a:endParaRPr lang="en-GB" sz="2400"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THE CV – Do’s and </a:t>
            </a:r>
            <a:r>
              <a:rPr lang="en-GB" sz="2400" b="1" dirty="0" err="1" smtClean="0">
                <a:solidFill>
                  <a:schemeClr val="accent2">
                    <a:lumMod val="75000"/>
                  </a:schemeClr>
                </a:solidFill>
                <a:latin typeface="Tahoma" pitchFamily="34" charset="0"/>
                <a:ea typeface="ＭＳ Ｐゴシック" pitchFamily="-112" charset="-128"/>
              </a:rPr>
              <a:t>Don’t’s</a:t>
            </a:r>
            <a:endParaRPr lang="en-GB" sz="2400" b="1" dirty="0">
              <a:solidFill>
                <a:schemeClr val="accent2">
                  <a:lumMod val="75000"/>
                </a:schemeClr>
              </a:solidFill>
              <a:latin typeface="Tahoma" pitchFamily="34" charset="0"/>
              <a:ea typeface="ＭＳ Ｐゴシック" pitchFamily="-112" charset="-128"/>
            </a:endParaRPr>
          </a:p>
        </p:txBody>
      </p:sp>
      <p:sp>
        <p:nvSpPr>
          <p:cNvPr id="5" name="Text Box 3"/>
          <p:cNvSpPr txBox="1">
            <a:spLocks noChangeArrowheads="1"/>
          </p:cNvSpPr>
          <p:nvPr/>
        </p:nvSpPr>
        <p:spPr bwMode="auto">
          <a:xfrm>
            <a:off x="467544" y="1844824"/>
            <a:ext cx="7920880" cy="4524315"/>
          </a:xfrm>
          <a:prstGeom prst="rect">
            <a:avLst/>
          </a:prstGeom>
          <a:noFill/>
          <a:ln w="9525">
            <a:noFill/>
            <a:miter lim="800000"/>
            <a:headEnd/>
            <a:tailEnd/>
          </a:ln>
        </p:spPr>
        <p:txBody>
          <a:bodyPr wrap="square">
            <a:spAutoFit/>
          </a:bodyPr>
          <a:lstStyle/>
          <a:p>
            <a:pPr>
              <a:buFontTx/>
              <a:buChar char="-"/>
            </a:pPr>
            <a:r>
              <a:rPr lang="en-GB" sz="2400" dirty="0" smtClean="0"/>
              <a:t>If you're posting your CV, go with white A4 paper. Only print on one side and don't fold your CV - you don't want it to arrive creased.</a:t>
            </a:r>
          </a:p>
          <a:p>
            <a:pPr>
              <a:buFontTx/>
              <a:buChar char="-"/>
            </a:pPr>
            <a:endParaRPr lang="en-GB" sz="2400" dirty="0" smtClean="0"/>
          </a:p>
          <a:p>
            <a:pPr>
              <a:buFontTx/>
              <a:buChar char="-"/>
            </a:pPr>
            <a:r>
              <a:rPr lang="en-GB" sz="2400" dirty="0" smtClean="0"/>
              <a:t>Use active verbs wherever possible. For example, you could include words like 'created', 'analysed' and 'devised' to present yourself as a person who shows initiative.</a:t>
            </a:r>
          </a:p>
          <a:p>
            <a:pPr>
              <a:buFontTx/>
              <a:buChar char="-"/>
            </a:pPr>
            <a:endParaRPr lang="en-GB" sz="2400" dirty="0" smtClean="0"/>
          </a:p>
          <a:p>
            <a:pPr>
              <a:buFontTx/>
              <a:buChar char="-"/>
            </a:pPr>
            <a:r>
              <a:rPr lang="en-GB" sz="2400" dirty="0" smtClean="0"/>
              <a:t>There should be no spelling or grammar mistakes in your CV. Use a spell checker and enlist a second pair of eyes to check over it.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THE CV – Do’s and </a:t>
            </a:r>
            <a:r>
              <a:rPr lang="en-GB" sz="2400" b="1" dirty="0" err="1" smtClean="0">
                <a:solidFill>
                  <a:schemeClr val="accent2">
                    <a:lumMod val="75000"/>
                  </a:schemeClr>
                </a:solidFill>
                <a:latin typeface="Tahoma" pitchFamily="34" charset="0"/>
                <a:ea typeface="ＭＳ Ｐゴシック" pitchFamily="-112" charset="-128"/>
              </a:rPr>
              <a:t>Don’t’s</a:t>
            </a:r>
            <a:endParaRPr lang="en-GB" sz="2400" b="1" dirty="0">
              <a:solidFill>
                <a:schemeClr val="accent2">
                  <a:lumMod val="75000"/>
                </a:schemeClr>
              </a:solidFill>
              <a:latin typeface="Tahoma" pitchFamily="34" charset="0"/>
              <a:ea typeface="ＭＳ Ｐゴシック" pitchFamily="-112" charset="-128"/>
            </a:endParaRPr>
          </a:p>
        </p:txBody>
      </p:sp>
      <p:sp>
        <p:nvSpPr>
          <p:cNvPr id="5" name="Text Box 3"/>
          <p:cNvSpPr txBox="1">
            <a:spLocks noChangeArrowheads="1"/>
          </p:cNvSpPr>
          <p:nvPr/>
        </p:nvSpPr>
        <p:spPr bwMode="auto">
          <a:xfrm>
            <a:off x="467544" y="1844824"/>
            <a:ext cx="7920880" cy="4893647"/>
          </a:xfrm>
          <a:prstGeom prst="rect">
            <a:avLst/>
          </a:prstGeom>
          <a:noFill/>
          <a:ln w="9525">
            <a:noFill/>
            <a:miter lim="800000"/>
            <a:headEnd/>
            <a:tailEnd/>
          </a:ln>
        </p:spPr>
        <p:txBody>
          <a:bodyPr wrap="square">
            <a:spAutoFit/>
          </a:bodyPr>
          <a:lstStyle/>
          <a:p>
            <a:pPr>
              <a:buFontTx/>
              <a:buChar char="-"/>
            </a:pPr>
            <a:r>
              <a:rPr lang="en-GB" sz="2400" dirty="0" smtClean="0"/>
              <a:t>Avoid using generic phrases such as 'team player', 'hardworking' and '</a:t>
            </a:r>
            <a:r>
              <a:rPr lang="en-GB" sz="2400" dirty="0" err="1" smtClean="0"/>
              <a:t>multitasker</a:t>
            </a:r>
            <a:r>
              <a:rPr lang="en-GB" sz="2400" dirty="0" smtClean="0"/>
              <a:t>'. Instead, provide real-life examples that demonstrate all of these skills.</a:t>
            </a:r>
          </a:p>
          <a:p>
            <a:pPr>
              <a:buFontTx/>
              <a:buChar char="-"/>
            </a:pPr>
            <a:endParaRPr lang="en-GB" sz="2400" dirty="0" smtClean="0"/>
          </a:p>
          <a:p>
            <a:pPr>
              <a:buFontTx/>
              <a:buChar char="-"/>
            </a:pPr>
            <a:r>
              <a:rPr lang="en-GB" sz="2400" b="1" u="sng" dirty="0" smtClean="0"/>
              <a:t>Take a look at the company's website, local press and the job advert to make sure that your CV is targeted to the role and employer.</a:t>
            </a:r>
          </a:p>
          <a:p>
            <a:pPr>
              <a:buFontTx/>
              <a:buChar char="-"/>
            </a:pPr>
            <a:endParaRPr lang="en-GB" sz="2400" b="1" u="sng" dirty="0" smtClean="0"/>
          </a:p>
          <a:p>
            <a:pPr>
              <a:buFontTx/>
              <a:buChar char="-"/>
            </a:pPr>
            <a:r>
              <a:rPr lang="en-GB" sz="2400" dirty="0" smtClean="0"/>
              <a:t>Don't put the term 'curriculum vitae' at the top of the page.</a:t>
            </a:r>
          </a:p>
          <a:p>
            <a:pPr>
              <a:buFontTx/>
              <a:buChar char="-"/>
            </a:pPr>
            <a:endParaRPr lang="en-GB" sz="2400" dirty="0" smtClean="0"/>
          </a:p>
          <a:p>
            <a:pPr>
              <a:buFontTx/>
              <a:buChar char="-"/>
            </a:pPr>
            <a:r>
              <a:rPr lang="en-GB" sz="2400" dirty="0" smtClean="0"/>
              <a:t>Provide a professional-sounding email address.</a:t>
            </a:r>
          </a:p>
          <a:p>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THE CV – Do’s and </a:t>
            </a:r>
            <a:r>
              <a:rPr lang="en-GB" sz="2400" b="1" dirty="0" err="1" smtClean="0">
                <a:solidFill>
                  <a:schemeClr val="accent2">
                    <a:lumMod val="75000"/>
                  </a:schemeClr>
                </a:solidFill>
                <a:latin typeface="Tahoma" pitchFamily="34" charset="0"/>
                <a:ea typeface="ＭＳ Ｐゴシック" pitchFamily="-112" charset="-128"/>
              </a:rPr>
              <a:t>Don’t’s</a:t>
            </a:r>
            <a:endParaRPr lang="en-GB" sz="2400" b="1" dirty="0">
              <a:solidFill>
                <a:schemeClr val="accent2">
                  <a:lumMod val="75000"/>
                </a:schemeClr>
              </a:solidFill>
              <a:latin typeface="Tahoma" pitchFamily="34" charset="0"/>
              <a:ea typeface="ＭＳ Ｐゴシック" pitchFamily="-112" charset="-128"/>
            </a:endParaRPr>
          </a:p>
        </p:txBody>
      </p:sp>
      <p:sp>
        <p:nvSpPr>
          <p:cNvPr id="5" name="Text Box 3"/>
          <p:cNvSpPr txBox="1">
            <a:spLocks noChangeArrowheads="1"/>
          </p:cNvSpPr>
          <p:nvPr/>
        </p:nvSpPr>
        <p:spPr bwMode="auto">
          <a:xfrm>
            <a:off x="467544" y="1700808"/>
            <a:ext cx="7920880" cy="4893647"/>
          </a:xfrm>
          <a:prstGeom prst="rect">
            <a:avLst/>
          </a:prstGeom>
          <a:noFill/>
          <a:ln w="9525">
            <a:noFill/>
            <a:miter lim="800000"/>
            <a:headEnd/>
            <a:tailEnd/>
          </a:ln>
        </p:spPr>
        <p:txBody>
          <a:bodyPr wrap="square">
            <a:spAutoFit/>
          </a:bodyPr>
          <a:lstStyle/>
          <a:p>
            <a:pPr>
              <a:buFontTx/>
              <a:buChar char="-"/>
            </a:pPr>
            <a:r>
              <a:rPr lang="en-GB" sz="2400" dirty="0" smtClean="0"/>
              <a:t>Never lie or exaggerate on your CV or job application. Not only will you demonstrate your dishonesty to a potential employer, but there can be serious consequences too. For example, altering your degree grade from a 2:2 to a 2:1 is classed as degree fraud and can result in a prison sentence.</a:t>
            </a:r>
          </a:p>
          <a:p>
            <a:pPr>
              <a:buFontTx/>
              <a:buChar char="-"/>
            </a:pPr>
            <a:endParaRPr lang="en-GB" sz="2400" dirty="0" smtClean="0"/>
          </a:p>
          <a:p>
            <a:pPr>
              <a:buFontTx/>
              <a:buChar char="-"/>
            </a:pPr>
            <a:r>
              <a:rPr lang="en-GB" sz="2400" dirty="0" smtClean="0"/>
              <a:t>You should always include a cover letter unless the employer states otherwise. It will enable you to personalise your application to the job. You can draw attention to a particular part of your CV, disclose a disability or clarify gaps in your work history. </a:t>
            </a:r>
            <a:br>
              <a:rPr lang="en-GB" sz="2400" dirty="0" smtClean="0"/>
            </a:br>
            <a:r>
              <a:rPr lang="en-GB" sz="2400" i="1" dirty="0" smtClean="0"/>
              <a:t>[For advice on cover letters visit prospects.ac.uk]</a:t>
            </a:r>
            <a:endParaRPr lang="en-GB" sz="2400" i="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THE CV – Top 7 Mistakes</a:t>
            </a:r>
            <a:endParaRPr lang="en-GB" sz="2400" b="1" dirty="0">
              <a:solidFill>
                <a:schemeClr val="accent2">
                  <a:lumMod val="75000"/>
                </a:schemeClr>
              </a:solidFill>
              <a:latin typeface="Tahoma" pitchFamily="34" charset="0"/>
              <a:ea typeface="ＭＳ Ｐゴシック" pitchFamily="-112" charset="-128"/>
            </a:endParaRPr>
          </a:p>
        </p:txBody>
      </p:sp>
      <p:sp>
        <p:nvSpPr>
          <p:cNvPr id="5" name="Text Box 3"/>
          <p:cNvSpPr txBox="1">
            <a:spLocks noChangeArrowheads="1"/>
          </p:cNvSpPr>
          <p:nvPr/>
        </p:nvSpPr>
        <p:spPr bwMode="auto">
          <a:xfrm>
            <a:off x="467544" y="2623552"/>
            <a:ext cx="7920880" cy="2677656"/>
          </a:xfrm>
          <a:prstGeom prst="rect">
            <a:avLst/>
          </a:prstGeom>
          <a:noFill/>
          <a:ln w="9525">
            <a:noFill/>
            <a:miter lim="800000"/>
            <a:headEnd/>
            <a:tailEnd/>
          </a:ln>
        </p:spPr>
        <p:txBody>
          <a:bodyPr wrap="square">
            <a:spAutoFit/>
          </a:bodyPr>
          <a:lstStyle/>
          <a:p>
            <a:r>
              <a:rPr lang="en-GB" sz="2400" b="1" dirty="0" smtClean="0"/>
              <a:t>1. 	Poor formatting</a:t>
            </a:r>
          </a:p>
          <a:p>
            <a:r>
              <a:rPr lang="en-GB" sz="2400" b="1" dirty="0" smtClean="0"/>
              <a:t>2.	Failing to tailor your application</a:t>
            </a:r>
          </a:p>
          <a:p>
            <a:r>
              <a:rPr lang="en-GB" sz="2400" b="1" dirty="0" smtClean="0"/>
              <a:t>3.	Spelling errors</a:t>
            </a:r>
          </a:p>
          <a:p>
            <a:r>
              <a:rPr lang="en-GB" sz="2400" b="1" dirty="0" smtClean="0"/>
              <a:t>4.	Lying</a:t>
            </a:r>
          </a:p>
          <a:p>
            <a:r>
              <a:rPr lang="en-GB" sz="2400" b="1" dirty="0" smtClean="0"/>
              <a:t>5.	Lack of evidence</a:t>
            </a:r>
          </a:p>
          <a:p>
            <a:r>
              <a:rPr lang="en-GB" sz="2400" b="1" dirty="0" smtClean="0"/>
              <a:t>6.	Not explaining 'why’ – justify choices</a:t>
            </a:r>
          </a:p>
          <a:p>
            <a:r>
              <a:rPr lang="en-GB" sz="2400" b="1" dirty="0" smtClean="0"/>
              <a:t>7.	Ignoring gaps in your work history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THE CV – Types</a:t>
            </a:r>
            <a:endParaRPr lang="en-GB" sz="2400" b="1" dirty="0">
              <a:solidFill>
                <a:schemeClr val="accent2">
                  <a:lumMod val="75000"/>
                </a:schemeClr>
              </a:solidFill>
              <a:latin typeface="Tahoma" pitchFamily="34" charset="0"/>
              <a:ea typeface="ＭＳ Ｐゴシック" pitchFamily="-112" charset="-128"/>
            </a:endParaRPr>
          </a:p>
        </p:txBody>
      </p:sp>
      <p:sp>
        <p:nvSpPr>
          <p:cNvPr id="5" name="Text Box 3"/>
          <p:cNvSpPr txBox="1">
            <a:spLocks noChangeArrowheads="1"/>
          </p:cNvSpPr>
          <p:nvPr/>
        </p:nvSpPr>
        <p:spPr bwMode="auto">
          <a:xfrm>
            <a:off x="467544" y="1772816"/>
            <a:ext cx="7920880" cy="5262979"/>
          </a:xfrm>
          <a:prstGeom prst="rect">
            <a:avLst/>
          </a:prstGeom>
          <a:noFill/>
          <a:ln w="9525">
            <a:noFill/>
            <a:miter lim="800000"/>
            <a:headEnd/>
            <a:tailEnd/>
          </a:ln>
        </p:spPr>
        <p:txBody>
          <a:bodyPr wrap="square">
            <a:spAutoFit/>
          </a:bodyPr>
          <a:lstStyle/>
          <a:p>
            <a:pPr>
              <a:buFontTx/>
              <a:buChar char="-"/>
            </a:pPr>
            <a:r>
              <a:rPr lang="en-GB" sz="2400" dirty="0" smtClean="0"/>
              <a:t> Chronological or traditional.</a:t>
            </a:r>
          </a:p>
          <a:p>
            <a:pPr>
              <a:buFontTx/>
              <a:buChar char="-"/>
            </a:pPr>
            <a:r>
              <a:rPr lang="en-GB" sz="2400" dirty="0" smtClean="0"/>
              <a:t> Skills-based or functional (highlights abilities, experience or achievements)</a:t>
            </a:r>
          </a:p>
          <a:p>
            <a:pPr>
              <a:buFontTx/>
              <a:buChar char="-"/>
            </a:pPr>
            <a:r>
              <a:rPr lang="en-GB" sz="2400" dirty="0" smtClean="0"/>
              <a:t> Academic/Teaching/Technical</a:t>
            </a:r>
          </a:p>
          <a:p>
            <a:pPr>
              <a:buFontTx/>
              <a:buChar char="-"/>
            </a:pPr>
            <a:endParaRPr lang="en-GB" sz="2400" dirty="0" smtClean="0"/>
          </a:p>
          <a:p>
            <a:pPr>
              <a:buFontTx/>
              <a:buChar char="-"/>
            </a:pPr>
            <a:r>
              <a:rPr lang="en-GB" sz="2400" dirty="0" smtClean="0"/>
              <a:t>The Video CV</a:t>
            </a:r>
            <a:br>
              <a:rPr lang="en-GB" sz="2400" dirty="0" smtClean="0"/>
            </a:br>
            <a:r>
              <a:rPr lang="en-GB" sz="2400" dirty="0" smtClean="0">
                <a:hlinkClick r:id="rId2"/>
              </a:rPr>
              <a:t>https://www.youtube.com/watch?time_continue=125&amp;v=c_PZTAW5piQ</a:t>
            </a:r>
            <a:r>
              <a:rPr lang="en-GB" sz="2400" dirty="0" smtClean="0"/>
              <a:t> </a:t>
            </a:r>
            <a:br>
              <a:rPr lang="en-GB" sz="2400" dirty="0" smtClean="0"/>
            </a:br>
            <a:r>
              <a:rPr lang="en-GB" sz="2400" i="1" dirty="0" smtClean="0"/>
              <a:t>(The Mark </a:t>
            </a:r>
            <a:r>
              <a:rPr lang="en-GB" sz="2400" i="1" dirty="0" err="1" smtClean="0"/>
              <a:t>LeRuste</a:t>
            </a:r>
            <a:r>
              <a:rPr lang="en-GB" sz="2400" i="1" dirty="0" smtClean="0"/>
              <a:t> CV)</a:t>
            </a:r>
            <a:endParaRPr lang="en-GB" sz="4400" i="1" u="sng" dirty="0" smtClean="0">
              <a:solidFill>
                <a:srgbClr val="7030A0"/>
              </a:solidFill>
              <a:latin typeface="AR DELANEY" pitchFamily="2" charset="0"/>
            </a:endParaRPr>
          </a:p>
          <a:p>
            <a:endParaRPr lang="en-GB" sz="2400" dirty="0" smtClean="0"/>
          </a:p>
          <a:p>
            <a:pPr>
              <a:buFontTx/>
              <a:buChar char="-"/>
            </a:pPr>
            <a:endParaRPr lang="en-GB" sz="2400" dirty="0" smtClean="0"/>
          </a:p>
          <a:p>
            <a:pPr algn="r">
              <a:buFontTx/>
              <a:buChar char="-"/>
            </a:pPr>
            <a:r>
              <a:rPr lang="en-GB" sz="3600" u="sng" dirty="0" smtClean="0">
                <a:solidFill>
                  <a:srgbClr val="7030A0"/>
                </a:solidFill>
                <a:latin typeface="AR DELANEY" pitchFamily="2" charset="0"/>
              </a:rPr>
              <a:t> THE CREATIVE CV   ???</a:t>
            </a:r>
            <a:br>
              <a:rPr lang="en-GB" sz="3600" u="sng" dirty="0" smtClean="0">
                <a:solidFill>
                  <a:srgbClr val="7030A0"/>
                </a:solidFill>
                <a:latin typeface="AR DELANEY" pitchFamily="2" charset="0"/>
              </a:rPr>
            </a:br>
            <a:endParaRPr lang="en-GB" sz="3600" i="1" u="sng" dirty="0" smtClean="0">
              <a:solidFill>
                <a:srgbClr val="7030A0"/>
              </a:solidFill>
              <a:latin typeface="AR DELANEY" pitchFamily="2"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THE CV – THE CREATIVE CV</a:t>
            </a:r>
            <a:endParaRPr lang="en-GB" sz="2400" b="1" dirty="0">
              <a:solidFill>
                <a:schemeClr val="accent2">
                  <a:lumMod val="75000"/>
                </a:schemeClr>
              </a:solidFill>
              <a:latin typeface="Tahoma" pitchFamily="34" charset="0"/>
              <a:ea typeface="ＭＳ Ｐゴシック" pitchFamily="-112" charset="-128"/>
            </a:endParaRPr>
          </a:p>
        </p:txBody>
      </p:sp>
      <p:sp>
        <p:nvSpPr>
          <p:cNvPr id="4" name="Rectangle 4"/>
          <p:cNvSpPr>
            <a:spLocks noChangeArrowheads="1"/>
          </p:cNvSpPr>
          <p:nvPr/>
        </p:nvSpPr>
        <p:spPr bwMode="auto">
          <a:xfrm>
            <a:off x="809508" y="1556792"/>
            <a:ext cx="7691582" cy="444269"/>
          </a:xfrm>
          <a:prstGeom prst="rect">
            <a:avLst/>
          </a:prstGeom>
          <a:noFill/>
          <a:ln w="9525">
            <a:noFill/>
            <a:miter lim="800000"/>
            <a:headEnd/>
            <a:tailEnd/>
          </a:ln>
        </p:spPr>
        <p:txBody>
          <a:bodyPr lIns="92075" tIns="46038" rIns="92075" bIns="46038"/>
          <a:lstStyle/>
          <a:p>
            <a:r>
              <a:rPr lang="en-GB" b="1" dirty="0" smtClean="0">
                <a:latin typeface="Arial" pitchFamily="34" charset="0"/>
              </a:rPr>
              <a:t>Don't let the medium interfere with the message.</a:t>
            </a:r>
          </a:p>
        </p:txBody>
      </p:sp>
      <p:sp>
        <p:nvSpPr>
          <p:cNvPr id="7" name="Rectangle 5"/>
          <p:cNvSpPr>
            <a:spLocks noChangeArrowheads="1"/>
          </p:cNvSpPr>
          <p:nvPr/>
        </p:nvSpPr>
        <p:spPr bwMode="auto">
          <a:xfrm>
            <a:off x="785786" y="1906572"/>
            <a:ext cx="7643866" cy="932093"/>
          </a:xfrm>
          <a:prstGeom prst="rect">
            <a:avLst/>
          </a:prstGeom>
          <a:noFill/>
          <a:ln w="9525">
            <a:noFill/>
            <a:miter lim="800000"/>
            <a:headEnd/>
            <a:tailEnd/>
          </a:ln>
        </p:spPr>
        <p:txBody>
          <a:bodyPr lIns="92075" tIns="46038" rIns="92075" bIns="46038"/>
          <a:lstStyle/>
          <a:p>
            <a:r>
              <a:rPr lang="en-GB" dirty="0" smtClean="0">
                <a:latin typeface="Arial" pitchFamily="34" charset="0"/>
              </a:rPr>
              <a:t>Start by producing a standard CV.  Only when the wording is excellent consider something that is a bit different: </a:t>
            </a:r>
            <a:r>
              <a:rPr lang="en-GB" u="sng" dirty="0" smtClean="0">
                <a:latin typeface="Arial" pitchFamily="34" charset="0"/>
              </a:rPr>
              <a:t>get the content right before focusing on the design. </a:t>
            </a:r>
            <a:endParaRPr lang="en-GB" u="sng" dirty="0">
              <a:latin typeface="Arial" pitchFamily="34" charset="0"/>
            </a:endParaRPr>
          </a:p>
        </p:txBody>
      </p:sp>
      <p:sp>
        <p:nvSpPr>
          <p:cNvPr id="8" name="Rectangle 4"/>
          <p:cNvSpPr>
            <a:spLocks noChangeArrowheads="1"/>
          </p:cNvSpPr>
          <p:nvPr/>
        </p:nvSpPr>
        <p:spPr bwMode="auto">
          <a:xfrm>
            <a:off x="809508" y="2922115"/>
            <a:ext cx="7691582" cy="444269"/>
          </a:xfrm>
          <a:prstGeom prst="rect">
            <a:avLst/>
          </a:prstGeom>
          <a:noFill/>
          <a:ln w="9525">
            <a:noFill/>
            <a:miter lim="800000"/>
            <a:headEnd/>
            <a:tailEnd/>
          </a:ln>
        </p:spPr>
        <p:txBody>
          <a:bodyPr lIns="92075" tIns="46038" rIns="92075" bIns="46038"/>
          <a:lstStyle/>
          <a:p>
            <a:r>
              <a:rPr lang="en-GB" b="1" dirty="0" smtClean="0">
                <a:latin typeface="Arial" pitchFamily="34" charset="0"/>
              </a:rPr>
              <a:t>A well designed CV would be expected from students who have studied a design-related degree.</a:t>
            </a:r>
          </a:p>
        </p:txBody>
      </p:sp>
      <p:sp>
        <p:nvSpPr>
          <p:cNvPr id="9" name="Rectangle 5"/>
          <p:cNvSpPr>
            <a:spLocks noChangeArrowheads="1"/>
          </p:cNvSpPr>
          <p:nvPr/>
        </p:nvSpPr>
        <p:spPr bwMode="auto">
          <a:xfrm>
            <a:off x="785786" y="3505019"/>
            <a:ext cx="7643866" cy="932093"/>
          </a:xfrm>
          <a:prstGeom prst="rect">
            <a:avLst/>
          </a:prstGeom>
          <a:noFill/>
          <a:ln w="9525">
            <a:noFill/>
            <a:miter lim="800000"/>
            <a:headEnd/>
            <a:tailEnd/>
          </a:ln>
        </p:spPr>
        <p:txBody>
          <a:bodyPr lIns="92075" tIns="46038" rIns="92075" bIns="46038"/>
          <a:lstStyle/>
          <a:p>
            <a:r>
              <a:rPr lang="en-GB" dirty="0" smtClean="0">
                <a:latin typeface="Arial" pitchFamily="34" charset="0"/>
              </a:rPr>
              <a:t>You need to balance eye-catching/different with a sharp and professional promotion of your style.</a:t>
            </a:r>
            <a:endParaRPr lang="en-GB" dirty="0">
              <a:latin typeface="Arial" pitchFamily="34" charset="0"/>
            </a:endParaRPr>
          </a:p>
        </p:txBody>
      </p:sp>
      <p:sp>
        <p:nvSpPr>
          <p:cNvPr id="10" name="Rectangle 4"/>
          <p:cNvSpPr>
            <a:spLocks noChangeArrowheads="1"/>
          </p:cNvSpPr>
          <p:nvPr/>
        </p:nvSpPr>
        <p:spPr bwMode="auto">
          <a:xfrm>
            <a:off x="809508" y="4293096"/>
            <a:ext cx="7691582" cy="444269"/>
          </a:xfrm>
          <a:prstGeom prst="rect">
            <a:avLst/>
          </a:prstGeom>
          <a:noFill/>
          <a:ln w="9525">
            <a:noFill/>
            <a:miter lim="800000"/>
            <a:headEnd/>
            <a:tailEnd/>
          </a:ln>
        </p:spPr>
        <p:txBody>
          <a:bodyPr lIns="92075" tIns="46038" rIns="92075" bIns="46038"/>
          <a:lstStyle/>
          <a:p>
            <a:r>
              <a:rPr lang="en-GB" b="1" dirty="0" smtClean="0">
                <a:latin typeface="Arial" pitchFamily="34" charset="0"/>
              </a:rPr>
              <a:t>Presentation is particularly important but that does not necessarily mean an unusual CV.</a:t>
            </a:r>
          </a:p>
        </p:txBody>
      </p:sp>
      <p:sp>
        <p:nvSpPr>
          <p:cNvPr id="11" name="Rectangle 5"/>
          <p:cNvSpPr>
            <a:spLocks noChangeArrowheads="1"/>
          </p:cNvSpPr>
          <p:nvPr/>
        </p:nvSpPr>
        <p:spPr bwMode="auto">
          <a:xfrm>
            <a:off x="785786" y="4869160"/>
            <a:ext cx="7643866" cy="932093"/>
          </a:xfrm>
          <a:prstGeom prst="rect">
            <a:avLst/>
          </a:prstGeom>
          <a:noFill/>
          <a:ln w="9525">
            <a:noFill/>
            <a:miter lim="800000"/>
            <a:headEnd/>
            <a:tailEnd/>
          </a:ln>
        </p:spPr>
        <p:txBody>
          <a:bodyPr lIns="92075" tIns="46038" rIns="92075" bIns="46038"/>
          <a:lstStyle/>
          <a:p>
            <a:r>
              <a:rPr lang="en-GB" dirty="0" smtClean="0">
                <a:latin typeface="Arial" pitchFamily="34" charset="0"/>
              </a:rPr>
              <a:t>These are difficult to compose and tend to detract from the key purpose of the CV.</a:t>
            </a:r>
          </a:p>
        </p:txBody>
      </p:sp>
      <p:sp>
        <p:nvSpPr>
          <p:cNvPr id="12" name="Rectangle 4"/>
          <p:cNvSpPr>
            <a:spLocks noChangeArrowheads="1"/>
          </p:cNvSpPr>
          <p:nvPr/>
        </p:nvSpPr>
        <p:spPr bwMode="auto">
          <a:xfrm>
            <a:off x="809508" y="5661248"/>
            <a:ext cx="7691582" cy="444269"/>
          </a:xfrm>
          <a:prstGeom prst="rect">
            <a:avLst/>
          </a:prstGeom>
          <a:noFill/>
          <a:ln w="9525">
            <a:noFill/>
            <a:miter lim="800000"/>
            <a:headEnd/>
            <a:tailEnd/>
          </a:ln>
        </p:spPr>
        <p:txBody>
          <a:bodyPr lIns="92075" tIns="46038" rIns="92075" bIns="46038"/>
          <a:lstStyle/>
          <a:p>
            <a:r>
              <a:rPr lang="en-GB" b="1" dirty="0" smtClean="0">
                <a:latin typeface="Arial" pitchFamily="34" charset="0"/>
              </a:rPr>
              <a:t>Let your real work do the talking, not the CV layout.</a:t>
            </a:r>
          </a:p>
        </p:txBody>
      </p:sp>
      <p:sp>
        <p:nvSpPr>
          <p:cNvPr id="13" name="Rectangle 5"/>
          <p:cNvSpPr>
            <a:spLocks noChangeArrowheads="1"/>
          </p:cNvSpPr>
          <p:nvPr/>
        </p:nvSpPr>
        <p:spPr bwMode="auto">
          <a:xfrm>
            <a:off x="785786" y="6025299"/>
            <a:ext cx="7643866" cy="932093"/>
          </a:xfrm>
          <a:prstGeom prst="rect">
            <a:avLst/>
          </a:prstGeom>
          <a:noFill/>
          <a:ln w="9525">
            <a:noFill/>
            <a:miter lim="800000"/>
            <a:headEnd/>
            <a:tailEnd/>
          </a:ln>
        </p:spPr>
        <p:txBody>
          <a:bodyPr lIns="92075" tIns="46038" rIns="92075" bIns="46038"/>
          <a:lstStyle/>
          <a:p>
            <a:r>
              <a:rPr lang="en-GB" dirty="0" smtClean="0">
                <a:latin typeface="Arial" pitchFamily="34" charset="0"/>
              </a:rPr>
              <a:t>Don't include content such as graphics if they don't add any useful information about you as this is the sole purpose of a CV!</a:t>
            </a:r>
            <a:endParaRPr lang="en-GB" dirty="0">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8" grpId="0"/>
      <p:bldP spid="9" grpId="0"/>
      <p:bldP spid="10" grpId="0"/>
      <p:bldP spid="11" grpId="0"/>
      <p:bldP spid="12" grpId="0"/>
      <p:bldP spid="13" grpId="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4" name="Picture 5"/>
          <p:cNvPicPr>
            <a:picLocks noChangeAspect="1" noChangeArrowheads="1"/>
          </p:cNvPicPr>
          <p:nvPr/>
        </p:nvPicPr>
        <p:blipFill>
          <a:blip r:embed="rId3" cstate="print"/>
          <a:srcRect/>
          <a:stretch>
            <a:fillRect/>
          </a:stretch>
        </p:blipFill>
        <p:spPr bwMode="auto">
          <a:xfrm>
            <a:off x="4067944" y="74764"/>
            <a:ext cx="4672905" cy="6687741"/>
          </a:xfrm>
          <a:prstGeom prst="rect">
            <a:avLst/>
          </a:prstGeom>
          <a:noFill/>
          <a:ln w="9525">
            <a:noFill/>
            <a:miter lim="800000"/>
            <a:headEnd/>
            <a:tailEnd/>
          </a:ln>
        </p:spPr>
      </p:pic>
      <p:sp>
        <p:nvSpPr>
          <p:cNvPr id="6" name="TextBox 5"/>
          <p:cNvSpPr txBox="1"/>
          <p:nvPr/>
        </p:nvSpPr>
        <p:spPr>
          <a:xfrm>
            <a:off x="899592" y="1692097"/>
            <a:ext cx="3168352" cy="584775"/>
          </a:xfrm>
          <a:prstGeom prst="rect">
            <a:avLst/>
          </a:prstGeom>
          <a:noFill/>
        </p:spPr>
        <p:txBody>
          <a:bodyPr wrap="square" rtlCol="0">
            <a:spAutoFit/>
          </a:bodyPr>
          <a:lstStyle/>
          <a:p>
            <a:r>
              <a:rPr lang="en-GB" sz="3200" dirty="0" smtClean="0">
                <a:latin typeface="Arial" pitchFamily="34" charset="0"/>
              </a:rPr>
              <a:t>Ex-students</a:t>
            </a:r>
            <a:endParaRPr lang="en-GB" sz="3200" dirty="0">
              <a:latin typeface="Arial" pitchFamily="34" charset="0"/>
            </a:endParaRPr>
          </a:p>
        </p:txBody>
      </p:sp>
    </p:spTree>
  </p:cSld>
  <p:clrMapOvr>
    <a:masterClrMapping/>
  </p:clrMapOv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TextBox 5"/>
          <p:cNvSpPr txBox="1"/>
          <p:nvPr/>
        </p:nvSpPr>
        <p:spPr>
          <a:xfrm>
            <a:off x="899592" y="1692097"/>
            <a:ext cx="3168352" cy="584775"/>
          </a:xfrm>
          <a:prstGeom prst="rect">
            <a:avLst/>
          </a:prstGeom>
          <a:noFill/>
        </p:spPr>
        <p:txBody>
          <a:bodyPr wrap="square" rtlCol="0">
            <a:spAutoFit/>
          </a:bodyPr>
          <a:lstStyle/>
          <a:p>
            <a:r>
              <a:rPr lang="en-GB" sz="3200" dirty="0" smtClean="0">
                <a:latin typeface="Arial" pitchFamily="34" charset="0"/>
              </a:rPr>
              <a:t>Ex-students</a:t>
            </a:r>
            <a:endParaRPr lang="en-GB" sz="3200" dirty="0">
              <a:latin typeface="Arial" pitchFamily="34" charset="0"/>
            </a:endParaRPr>
          </a:p>
        </p:txBody>
      </p:sp>
      <p:pic>
        <p:nvPicPr>
          <p:cNvPr id="7" name="Picture 5"/>
          <p:cNvPicPr>
            <a:picLocks noChangeAspect="1" noChangeArrowheads="1"/>
          </p:cNvPicPr>
          <p:nvPr/>
        </p:nvPicPr>
        <p:blipFill>
          <a:blip r:embed="rId3" cstate="print"/>
          <a:srcRect/>
          <a:stretch>
            <a:fillRect/>
          </a:stretch>
        </p:blipFill>
        <p:spPr bwMode="auto">
          <a:xfrm>
            <a:off x="3923928" y="37676"/>
            <a:ext cx="4747474" cy="6708388"/>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THE CV – Conclusion</a:t>
            </a:r>
            <a:endParaRPr lang="en-GB" sz="2400" b="1" dirty="0">
              <a:solidFill>
                <a:schemeClr val="accent2">
                  <a:lumMod val="75000"/>
                </a:schemeClr>
              </a:solidFill>
              <a:latin typeface="Tahoma" pitchFamily="34" charset="0"/>
              <a:ea typeface="ＭＳ Ｐゴシック" pitchFamily="-112" charset="-128"/>
            </a:endParaRPr>
          </a:p>
        </p:txBody>
      </p:sp>
      <p:sp>
        <p:nvSpPr>
          <p:cNvPr id="14" name="Rectangle 4"/>
          <p:cNvSpPr>
            <a:spLocks noChangeArrowheads="1"/>
          </p:cNvSpPr>
          <p:nvPr/>
        </p:nvSpPr>
        <p:spPr bwMode="auto">
          <a:xfrm>
            <a:off x="467544" y="1772816"/>
            <a:ext cx="5867400" cy="838200"/>
          </a:xfrm>
          <a:prstGeom prst="rect">
            <a:avLst/>
          </a:prstGeom>
          <a:noFill/>
          <a:ln w="9525">
            <a:noFill/>
            <a:miter lim="800000"/>
            <a:headEnd/>
            <a:tailEnd/>
          </a:ln>
        </p:spPr>
        <p:txBody>
          <a:bodyPr lIns="92075" tIns="46038" rIns="92075" bIns="46038"/>
          <a:lstStyle/>
          <a:p>
            <a:r>
              <a:rPr lang="en-GB" sz="2000" b="1" dirty="0">
                <a:latin typeface="Arial" pitchFamily="34" charset="0"/>
              </a:rPr>
              <a:t>Tailor the CV to the job application whenever possible</a:t>
            </a:r>
          </a:p>
        </p:txBody>
      </p:sp>
      <p:sp>
        <p:nvSpPr>
          <p:cNvPr id="15" name="Rectangle 5"/>
          <p:cNvSpPr>
            <a:spLocks noChangeArrowheads="1"/>
          </p:cNvSpPr>
          <p:nvPr/>
        </p:nvSpPr>
        <p:spPr bwMode="auto">
          <a:xfrm>
            <a:off x="755576" y="2708920"/>
            <a:ext cx="6065168" cy="533400"/>
          </a:xfrm>
          <a:prstGeom prst="rect">
            <a:avLst/>
          </a:prstGeom>
          <a:noFill/>
          <a:ln w="9525">
            <a:noFill/>
            <a:miter lim="800000"/>
            <a:headEnd/>
            <a:tailEnd/>
          </a:ln>
        </p:spPr>
        <p:txBody>
          <a:bodyPr lIns="92075" tIns="46038" rIns="92075" bIns="46038"/>
          <a:lstStyle/>
          <a:p>
            <a:r>
              <a:rPr lang="en-GB" sz="2000" b="1" dirty="0">
                <a:latin typeface="Arial" pitchFamily="34" charset="0"/>
              </a:rPr>
              <a:t>Think of it from the employer</a:t>
            </a:r>
            <a:r>
              <a:rPr lang="ja-JP" altLang="en-GB" sz="2000" b="1">
                <a:latin typeface="Arial" pitchFamily="34" charset="0"/>
              </a:rPr>
              <a:t>’</a:t>
            </a:r>
            <a:r>
              <a:rPr lang="en-GB" altLang="ja-JP" sz="2000" b="1" dirty="0">
                <a:latin typeface="Arial" pitchFamily="34" charset="0"/>
              </a:rPr>
              <a:t>s point of view</a:t>
            </a:r>
            <a:endParaRPr lang="en-GB" sz="2000" b="1" dirty="0">
              <a:latin typeface="Arial" pitchFamily="34" charset="0"/>
            </a:endParaRPr>
          </a:p>
        </p:txBody>
      </p:sp>
      <p:sp>
        <p:nvSpPr>
          <p:cNvPr id="16" name="Rectangle 6"/>
          <p:cNvSpPr>
            <a:spLocks noChangeArrowheads="1"/>
          </p:cNvSpPr>
          <p:nvPr/>
        </p:nvSpPr>
        <p:spPr bwMode="auto">
          <a:xfrm>
            <a:off x="1043608" y="3429000"/>
            <a:ext cx="5943600" cy="914400"/>
          </a:xfrm>
          <a:prstGeom prst="rect">
            <a:avLst/>
          </a:prstGeom>
          <a:noFill/>
          <a:ln w="9525">
            <a:noFill/>
            <a:miter lim="800000"/>
            <a:headEnd/>
            <a:tailEnd/>
          </a:ln>
        </p:spPr>
        <p:txBody>
          <a:bodyPr lIns="92075" tIns="46038" rIns="92075" bIns="46038"/>
          <a:lstStyle/>
          <a:p>
            <a:r>
              <a:rPr lang="en-GB" sz="2000" b="1" dirty="0">
                <a:latin typeface="Arial" pitchFamily="34" charset="0"/>
              </a:rPr>
              <a:t>Get the relevant information over quickly and effectively</a:t>
            </a:r>
          </a:p>
        </p:txBody>
      </p:sp>
      <p:sp>
        <p:nvSpPr>
          <p:cNvPr id="17" name="Rectangle 7"/>
          <p:cNvSpPr>
            <a:spLocks noChangeArrowheads="1"/>
          </p:cNvSpPr>
          <p:nvPr/>
        </p:nvSpPr>
        <p:spPr bwMode="auto">
          <a:xfrm>
            <a:off x="1619672" y="4509120"/>
            <a:ext cx="5029200" cy="533400"/>
          </a:xfrm>
          <a:prstGeom prst="rect">
            <a:avLst/>
          </a:prstGeom>
          <a:noFill/>
          <a:ln w="9525">
            <a:noFill/>
            <a:miter lim="800000"/>
            <a:headEnd/>
            <a:tailEnd/>
          </a:ln>
        </p:spPr>
        <p:txBody>
          <a:bodyPr lIns="92075" tIns="46038" rIns="92075" bIns="46038"/>
          <a:lstStyle/>
          <a:p>
            <a:r>
              <a:rPr lang="en-GB" sz="2000" b="1" dirty="0">
                <a:latin typeface="Arial" pitchFamily="34" charset="0"/>
              </a:rPr>
              <a:t>Punchy and positive throughout</a:t>
            </a:r>
          </a:p>
        </p:txBody>
      </p:sp>
      <p:sp>
        <p:nvSpPr>
          <p:cNvPr id="18" name="Rectangle 8"/>
          <p:cNvSpPr>
            <a:spLocks noChangeArrowheads="1"/>
          </p:cNvSpPr>
          <p:nvPr/>
        </p:nvSpPr>
        <p:spPr bwMode="auto">
          <a:xfrm>
            <a:off x="2051720" y="5199856"/>
            <a:ext cx="5410200" cy="533400"/>
          </a:xfrm>
          <a:prstGeom prst="rect">
            <a:avLst/>
          </a:prstGeom>
          <a:noFill/>
          <a:ln w="9525">
            <a:noFill/>
            <a:miter lim="800000"/>
            <a:headEnd/>
            <a:tailEnd/>
          </a:ln>
        </p:spPr>
        <p:txBody>
          <a:bodyPr lIns="92075" tIns="46038" rIns="92075" bIns="46038"/>
          <a:lstStyle/>
          <a:p>
            <a:r>
              <a:rPr lang="en-GB" sz="2000" b="1" dirty="0">
                <a:latin typeface="Arial" pitchFamily="34" charset="0"/>
              </a:rPr>
              <a:t>If it </a:t>
            </a:r>
            <a:r>
              <a:rPr lang="en-GB" sz="2000" b="1" dirty="0" err="1">
                <a:latin typeface="Arial" pitchFamily="34" charset="0"/>
              </a:rPr>
              <a:t>isn</a:t>
            </a:r>
            <a:r>
              <a:rPr lang="ja-JP" altLang="en-GB" sz="2000" b="1">
                <a:latin typeface="Arial" pitchFamily="34" charset="0"/>
              </a:rPr>
              <a:t>’</a:t>
            </a:r>
            <a:r>
              <a:rPr lang="en-GB" altLang="ja-JP" sz="2000" b="1" dirty="0">
                <a:latin typeface="Arial" pitchFamily="34" charset="0"/>
              </a:rPr>
              <a:t>t working - review it!</a:t>
            </a:r>
            <a:endParaRPr lang="en-GB" sz="2000" b="1" dirty="0">
              <a:latin typeface="Arial" pitchFamily="34" charset="0"/>
            </a:endParaRPr>
          </a:p>
        </p:txBody>
      </p:sp>
      <p:sp>
        <p:nvSpPr>
          <p:cNvPr id="19" name="Title 4"/>
          <p:cNvSpPr>
            <a:spLocks noGrp="1"/>
          </p:cNvSpPr>
          <p:nvPr>
            <p:ph type="title"/>
          </p:nvPr>
        </p:nvSpPr>
        <p:spPr>
          <a:xfrm>
            <a:off x="3995936" y="5661248"/>
            <a:ext cx="4557192" cy="989872"/>
          </a:xfrm>
        </p:spPr>
        <p:txBody>
          <a:bodyPr>
            <a:noAutofit/>
          </a:bodyPr>
          <a:lstStyle/>
          <a:p>
            <a:r>
              <a:rPr lang="en-GB" sz="4800" dirty="0" smtClean="0">
                <a:solidFill>
                  <a:schemeClr val="accent4">
                    <a:lumMod val="50000"/>
                  </a:schemeClr>
                </a:solidFill>
                <a:latin typeface="AR CENA" pitchFamily="2" charset="0"/>
              </a:rPr>
              <a:t>ANY QUESTIONS?</a:t>
            </a:r>
            <a:endParaRPr lang="en-GB" sz="5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5"/>
                                        </p:tgtEl>
                                        <p:attrNameLst>
                                          <p:attrName>style.visibility</p:attrName>
                                        </p:attrNameLst>
                                      </p:cBhvr>
                                      <p:to>
                                        <p:strVal val="visible"/>
                                      </p:to>
                                    </p:set>
                                    <p:anim calcmode="lin" valueType="num">
                                      <p:cBhvr additive="base">
                                        <p:cTn id="13" dur="500" fill="hold"/>
                                        <p:tgtEl>
                                          <p:spTgt spid="15"/>
                                        </p:tgtEl>
                                        <p:attrNameLst>
                                          <p:attrName>ppt_x</p:attrName>
                                        </p:attrNameLst>
                                      </p:cBhvr>
                                      <p:tavLst>
                                        <p:tav tm="0">
                                          <p:val>
                                            <p:strVal val="0-#ppt_w/2"/>
                                          </p:val>
                                        </p:tav>
                                        <p:tav tm="100000">
                                          <p:val>
                                            <p:strVal val="#ppt_x"/>
                                          </p:val>
                                        </p:tav>
                                      </p:tavLst>
                                    </p:anim>
                                    <p:anim calcmode="lin" valueType="num">
                                      <p:cBhvr additive="base">
                                        <p:cTn id="14" dur="500" fill="hold"/>
                                        <p:tgtEl>
                                          <p:spTgt spid="15"/>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anim calcmode="lin" valueType="num">
                                      <p:cBhvr additive="base">
                                        <p:cTn id="19" dur="500" fill="hold"/>
                                        <p:tgtEl>
                                          <p:spTgt spid="16"/>
                                        </p:tgtEl>
                                        <p:attrNameLst>
                                          <p:attrName>ppt_x</p:attrName>
                                        </p:attrNameLst>
                                      </p:cBhvr>
                                      <p:tavLst>
                                        <p:tav tm="0">
                                          <p:val>
                                            <p:strVal val="0-#ppt_w/2"/>
                                          </p:val>
                                        </p:tav>
                                        <p:tav tm="100000">
                                          <p:val>
                                            <p:strVal val="#ppt_x"/>
                                          </p:val>
                                        </p:tav>
                                      </p:tavLst>
                                    </p:anim>
                                    <p:anim calcmode="lin" valueType="num">
                                      <p:cBhvr additive="base">
                                        <p:cTn id="20" dur="500" fill="hold"/>
                                        <p:tgtEl>
                                          <p:spTgt spid="16"/>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anim calcmode="lin" valueType="num">
                                      <p:cBhvr additive="base">
                                        <p:cTn id="25" dur="500" fill="hold"/>
                                        <p:tgtEl>
                                          <p:spTgt spid="17"/>
                                        </p:tgtEl>
                                        <p:attrNameLst>
                                          <p:attrName>ppt_x</p:attrName>
                                        </p:attrNameLst>
                                      </p:cBhvr>
                                      <p:tavLst>
                                        <p:tav tm="0">
                                          <p:val>
                                            <p:strVal val="0-#ppt_w/2"/>
                                          </p:val>
                                        </p:tav>
                                        <p:tav tm="100000">
                                          <p:val>
                                            <p:strVal val="#ppt_x"/>
                                          </p:val>
                                        </p:tav>
                                      </p:tavLst>
                                    </p:anim>
                                    <p:anim calcmode="lin" valueType="num">
                                      <p:cBhvr additive="base">
                                        <p:cTn id="26" dur="500" fill="hold"/>
                                        <p:tgtEl>
                                          <p:spTgt spid="17"/>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8"/>
                                        </p:tgtEl>
                                        <p:attrNameLst>
                                          <p:attrName>style.visibility</p:attrName>
                                        </p:attrNameLst>
                                      </p:cBhvr>
                                      <p:to>
                                        <p:strVal val="visible"/>
                                      </p:to>
                                    </p:set>
                                    <p:anim calcmode="lin" valueType="num">
                                      <p:cBhvr additive="base">
                                        <p:cTn id="31" dur="500" fill="hold"/>
                                        <p:tgtEl>
                                          <p:spTgt spid="18"/>
                                        </p:tgtEl>
                                        <p:attrNameLst>
                                          <p:attrName>ppt_x</p:attrName>
                                        </p:attrNameLst>
                                      </p:cBhvr>
                                      <p:tavLst>
                                        <p:tav tm="0">
                                          <p:val>
                                            <p:strVal val="0-#ppt_w/2"/>
                                          </p:val>
                                        </p:tav>
                                        <p:tav tm="100000">
                                          <p:val>
                                            <p:strVal val="#ppt_x"/>
                                          </p:val>
                                        </p:tav>
                                      </p:tavLst>
                                    </p:anim>
                                    <p:anim calcmode="lin" valueType="num">
                                      <p:cBhvr additive="base">
                                        <p:cTn id="32" dur="500" fill="hold"/>
                                        <p:tgtEl>
                                          <p:spTgt spid="18"/>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P spid="15" grpId="0" autoUpdateAnimBg="0"/>
      <p:bldP spid="16" grpId="0" autoUpdateAnimBg="0"/>
      <p:bldP spid="17" grpId="0" autoUpdateAnimBg="0"/>
      <p:bldP spid="18" grpId="0" autoUpdateAnimBg="0"/>
      <p:bldP spid="19"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lunch"/>
          <p:cNvPicPr>
            <a:picLocks noChangeAspect="1" noChangeArrowheads="1"/>
          </p:cNvPicPr>
          <p:nvPr/>
        </p:nvPicPr>
        <p:blipFill>
          <a:blip r:embed="rId2" cstate="print"/>
          <a:srcRect/>
          <a:stretch>
            <a:fillRect/>
          </a:stretch>
        </p:blipFill>
        <p:spPr bwMode="auto">
          <a:xfrm>
            <a:off x="2123728" y="1772816"/>
            <a:ext cx="4499992" cy="3374994"/>
          </a:xfrm>
          <a:prstGeom prst="rect">
            <a:avLst/>
          </a:prstGeom>
          <a:noFill/>
        </p:spPr>
      </p:pic>
      <p:sp>
        <p:nvSpPr>
          <p:cNvPr id="3" name="Rectangle 2"/>
          <p:cNvSpPr/>
          <p:nvPr/>
        </p:nvSpPr>
        <p:spPr>
          <a:xfrm>
            <a:off x="467544" y="5427221"/>
            <a:ext cx="7992888" cy="954107"/>
          </a:xfrm>
          <a:prstGeom prst="rect">
            <a:avLst/>
          </a:prstGeom>
        </p:spPr>
        <p:txBody>
          <a:bodyPr wrap="square">
            <a:spAutoFit/>
          </a:bodyPr>
          <a:lstStyle/>
          <a:p>
            <a:pPr marL="514350" indent="-514350" eaLnBrk="0" hangingPunct="0">
              <a:spcBef>
                <a:spcPct val="50000"/>
              </a:spcBef>
            </a:pPr>
            <a:r>
              <a:rPr lang="en-GB" sz="2800" b="1" dirty="0" smtClean="0">
                <a:solidFill>
                  <a:srgbClr val="FF0000"/>
                </a:solidFill>
                <a:latin typeface="Tahoma" pitchFamily="34" charset="0"/>
                <a:ea typeface="ＭＳ Ｐゴシック" pitchFamily="-112" charset="-128"/>
              </a:rPr>
              <a:t>Email to </a:t>
            </a:r>
            <a:r>
              <a:rPr lang="en-GB" sz="2800" b="1" u="sng" dirty="0" smtClean="0">
                <a:solidFill>
                  <a:srgbClr val="FF0000"/>
                </a:solidFill>
                <a:latin typeface="Tahoma" pitchFamily="34" charset="0"/>
                <a:ea typeface="ＭＳ Ｐゴシック" pitchFamily="-112" charset="-128"/>
              </a:rPr>
              <a:t>neil@neodynamic.co.uk</a:t>
            </a:r>
            <a:r>
              <a:rPr lang="en-GB" sz="2800" b="1" dirty="0" smtClean="0">
                <a:solidFill>
                  <a:srgbClr val="FF0000"/>
                </a:solidFill>
                <a:latin typeface="Tahoma" pitchFamily="34" charset="0"/>
                <a:ea typeface="ＭＳ Ｐゴシック" pitchFamily="-112" charset="-128"/>
              </a:rPr>
              <a:t> with name, course and business/career idea.</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Fun in Pairs!</a:t>
            </a:r>
            <a:endParaRPr lang="en-GB" sz="2400" b="1" dirty="0">
              <a:solidFill>
                <a:schemeClr val="accent2">
                  <a:lumMod val="75000"/>
                </a:schemeClr>
              </a:solidFill>
              <a:latin typeface="Tahoma" pitchFamily="34" charset="0"/>
              <a:ea typeface="ＭＳ Ｐゴシック" pitchFamily="-112" charset="-128"/>
            </a:endParaRPr>
          </a:p>
        </p:txBody>
      </p:sp>
      <p:sp>
        <p:nvSpPr>
          <p:cNvPr id="15" name="Rectangle 5"/>
          <p:cNvSpPr>
            <a:spLocks noChangeArrowheads="1"/>
          </p:cNvSpPr>
          <p:nvPr/>
        </p:nvSpPr>
        <p:spPr bwMode="auto">
          <a:xfrm>
            <a:off x="755576" y="2535560"/>
            <a:ext cx="6065168" cy="533400"/>
          </a:xfrm>
          <a:prstGeom prst="rect">
            <a:avLst/>
          </a:prstGeom>
          <a:noFill/>
          <a:ln w="9525">
            <a:noFill/>
            <a:miter lim="800000"/>
            <a:headEnd/>
            <a:tailEnd/>
          </a:ln>
        </p:spPr>
        <p:txBody>
          <a:bodyPr lIns="92075" tIns="46038" rIns="92075" bIns="46038"/>
          <a:lstStyle/>
          <a:p>
            <a:r>
              <a:rPr lang="en-GB" sz="2000" b="1" dirty="0" smtClean="0">
                <a:latin typeface="Arial" pitchFamily="34" charset="0"/>
              </a:rPr>
              <a:t>Pair up!</a:t>
            </a:r>
            <a:endParaRPr lang="en-GB" sz="2000" b="1" dirty="0">
              <a:latin typeface="Arial" pitchFamily="34" charset="0"/>
            </a:endParaRPr>
          </a:p>
        </p:txBody>
      </p:sp>
      <p:sp>
        <p:nvSpPr>
          <p:cNvPr id="16" name="Rectangle 6"/>
          <p:cNvSpPr>
            <a:spLocks noChangeArrowheads="1"/>
          </p:cNvSpPr>
          <p:nvPr/>
        </p:nvSpPr>
        <p:spPr bwMode="auto">
          <a:xfrm>
            <a:off x="1043608" y="3429000"/>
            <a:ext cx="5943600" cy="914400"/>
          </a:xfrm>
          <a:prstGeom prst="rect">
            <a:avLst/>
          </a:prstGeom>
          <a:noFill/>
          <a:ln w="9525">
            <a:noFill/>
            <a:miter lim="800000"/>
            <a:headEnd/>
            <a:tailEnd/>
          </a:ln>
        </p:spPr>
        <p:txBody>
          <a:bodyPr lIns="92075" tIns="46038" rIns="92075" bIns="46038"/>
          <a:lstStyle/>
          <a:p>
            <a:r>
              <a:rPr lang="en-GB" sz="2000" b="1" dirty="0" smtClean="0">
                <a:latin typeface="Arial" pitchFamily="34" charset="0"/>
              </a:rPr>
              <a:t>Discuss your partners top 3 soft skills, top hard skill and main weakness.</a:t>
            </a:r>
            <a:endParaRPr lang="en-GB" sz="2000" b="1" dirty="0">
              <a:latin typeface="Arial" pitchFamily="34" charset="0"/>
            </a:endParaRPr>
          </a:p>
        </p:txBody>
      </p:sp>
      <p:sp>
        <p:nvSpPr>
          <p:cNvPr id="17" name="Rectangle 7"/>
          <p:cNvSpPr>
            <a:spLocks noChangeArrowheads="1"/>
          </p:cNvSpPr>
          <p:nvPr/>
        </p:nvSpPr>
        <p:spPr bwMode="auto">
          <a:xfrm>
            <a:off x="1619672" y="4509120"/>
            <a:ext cx="5029200" cy="533400"/>
          </a:xfrm>
          <a:prstGeom prst="rect">
            <a:avLst/>
          </a:prstGeom>
          <a:noFill/>
          <a:ln w="9525">
            <a:noFill/>
            <a:miter lim="800000"/>
            <a:headEnd/>
            <a:tailEnd/>
          </a:ln>
        </p:spPr>
        <p:txBody>
          <a:bodyPr lIns="92075" tIns="46038" rIns="92075" bIns="46038"/>
          <a:lstStyle/>
          <a:p>
            <a:r>
              <a:rPr lang="en-GB" sz="2000" b="1" dirty="0" smtClean="0">
                <a:latin typeface="Arial" pitchFamily="34" charset="0"/>
              </a:rPr>
              <a:t>Sell your partner to the group!</a:t>
            </a:r>
            <a:r>
              <a:rPr lang="en-GB" sz="2000" b="1" i="1" dirty="0" smtClean="0">
                <a:latin typeface="Arial" pitchFamily="34" charset="0"/>
              </a:rPr>
              <a:t/>
            </a:r>
            <a:br>
              <a:rPr lang="en-GB" sz="2000" b="1" i="1" dirty="0" smtClean="0">
                <a:latin typeface="Arial" pitchFamily="34" charset="0"/>
              </a:rPr>
            </a:br>
            <a:r>
              <a:rPr lang="en-GB" sz="2000" b="1" i="1" dirty="0" smtClean="0">
                <a:latin typeface="Arial" pitchFamily="34" charset="0"/>
              </a:rPr>
              <a:t>(Turn the weakness into a positive)</a:t>
            </a:r>
            <a:endParaRPr lang="en-GB" sz="2000" b="1" i="1" dirty="0">
              <a:latin typeface="Arial" pitchFamily="34" charset="0"/>
            </a:endParaRPr>
          </a:p>
        </p:txBody>
      </p:sp>
      <p:sp>
        <p:nvSpPr>
          <p:cNvPr id="19" name="Title 4"/>
          <p:cNvSpPr>
            <a:spLocks noGrp="1"/>
          </p:cNvSpPr>
          <p:nvPr>
            <p:ph type="title"/>
          </p:nvPr>
        </p:nvSpPr>
        <p:spPr>
          <a:xfrm>
            <a:off x="3995936" y="5661248"/>
            <a:ext cx="4557192" cy="989872"/>
          </a:xfrm>
        </p:spPr>
        <p:txBody>
          <a:bodyPr>
            <a:noAutofit/>
          </a:bodyPr>
          <a:lstStyle/>
          <a:p>
            <a:r>
              <a:rPr lang="en-GB" sz="4800" dirty="0" smtClean="0">
                <a:solidFill>
                  <a:schemeClr val="accent4">
                    <a:lumMod val="50000"/>
                  </a:schemeClr>
                </a:solidFill>
                <a:latin typeface="AR CENA" pitchFamily="2" charset="0"/>
              </a:rPr>
              <a:t>Five minutes...</a:t>
            </a:r>
            <a:endParaRPr lang="en-GB" sz="5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0-#ppt_w/2"/>
                                          </p:val>
                                        </p:tav>
                                        <p:tav tm="100000">
                                          <p:val>
                                            <p:strVal val="#ppt_x"/>
                                          </p:val>
                                        </p:tav>
                                      </p:tavLst>
                                    </p:anim>
                                    <p:anim calcmode="lin" valueType="num">
                                      <p:cBhvr additive="base">
                                        <p:cTn id="8" dur="500" fill="hold"/>
                                        <p:tgtEl>
                                          <p:spTgt spid="15"/>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6"/>
                                        </p:tgtEl>
                                        <p:attrNameLst>
                                          <p:attrName>style.visibility</p:attrName>
                                        </p:attrNameLst>
                                      </p:cBhvr>
                                      <p:to>
                                        <p:strVal val="visible"/>
                                      </p:to>
                                    </p:set>
                                    <p:anim calcmode="lin" valueType="num">
                                      <p:cBhvr additive="base">
                                        <p:cTn id="13" dur="500" fill="hold"/>
                                        <p:tgtEl>
                                          <p:spTgt spid="16"/>
                                        </p:tgtEl>
                                        <p:attrNameLst>
                                          <p:attrName>ppt_x</p:attrName>
                                        </p:attrNameLst>
                                      </p:cBhvr>
                                      <p:tavLst>
                                        <p:tav tm="0">
                                          <p:val>
                                            <p:strVal val="0-#ppt_w/2"/>
                                          </p:val>
                                        </p:tav>
                                        <p:tav tm="100000">
                                          <p:val>
                                            <p:strVal val="#ppt_x"/>
                                          </p:val>
                                        </p:tav>
                                      </p:tavLst>
                                    </p:anim>
                                    <p:anim calcmode="lin" valueType="num">
                                      <p:cBhvr additive="base">
                                        <p:cTn id="14" dur="500" fill="hold"/>
                                        <p:tgtEl>
                                          <p:spTgt spid="16"/>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anim calcmode="lin" valueType="num">
                                      <p:cBhvr additive="base">
                                        <p:cTn id="19" dur="500" fill="hold"/>
                                        <p:tgtEl>
                                          <p:spTgt spid="17"/>
                                        </p:tgtEl>
                                        <p:attrNameLst>
                                          <p:attrName>ppt_x</p:attrName>
                                        </p:attrNameLst>
                                      </p:cBhvr>
                                      <p:tavLst>
                                        <p:tav tm="0">
                                          <p:val>
                                            <p:strVal val="0-#ppt_w/2"/>
                                          </p:val>
                                        </p:tav>
                                        <p:tav tm="100000">
                                          <p:val>
                                            <p:strVal val="#ppt_x"/>
                                          </p:val>
                                        </p:tav>
                                      </p:tavLst>
                                    </p:anim>
                                    <p:anim calcmode="lin" valueType="num">
                                      <p:cBhvr additive="base">
                                        <p:cTn id="20" dur="500" fill="hold"/>
                                        <p:tgtEl>
                                          <p:spTgt spid="17"/>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utoUpdateAnimBg="0"/>
      <p:bldP spid="16" grpId="0" autoUpdateAnimBg="0"/>
      <p:bldP spid="17" grpId="0" autoUpdateAnimBg="0"/>
      <p:bldP spid="19"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THE INTERVIEW</a:t>
            </a:r>
            <a:endParaRPr lang="en-GB" sz="2400" b="1" dirty="0">
              <a:solidFill>
                <a:schemeClr val="accent2">
                  <a:lumMod val="75000"/>
                </a:schemeClr>
              </a:solidFill>
              <a:latin typeface="Tahoma" pitchFamily="34" charset="0"/>
              <a:ea typeface="ＭＳ Ｐゴシック" pitchFamily="-112" charset="-128"/>
            </a:endParaRPr>
          </a:p>
        </p:txBody>
      </p:sp>
      <p:sp>
        <p:nvSpPr>
          <p:cNvPr id="4" name="Rectangle 4"/>
          <p:cNvSpPr>
            <a:spLocks noChangeArrowheads="1"/>
          </p:cNvSpPr>
          <p:nvPr/>
        </p:nvSpPr>
        <p:spPr bwMode="auto">
          <a:xfrm>
            <a:off x="809508" y="1904611"/>
            <a:ext cx="7691582" cy="444269"/>
          </a:xfrm>
          <a:prstGeom prst="rect">
            <a:avLst/>
          </a:prstGeom>
          <a:noFill/>
          <a:ln w="9525">
            <a:noFill/>
            <a:miter lim="800000"/>
            <a:headEnd/>
            <a:tailEnd/>
          </a:ln>
        </p:spPr>
        <p:txBody>
          <a:bodyPr lIns="92075" tIns="46038" rIns="92075" bIns="46038"/>
          <a:lstStyle/>
          <a:p>
            <a:r>
              <a:rPr lang="en-GB" b="1" dirty="0" smtClean="0">
                <a:latin typeface="Arial" pitchFamily="34" charset="0"/>
              </a:rPr>
              <a:t>Employers use interviews to assess how well you match the requirements of the job; they also allow you to ensure that the organisation is a good fit</a:t>
            </a:r>
          </a:p>
          <a:p>
            <a:endParaRPr lang="en-GB" b="1" dirty="0" smtClean="0">
              <a:latin typeface="Arial" pitchFamily="34" charset="0"/>
            </a:endParaRPr>
          </a:p>
          <a:p>
            <a:r>
              <a:rPr lang="en-GB" dirty="0" smtClean="0">
                <a:latin typeface="Arial" pitchFamily="34" charset="0"/>
              </a:rPr>
              <a:t>They'll already have an indication of your qualities from your application, but you must confirm in person that you've the skills and experience to successfully perform in the role. This makes preparing answers to some common interview questions in advance especially important.</a:t>
            </a:r>
          </a:p>
          <a:p>
            <a:endParaRPr lang="en-GB" b="1" dirty="0" smtClean="0">
              <a:latin typeface="Arial" pitchFamily="34" charset="0"/>
            </a:endParaRPr>
          </a:p>
          <a:p>
            <a:r>
              <a:rPr lang="en-GB" b="1" dirty="0" smtClean="0">
                <a:latin typeface="Arial" pitchFamily="34" charset="0"/>
              </a:rPr>
              <a:t>TOP TIPS:</a:t>
            </a:r>
          </a:p>
          <a:p>
            <a:pPr>
              <a:buFont typeface="Arial" pitchFamily="34" charset="0"/>
              <a:buChar char="•"/>
            </a:pPr>
            <a:r>
              <a:rPr lang="en-GB" b="1" dirty="0" smtClean="0">
                <a:latin typeface="Arial" pitchFamily="34" charset="0"/>
              </a:rPr>
              <a:t> Be yourself (but professional)!</a:t>
            </a:r>
          </a:p>
          <a:p>
            <a:pPr>
              <a:buFont typeface="Arial" pitchFamily="34" charset="0"/>
              <a:buChar char="•"/>
            </a:pPr>
            <a:r>
              <a:rPr lang="en-GB" b="1" dirty="0" smtClean="0">
                <a:latin typeface="Arial" pitchFamily="34" charset="0"/>
              </a:rPr>
              <a:t> Be friendly</a:t>
            </a:r>
          </a:p>
          <a:p>
            <a:pPr>
              <a:buFont typeface="Arial" pitchFamily="34" charset="0"/>
              <a:buChar char="•"/>
            </a:pPr>
            <a:r>
              <a:rPr lang="en-GB" b="1" dirty="0" smtClean="0">
                <a:latin typeface="Arial" pitchFamily="34" charset="0"/>
              </a:rPr>
              <a:t> Be confident</a:t>
            </a:r>
          </a:p>
          <a:p>
            <a:pPr>
              <a:buFont typeface="Arial" pitchFamily="34" charset="0"/>
              <a:buChar char="•"/>
            </a:pPr>
            <a:r>
              <a:rPr lang="en-GB" b="1" dirty="0" smtClean="0">
                <a:latin typeface="Arial" pitchFamily="34" charset="0"/>
              </a:rPr>
              <a:t> Be PREPARED...</a:t>
            </a:r>
          </a:p>
          <a:p>
            <a:pPr>
              <a:buFont typeface="Arial" pitchFamily="34" charset="0"/>
              <a:buChar char="•"/>
            </a:pPr>
            <a:endParaRPr lang="en-GB" b="1" dirty="0" smtClean="0">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THE INTERVIEW – Preparation for Questions</a:t>
            </a:r>
            <a:endParaRPr lang="en-GB" sz="2400" b="1" dirty="0">
              <a:solidFill>
                <a:schemeClr val="accent2">
                  <a:lumMod val="75000"/>
                </a:schemeClr>
              </a:solidFill>
              <a:latin typeface="Tahoma" pitchFamily="34" charset="0"/>
              <a:ea typeface="ＭＳ Ｐゴシック" pitchFamily="-112" charset="-128"/>
            </a:endParaRPr>
          </a:p>
        </p:txBody>
      </p:sp>
      <p:sp>
        <p:nvSpPr>
          <p:cNvPr id="4" name="Rectangle 4"/>
          <p:cNvSpPr>
            <a:spLocks noChangeArrowheads="1"/>
          </p:cNvSpPr>
          <p:nvPr/>
        </p:nvSpPr>
        <p:spPr bwMode="auto">
          <a:xfrm>
            <a:off x="809508" y="1556792"/>
            <a:ext cx="7691582" cy="4536504"/>
          </a:xfrm>
          <a:prstGeom prst="rect">
            <a:avLst/>
          </a:prstGeom>
          <a:noFill/>
          <a:ln w="9525">
            <a:noFill/>
            <a:miter lim="800000"/>
            <a:headEnd/>
            <a:tailEnd/>
          </a:ln>
        </p:spPr>
        <p:txBody>
          <a:bodyPr lIns="92075" tIns="46038" rIns="92075" bIns="46038"/>
          <a:lstStyle/>
          <a:p>
            <a:r>
              <a:rPr lang="en-GB" sz="2000" b="1" i="1" dirty="0" smtClean="0">
                <a:latin typeface="Arial" pitchFamily="34" charset="0"/>
              </a:rPr>
              <a:t>“Even for the most fearless amongst us, job interviews can be nerve wracking.”</a:t>
            </a:r>
          </a:p>
          <a:p>
            <a:endParaRPr lang="en-GB" sz="2000" dirty="0" smtClean="0">
              <a:latin typeface="Arial" pitchFamily="34" charset="0"/>
            </a:endParaRPr>
          </a:p>
          <a:p>
            <a:r>
              <a:rPr lang="en-GB" sz="2000" dirty="0" smtClean="0">
                <a:latin typeface="Arial" pitchFamily="34" charset="0"/>
              </a:rPr>
              <a:t>Your best chance of success is anticipation and preparation. Research the company and prepare your answers.</a:t>
            </a:r>
          </a:p>
          <a:p>
            <a:endParaRPr lang="en-GB" sz="2000" dirty="0" smtClean="0">
              <a:latin typeface="Arial" pitchFamily="34" charset="0"/>
            </a:endParaRPr>
          </a:p>
          <a:p>
            <a:r>
              <a:rPr lang="en-GB" sz="2000" dirty="0" smtClean="0">
                <a:latin typeface="Arial" pitchFamily="34" charset="0"/>
              </a:rPr>
              <a:t>From my experience, there are really only 3 questions you have to prepare for and you can link most of the interview questions back to these three:</a:t>
            </a:r>
          </a:p>
          <a:p>
            <a:pPr marL="457200" indent="-457200">
              <a:buFont typeface="+mj-lt"/>
              <a:buAutoNum type="arabicPeriod"/>
            </a:pPr>
            <a:r>
              <a:rPr lang="en-GB" sz="2000" b="1" dirty="0" smtClean="0">
                <a:latin typeface="Arial" pitchFamily="34" charset="0"/>
              </a:rPr>
              <a:t>Have you got the skills, expertise and experience to perform the job?</a:t>
            </a:r>
          </a:p>
          <a:p>
            <a:pPr marL="457200" indent="-457200">
              <a:buFont typeface="+mj-lt"/>
              <a:buAutoNum type="arabicPeriod"/>
            </a:pPr>
            <a:r>
              <a:rPr lang="en-GB" sz="2000" b="1" dirty="0" smtClean="0">
                <a:latin typeface="Arial" pitchFamily="34" charset="0"/>
              </a:rPr>
              <a:t>Are you enthusiastic and interested in the job and the company?</a:t>
            </a:r>
          </a:p>
          <a:p>
            <a:pPr marL="457200" indent="-457200">
              <a:buFont typeface="+mj-lt"/>
              <a:buAutoNum type="arabicPeriod"/>
            </a:pPr>
            <a:r>
              <a:rPr lang="en-GB" sz="2000" b="1" dirty="0" smtClean="0">
                <a:latin typeface="Arial" pitchFamily="34" charset="0"/>
              </a:rPr>
              <a:t>Will you fit into the team, culture and company?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THE INTERVIEW - Preparation</a:t>
            </a:r>
            <a:endParaRPr lang="en-GB" sz="2400" b="1" dirty="0">
              <a:solidFill>
                <a:schemeClr val="accent2">
                  <a:lumMod val="75000"/>
                </a:schemeClr>
              </a:solidFill>
              <a:latin typeface="Tahoma" pitchFamily="34" charset="0"/>
              <a:ea typeface="ＭＳ Ｐゴシック" pitchFamily="-112" charset="-128"/>
            </a:endParaRPr>
          </a:p>
        </p:txBody>
      </p:sp>
      <p:sp>
        <p:nvSpPr>
          <p:cNvPr id="4" name="Rectangle 4"/>
          <p:cNvSpPr>
            <a:spLocks noChangeArrowheads="1"/>
          </p:cNvSpPr>
          <p:nvPr/>
        </p:nvSpPr>
        <p:spPr bwMode="auto">
          <a:xfrm>
            <a:off x="809508" y="1556792"/>
            <a:ext cx="7691582" cy="4536504"/>
          </a:xfrm>
          <a:prstGeom prst="rect">
            <a:avLst/>
          </a:prstGeom>
          <a:noFill/>
          <a:ln w="9525">
            <a:noFill/>
            <a:miter lim="800000"/>
            <a:headEnd/>
            <a:tailEnd/>
          </a:ln>
        </p:spPr>
        <p:txBody>
          <a:bodyPr lIns="92075" tIns="46038" rIns="92075" bIns="46038"/>
          <a:lstStyle/>
          <a:p>
            <a:r>
              <a:rPr lang="en-GB" sz="2000" dirty="0" smtClean="0">
                <a:latin typeface="Arial" pitchFamily="34" charset="0"/>
              </a:rPr>
              <a:t>However, during the job interview, the interviewer might use many different questions and angles to get to the answers. </a:t>
            </a:r>
          </a:p>
          <a:p>
            <a:endParaRPr lang="en-GB" sz="2000" dirty="0" smtClean="0">
              <a:latin typeface="Arial" pitchFamily="34" charset="0"/>
            </a:endParaRPr>
          </a:p>
          <a:p>
            <a:r>
              <a:rPr lang="en-GB" sz="2000" b="1" dirty="0" smtClean="0">
                <a:latin typeface="Arial" pitchFamily="34" charset="0"/>
              </a:rPr>
              <a:t>1. Have you got the skills, expertise and experience to perform the job?</a:t>
            </a:r>
          </a:p>
          <a:p>
            <a:endParaRPr lang="en-GB" sz="2000" dirty="0" smtClean="0">
              <a:latin typeface="Arial" pitchFamily="34" charset="0"/>
            </a:endParaRPr>
          </a:p>
          <a:p>
            <a:pPr>
              <a:buFont typeface="Arial" pitchFamily="34" charset="0"/>
              <a:buChar char="•"/>
            </a:pPr>
            <a:r>
              <a:rPr lang="en-GB" sz="2000" i="1" dirty="0" smtClean="0">
                <a:latin typeface="Arial" pitchFamily="34" charset="0"/>
              </a:rPr>
              <a:t>Tell me about yourself?</a:t>
            </a:r>
          </a:p>
          <a:p>
            <a:pPr>
              <a:buFont typeface="Arial" pitchFamily="34" charset="0"/>
              <a:buChar char="•"/>
            </a:pPr>
            <a:r>
              <a:rPr lang="en-GB" sz="2000" i="1" dirty="0" smtClean="0">
                <a:latin typeface="Arial" pitchFamily="34" charset="0"/>
              </a:rPr>
              <a:t>What are your greatest strengths / weaknesses?</a:t>
            </a:r>
          </a:p>
          <a:p>
            <a:pPr>
              <a:buFont typeface="Arial" pitchFamily="34" charset="0"/>
              <a:buChar char="•"/>
            </a:pPr>
            <a:r>
              <a:rPr lang="en-GB" sz="2000" i="1" dirty="0" smtClean="0">
                <a:latin typeface="Arial" pitchFamily="34" charset="0"/>
              </a:rPr>
              <a:t>What can you do for us that other candidates can’t?</a:t>
            </a:r>
          </a:p>
          <a:p>
            <a:pPr>
              <a:buFont typeface="Arial" pitchFamily="34" charset="0"/>
              <a:buChar char="•"/>
            </a:pPr>
            <a:r>
              <a:rPr lang="en-GB" sz="2000" i="1" dirty="0" smtClean="0">
                <a:latin typeface="Arial" pitchFamily="34" charset="0"/>
              </a:rPr>
              <a:t>Why do you think you are right for this job?</a:t>
            </a:r>
          </a:p>
          <a:p>
            <a:pPr>
              <a:buFont typeface="Arial" pitchFamily="34" charset="0"/>
              <a:buChar char="•"/>
            </a:pPr>
            <a:r>
              <a:rPr lang="en-GB" sz="2000" i="1" dirty="0" smtClean="0">
                <a:latin typeface="Arial" pitchFamily="34" charset="0"/>
              </a:rPr>
              <a:t>What do you think the main challenges will be?</a:t>
            </a:r>
          </a:p>
          <a:p>
            <a:endParaRPr lang="en-GB" sz="2000" dirty="0" smtClean="0">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THE INTERVIEW - Preparation</a:t>
            </a:r>
            <a:endParaRPr lang="en-GB" sz="2400" b="1" dirty="0">
              <a:solidFill>
                <a:schemeClr val="accent2">
                  <a:lumMod val="75000"/>
                </a:schemeClr>
              </a:solidFill>
              <a:latin typeface="Tahoma" pitchFamily="34" charset="0"/>
              <a:ea typeface="ＭＳ Ｐゴシック" pitchFamily="-112" charset="-128"/>
            </a:endParaRPr>
          </a:p>
        </p:txBody>
      </p:sp>
      <p:sp>
        <p:nvSpPr>
          <p:cNvPr id="4" name="Rectangle 4"/>
          <p:cNvSpPr>
            <a:spLocks noChangeArrowheads="1"/>
          </p:cNvSpPr>
          <p:nvPr/>
        </p:nvSpPr>
        <p:spPr bwMode="auto">
          <a:xfrm>
            <a:off x="809508" y="2132856"/>
            <a:ext cx="7691582" cy="3960440"/>
          </a:xfrm>
          <a:prstGeom prst="rect">
            <a:avLst/>
          </a:prstGeom>
          <a:noFill/>
          <a:ln w="9525">
            <a:noFill/>
            <a:miter lim="800000"/>
            <a:headEnd/>
            <a:tailEnd/>
          </a:ln>
        </p:spPr>
        <p:txBody>
          <a:bodyPr lIns="92075" tIns="46038" rIns="92075" bIns="46038"/>
          <a:lstStyle/>
          <a:p>
            <a:r>
              <a:rPr lang="en-GB" sz="2000" b="1" dirty="0" smtClean="0">
                <a:latin typeface="Arial" pitchFamily="34" charset="0"/>
              </a:rPr>
              <a:t>2. Are you enthusiastic and interested in the job and the company?</a:t>
            </a:r>
          </a:p>
          <a:p>
            <a:endParaRPr lang="en-GB" sz="2000" dirty="0" smtClean="0">
              <a:latin typeface="Arial" pitchFamily="34" charset="0"/>
            </a:endParaRPr>
          </a:p>
          <a:p>
            <a:endParaRPr lang="en-GB" sz="2000" dirty="0" smtClean="0">
              <a:latin typeface="Arial" pitchFamily="34" charset="0"/>
            </a:endParaRPr>
          </a:p>
          <a:p>
            <a:pPr>
              <a:buFont typeface="Arial" pitchFamily="34" charset="0"/>
              <a:buChar char="•"/>
            </a:pPr>
            <a:r>
              <a:rPr lang="en-GB" sz="2000" i="1" dirty="0" smtClean="0">
                <a:latin typeface="Arial" pitchFamily="34" charset="0"/>
              </a:rPr>
              <a:t>What do you know about our company?</a:t>
            </a:r>
          </a:p>
          <a:p>
            <a:pPr>
              <a:buFont typeface="Arial" pitchFamily="34" charset="0"/>
              <a:buChar char="•"/>
            </a:pPr>
            <a:r>
              <a:rPr lang="en-GB" sz="2000" i="1" dirty="0" smtClean="0">
                <a:latin typeface="Arial" pitchFamily="34" charset="0"/>
              </a:rPr>
              <a:t>What do you think our company is aiming to achieve?</a:t>
            </a:r>
          </a:p>
          <a:p>
            <a:pPr>
              <a:buFont typeface="Arial" pitchFamily="34" charset="0"/>
              <a:buChar char="•"/>
            </a:pPr>
            <a:r>
              <a:rPr lang="en-GB" sz="2000" i="1" dirty="0" smtClean="0">
                <a:latin typeface="Arial" pitchFamily="34" charset="0"/>
              </a:rPr>
              <a:t>What do you know about our products and services?</a:t>
            </a:r>
          </a:p>
          <a:p>
            <a:pPr>
              <a:buFont typeface="Arial" pitchFamily="34" charset="0"/>
              <a:buChar char="•"/>
            </a:pPr>
            <a:r>
              <a:rPr lang="en-GB" sz="2000" i="1" dirty="0" smtClean="0">
                <a:latin typeface="Arial" pitchFamily="34" charset="0"/>
              </a:rPr>
              <a:t>Why do you want to work for this company?</a:t>
            </a:r>
          </a:p>
          <a:p>
            <a:pPr>
              <a:buFont typeface="Arial" pitchFamily="34" charset="0"/>
              <a:buChar char="•"/>
            </a:pPr>
            <a:r>
              <a:rPr lang="en-GB" sz="2000" i="1" dirty="0" smtClean="0">
                <a:latin typeface="Arial" pitchFamily="34" charset="0"/>
              </a:rPr>
              <a:t>Why do you think this job is right for you?</a:t>
            </a:r>
          </a:p>
          <a:p>
            <a:pPr>
              <a:buFont typeface="Arial" pitchFamily="34" charset="0"/>
              <a:buChar char="•"/>
            </a:pPr>
            <a:r>
              <a:rPr lang="en-GB" sz="2000" i="1" dirty="0" smtClean="0">
                <a:latin typeface="Arial" pitchFamily="34" charset="0"/>
              </a:rPr>
              <a:t>What motivates you?</a:t>
            </a:r>
          </a:p>
          <a:p>
            <a:endParaRPr lang="en-GB" sz="2000" dirty="0" smtClean="0">
              <a:latin typeface="Arial" pitchFamily="34" charset="0"/>
            </a:endParaRPr>
          </a:p>
          <a:p>
            <a:endParaRPr lang="en-GB" sz="2000" dirty="0" smtClean="0">
              <a:latin typeface="Arial" pitchFamily="34" charset="0"/>
            </a:endParaRPr>
          </a:p>
          <a:p>
            <a:r>
              <a:rPr lang="en-GB" sz="2000" b="1" dirty="0" smtClean="0">
                <a:latin typeface="Arial" pitchFamily="34" charset="0"/>
              </a:rPr>
              <a:t>[RESEARCH THE COMPANY – ASK AROUND ABOUT IT]</a:t>
            </a:r>
            <a:endParaRPr lang="en-GB" sz="2000" dirty="0" smtClean="0">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6" end="6"/>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7" end="7"/>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THE INTERVIEW - Preparation</a:t>
            </a:r>
            <a:endParaRPr lang="en-GB" sz="2400" b="1" dirty="0">
              <a:solidFill>
                <a:schemeClr val="accent2">
                  <a:lumMod val="75000"/>
                </a:schemeClr>
              </a:solidFill>
              <a:latin typeface="Tahoma" pitchFamily="34" charset="0"/>
              <a:ea typeface="ＭＳ Ｐゴシック" pitchFamily="-112" charset="-128"/>
            </a:endParaRPr>
          </a:p>
        </p:txBody>
      </p:sp>
      <p:sp>
        <p:nvSpPr>
          <p:cNvPr id="4" name="Rectangle 4"/>
          <p:cNvSpPr>
            <a:spLocks noChangeArrowheads="1"/>
          </p:cNvSpPr>
          <p:nvPr/>
        </p:nvSpPr>
        <p:spPr bwMode="auto">
          <a:xfrm>
            <a:off x="809508" y="2204864"/>
            <a:ext cx="7691582" cy="3024336"/>
          </a:xfrm>
          <a:prstGeom prst="rect">
            <a:avLst/>
          </a:prstGeom>
          <a:noFill/>
          <a:ln w="9525">
            <a:noFill/>
            <a:miter lim="800000"/>
            <a:headEnd/>
            <a:tailEnd/>
          </a:ln>
        </p:spPr>
        <p:txBody>
          <a:bodyPr lIns="92075" tIns="46038" rIns="92075" bIns="46038"/>
          <a:lstStyle/>
          <a:p>
            <a:r>
              <a:rPr lang="en-GB" sz="2000" b="1" dirty="0" smtClean="0">
                <a:latin typeface="Arial" pitchFamily="34" charset="0"/>
              </a:rPr>
              <a:t>3. Will you fit into the team, culture and company?</a:t>
            </a:r>
          </a:p>
          <a:p>
            <a:endParaRPr lang="en-GB" sz="2000" dirty="0" smtClean="0">
              <a:latin typeface="Arial" pitchFamily="34" charset="0"/>
            </a:endParaRPr>
          </a:p>
          <a:p>
            <a:r>
              <a:rPr lang="en-GB" sz="2000" dirty="0" smtClean="0">
                <a:latin typeface="Arial" pitchFamily="34" charset="0"/>
              </a:rPr>
              <a:t>How would you describe your work style?</a:t>
            </a:r>
          </a:p>
          <a:p>
            <a:r>
              <a:rPr lang="en-GB" sz="2000" dirty="0" smtClean="0">
                <a:latin typeface="Arial" pitchFamily="34" charset="0"/>
              </a:rPr>
              <a:t>How would you describe yourself?</a:t>
            </a:r>
          </a:p>
          <a:p>
            <a:r>
              <a:rPr lang="en-GB" sz="2000" dirty="0" smtClean="0">
                <a:latin typeface="Arial" pitchFamily="34" charset="0"/>
              </a:rPr>
              <a:t>How would your colleagues describe you?</a:t>
            </a:r>
          </a:p>
          <a:p>
            <a:r>
              <a:rPr lang="en-GB" sz="2000" dirty="0" smtClean="0">
                <a:latin typeface="Arial" pitchFamily="34" charset="0"/>
              </a:rPr>
              <a:t>What makes you fit into our company?</a:t>
            </a:r>
          </a:p>
          <a:p>
            <a:r>
              <a:rPr lang="en-GB" sz="2000" dirty="0" smtClean="0">
                <a:latin typeface="Arial" pitchFamily="34" charset="0"/>
              </a:rPr>
              <a:t>What makes you a good team member?</a:t>
            </a:r>
          </a:p>
          <a:p>
            <a:r>
              <a:rPr lang="en-GB" sz="2000" dirty="0" smtClean="0">
                <a:latin typeface="Arial" pitchFamily="34" charset="0"/>
              </a:rPr>
              <a:t>If you were an animal, what animal would you be?</a:t>
            </a:r>
          </a:p>
          <a:p>
            <a:endParaRPr lang="en-GB" sz="2000" dirty="0" smtClean="0">
              <a:latin typeface="Arial" pitchFamily="34" charset="0"/>
            </a:endParaRPr>
          </a:p>
          <a:p>
            <a:endParaRPr lang="en-GB" sz="2000" dirty="0" smtClean="0">
              <a:latin typeface="Arial" pitchFamily="34" charset="0"/>
            </a:endParaRPr>
          </a:p>
          <a:p>
            <a:r>
              <a:rPr lang="en-GB" sz="3200" b="1" dirty="0" smtClean="0">
                <a:solidFill>
                  <a:srgbClr val="7030A0"/>
                </a:solidFill>
                <a:latin typeface="Freestyle Script" pitchFamily="66" charset="0"/>
              </a:rPr>
              <a:t>A BIT OF ANIMAL INTERVIEW FUN – Embrace your creative!</a:t>
            </a:r>
          </a:p>
          <a:p>
            <a:endParaRPr lang="en-GB" sz="2000" dirty="0" smtClean="0">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1015663"/>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THE INTERVIEW - </a:t>
            </a:r>
            <a:r>
              <a:rPr lang="en-GB" sz="2400" b="1" dirty="0" smtClean="0">
                <a:solidFill>
                  <a:srgbClr val="7030A0"/>
                </a:solidFill>
                <a:latin typeface="Freestyle Script" pitchFamily="66" charset="0"/>
              </a:rPr>
              <a:t>FUN</a:t>
            </a:r>
          </a:p>
          <a:p>
            <a:pPr eaLnBrk="0" hangingPunct="0">
              <a:spcBef>
                <a:spcPct val="50000"/>
              </a:spcBef>
            </a:pPr>
            <a:endParaRPr lang="en-GB" sz="2400" b="1" dirty="0">
              <a:solidFill>
                <a:schemeClr val="accent2">
                  <a:lumMod val="75000"/>
                </a:schemeClr>
              </a:solidFill>
              <a:latin typeface="Tahoma" pitchFamily="34" charset="0"/>
              <a:ea typeface="ＭＳ Ｐゴシック" pitchFamily="-112" charset="-128"/>
            </a:endParaRPr>
          </a:p>
        </p:txBody>
      </p:sp>
      <p:sp>
        <p:nvSpPr>
          <p:cNvPr id="4" name="Rectangle 4"/>
          <p:cNvSpPr>
            <a:spLocks noChangeArrowheads="1"/>
          </p:cNvSpPr>
          <p:nvPr/>
        </p:nvSpPr>
        <p:spPr bwMode="auto">
          <a:xfrm>
            <a:off x="809508" y="1628800"/>
            <a:ext cx="3330444" cy="3024336"/>
          </a:xfrm>
          <a:prstGeom prst="rect">
            <a:avLst/>
          </a:prstGeom>
          <a:noFill/>
          <a:ln w="9525">
            <a:noFill/>
            <a:miter lim="800000"/>
            <a:headEnd/>
            <a:tailEnd/>
          </a:ln>
        </p:spPr>
        <p:txBody>
          <a:bodyPr lIns="92075" tIns="46038" rIns="92075" bIns="46038"/>
          <a:lstStyle/>
          <a:p>
            <a:pPr marL="457200" indent="-457200">
              <a:buFont typeface="+mj-lt"/>
              <a:buAutoNum type="arabicPeriod"/>
            </a:pPr>
            <a:r>
              <a:rPr lang="en-GB" sz="2000" b="1" dirty="0" smtClean="0">
                <a:latin typeface="Arial" pitchFamily="34" charset="0"/>
              </a:rPr>
              <a:t>Octopus</a:t>
            </a:r>
          </a:p>
          <a:p>
            <a:pPr marL="457200" indent="-457200">
              <a:buFont typeface="+mj-lt"/>
              <a:buAutoNum type="arabicPeriod"/>
            </a:pPr>
            <a:endParaRPr lang="en-GB" sz="2000" b="1" dirty="0" smtClean="0">
              <a:latin typeface="Arial" pitchFamily="34" charset="0"/>
            </a:endParaRPr>
          </a:p>
          <a:p>
            <a:pPr marL="457200" indent="-457200">
              <a:buFont typeface="+mj-lt"/>
              <a:buAutoNum type="arabicPeriod"/>
            </a:pPr>
            <a:r>
              <a:rPr lang="en-GB" sz="2000" b="1" dirty="0" smtClean="0">
                <a:latin typeface="Arial" pitchFamily="34" charset="0"/>
              </a:rPr>
              <a:t>Rat</a:t>
            </a:r>
          </a:p>
          <a:p>
            <a:pPr marL="457200" indent="-457200">
              <a:buFont typeface="+mj-lt"/>
              <a:buAutoNum type="arabicPeriod"/>
            </a:pPr>
            <a:endParaRPr lang="en-GB" sz="2000" b="1" dirty="0" smtClean="0">
              <a:latin typeface="Arial" pitchFamily="34" charset="0"/>
            </a:endParaRPr>
          </a:p>
          <a:p>
            <a:pPr marL="457200" indent="-457200">
              <a:buFont typeface="+mj-lt"/>
              <a:buAutoNum type="arabicPeriod"/>
            </a:pPr>
            <a:r>
              <a:rPr lang="en-GB" sz="2000" b="1" dirty="0" smtClean="0">
                <a:latin typeface="Arial" pitchFamily="34" charset="0"/>
              </a:rPr>
              <a:t>Dog</a:t>
            </a:r>
          </a:p>
          <a:p>
            <a:pPr marL="457200" indent="-457200">
              <a:buFont typeface="+mj-lt"/>
              <a:buAutoNum type="arabicPeriod"/>
            </a:pPr>
            <a:endParaRPr lang="en-GB" sz="2000" b="1" dirty="0" smtClean="0">
              <a:latin typeface="Arial" pitchFamily="34" charset="0"/>
            </a:endParaRPr>
          </a:p>
          <a:p>
            <a:pPr marL="457200" indent="-457200">
              <a:buFont typeface="+mj-lt"/>
              <a:buAutoNum type="arabicPeriod"/>
            </a:pPr>
            <a:r>
              <a:rPr lang="en-GB" sz="2000" b="1" dirty="0" smtClean="0">
                <a:latin typeface="Arial" pitchFamily="34" charset="0"/>
              </a:rPr>
              <a:t>Elephant</a:t>
            </a:r>
          </a:p>
          <a:p>
            <a:pPr marL="457200" indent="-457200">
              <a:buFont typeface="+mj-lt"/>
              <a:buAutoNum type="arabicPeriod"/>
            </a:pPr>
            <a:endParaRPr lang="en-GB" sz="2000" b="1" dirty="0" smtClean="0">
              <a:latin typeface="Arial" pitchFamily="34" charset="0"/>
            </a:endParaRPr>
          </a:p>
          <a:p>
            <a:pPr marL="457200" indent="-457200">
              <a:buFont typeface="+mj-lt"/>
              <a:buAutoNum type="arabicPeriod"/>
            </a:pPr>
            <a:r>
              <a:rPr lang="en-GB" sz="2000" b="1" dirty="0" smtClean="0">
                <a:latin typeface="Arial" pitchFamily="34" charset="0"/>
              </a:rPr>
              <a:t>Cheetah</a:t>
            </a:r>
          </a:p>
          <a:p>
            <a:pPr marL="457200" indent="-457200">
              <a:buFont typeface="+mj-lt"/>
              <a:buAutoNum type="arabicPeriod"/>
            </a:pPr>
            <a:endParaRPr lang="en-GB" sz="2000" b="1" dirty="0" smtClean="0">
              <a:latin typeface="Arial" pitchFamily="34" charset="0"/>
            </a:endParaRPr>
          </a:p>
          <a:p>
            <a:pPr marL="457200" indent="-457200">
              <a:buFont typeface="+mj-lt"/>
              <a:buAutoNum type="arabicPeriod"/>
            </a:pPr>
            <a:r>
              <a:rPr lang="en-GB" sz="2000" b="1" dirty="0" smtClean="0">
                <a:latin typeface="Arial" pitchFamily="34" charset="0"/>
              </a:rPr>
              <a:t>Songbird</a:t>
            </a:r>
          </a:p>
          <a:p>
            <a:pPr marL="457200" indent="-457200">
              <a:buFont typeface="+mj-lt"/>
              <a:buAutoNum type="arabicPeriod"/>
            </a:pPr>
            <a:endParaRPr lang="en-GB" sz="2000" b="1" dirty="0" smtClean="0">
              <a:latin typeface="Arial" pitchFamily="34" charset="0"/>
            </a:endParaRPr>
          </a:p>
          <a:p>
            <a:pPr marL="457200" indent="-457200">
              <a:buFont typeface="+mj-lt"/>
              <a:buAutoNum type="arabicPeriod"/>
            </a:pPr>
            <a:endParaRPr lang="en-GB" sz="2000" dirty="0" smtClean="0">
              <a:latin typeface="Arial" pitchFamily="34" charset="0"/>
            </a:endParaRPr>
          </a:p>
        </p:txBody>
      </p:sp>
      <p:sp>
        <p:nvSpPr>
          <p:cNvPr id="5" name="Rectangle 4"/>
          <p:cNvSpPr>
            <a:spLocks noChangeArrowheads="1"/>
          </p:cNvSpPr>
          <p:nvPr/>
        </p:nvSpPr>
        <p:spPr bwMode="auto">
          <a:xfrm>
            <a:off x="3419872" y="1628800"/>
            <a:ext cx="5040560" cy="3024336"/>
          </a:xfrm>
          <a:prstGeom prst="rect">
            <a:avLst/>
          </a:prstGeom>
          <a:noFill/>
          <a:ln w="9525">
            <a:noFill/>
            <a:miter lim="800000"/>
            <a:headEnd/>
            <a:tailEnd/>
          </a:ln>
        </p:spPr>
        <p:txBody>
          <a:bodyPr lIns="92075" tIns="46038" rIns="92075" bIns="46038"/>
          <a:lstStyle/>
          <a:p>
            <a:pPr marL="457200" indent="-457200">
              <a:buFont typeface="+mj-lt"/>
              <a:buAutoNum type="arabicPeriod"/>
            </a:pPr>
            <a:r>
              <a:rPr lang="en-GB" sz="2000" dirty="0" smtClean="0">
                <a:latin typeface="Arial" pitchFamily="34" charset="0"/>
              </a:rPr>
              <a:t>What makes you a good team member?</a:t>
            </a:r>
          </a:p>
          <a:p>
            <a:pPr marL="457200" indent="-457200">
              <a:buFont typeface="+mj-lt"/>
              <a:buAutoNum type="arabicPeriod"/>
            </a:pPr>
            <a:endParaRPr lang="en-GB" sz="2000" dirty="0" smtClean="0">
              <a:latin typeface="Arial" pitchFamily="34" charset="0"/>
            </a:endParaRPr>
          </a:p>
          <a:p>
            <a:pPr marL="457200" indent="-457200">
              <a:buFont typeface="+mj-lt"/>
              <a:buAutoNum type="arabicPeriod"/>
            </a:pPr>
            <a:r>
              <a:rPr lang="en-GB" sz="2000" dirty="0" smtClean="0">
                <a:latin typeface="Arial" pitchFamily="34" charset="0"/>
              </a:rPr>
              <a:t>What is your greatest strength? </a:t>
            </a:r>
          </a:p>
          <a:p>
            <a:pPr marL="457200" indent="-457200">
              <a:buFont typeface="+mj-lt"/>
              <a:buAutoNum type="arabicPeriod"/>
            </a:pPr>
            <a:endParaRPr lang="en-GB" sz="2000" dirty="0" smtClean="0">
              <a:latin typeface="Arial" pitchFamily="34" charset="0"/>
            </a:endParaRPr>
          </a:p>
          <a:p>
            <a:pPr marL="457200" indent="-457200">
              <a:buFont typeface="+mj-lt"/>
              <a:buAutoNum type="arabicPeriod"/>
            </a:pPr>
            <a:r>
              <a:rPr lang="en-GB" sz="2000" dirty="0" smtClean="0">
                <a:latin typeface="Arial" pitchFamily="34" charset="0"/>
              </a:rPr>
              <a:t>What is your biggest weakness?</a:t>
            </a:r>
          </a:p>
          <a:p>
            <a:pPr marL="457200" indent="-457200">
              <a:buFont typeface="+mj-lt"/>
              <a:buAutoNum type="arabicPeriod"/>
            </a:pPr>
            <a:endParaRPr lang="en-GB" sz="2000" dirty="0" smtClean="0">
              <a:latin typeface="Arial" pitchFamily="34" charset="0"/>
            </a:endParaRPr>
          </a:p>
          <a:p>
            <a:pPr marL="457200" indent="-457200">
              <a:buFont typeface="+mj-lt"/>
              <a:buAutoNum type="arabicPeriod"/>
            </a:pPr>
            <a:r>
              <a:rPr lang="en-GB" sz="2000" dirty="0" smtClean="0">
                <a:latin typeface="Arial" pitchFamily="34" charset="0"/>
              </a:rPr>
              <a:t>What can you do for us that other candidates can’t?</a:t>
            </a:r>
          </a:p>
          <a:p>
            <a:pPr marL="457200" indent="-457200">
              <a:buFont typeface="+mj-lt"/>
              <a:buAutoNum type="arabicPeriod"/>
            </a:pPr>
            <a:endParaRPr lang="en-GB" sz="2000" dirty="0" smtClean="0">
              <a:latin typeface="Arial" pitchFamily="34" charset="0"/>
            </a:endParaRPr>
          </a:p>
          <a:p>
            <a:pPr marL="457200" indent="-457200">
              <a:buFont typeface="+mj-lt"/>
              <a:buAutoNum type="arabicPeriod"/>
            </a:pPr>
            <a:r>
              <a:rPr lang="en-GB" sz="2000" dirty="0" smtClean="0">
                <a:latin typeface="Arial" pitchFamily="34" charset="0"/>
              </a:rPr>
              <a:t>What do you think the main challenges will be?</a:t>
            </a:r>
            <a:br>
              <a:rPr lang="en-GB" sz="2000" dirty="0" smtClean="0">
                <a:latin typeface="Arial" pitchFamily="34" charset="0"/>
              </a:rPr>
            </a:br>
            <a:endParaRPr lang="en-GB" sz="2000" dirty="0" smtClean="0">
              <a:latin typeface="Arial" pitchFamily="34" charset="0"/>
            </a:endParaRPr>
          </a:p>
          <a:p>
            <a:pPr marL="457200" indent="-457200">
              <a:buFont typeface="+mj-lt"/>
              <a:buAutoNum type="arabicPeriod"/>
            </a:pPr>
            <a:r>
              <a:rPr lang="en-GB" sz="2000" dirty="0" smtClean="0">
                <a:latin typeface="Arial" pitchFamily="34" charset="0"/>
              </a:rPr>
              <a:t>What motivates you?</a:t>
            </a:r>
          </a:p>
          <a:p>
            <a:pPr marL="457200" indent="-457200">
              <a:buFont typeface="+mj-lt"/>
              <a:buAutoNum type="arabicPeriod"/>
            </a:pPr>
            <a:endParaRPr lang="en-GB" sz="2000" dirty="0" smtClean="0">
              <a:latin typeface="Arial" pitchFamily="34" charset="0"/>
            </a:endParaRPr>
          </a:p>
          <a:p>
            <a:pPr marL="457200" indent="-457200"/>
            <a:endParaRPr lang="en-GB" sz="2000" dirty="0" smtClean="0">
              <a:latin typeface="Arial" pitchFamily="34" charset="0"/>
            </a:endParaRPr>
          </a:p>
          <a:p>
            <a:pPr marL="457200" indent="-457200">
              <a:buFont typeface="+mj-lt"/>
              <a:buAutoNum type="arabicPeriod"/>
            </a:pPr>
            <a:endParaRPr lang="en-GB" sz="2000" dirty="0" smtClean="0">
              <a:latin typeface="Arial" pitchFamily="34" charset="0"/>
            </a:endParaRPr>
          </a:p>
          <a:p>
            <a:pPr marL="457200" indent="-457200">
              <a:buFont typeface="+mj-lt"/>
              <a:buAutoNum type="arabicPeriod"/>
            </a:pPr>
            <a:endParaRPr lang="en-GB" sz="2000" dirty="0" smtClean="0">
              <a:latin typeface="Arial" pitchFamily="34" charset="0"/>
            </a:endParaRPr>
          </a:p>
        </p:txBody>
      </p:sp>
      <p:cxnSp>
        <p:nvCxnSpPr>
          <p:cNvPr id="8" name="Straight Connector 7"/>
          <p:cNvCxnSpPr/>
          <p:nvPr/>
        </p:nvCxnSpPr>
        <p:spPr>
          <a:xfrm>
            <a:off x="2987824" y="1628800"/>
            <a:ext cx="72008" cy="489654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THE INTERVIEW – The Question about Questions</a:t>
            </a:r>
            <a:endParaRPr lang="en-GB" sz="2400" b="1" dirty="0">
              <a:solidFill>
                <a:schemeClr val="accent2">
                  <a:lumMod val="75000"/>
                </a:schemeClr>
              </a:solidFill>
              <a:latin typeface="Tahoma" pitchFamily="34" charset="0"/>
              <a:ea typeface="ＭＳ Ｐゴシック" pitchFamily="-112" charset="-128"/>
            </a:endParaRPr>
          </a:p>
        </p:txBody>
      </p:sp>
      <p:sp>
        <p:nvSpPr>
          <p:cNvPr id="4" name="Rectangle 4"/>
          <p:cNvSpPr>
            <a:spLocks noChangeArrowheads="1"/>
          </p:cNvSpPr>
          <p:nvPr/>
        </p:nvSpPr>
        <p:spPr bwMode="auto">
          <a:xfrm>
            <a:off x="809508" y="1628800"/>
            <a:ext cx="7691582" cy="3960440"/>
          </a:xfrm>
          <a:prstGeom prst="rect">
            <a:avLst/>
          </a:prstGeom>
          <a:noFill/>
          <a:ln w="9525">
            <a:noFill/>
            <a:miter lim="800000"/>
            <a:headEnd/>
            <a:tailEnd/>
          </a:ln>
        </p:spPr>
        <p:txBody>
          <a:bodyPr lIns="92075" tIns="46038" rIns="92075" bIns="46038"/>
          <a:lstStyle/>
          <a:p>
            <a:r>
              <a:rPr lang="en-GB" sz="2000" b="1" dirty="0" smtClean="0"/>
              <a:t>Do you have any questions for us?</a:t>
            </a:r>
          </a:p>
          <a:p>
            <a:r>
              <a:rPr lang="en-GB" dirty="0" smtClean="0"/>
              <a:t>Anything that you ask should cover the work itself or career development. Prepare questions in advance; if all your queries have been answered, mention that the interviewer has covered everything you need to know. </a:t>
            </a:r>
            <a:r>
              <a:rPr lang="en-GB" b="1" u="sng" dirty="0" smtClean="0"/>
              <a:t>Remember to ask questions if the moment naturally arises during the actual interview.</a:t>
            </a:r>
          </a:p>
          <a:p>
            <a:endParaRPr lang="en-GB" b="1" u="sng" dirty="0" smtClean="0"/>
          </a:p>
          <a:p>
            <a:pPr>
              <a:buFont typeface="Arial" pitchFamily="34" charset="0"/>
              <a:buChar char="•"/>
            </a:pPr>
            <a:r>
              <a:rPr lang="en-GB" i="1" dirty="0" smtClean="0"/>
              <a:t>How could I impress you in the first three months?</a:t>
            </a:r>
          </a:p>
          <a:p>
            <a:pPr>
              <a:buFont typeface="Arial" pitchFamily="34" charset="0"/>
              <a:buChar char="•"/>
            </a:pPr>
            <a:r>
              <a:rPr lang="en-GB" i="1" dirty="0" smtClean="0"/>
              <a:t>Is there anything that you would like to improve in your department?</a:t>
            </a:r>
          </a:p>
          <a:p>
            <a:pPr>
              <a:buFont typeface="Arial" pitchFamily="34" charset="0"/>
              <a:buChar char="•"/>
            </a:pPr>
            <a:r>
              <a:rPr lang="en-GB" i="1" dirty="0" smtClean="0"/>
              <a:t>What are the travel requirements of this job?</a:t>
            </a:r>
          </a:p>
          <a:p>
            <a:pPr>
              <a:buFont typeface="Arial" pitchFamily="34" charset="0"/>
              <a:buChar char="•"/>
            </a:pPr>
            <a:r>
              <a:rPr lang="en-GB" i="1" dirty="0" smtClean="0"/>
              <a:t>What development plans does the organisation have?</a:t>
            </a:r>
          </a:p>
          <a:p>
            <a:pPr>
              <a:buFont typeface="Arial" pitchFamily="34" charset="0"/>
              <a:buChar char="•"/>
            </a:pPr>
            <a:r>
              <a:rPr lang="en-GB" i="1" dirty="0" smtClean="0"/>
              <a:t>What is a typical career path in this job?</a:t>
            </a:r>
          </a:p>
          <a:p>
            <a:pPr>
              <a:buFont typeface="Arial" pitchFamily="34" charset="0"/>
              <a:buChar char="•"/>
            </a:pPr>
            <a:r>
              <a:rPr lang="en-GB" i="1" dirty="0" smtClean="0"/>
              <a:t>What training and development is provided?</a:t>
            </a:r>
          </a:p>
          <a:p>
            <a:pPr>
              <a:buFont typeface="Arial" pitchFamily="34" charset="0"/>
              <a:buChar char="•"/>
            </a:pPr>
            <a:r>
              <a:rPr lang="en-GB" i="1" dirty="0" smtClean="0"/>
              <a:t>What's the proposed start date for the role?</a:t>
            </a:r>
          </a:p>
          <a:p>
            <a:pPr>
              <a:buFont typeface="Arial" pitchFamily="34" charset="0"/>
              <a:buChar char="•"/>
            </a:pPr>
            <a:r>
              <a:rPr lang="en-GB" i="1" dirty="0" smtClean="0"/>
              <a:t>What's your personal experience of working for this organisation?</a:t>
            </a:r>
          </a:p>
          <a:p>
            <a:pPr>
              <a:buFont typeface="Arial" pitchFamily="34" charset="0"/>
              <a:buChar char="•"/>
            </a:pPr>
            <a:endParaRPr lang="en-GB" i="1" dirty="0" smtClean="0"/>
          </a:p>
          <a:p>
            <a:r>
              <a:rPr lang="en-GB" b="1" dirty="0" smtClean="0">
                <a:solidFill>
                  <a:srgbClr val="FF0000"/>
                </a:solidFill>
              </a:rPr>
              <a:t>ALWAYS HAVE AT LEAST ONE QUESTION!</a:t>
            </a:r>
            <a:endParaRPr lang="en-GB" i="1" dirty="0">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
                                            <p:txEl>
                                              <p:pRg st="9" end="9"/>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4">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THE INTERVIEW – Top 5 Mistakes</a:t>
            </a:r>
            <a:endParaRPr lang="en-GB" sz="2400" b="1" dirty="0">
              <a:solidFill>
                <a:schemeClr val="accent2">
                  <a:lumMod val="75000"/>
                </a:schemeClr>
              </a:solidFill>
              <a:latin typeface="Tahoma" pitchFamily="34" charset="0"/>
              <a:ea typeface="ＭＳ Ｐゴシック" pitchFamily="-112" charset="-128"/>
            </a:endParaRPr>
          </a:p>
        </p:txBody>
      </p:sp>
      <p:sp>
        <p:nvSpPr>
          <p:cNvPr id="4" name="Rectangle 4"/>
          <p:cNvSpPr>
            <a:spLocks noChangeArrowheads="1"/>
          </p:cNvSpPr>
          <p:nvPr/>
        </p:nvSpPr>
        <p:spPr bwMode="auto">
          <a:xfrm>
            <a:off x="809508" y="2060848"/>
            <a:ext cx="7691582" cy="4104456"/>
          </a:xfrm>
          <a:prstGeom prst="rect">
            <a:avLst/>
          </a:prstGeom>
          <a:noFill/>
          <a:ln w="9525">
            <a:noFill/>
            <a:miter lim="800000"/>
            <a:headEnd/>
            <a:tailEnd/>
          </a:ln>
        </p:spPr>
        <p:txBody>
          <a:bodyPr lIns="92075" tIns="46038" rIns="92075" bIns="46038"/>
          <a:lstStyle/>
          <a:p>
            <a:pPr marL="342900" indent="-342900">
              <a:buAutoNum type="arabicPeriod"/>
            </a:pPr>
            <a:r>
              <a:rPr lang="en-GB" sz="2400" b="1" dirty="0" smtClean="0">
                <a:latin typeface="Arial" pitchFamily="34" charset="0"/>
              </a:rPr>
              <a:t>Arriving unprepared (or late)</a:t>
            </a:r>
          </a:p>
          <a:p>
            <a:pPr marL="342900" indent="-342900">
              <a:buAutoNum type="arabicPeriod"/>
            </a:pPr>
            <a:endParaRPr lang="en-GB" sz="2400" b="1" dirty="0" smtClean="0">
              <a:latin typeface="Arial" pitchFamily="34" charset="0"/>
            </a:endParaRPr>
          </a:p>
          <a:p>
            <a:r>
              <a:rPr lang="en-GB" sz="2400" b="1" dirty="0" smtClean="0">
                <a:latin typeface="Arial" pitchFamily="34" charset="0"/>
              </a:rPr>
              <a:t>2. Dressing inappropriately</a:t>
            </a:r>
          </a:p>
          <a:p>
            <a:endParaRPr lang="en-GB" sz="2400" b="1" dirty="0" smtClean="0">
              <a:latin typeface="Arial" pitchFamily="34" charset="0"/>
            </a:endParaRPr>
          </a:p>
          <a:p>
            <a:r>
              <a:rPr lang="en-GB" sz="2400" b="1" dirty="0" smtClean="0">
                <a:latin typeface="Arial" pitchFamily="34" charset="0"/>
              </a:rPr>
              <a:t>3. Talking too much or not enough</a:t>
            </a:r>
          </a:p>
          <a:p>
            <a:endParaRPr lang="en-GB" sz="2400" b="1" dirty="0" smtClean="0">
              <a:latin typeface="Arial" pitchFamily="34" charset="0"/>
            </a:endParaRPr>
          </a:p>
          <a:p>
            <a:r>
              <a:rPr lang="en-GB" sz="2400" b="1" dirty="0" smtClean="0">
                <a:latin typeface="Arial" pitchFamily="34" charset="0"/>
              </a:rPr>
              <a:t>4. Criticising previous employers or colleagues </a:t>
            </a:r>
            <a:br>
              <a:rPr lang="en-GB" sz="2400" b="1" dirty="0" smtClean="0">
                <a:latin typeface="Arial" pitchFamily="34" charset="0"/>
              </a:rPr>
            </a:br>
            <a:r>
              <a:rPr lang="en-GB" sz="2400" b="1" dirty="0" smtClean="0">
                <a:latin typeface="Arial" pitchFamily="34" charset="0"/>
              </a:rPr>
              <a:t>(or the company, at length)</a:t>
            </a:r>
          </a:p>
          <a:p>
            <a:endParaRPr lang="en-GB" sz="2400" b="1" dirty="0" smtClean="0">
              <a:latin typeface="Arial" pitchFamily="34" charset="0"/>
            </a:endParaRPr>
          </a:p>
          <a:p>
            <a:r>
              <a:rPr lang="en-GB" sz="2400" b="1" dirty="0" smtClean="0">
                <a:latin typeface="Arial" pitchFamily="34" charset="0"/>
              </a:rPr>
              <a:t>5. Failing to ask questions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FINDING WORK</a:t>
            </a:r>
            <a:endParaRPr lang="en-GB" sz="2400" b="1" dirty="0">
              <a:solidFill>
                <a:schemeClr val="accent2">
                  <a:lumMod val="75000"/>
                </a:schemeClr>
              </a:solidFill>
              <a:latin typeface="Tahoma" pitchFamily="34" charset="0"/>
              <a:ea typeface="ＭＳ Ｐゴシック" pitchFamily="-112" charset="-128"/>
            </a:endParaRPr>
          </a:p>
        </p:txBody>
      </p:sp>
      <p:sp>
        <p:nvSpPr>
          <p:cNvPr id="5" name="Rectangle 4"/>
          <p:cNvSpPr>
            <a:spLocks noChangeArrowheads="1"/>
          </p:cNvSpPr>
          <p:nvPr/>
        </p:nvSpPr>
        <p:spPr bwMode="auto">
          <a:xfrm>
            <a:off x="899592" y="1988840"/>
            <a:ext cx="5257800" cy="457200"/>
          </a:xfrm>
          <a:prstGeom prst="rect">
            <a:avLst/>
          </a:prstGeom>
          <a:noFill/>
          <a:ln w="9525">
            <a:noFill/>
            <a:miter lim="800000"/>
            <a:headEnd/>
            <a:tailEnd/>
          </a:ln>
          <a:effectLst/>
        </p:spPr>
        <p:txBody>
          <a:bodyPr lIns="92075" tIns="46038" rIns="92075" bIns="46038"/>
          <a:lstStyle/>
          <a:p>
            <a:pPr marL="342900" indent="-342900">
              <a:spcBef>
                <a:spcPct val="20000"/>
              </a:spcBef>
              <a:buClr>
                <a:schemeClr val="tx2"/>
              </a:buClr>
              <a:buFontTx/>
              <a:buChar char="•"/>
            </a:pPr>
            <a:r>
              <a:rPr lang="en-GB" dirty="0">
                <a:latin typeface="Tahoma" pitchFamily="34" charset="0"/>
                <a:ea typeface="Tahoma" pitchFamily="34" charset="0"/>
                <a:cs typeface="Tahoma" pitchFamily="34" charset="0"/>
              </a:rPr>
              <a:t>Job Centres / Careers Centres</a:t>
            </a:r>
            <a:endParaRPr lang="en-GB" sz="3200" dirty="0">
              <a:latin typeface="Tahoma" pitchFamily="34" charset="0"/>
              <a:ea typeface="Tahoma" pitchFamily="34" charset="0"/>
              <a:cs typeface="Tahoma" pitchFamily="34" charset="0"/>
            </a:endParaRPr>
          </a:p>
          <a:p>
            <a:pPr marL="342900" indent="-342900">
              <a:spcBef>
                <a:spcPct val="20000"/>
              </a:spcBef>
              <a:buClr>
                <a:schemeClr val="tx2"/>
              </a:buClr>
              <a:buFontTx/>
              <a:buChar char="•"/>
            </a:pPr>
            <a:endParaRPr lang="en-GB" sz="3200" dirty="0"/>
          </a:p>
        </p:txBody>
      </p:sp>
      <p:sp>
        <p:nvSpPr>
          <p:cNvPr id="7" name="Rectangle 5"/>
          <p:cNvSpPr>
            <a:spLocks noChangeArrowheads="1"/>
          </p:cNvSpPr>
          <p:nvPr/>
        </p:nvSpPr>
        <p:spPr bwMode="auto">
          <a:xfrm>
            <a:off x="899592" y="2319536"/>
            <a:ext cx="2895600" cy="533400"/>
          </a:xfrm>
          <a:prstGeom prst="rect">
            <a:avLst/>
          </a:prstGeom>
          <a:noFill/>
          <a:ln w="9525">
            <a:noFill/>
            <a:miter lim="800000"/>
            <a:headEnd/>
            <a:tailEnd/>
          </a:ln>
          <a:effectLst/>
        </p:spPr>
        <p:txBody>
          <a:bodyPr lIns="92075" tIns="46038" rIns="92075" bIns="46038"/>
          <a:lstStyle/>
          <a:p>
            <a:pPr marL="342900" indent="-342900">
              <a:spcBef>
                <a:spcPct val="20000"/>
              </a:spcBef>
              <a:buClr>
                <a:schemeClr val="tx2"/>
              </a:buClr>
              <a:buFontTx/>
              <a:buChar char="•"/>
            </a:pPr>
            <a:r>
              <a:rPr lang="en-GB" dirty="0">
                <a:latin typeface="Tahoma" pitchFamily="34" charset="0"/>
                <a:ea typeface="Tahoma" pitchFamily="34" charset="0"/>
                <a:cs typeface="Tahoma" pitchFamily="34" charset="0"/>
              </a:rPr>
              <a:t>Newspapers</a:t>
            </a:r>
            <a:endParaRPr lang="en-GB" sz="3200" dirty="0">
              <a:latin typeface="Tahoma" pitchFamily="34" charset="0"/>
              <a:ea typeface="Tahoma" pitchFamily="34" charset="0"/>
              <a:cs typeface="Tahoma" pitchFamily="34" charset="0"/>
            </a:endParaRPr>
          </a:p>
        </p:txBody>
      </p:sp>
      <p:sp>
        <p:nvSpPr>
          <p:cNvPr id="8" name="Rectangle 6"/>
          <p:cNvSpPr>
            <a:spLocks noChangeArrowheads="1"/>
          </p:cNvSpPr>
          <p:nvPr/>
        </p:nvSpPr>
        <p:spPr bwMode="auto">
          <a:xfrm>
            <a:off x="899592" y="2679576"/>
            <a:ext cx="6553200" cy="533400"/>
          </a:xfrm>
          <a:prstGeom prst="rect">
            <a:avLst/>
          </a:prstGeom>
          <a:noFill/>
          <a:ln w="9525">
            <a:noFill/>
            <a:miter lim="800000"/>
            <a:headEnd/>
            <a:tailEnd/>
          </a:ln>
          <a:effectLst/>
        </p:spPr>
        <p:txBody>
          <a:bodyPr lIns="92075" tIns="46038" rIns="92075" bIns="46038"/>
          <a:lstStyle/>
          <a:p>
            <a:pPr marL="342900" indent="-342900">
              <a:spcBef>
                <a:spcPct val="20000"/>
              </a:spcBef>
              <a:buClr>
                <a:schemeClr val="tx2"/>
              </a:buClr>
              <a:buFontTx/>
              <a:buChar char="•"/>
            </a:pPr>
            <a:r>
              <a:rPr lang="en-GB" dirty="0">
                <a:latin typeface="Tahoma" pitchFamily="34" charset="0"/>
                <a:ea typeface="Tahoma" pitchFamily="34" charset="0"/>
                <a:cs typeface="Tahoma" pitchFamily="34" charset="0"/>
              </a:rPr>
              <a:t>Journals, magazines and Agencies</a:t>
            </a:r>
            <a:endParaRPr lang="en-GB" sz="3200" dirty="0">
              <a:latin typeface="Tahoma" pitchFamily="34" charset="0"/>
              <a:ea typeface="Tahoma" pitchFamily="34" charset="0"/>
              <a:cs typeface="Tahoma" pitchFamily="34" charset="0"/>
            </a:endParaRPr>
          </a:p>
        </p:txBody>
      </p:sp>
      <p:sp>
        <p:nvSpPr>
          <p:cNvPr id="9" name="Rectangle 7"/>
          <p:cNvSpPr>
            <a:spLocks noChangeArrowheads="1"/>
          </p:cNvSpPr>
          <p:nvPr/>
        </p:nvSpPr>
        <p:spPr bwMode="auto">
          <a:xfrm>
            <a:off x="899592" y="2996952"/>
            <a:ext cx="6553200" cy="533400"/>
          </a:xfrm>
          <a:prstGeom prst="rect">
            <a:avLst/>
          </a:prstGeom>
          <a:noFill/>
          <a:ln w="9525">
            <a:noFill/>
            <a:miter lim="800000"/>
            <a:headEnd/>
            <a:tailEnd/>
          </a:ln>
          <a:effectLst/>
        </p:spPr>
        <p:txBody>
          <a:bodyPr lIns="92075" tIns="46038" rIns="92075" bIns="46038"/>
          <a:lstStyle/>
          <a:p>
            <a:pPr marL="342900" indent="-342900">
              <a:spcBef>
                <a:spcPct val="20000"/>
              </a:spcBef>
              <a:buClr>
                <a:schemeClr val="tx2"/>
              </a:buClr>
              <a:buFontTx/>
              <a:buChar char="•"/>
            </a:pPr>
            <a:r>
              <a:rPr lang="en-GB" dirty="0">
                <a:latin typeface="Tahoma" pitchFamily="34" charset="0"/>
                <a:ea typeface="Tahoma" pitchFamily="34" charset="0"/>
                <a:cs typeface="Tahoma" pitchFamily="34" charset="0"/>
              </a:rPr>
              <a:t>Employer’s </a:t>
            </a:r>
            <a:r>
              <a:rPr lang="en-GB" dirty="0" smtClean="0">
                <a:latin typeface="Tahoma" pitchFamily="34" charset="0"/>
                <a:ea typeface="Tahoma" pitchFamily="34" charset="0"/>
                <a:cs typeface="Tahoma" pitchFamily="34" charset="0"/>
              </a:rPr>
              <a:t>website</a:t>
            </a:r>
            <a:endParaRPr lang="en-GB" sz="3200" dirty="0">
              <a:latin typeface="Tahoma" pitchFamily="34" charset="0"/>
              <a:ea typeface="Tahoma" pitchFamily="34" charset="0"/>
              <a:cs typeface="Tahoma" pitchFamily="34" charset="0"/>
            </a:endParaRPr>
          </a:p>
        </p:txBody>
      </p:sp>
      <p:sp>
        <p:nvSpPr>
          <p:cNvPr id="10" name="Rectangle 8"/>
          <p:cNvSpPr>
            <a:spLocks noChangeArrowheads="1"/>
          </p:cNvSpPr>
          <p:nvPr/>
        </p:nvSpPr>
        <p:spPr bwMode="auto">
          <a:xfrm>
            <a:off x="899592" y="3356992"/>
            <a:ext cx="6553200" cy="533400"/>
          </a:xfrm>
          <a:prstGeom prst="rect">
            <a:avLst/>
          </a:prstGeom>
          <a:noFill/>
          <a:ln w="9525">
            <a:noFill/>
            <a:miter lim="800000"/>
            <a:headEnd/>
            <a:tailEnd/>
          </a:ln>
          <a:effectLst/>
        </p:spPr>
        <p:txBody>
          <a:bodyPr lIns="92075" tIns="46038" rIns="92075" bIns="46038"/>
          <a:lstStyle/>
          <a:p>
            <a:pPr marL="342900" indent="-342900">
              <a:spcBef>
                <a:spcPct val="20000"/>
              </a:spcBef>
              <a:buClr>
                <a:schemeClr val="tx2"/>
              </a:buClr>
              <a:buFontTx/>
              <a:buChar char="•"/>
            </a:pPr>
            <a:r>
              <a:rPr lang="en-GB" b="1" dirty="0">
                <a:latin typeface="Tahoma" pitchFamily="34" charset="0"/>
                <a:ea typeface="Tahoma" pitchFamily="34" charset="0"/>
                <a:cs typeface="Tahoma" pitchFamily="34" charset="0"/>
              </a:rPr>
              <a:t>The </a:t>
            </a:r>
            <a:r>
              <a:rPr lang="en-GB" b="1" dirty="0" smtClean="0">
                <a:latin typeface="Tahoma" pitchFamily="34" charset="0"/>
                <a:ea typeface="Tahoma" pitchFamily="34" charset="0"/>
                <a:cs typeface="Tahoma" pitchFamily="34" charset="0"/>
              </a:rPr>
              <a:t>Web &amp; Social Media</a:t>
            </a:r>
            <a:endParaRPr lang="en-GB" sz="3200" b="1" dirty="0">
              <a:latin typeface="Tahoma" pitchFamily="34" charset="0"/>
              <a:ea typeface="Tahoma" pitchFamily="34" charset="0"/>
              <a:cs typeface="Tahoma" pitchFamily="34" charset="0"/>
            </a:endParaRPr>
          </a:p>
        </p:txBody>
      </p:sp>
      <p:sp>
        <p:nvSpPr>
          <p:cNvPr id="11" name="TextBox 10"/>
          <p:cNvSpPr txBox="1"/>
          <p:nvPr/>
        </p:nvSpPr>
        <p:spPr>
          <a:xfrm>
            <a:off x="611560" y="1628800"/>
            <a:ext cx="7632848" cy="424732"/>
          </a:xfrm>
          <a:prstGeom prst="rect">
            <a:avLst/>
          </a:prstGeom>
          <a:noFill/>
        </p:spPr>
        <p:txBody>
          <a:bodyPr wrap="square" rtlCol="0">
            <a:spAutoFit/>
          </a:bodyPr>
          <a:lstStyle/>
          <a:p>
            <a:pPr marL="342900" lvl="0" indent="-342900">
              <a:lnSpc>
                <a:spcPct val="90000"/>
              </a:lnSpc>
              <a:spcBef>
                <a:spcPct val="20000"/>
              </a:spcBef>
              <a:defRPr/>
            </a:pPr>
            <a:r>
              <a:rPr lang="en-GB" sz="2400" b="1" kern="0" dirty="0" smtClean="0">
                <a:latin typeface="Arial" pitchFamily="34" charset="0"/>
              </a:rPr>
              <a:t>Where </a:t>
            </a:r>
            <a:r>
              <a:rPr lang="en-GB" sz="2400" b="1" kern="0" dirty="0">
                <a:latin typeface="Arial" pitchFamily="34" charset="0"/>
              </a:rPr>
              <a:t>&amp; how to </a:t>
            </a:r>
            <a:r>
              <a:rPr lang="en-GB" sz="2400" b="1" kern="0" dirty="0" smtClean="0">
                <a:latin typeface="Arial" pitchFamily="34" charset="0"/>
              </a:rPr>
              <a:t>look (if advertised)</a:t>
            </a:r>
            <a:endParaRPr lang="en-GB" sz="2400" b="1" kern="0" dirty="0">
              <a:latin typeface="Arial" pitchFamily="34" charset="0"/>
            </a:endParaRPr>
          </a:p>
        </p:txBody>
      </p:sp>
      <p:sp>
        <p:nvSpPr>
          <p:cNvPr id="12" name="Rectangle 6"/>
          <p:cNvSpPr>
            <a:spLocks noChangeArrowheads="1"/>
          </p:cNvSpPr>
          <p:nvPr/>
        </p:nvSpPr>
        <p:spPr bwMode="auto">
          <a:xfrm>
            <a:off x="899592" y="4005064"/>
            <a:ext cx="7725816" cy="533400"/>
          </a:xfrm>
          <a:prstGeom prst="rect">
            <a:avLst/>
          </a:prstGeom>
          <a:noFill/>
          <a:ln w="9525">
            <a:noFill/>
            <a:miter lim="800000"/>
            <a:headEnd/>
            <a:tailEnd/>
          </a:ln>
          <a:effectLst/>
        </p:spPr>
        <p:txBody>
          <a:bodyPr lIns="92075" tIns="46038" rIns="92075" bIns="46038"/>
          <a:lstStyle/>
          <a:p>
            <a:pPr marL="342900" indent="-342900">
              <a:spcBef>
                <a:spcPct val="20000"/>
              </a:spcBef>
              <a:buClr>
                <a:schemeClr val="tx2"/>
              </a:buClr>
            </a:pPr>
            <a:r>
              <a:rPr lang="en-GB" sz="2000" b="1" dirty="0">
                <a:solidFill>
                  <a:srgbClr val="FF0000"/>
                </a:solidFill>
                <a:latin typeface="Tahoma" pitchFamily="34" charset="0"/>
                <a:ea typeface="Tahoma" pitchFamily="34" charset="0"/>
                <a:cs typeface="Tahoma" pitchFamily="34" charset="0"/>
              </a:rPr>
              <a:t>As many as 70% of vacancies are not advertised!!!</a:t>
            </a:r>
            <a:endParaRPr lang="en-GB" sz="3600" b="1" dirty="0">
              <a:solidFill>
                <a:srgbClr val="FF0000"/>
              </a:solidFill>
              <a:latin typeface="Tahoma" pitchFamily="34" charset="0"/>
              <a:ea typeface="Tahoma" pitchFamily="34" charset="0"/>
              <a:cs typeface="Tahoma" pitchFamily="34" charset="0"/>
            </a:endParaRPr>
          </a:p>
        </p:txBody>
      </p:sp>
      <p:sp>
        <p:nvSpPr>
          <p:cNvPr id="13" name="Rectangle 4"/>
          <p:cNvSpPr>
            <a:spLocks noChangeArrowheads="1"/>
          </p:cNvSpPr>
          <p:nvPr/>
        </p:nvSpPr>
        <p:spPr bwMode="auto">
          <a:xfrm>
            <a:off x="1280592" y="4365104"/>
            <a:ext cx="6789712" cy="457200"/>
          </a:xfrm>
          <a:prstGeom prst="rect">
            <a:avLst/>
          </a:prstGeom>
          <a:noFill/>
          <a:ln w="9525">
            <a:noFill/>
            <a:miter lim="800000"/>
            <a:headEnd/>
            <a:tailEnd/>
          </a:ln>
          <a:effectLst/>
        </p:spPr>
        <p:txBody>
          <a:bodyPr lIns="92075" tIns="46038" rIns="92075" bIns="46038"/>
          <a:lstStyle/>
          <a:p>
            <a:pPr marL="342900" indent="-342900">
              <a:spcBef>
                <a:spcPct val="20000"/>
              </a:spcBef>
              <a:buClr>
                <a:schemeClr val="tx2"/>
              </a:buClr>
              <a:buFontTx/>
              <a:buChar char="•"/>
            </a:pPr>
            <a:r>
              <a:rPr lang="en-GB" dirty="0" smtClean="0">
                <a:latin typeface="Tahoma" pitchFamily="34" charset="0"/>
                <a:ea typeface="Tahoma" pitchFamily="34" charset="0"/>
                <a:cs typeface="Tahoma" pitchFamily="34" charset="0"/>
              </a:rPr>
              <a:t>Find where there may be work in your field</a:t>
            </a:r>
            <a:endParaRPr lang="en-GB" sz="3200" dirty="0" smtClean="0">
              <a:latin typeface="Tahoma" pitchFamily="34" charset="0"/>
              <a:ea typeface="Tahoma" pitchFamily="34" charset="0"/>
              <a:cs typeface="Tahoma" pitchFamily="34" charset="0"/>
            </a:endParaRPr>
          </a:p>
          <a:p>
            <a:pPr marL="342900" indent="-342900">
              <a:spcBef>
                <a:spcPct val="20000"/>
              </a:spcBef>
              <a:buClr>
                <a:schemeClr val="tx2"/>
              </a:buClr>
              <a:buFontTx/>
              <a:buChar char="•"/>
            </a:pPr>
            <a:endParaRPr lang="en-GB" sz="3200" dirty="0"/>
          </a:p>
        </p:txBody>
      </p:sp>
      <p:sp>
        <p:nvSpPr>
          <p:cNvPr id="14" name="Rectangle 5"/>
          <p:cNvSpPr>
            <a:spLocks noChangeArrowheads="1"/>
          </p:cNvSpPr>
          <p:nvPr/>
        </p:nvSpPr>
        <p:spPr bwMode="auto">
          <a:xfrm>
            <a:off x="1280592" y="4924400"/>
            <a:ext cx="5349552" cy="457200"/>
          </a:xfrm>
          <a:prstGeom prst="rect">
            <a:avLst/>
          </a:prstGeom>
          <a:noFill/>
          <a:ln w="9525">
            <a:noFill/>
            <a:miter lim="800000"/>
            <a:headEnd/>
            <a:tailEnd/>
          </a:ln>
          <a:effectLst/>
        </p:spPr>
        <p:txBody>
          <a:bodyPr lIns="92075" tIns="46038" rIns="92075" bIns="46038"/>
          <a:lstStyle/>
          <a:p>
            <a:pPr marL="342900" indent="-342900">
              <a:spcBef>
                <a:spcPct val="20000"/>
              </a:spcBef>
              <a:buClr>
                <a:schemeClr val="tx2"/>
              </a:buClr>
              <a:buFontTx/>
              <a:buChar char="•"/>
            </a:pPr>
            <a:r>
              <a:rPr lang="en-GB" dirty="0" smtClean="0">
                <a:latin typeface="Tahoma" pitchFamily="34" charset="0"/>
                <a:ea typeface="Tahoma" pitchFamily="34" charset="0"/>
                <a:cs typeface="Tahoma" pitchFamily="34" charset="0"/>
              </a:rPr>
              <a:t>Contact companies… get the right person</a:t>
            </a:r>
          </a:p>
        </p:txBody>
      </p:sp>
      <p:sp>
        <p:nvSpPr>
          <p:cNvPr id="15" name="Rectangle 6"/>
          <p:cNvSpPr>
            <a:spLocks noChangeArrowheads="1"/>
          </p:cNvSpPr>
          <p:nvPr/>
        </p:nvSpPr>
        <p:spPr bwMode="auto">
          <a:xfrm>
            <a:off x="1280592" y="5301208"/>
            <a:ext cx="5205536" cy="533400"/>
          </a:xfrm>
          <a:prstGeom prst="rect">
            <a:avLst/>
          </a:prstGeom>
          <a:noFill/>
          <a:ln w="9525">
            <a:noFill/>
            <a:miter lim="800000"/>
            <a:headEnd/>
            <a:tailEnd/>
          </a:ln>
          <a:effectLst/>
        </p:spPr>
        <p:txBody>
          <a:bodyPr lIns="92075" tIns="46038" rIns="92075" bIns="46038"/>
          <a:lstStyle/>
          <a:p>
            <a:pPr marL="342900" indent="-342900">
              <a:spcBef>
                <a:spcPct val="20000"/>
              </a:spcBef>
              <a:buClr>
                <a:schemeClr val="tx2"/>
              </a:buClr>
              <a:buFontTx/>
              <a:buChar char="•"/>
            </a:pPr>
            <a:r>
              <a:rPr lang="en-GB" dirty="0" smtClean="0">
                <a:latin typeface="Tahoma" pitchFamily="34" charset="0"/>
                <a:ea typeface="Tahoma" pitchFamily="34" charset="0"/>
                <a:cs typeface="Tahoma" pitchFamily="34" charset="0"/>
              </a:rPr>
              <a:t>Phone or visit.. Use the “experience ruse”</a:t>
            </a:r>
          </a:p>
        </p:txBody>
      </p:sp>
      <p:sp>
        <p:nvSpPr>
          <p:cNvPr id="16" name="Rectangle 7"/>
          <p:cNvSpPr>
            <a:spLocks noChangeArrowheads="1"/>
          </p:cNvSpPr>
          <p:nvPr/>
        </p:nvSpPr>
        <p:spPr bwMode="auto">
          <a:xfrm>
            <a:off x="1280592" y="5733256"/>
            <a:ext cx="6553200" cy="533400"/>
          </a:xfrm>
          <a:prstGeom prst="rect">
            <a:avLst/>
          </a:prstGeom>
          <a:noFill/>
          <a:ln w="9525">
            <a:noFill/>
            <a:miter lim="800000"/>
            <a:headEnd/>
            <a:tailEnd/>
          </a:ln>
          <a:effectLst/>
        </p:spPr>
        <p:txBody>
          <a:bodyPr lIns="92075" tIns="46038" rIns="92075" bIns="46038"/>
          <a:lstStyle/>
          <a:p>
            <a:pPr marL="342900" indent="-342900">
              <a:spcBef>
                <a:spcPct val="20000"/>
              </a:spcBef>
              <a:buClr>
                <a:schemeClr val="tx2"/>
              </a:buClr>
              <a:buFontTx/>
              <a:buChar char="•"/>
            </a:pPr>
            <a:r>
              <a:rPr lang="en-GB" b="1" dirty="0" smtClean="0">
                <a:latin typeface="Tahoma" pitchFamily="34" charset="0"/>
                <a:ea typeface="Tahoma" pitchFamily="34" charset="0"/>
                <a:cs typeface="Tahoma" pitchFamily="34" charset="0"/>
              </a:rPr>
              <a:t>Networking and contacts</a:t>
            </a:r>
          </a:p>
        </p:txBody>
      </p:sp>
      <p:sp>
        <p:nvSpPr>
          <p:cNvPr id="17" name="Rectangle 16"/>
          <p:cNvSpPr/>
          <p:nvPr/>
        </p:nvSpPr>
        <p:spPr>
          <a:xfrm>
            <a:off x="611560" y="3933056"/>
            <a:ext cx="7344816" cy="237626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0-#ppt_w/2"/>
                                          </p:val>
                                        </p:tav>
                                        <p:tav tm="100000">
                                          <p:val>
                                            <p:strVal val="#ppt_x"/>
                                          </p:val>
                                        </p:tav>
                                      </p:tavLst>
                                    </p:anim>
                                    <p:anim calcmode="lin" valueType="num">
                                      <p:cBhvr additive="base">
                                        <p:cTn id="12" dur="500" fill="hold"/>
                                        <p:tgtEl>
                                          <p:spTgt spid="7"/>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additive="base">
                                        <p:cTn id="15" dur="500" fill="hold"/>
                                        <p:tgtEl>
                                          <p:spTgt spid="8"/>
                                        </p:tgtEl>
                                        <p:attrNameLst>
                                          <p:attrName>ppt_x</p:attrName>
                                        </p:attrNameLst>
                                      </p:cBhvr>
                                      <p:tavLst>
                                        <p:tav tm="0">
                                          <p:val>
                                            <p:strVal val="0-#ppt_w/2"/>
                                          </p:val>
                                        </p:tav>
                                        <p:tav tm="100000">
                                          <p:val>
                                            <p:strVal val="#ppt_x"/>
                                          </p:val>
                                        </p:tav>
                                      </p:tavLst>
                                    </p:anim>
                                    <p:anim calcmode="lin" valueType="num">
                                      <p:cBhvr additive="base">
                                        <p:cTn id="16" dur="500" fill="hold"/>
                                        <p:tgtEl>
                                          <p:spTgt spid="8"/>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0-#ppt_w/2"/>
                                          </p:val>
                                        </p:tav>
                                        <p:tav tm="100000">
                                          <p:val>
                                            <p:strVal val="#ppt_x"/>
                                          </p:val>
                                        </p:tav>
                                      </p:tavLst>
                                    </p:anim>
                                    <p:anim calcmode="lin" valueType="num">
                                      <p:cBhvr additive="base">
                                        <p:cTn id="20" dur="500" fill="hold"/>
                                        <p:tgtEl>
                                          <p:spTgt spid="9"/>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anim calcmode="lin" valueType="num">
                                      <p:cBhvr additive="base">
                                        <p:cTn id="23" dur="500" fill="hold"/>
                                        <p:tgtEl>
                                          <p:spTgt spid="10"/>
                                        </p:tgtEl>
                                        <p:attrNameLst>
                                          <p:attrName>ppt_x</p:attrName>
                                        </p:attrNameLst>
                                      </p:cBhvr>
                                      <p:tavLst>
                                        <p:tav tm="0">
                                          <p:val>
                                            <p:strVal val="0-#ppt_w/2"/>
                                          </p:val>
                                        </p:tav>
                                        <p:tav tm="100000">
                                          <p:val>
                                            <p:strVal val="#ppt_x"/>
                                          </p:val>
                                        </p:tav>
                                      </p:tavLst>
                                    </p:anim>
                                    <p:anim calcmode="lin" valueType="num">
                                      <p:cBhvr additive="base">
                                        <p:cTn id="24"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12"/>
                                        </p:tgtEl>
                                        <p:attrNameLst>
                                          <p:attrName>style.visibility</p:attrName>
                                        </p:attrNameLst>
                                      </p:cBhvr>
                                      <p:to>
                                        <p:strVal val="visible"/>
                                      </p:to>
                                    </p:set>
                                    <p:anim calcmode="lin" valueType="num">
                                      <p:cBhvr additive="base">
                                        <p:cTn id="29" dur="500" fill="hold"/>
                                        <p:tgtEl>
                                          <p:spTgt spid="12"/>
                                        </p:tgtEl>
                                        <p:attrNameLst>
                                          <p:attrName>ppt_x</p:attrName>
                                        </p:attrNameLst>
                                      </p:cBhvr>
                                      <p:tavLst>
                                        <p:tav tm="0">
                                          <p:val>
                                            <p:strVal val="0-#ppt_w/2"/>
                                          </p:val>
                                        </p:tav>
                                        <p:tav tm="100000">
                                          <p:val>
                                            <p:strVal val="#ppt_x"/>
                                          </p:val>
                                        </p:tav>
                                      </p:tavLst>
                                    </p:anim>
                                    <p:anim calcmode="lin" valueType="num">
                                      <p:cBhvr additive="base">
                                        <p:cTn id="30"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anim calcmode="lin" valueType="num">
                                      <p:cBhvr additive="base">
                                        <p:cTn id="35" dur="500" fill="hold"/>
                                        <p:tgtEl>
                                          <p:spTgt spid="13"/>
                                        </p:tgtEl>
                                        <p:attrNameLst>
                                          <p:attrName>ppt_x</p:attrName>
                                        </p:attrNameLst>
                                      </p:cBhvr>
                                      <p:tavLst>
                                        <p:tav tm="0">
                                          <p:val>
                                            <p:strVal val="0-#ppt_w/2"/>
                                          </p:val>
                                        </p:tav>
                                        <p:tav tm="100000">
                                          <p:val>
                                            <p:strVal val="#ppt_x"/>
                                          </p:val>
                                        </p:tav>
                                      </p:tavLst>
                                    </p:anim>
                                    <p:anim calcmode="lin" valueType="num">
                                      <p:cBhvr additive="base">
                                        <p:cTn id="36" dur="500" fill="hold"/>
                                        <p:tgtEl>
                                          <p:spTgt spid="13"/>
                                        </p:tgtEl>
                                        <p:attrNameLst>
                                          <p:attrName>ppt_y</p:attrName>
                                        </p:attrNameLst>
                                      </p:cBhvr>
                                      <p:tavLst>
                                        <p:tav tm="0">
                                          <p:val>
                                            <p:strVal val="#ppt_y"/>
                                          </p:val>
                                        </p:tav>
                                        <p:tav tm="100000">
                                          <p:val>
                                            <p:strVal val="#ppt_y"/>
                                          </p:val>
                                        </p:tav>
                                      </p:tavLst>
                                    </p:anim>
                                  </p:childTnLst>
                                </p:cTn>
                              </p:par>
                              <p:par>
                                <p:cTn id="37" presetID="2" presetClass="entr" presetSubtype="8" fill="hold" grpId="0" nodeType="withEffect">
                                  <p:stCondLst>
                                    <p:cond delay="0"/>
                                  </p:stCondLst>
                                  <p:childTnLst>
                                    <p:set>
                                      <p:cBhvr>
                                        <p:cTn id="38" dur="1" fill="hold">
                                          <p:stCondLst>
                                            <p:cond delay="0"/>
                                          </p:stCondLst>
                                        </p:cTn>
                                        <p:tgtEl>
                                          <p:spTgt spid="14"/>
                                        </p:tgtEl>
                                        <p:attrNameLst>
                                          <p:attrName>style.visibility</p:attrName>
                                        </p:attrNameLst>
                                      </p:cBhvr>
                                      <p:to>
                                        <p:strVal val="visible"/>
                                      </p:to>
                                    </p:set>
                                    <p:anim calcmode="lin" valueType="num">
                                      <p:cBhvr additive="base">
                                        <p:cTn id="39" dur="500" fill="hold"/>
                                        <p:tgtEl>
                                          <p:spTgt spid="14"/>
                                        </p:tgtEl>
                                        <p:attrNameLst>
                                          <p:attrName>ppt_x</p:attrName>
                                        </p:attrNameLst>
                                      </p:cBhvr>
                                      <p:tavLst>
                                        <p:tav tm="0">
                                          <p:val>
                                            <p:strVal val="0-#ppt_w/2"/>
                                          </p:val>
                                        </p:tav>
                                        <p:tav tm="100000">
                                          <p:val>
                                            <p:strVal val="#ppt_x"/>
                                          </p:val>
                                        </p:tav>
                                      </p:tavLst>
                                    </p:anim>
                                    <p:anim calcmode="lin" valueType="num">
                                      <p:cBhvr additive="base">
                                        <p:cTn id="40" dur="500" fill="hold"/>
                                        <p:tgtEl>
                                          <p:spTgt spid="14"/>
                                        </p:tgtEl>
                                        <p:attrNameLst>
                                          <p:attrName>ppt_y</p:attrName>
                                        </p:attrNameLst>
                                      </p:cBhvr>
                                      <p:tavLst>
                                        <p:tav tm="0">
                                          <p:val>
                                            <p:strVal val="#ppt_y"/>
                                          </p:val>
                                        </p:tav>
                                        <p:tav tm="100000">
                                          <p:val>
                                            <p:strVal val="#ppt_y"/>
                                          </p:val>
                                        </p:tav>
                                      </p:tavLst>
                                    </p:anim>
                                  </p:childTnLst>
                                </p:cTn>
                              </p:par>
                              <p:par>
                                <p:cTn id="41" presetID="2" presetClass="entr" presetSubtype="8" fill="hold" grpId="0" nodeType="withEffect">
                                  <p:stCondLst>
                                    <p:cond delay="0"/>
                                  </p:stCondLst>
                                  <p:childTnLst>
                                    <p:set>
                                      <p:cBhvr>
                                        <p:cTn id="42" dur="1" fill="hold">
                                          <p:stCondLst>
                                            <p:cond delay="0"/>
                                          </p:stCondLst>
                                        </p:cTn>
                                        <p:tgtEl>
                                          <p:spTgt spid="15"/>
                                        </p:tgtEl>
                                        <p:attrNameLst>
                                          <p:attrName>style.visibility</p:attrName>
                                        </p:attrNameLst>
                                      </p:cBhvr>
                                      <p:to>
                                        <p:strVal val="visible"/>
                                      </p:to>
                                    </p:set>
                                    <p:anim calcmode="lin" valueType="num">
                                      <p:cBhvr additive="base">
                                        <p:cTn id="43" dur="500" fill="hold"/>
                                        <p:tgtEl>
                                          <p:spTgt spid="15"/>
                                        </p:tgtEl>
                                        <p:attrNameLst>
                                          <p:attrName>ppt_x</p:attrName>
                                        </p:attrNameLst>
                                      </p:cBhvr>
                                      <p:tavLst>
                                        <p:tav tm="0">
                                          <p:val>
                                            <p:strVal val="0-#ppt_w/2"/>
                                          </p:val>
                                        </p:tav>
                                        <p:tav tm="100000">
                                          <p:val>
                                            <p:strVal val="#ppt_x"/>
                                          </p:val>
                                        </p:tav>
                                      </p:tavLst>
                                    </p:anim>
                                    <p:anim calcmode="lin" valueType="num">
                                      <p:cBhvr additive="base">
                                        <p:cTn id="44" dur="500" fill="hold"/>
                                        <p:tgtEl>
                                          <p:spTgt spid="15"/>
                                        </p:tgtEl>
                                        <p:attrNameLst>
                                          <p:attrName>ppt_y</p:attrName>
                                        </p:attrNameLst>
                                      </p:cBhvr>
                                      <p:tavLst>
                                        <p:tav tm="0">
                                          <p:val>
                                            <p:strVal val="#ppt_y"/>
                                          </p:val>
                                        </p:tav>
                                        <p:tav tm="100000">
                                          <p:val>
                                            <p:strVal val="#ppt_y"/>
                                          </p:val>
                                        </p:tav>
                                      </p:tavLst>
                                    </p:anim>
                                  </p:childTnLst>
                                </p:cTn>
                              </p:par>
                              <p:par>
                                <p:cTn id="45" presetID="2" presetClass="entr" presetSubtype="8" fill="hold" grpId="0" nodeType="withEffect">
                                  <p:stCondLst>
                                    <p:cond delay="0"/>
                                  </p:stCondLst>
                                  <p:childTnLst>
                                    <p:set>
                                      <p:cBhvr>
                                        <p:cTn id="46" dur="1" fill="hold">
                                          <p:stCondLst>
                                            <p:cond delay="0"/>
                                          </p:stCondLst>
                                        </p:cTn>
                                        <p:tgtEl>
                                          <p:spTgt spid="16"/>
                                        </p:tgtEl>
                                        <p:attrNameLst>
                                          <p:attrName>style.visibility</p:attrName>
                                        </p:attrNameLst>
                                      </p:cBhvr>
                                      <p:to>
                                        <p:strVal val="visible"/>
                                      </p:to>
                                    </p:set>
                                    <p:anim calcmode="lin" valueType="num">
                                      <p:cBhvr additive="base">
                                        <p:cTn id="47" dur="500" fill="hold"/>
                                        <p:tgtEl>
                                          <p:spTgt spid="16"/>
                                        </p:tgtEl>
                                        <p:attrNameLst>
                                          <p:attrName>ppt_x</p:attrName>
                                        </p:attrNameLst>
                                      </p:cBhvr>
                                      <p:tavLst>
                                        <p:tav tm="0">
                                          <p:val>
                                            <p:strVal val="0-#ppt_w/2"/>
                                          </p:val>
                                        </p:tav>
                                        <p:tav tm="100000">
                                          <p:val>
                                            <p:strVal val="#ppt_x"/>
                                          </p:val>
                                        </p:tav>
                                      </p:tavLst>
                                    </p:anim>
                                    <p:anim calcmode="lin" valueType="num">
                                      <p:cBhvr additive="base">
                                        <p:cTn id="48" dur="500" fill="hold"/>
                                        <p:tgtEl>
                                          <p:spTgt spid="1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utoUpdateAnimBg="0"/>
      <p:bldP spid="7" grpId="0" autoUpdateAnimBg="0"/>
      <p:bldP spid="8" grpId="0" autoUpdateAnimBg="0"/>
      <p:bldP spid="9" grpId="0" autoUpdateAnimBg="0"/>
      <p:bldP spid="10" grpId="0" autoUpdateAnimBg="0"/>
      <p:bldP spid="12" grpId="0" autoUpdateAnimBg="0"/>
      <p:bldP spid="13" grpId="0" autoUpdateAnimBg="0"/>
      <p:bldP spid="14" grpId="0" autoUpdateAnimBg="0"/>
      <p:bldP spid="15" grpId="0" autoUpdateAnimBg="0"/>
      <p:bldP spid="16" grpId="0" autoUpdateAnimBg="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5"/>
          <p:cNvSpPr txBox="1">
            <a:spLocks/>
          </p:cNvSpPr>
          <p:nvPr/>
        </p:nvSpPr>
        <p:spPr>
          <a:xfrm>
            <a:off x="428596" y="928670"/>
            <a:ext cx="8229600" cy="1143000"/>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4400" b="0" i="0" u="none" strike="noStrike" kern="1200" cap="none" spc="0" normalizeH="0" baseline="0" noProof="0" dirty="0">
              <a:ln>
                <a:noFill/>
              </a:ln>
              <a:solidFill>
                <a:schemeClr val="tx1"/>
              </a:solidFill>
              <a:effectLst/>
              <a:uLnTx/>
              <a:uFillTx/>
              <a:latin typeface="+mj-lt"/>
              <a:ea typeface="+mj-ea"/>
              <a:cs typeface="+mj-cs"/>
            </a:endParaRPr>
          </a:p>
        </p:txBody>
      </p:sp>
      <p:sp>
        <p:nvSpPr>
          <p:cNvPr id="5" name="Title 4"/>
          <p:cNvSpPr>
            <a:spLocks noGrp="1"/>
          </p:cNvSpPr>
          <p:nvPr>
            <p:ph type="title"/>
          </p:nvPr>
        </p:nvSpPr>
        <p:spPr>
          <a:xfrm>
            <a:off x="734888" y="1643050"/>
            <a:ext cx="8229600" cy="2286016"/>
          </a:xfrm>
        </p:spPr>
        <p:txBody>
          <a:bodyPr>
            <a:normAutofit/>
          </a:bodyPr>
          <a:lstStyle/>
          <a:p>
            <a:r>
              <a:rPr lang="en-GB" sz="8800" dirty="0" smtClean="0">
                <a:solidFill>
                  <a:schemeClr val="accent4">
                    <a:lumMod val="50000"/>
                  </a:schemeClr>
                </a:solidFill>
                <a:latin typeface="AR CENA" pitchFamily="2" charset="0"/>
              </a:rPr>
              <a:t>ANY QUESTIONS?</a:t>
            </a:r>
            <a:endParaRPr lang="en-GB" sz="9600" dirty="0"/>
          </a:p>
        </p:txBody>
      </p:sp>
      <p:sp>
        <p:nvSpPr>
          <p:cNvPr id="87042" name="AutoShape 2" descr="data:image/jpeg;base64,/9j/4AAQSkZJRgABAQAAAQABAAD/2wCEAAkGBhIQERQUEBMWFRUUGRUXFRcYGBgYFxoXFxYYFRYYGhoYHicfFxsjGhgXHy8gIycpLCwsFiIxODAqNSYtLCkBCQoKDgwOGg8PGjEkHyMtLDQ0NC0tLTQsLDQyMCkqLC8sLy8sKiwsKSksLC8sLDQpKSwsLCwpLC0pLCwsLCwsLP/AABEIAN0A5QMBIgACEQEDEQH/xAAcAAEAAgIDAQAAAAAAAAAAAAAABgcEBQIDCAH/xABJEAACAQMCAwUEBgYGCAcBAAABAgMABBESIQUxQQYHEyJRFDJhcSNCUoGRsRUzkqHB0SQ0Q1NiciU1c3SCsrPwRGODorTD4Rb/xAAaAQEAAwEBAQAAAAAAAAAAAAAAAgMEBQEG/8QAMREAAgECBAMGBgIDAQAAAAAAAAECAxEEEiExQVFhBRMycbHwIoGRocHRBiMU4fFi/9oADAMBAAIRAxEAPwC8aUpQClKUApSlAKUpQClKUApSlAKUpQClKUApSlAKwLLifiSzxlceC6qDnOQYopMn03kx91Z9Y0PD0SR3UYMhDPuTkhUQH4eVFG1AfOGcQW4hjlTOmREcA8wHUOAcE4OCOtQztNw+K5uJ5JY9UloiiAsxIRhGZw6jbQ2pgCd8iNPSppw+wSCNYo8hECqo3OFVQqjJ3OwG5qO8WhxdyIwCrPCrZAGWZGaKYk/BHtgM+u2cNVGIbUG0W0bOdmbXgHG1msYbl2Cq0KSOzYUAFAzFui7bnoK0Vv3gO9zEptiltO3hwzO2JHbQ8msQgEommM++VY6lOOYEZ7L8aMltHYSgILNG9tJ2UCGTRBEzE4wyRmRz7rKpHusQNhBdwvIt9eyiC2iYrbCXyata7ykHzF3AbQMAqmTjL7e5255Y/M8yJRuyyaVG+E9u4LicQ+HPEz6jCZomjWZU3ZkJ3wAVOHCnzjbnjbcP4l4kk0bAK0Lgc86kZQ6P8AclfnG3SrU7lZnUpSvQKUpQClKUApSlAKUpQClKUApSlAKUpQClKUApSlAKUpQCuu5VijBCFYg6SRkBsbEjrg1r+L9p7S0BNzcRxAfaYA8s4xzzjp1zUZu++OwRkCLcyrIFKukDhfNyH0mk8sHYYwedeNpbnqTZifoyNY0/SMf08SoXuHBP0gYZeKce4DLlwoZSobJVRtWTOk0t3bNIpYQJMonDIFdZgvvJ7wkBiTdRoOony+6MWfvZheQwy2lwIXLRmUYcaCCNWhCXwQegPPritV2U7ZjXFZSrIzgeHFOEkEcqxozAt4wV0fQm4IOTnfFYamibg7pmynq0pq1iV8U4XFdRPDOuqOQYYZIyMgjcbgggH7q0MNvDbzeDZRGe5VV1PLI0ngIxOkNI5Z1BGsiOMZbBJwPNWfxbtTFbusOmR55MiGMRuPEYAE6ZGXw9Kggs2rCjPpit32P4A0CvLNgzTMZJGGQCTgAKGOQqoFRc8wmTuahh6Tlvt6kq9RR23MGz4aLLN1xC5ZmOABhggJOUjihTVuTgD33Ygb76a2fABI9xczMhVJCgjBGG0JGgDMMkqWfxPKcMABlQa1/DYBxKZriYZhjdltVJDJiNyntCgba3ZW0sclUUFdOvJ3d3xLSfBtwrSDGrYlIlI2Z8YySPdQEFvgMsOikkrIwtt6s4W3FZGvZoCq+EkcLKw97W/ilw2/LSqY2HM7npt61cjpZwyzTyNpRXkkdzqIAGW2UYGwACqOgwCTvgdnr6dbFppkZ5MTTeEN387PMsIyTuqsseM4BXA2r08JHSvitkZFKA+0pSgFKUoBSlKAUpSgFKUoBSlKAUpSgFKUoBUG7z+0bwJFbxM0bXGomRdSsEjKllRlI0s2cZ5hdWN8ETmol3h8LFzFFGjqs4kDRZBI0+7MWC76QjE81BdYxncAwqXyOxOnbMrlTQWiIulVAU5yNznPPOc5rtRAoAUAADAA2AA2AwOlSZ+wESuC17KrlVGjMIT5qjqSMnPUnpk1o+Odn7qySVyhuIY9b+IrRq4jA1edDjddx5c5xnAziuPlb4nUzJcDGrZdmrQvdwFcfRsztn7PhSJt6nLr++tYDW+7F/1r/gf+FQ2Js6+8yANdWGcgqLplIJVlZfAKsCNwQdwan/AGC7TveROs362FgrMBgOCoZXxyBwdwNs7jAOBBO8b+tWP+S7/wDort7pWEfEbpMnM8UUoHTEZaNhn1yyHHzrdhpO6j0/JjxEVZvr+Cw+0l1NGqx2i4kmJBlKFkhULvIw2DN7qqhI1Mw6Bq5dmOz4s4QmS7EszOxy7u51O7N1Zid/gAOSituzAYzjfYZ9a5V0DCYvEeHRzoFlXIVkcfB42Do3zDAHfbaokl3JxGZBAGjtIJC2W2Ny6MNLY5iFXBbJ/WMAAMAmpvWDxHhKzJoJKrqBYDYOACAj9WTlleRA0nykggYXC+IzStK4CvEWAg+qSijSZC2+rXIHK4wNAQ/WNK3EcYUYFKA50pSgFKUoBSlKAUpSgFKUoBSlKAUpSgFKUoBVYQ8QuOI31yLSdYzE7pJK8fiLDFEzRJEq6gPEkkSSViSPKE9FFWXPMqKWdgqqCWYkAADckk7AAdapfuy41HC8xktLtob2O3Z5DbzzK0oRkuC5w2tXdmfUCQQ+Mc8QnZ6SJRutUTXgvZO3lMy8Razvp2OpH8KPWsBQRqApLNGPESY+VsaixznNcOI2IEktjNkxTQsYWLZdo/1c0ZJ8xaMshDHJKyDJJUk5HZOTgy+F7C8KmNZljUuyuqyOrS+SUh8FlU7j5c9+njt5HLxS1ETq/hW914mlg2jxGtymvHu6tLYzzwccqqrRXd+RZSk8/mV5xjhrWU6wu+tWj1xyFNGcOytGTqKu4XQSVC+9nA2rbdjIA12DqwY45Dpx7wYoh36YJH41I+2XAfbbUoFDOjJLGpwAzxnIQk7AMCy5PLVnfGKjHYKR/bSssUkT+y62V1ZSNc0YwNQGrBQjUNjXNtfVHQbtozI7xHAubMYzlLrB9MG3P/599fe7iT/SYXfa3kJ2280sQG/r5G/CuvvIOLqy/wAl5+UFbzu0s44bWa+k28Ql9RLbxJqWLyty21OukbiYc60YaN5J8l+yivK0Wub/AESu/wDp7tIh7sGJWPrI4dYwD00oJGI2OWj5jIrbQ3iOzorZaMgON9iVDgZ5Z0spx6MPUVGzJLbqqjBurpmdnKM8SY0eK5wV8iKY4kGQWITnlmrKRXs4Yoo0aSV8LrZWKjceJNKy7FiSW05BdjpB+sOkYCQ0rC4TaPFGFeR5DknW5BclmLnOAANyQFAAUAAcqzaAUpSgFKUoBSlKAUpSgFKUoBSlKAUpSgFKUoBStRx7j4tzHGuDNOWWFTnTlF1uzEfVVRnHM7Ac8jRL2mu7cu8wS6jDAOltGVmiBXV7hd/G2ZCVyrANkBs4qEqkYuzZNQk1dI7O86BpLeBD+oa6thde6F8EsdmLclMnhA49fTNZOAPQDYegHQD4emK1va3tPHdWcsEMFzK88bAJ7PNGOQJR5JFVY8jIzn+GddwPsxIqMLqVnjc5FqzCaKNNICx65Q0kmnAOdSjIyB64sVZ2dzVhrq+h3cZ4Ra8XtzHNqIRh6pLFJpViCGGVbSwypHX5Go92e7DSWGYkZyrMCGElxHG5CLkt4EgMDHSd2WRd9uYWpTw3s+ltPI8CqkcqLrQZH0qEgOByGUYg+uhfjW3rN3jirJ6Gju1LVrU6rZcIoIIwqjBYuRsNixJLH4knPOo+n+uW/wBxX/5TVueMcRFtbzTEZEUbyY9dKlsfuqHWqzWd97Rci5uPHtVDNFE8qJL4uto0VBmOMDBGob55k5pBXuxN2siQ8S4BBe31tHcIHVYrlgCTjIkteYBww6FWyD6VObbh8caBFUBRjA6DGMY9MYGPTFVqe0MrXttPBaXjRwpOkymLwSfF8LRgTMgfHhsdjsceoqwODcfiuvE8PUrRMEkR10spKhxkehVgcj1ro4eyglxMNfWbfA2AjGAMbDlWo4wlzK/hxfRR+VjMMNIdyWjRSpWPYDMjZIzhVJ8y7mlaCg64I9KgE5wAM5J/eSSfmTmuylKAUpSgFKUoBSlKAUpSgFKUoBSlKAUpSgFKUoCB9trFhxPhk5P0Y9phOcAB3hZk5nctpIAA6fKsDhUN7+k7ppkVbZo0WIhs6ijHSxAONZBbOcHAQdKsLiPDo7iJoplDo4wynPzBBG4IOCCMEEAjBFRpe77SjRre3fhtnys6MQpAGgSFPEVcDGzg/HJJrNWoubui+lVUFZmToPpXyo32+7M2tlw53iBWbMUcLCRlfxGdVVgSdTlRlyMkkK2epqFcI7VXtsf17XC/WWc6idsErIBqTpt5hz23rn1qcaTSctzp4aNTEJyhHRFtUrWdn+OpeQiRQVOSroSCyOOakjmNwQeoIPWs+adUUs7BVUZZmIVQBzJJ2A+Jqo923NR22/1def7vN/02rbW3uL/lX8hUelvf0oDFb6hakjxZ8FRKoIJjhzuwJBV3I04BA1asiTYqb0VmVp3dzVdpGuxA3sCxtNkY8Q4AGdyo5M3oGKj8qye7y1GmWU3DzyOV8XxEEciMI0xG0YUCPC4ON86s5PM4/aSa4S3ke00eLGNeHUsCqjLKACMMRyycZGNs5Ed7E94VhB4jTSXHiTurPJJEuHyqqrH2csiKEVVx8CTnNbMJx2/Jjxc4xaTZbdKw+F8XhuoxJbypKh+shBHLODj3TvyOCKzK3mQUpSgFKUoBSlM0ApSlAKV8zWDf8ftrdgs9xDExGQJJEQkZIyAxBxkHf4UBn0rSydteHqMm9tuYH66M7kgDk3qa3KsCMjcHlQH2lcElVs6SDpOGwc4OAcH0OCDj4iudAKUpQClKUApSlAVb3w3+qa3gB2RWmYAnm2Yo8jkdvGx8jVacRm0KSWCjbHm0nIOcAkEbgctJzW97eXzvfXj4ywkEUa5JzoVI4135ZcscDq59amHDe7m1S3aKZRNJIpEszAaznchCQfCUdAvL571xK67ys5S2Wn7PpqFX/GwsYRXxSV/rt76EO7qru9klMsdviGRPDlkZtMeuMko6jGpyNTLgZ97GVwTVj3XZ6O4IN3icKdSIwHhIehCfWbG2py3XGnJB2FtapEipGoREAVVUYAA5ACtH2v7WrYoAgEk8m0ceR8fpH3yIxg79SMD1Hrld/CrGG0pO83dsyO0/aZLKLURrkfIiiBALsPifdQbZY7D4kgGr+I8Qubly89zLgsWWJHMcaA5woCYJwDjUTk43rhLNJK5kncySsAGcgDYclVRsijfYdSTzNfKyTrNaQO5h8BFLNVV3y4L9+7Gl4jZYkAV3AkDmXzuTIBoVQxJJYeYjB6E1zC42FZXEQuUJO51KPvwx/wCWtZcMFbOorn13Qnlg/ZO3MY59a6uFk5Ulc+D/AJBC2OlBaKysuGyNrwji01pMJrZ9EgIJ+y4GfLIv11IJG+4zkEHevR/A+Lpd28c8Z8sig4znB5Mp+IOQflXmWrS7kOKH+k255ApKvwLhkYcv/LB51si+BhwFZ5u7Za1KUqw6wpSlAef+2Hb29k4hcpHczW6xSGJIVZV8qDdiACSWOo5zyx92DH214gv/AIyc/Nyfzqd9+/BkaC2uPDBdJliZtIP0ciSe8cZwGAxk4Bf1NVJ7JH9hP2V/lVctzkYyUoTtmdmbE9oZ0G91Mo+M0g/Nq65O1EpBDXbkEHIM7EEdQRq3+VYXskf2E/ZX+VduKgYc/VmCLi2PLwv2V/lXLx4lOyYI6iI/mFrNpmvRnXX6/wCjWWk65kMgxqbYspAKjAXOoYH3+tSLg3aa8s002Vy0SHOEwske+5KpICFz6rjmfWtcj6hkepH4Eqfyr54I6DHPltz5nbmfjS5PvnGV43R28O4vdWsjTxyuJnZnkkjbBkYsXy8Z8r7k7HPPluasLgXfs64W9iD74DRDw322OY5Wwxzjk458qrqjKCMEZHodxXqkzZDtKSVpxT+z9/I9E8A7eWN6dMEw8Tb6NwY5MkZ2R8FuR3XI2qQV5ONkpGBkD02K7be6wI/AdK2/Du1vEbTAguZNI5KW1qNgNkm1DAHTI5dM1JSNsMXRnxt5/v8A4emqVTvCO/l1wL62H+eI6Op+pIxXlp/tPX5VYHAe8CxvSqwzASMMiNwY35DkrY1c/q5BwcZxUrmlaq62JFSlK9BRfbzhBtOJ67nULa4uYJVlAOlSXUvGzYwrAxlvirZ9QLME6ldeRpxq1ZGnTjOrPLGN88sVI7m1SVCkiK6MMMrAMpHoQdiK848a4Pb+3XbJEmjxnWMaQFCp5GAXG3nDjl0B+J52Kpwppz6nWwbqYmap8lv0X/bEx7Td4p3i4cA7cmuCAYkwcHQD+ubbp5d+Z3xDEjOSzs0kjbvI5y7H4n09ByFc6VyJ1XJWWiPpcPg4Ufi3fP8AQpSlVG0wuLICgDDOWGOhBwxyD0O1apxnJQjqHDe78mH1Wx9b89q2fHWIt3K7kaTyzydT/CtFEQxyoZT0xuw33Az76Dqp8wxy9OzgNab8/wBHwH8mpNYqM+cfyzYW0JUeg+zz0n0B9Kn3cvJJ+kJgB9GIUD8vfLsY/j7vi/D16VBFXrk79OnU5HpnNWX3F2JMl3Pk4LJENsD6JTqwevmkxW+O585glmrX6FwUpSrTtClKUBDu9xGPCZ9IJKtAx/yrPGzE/AAE/dVEV6R7XcKN3Y3MCgkyxSKoBAJbSdIy2wy2BvXmyPVjEilXBKup2KupKspHQhgRiq5nK7Qj4ZHKlKVA5QpSuuWYLzPr+7/v94oepX2ONtyI9Gf97FvyIrurpt/rfFs/cVXFd1D2W4pSlCJ8Ir5p9P8Av8a5Uoenzp6/x/Guh7FDyyvP3TgbjHu+6dvhWRShKFSUHeLscZuIXwXEV5MMbDE0yYAOwAV9IAG2Aoq2+w3eZZRQrDdXM4cAee6GcnTv9KhKBRjAzg5P1ic1Uun02+VfMH8s/wATt15elSUmjbDH1F4tT0V2k7URw2FxcwSI/hqQpRlYeK2FjXIyM6mTY+o9aoxFIABJY9STkk9WJ6knJJ6kmordW8ags0TLjrGR6c9iMY+VSDhcrtEDICDvjPMr9UkDkSK53aN3GL4H2n8dxEKkppJ308vqZdKUrkH1wpXxmAGScD1Ow/GtdP2it128QMfRd+uOfuj7yKlGEp+FXK6lWnTV5yS8zt4s7eGVRGYuCuRyXIxqbblvUu4L3SSXdqlxb3qt4yK6h4QME4yrGNzgjcdcEfOo5eWtzHDJP4UfhQhS7e0QucO6omBCz4J1Z3wMA71aHcxeMbaaEg6Ipn8I7YwwWR1GNgFdz+NdfAxcbxkvfto+V7YVHE2qJ5rabbX10+jKv7T9mrjhsiJdBcSCQo6NlSI8asg4KnDKcbjzc9quHum4N7Nw6LIIaUeK+Rg6pPOcj1AYL8kHKov3pwi94rY2mAQiO8mDvolZdasBuoMcLYbPNx6b2rZ24jRVAxgYwNh9wHIfCuklY+co0I05ScTupSlSNIpSlAKqvvH7s55p2urBVcuF8WHOhi6ggyIT5SWXSCpxuuc7mrUpXjVyE4RmsstjyjeXIglaGf6KVDh1bGxxn3lJU/jXYkgYZUgj4HP5VPOA22rtVea1yrCQbjY/qc71ZN93b8NmyXtIgSdRZVCNq382pMMTuTud6jl5GCfZ8X4XY89sMgj1rEntDnI3Bztn4Kd/+JAfvq8bzuUs2z4Uk0RzkefWOvlxIDtv8xio5xPuVukybeeOUb4VwY2/wjUNSk+pwo+HQeZWUf4dWGsbMrGxYjY89IB6nKEqcn5eGfvrMrN4/wBkL+0ZWktJSF1ZZB4iaMDUcruvT3gM6TitV+kIv7xfxFRaZnq0Zp3cdzIpWP8ApCL+8T9oV2C5T7a/tL/OvCnJJcDspXX7Sn21/aX+dPaU+2v7S/zoeZXyOyldZuE+0v7Q/nT2lPtr+0v86DK+R2Urr9pT7a/tL/Onjr9pfxFBlfI43cWtGXlqwufmQP41vl4OygBZmOPtqr5GOuNLem+enWtEg8WRI4znzoXI30oDqJJGw5AYJ3zUwrrYLB0q8G6sb8rnb7Oq1aEG4Nq7NO/D7nPleDHTKSA/fhjXW3CLl86p0Tljw4yfnu7ZHTlW8pWpdkYNO+T1Oo+0cU1ZzZDLns1PG4kkYXCAnKkMxAPXRqHwJAO2OoqT2duoB0pEEOSNAxnpkjSBy+J9KzK4hQM4HM5PzPM/OtlLDQo+BWRjlNyd5M1XFeBQNDJphjDaHKkKF8wU4PlAzv61fPY7h0UFnCIUCKUXYbDln8yST1JJqkOMOfCKrkvLiKMDOS8nkUDHzz91Wr2v40eH8HOD9IyCGMjozgqJBsdlXL4x9XG3McztFRUklyJRdldmn7G/0/i13endEbwofgqbZGVBGQobn/bOpzgGrNqId1/BfZrCPIwzjWw9C3mxnJzgaVyOegHANS+uYj2CstRSlK9JClKUApSlAVnws/6Y/wDWvPzgqzKryK3CcZXT9Zrlj828AmrDrPh3eLfWXqy2ro15L0FKUrQVHwiqB7nOz+OIyPOqkSxzPGpwWCCZAHx9UNlgD1CnpV/Gqw7sIFNxqIGpbW2APUAvcZGfQ4Bx/hHpVU5NTilxv6E0k02WF+g7f+6T8K+foG3/ALlPwrPpVpAwP0Db/wByn4V8bgFuRjwk/CthSgKg7luzaRG8jkVXUOrR5wToyyKTtsfKcirQ/QNv/cp+FQbupdvaL9XXSY2jTG4PIyb565c/gKsiowbcbs9lo9DA/QVv/cp+Fed+8fhKwi9j0aRFcFo9wfLIVkB26aZjt8q9L1QHe5CXnvlXm0tsB8zDbAVrw+rkv/LIs1HB+BewzSQCTxA0ccurTp31SJjGo+mfvru4txGWAFliWRcgAByHOSAAF0bnfoTyrLlnJezJOS9plidySPBOSepyx/GuySBW3I3wQGGzANsdJ5j7vSt3Zc51cHFt66+rFeKjUaWxH7HtY0wysagjmDIcj/2Vym45cZ8qwgejeIx/EY/KrE7uOyVneQ3Md1axOI5WWM6FDiNkSTSGXzAapGIwRjNRKx7HI/aGW1QH2WJiPD8SQDeIEKCG1Z1Nq5/V+446mKxEZOLls+SM0qdRu8JfY1J4vcEf2YOOYRzg/DL7/eKxpr6cjzzlee6qiD94P51Y3eb3a8PseF3M9tDpkURBW1OxGqeJTjUxwcEjPxNcu43s3az2CzSwRtKskgEhRS+OWNRGcY259apeIrS3myHcVXvP7IqmBE8VHWZ2mjKsreJrYMm4bBzyIzyxWyuu00/EZoLe5u5JdUqRKrIoCGR1jdioVAxC5G/2jyya9LRcFgQ5WJVPwGKo7jHZxYe1QIjHhPIkp2JVXlidhqLbBzKjMPjy5bUPm2WRw7W8my97GEJGigAAAbDkOuB8K76+KMDFfakaRSlKAUpSgFKUoCteF3pm4pE7AAlr1cDl9HKkQ5+oQH5mrKqpuxt4s15bSx50SG+kXIwdL3CuuR0OCNqtmsuF8D85erLa3i+S9BSlK1FR8NVp3UxsZZG20rDbRjnnIV5CT0/tgBj0NWNeT+HG74zoVmx/lGf4VAO6MHE2oYOm2JHoTbxHFUyt3kfn+Ca8L+RYtKUq4gKUrF4pfrBDLK+dMSPI2Bk4RSxwOpwOVAVz3PD+kcR/2kf/AE1q0Kq7ubiZZb0PnV/RS+Rg62to2fI6eYnarRqFN3gmuRKSs2hXnjtTdeJdzEnxFmv9Kkk7LGQuN98AwEY+VXT2h7c2Nh/WbiNG6Rg6pDzxiNctglSM4xnbNefDeO3sgmjlWVpw7l4mQM58RnIJABJZ84HrXQwfibfu7RXJmy4cii34e2dzDMg3/wASPjHrsT9xrZVqbGyxBaFcBY7i8XG/1hNpx8gnX4Vtq09j6UJR5SkvuSr+JPovQm/dLONV2n1tUb/NWiSMEevmicH029a1nCCv/wDQzjHmM0xJxzVYLQAE/Audv8RrUdn+ItbXttIh96RYpBnGqOY6MHY50uUfG3uc96yOzF94naF8jzl78semFnjt0x8dNuM/PPywY+nkrebv6im9GTjvbsHn4PeJHjVoR9zjaOVJW+/Shx8a1XcdZNDYPG/vRzzIccsq5U4+GQalPbn/AFbef7CX/kNazuzuxJbSjGDHc3SeuQJ5GB+HvHb+dZczz26EraXJfVZ95HDlHELOXcs4RQMbDwL21l15xsQjykknZVPxqzKgXfDExtYioyA8isPg9tMowOpyR+NeVfC/e2ohuTuL3R8hXKum0lDIrA5DAEEHIIIyCD1ruqwiKUpQClKUArX9oOKC1tZ5zj6KN33zjKqSAcb4JwK2FQjvZ4o0NmilG8KWaJLiQA6Y4gwZtWMnDkBORBDEcyM+Sdk2epXdiIdkc20/C00YBV45BudDGASnfPMvGRz6nFXNVA8U7VWUqeS5QSoyyRNh/LLGdSH3dt9j8GNXL2P7Qe32cNwUMbOql0IK4bG+M7lTzU9QRWHASk6bUk07vfrqaMQlmumbmlKVvMxrO092IbK5kYEhIZmIHPCxsTjPWol3YECS5XI1KttkdcGBADjnglW/A+lbvvFuSvD5VDKpmMUALb/rpUibAyMtoZyPlnpUZ7Avjit2CQDLDbuo6lUaVHP3Myj7xWWcv74x6P8ABbFf1t9V+Sy6UpWoqFQ7vQu1NoLbV5rt1iABIbwwQ8zDG4ARSM4xllB51Maj3ajsRb8QZHkaWOWMEJJFIyMob3gBnTv1JGcdajNNxajuextfUqp+80cJu7kCLxmkhjKhSPLMC2BJ1C6SD67D1yMi37US8WTVJdOVA0vBDrt0Utk4bSdcnwy2Ns4GTUA7Xdkbrh87i6V2DO2mc5KyZJYEv9ojcg4OxrSWfEJljkSOQpHIwZtOzNjl5uYHy55r6TAdjwVCl3TVSTWq0+HTjrwdk7/Iz4ipKcnbQsK4gtWeRbWESuVKSCIIqAk5DNKRhHU5wQSd+W22HxWzu5t7s4jhZJWjgVgdJDDUkpyTJGdWV223ycitL2N4zNDNDAHLRO2nQ24XVk5Xqpzk45HNWcK1VcHKEnTqaPktua8/ehhlJwfMhttbmSytxC7afbG+k2LaGkmjDHUPNnWo3H1uVdHGeE38J1RzPLGfsxoZFOeqhTqHxH4da3NqubGQ5IKzyuCDg5W7LD8qkBrhdjRVRVo32m+f7N2NnKGRrjFEE4FZXjzLPJ4j+yvHIkMimESt5js2kAEYG5U7tjYGpb3U3i3PF7iUKQskckq5xkCW6kmAOORGoA4PSs13Cgs2wXck9ANyagPBL79GOl0JdMiR2ToMgCaGXUJ0KEkuADzAyCgIxU+0aMY1IWerzP6EMNVcoyv0+5dHfBdiPhcoLaTJJbovPcm4jYj9hX+4GujunlHh3iHZku5yQfR2MikeuVdT99ajvQ7RwyT2Vs7KkflvHeRkRWC61iQauba9yMjYdc7a3sX2vWPjHgwsJorqIGUoQ6xyx6gr5U4AKBQ3Mk6fTFcN1P71G3A6Cj/XfqXLUN702/osI+1c26fISExE/cGJ+6plUK72P6pB/vln/wBUVdV8EvJlcPEjc9iL5ZrC3deWgLjOcFfKVJHUEYPoQRW8qve7fjKxz3FlI3mLG5g1E+ZJTmVVz9mTUcDkH674sKlOeeCkuIlHLJoUpSrCIpSlAK+EZ519pQGBHwG3Vy6wornOWVQpOdzkjnk7nPOsyOFV90AfKudKAUpSgID3jXge4tLcZOgvcSY5ABTHCGGMeZ2cjfIMJ26iNW977FxCC8dgINBguCceRXfMcnInAc4OMY2PLNSjtj3dC6me5iu57eRggk0EFWCZVNtiCNR3yedaK07ryW03F/dTI+VKatCkYyQ2NypAIIBB351hnQqOuqqasvbNEakFTyNFqQTrIqujBlYBlZSCpBGQQRsQR1FdlYXB+FpawpDHnRGoVASThVACjJJOwHWs2txnFKUoDqurVJUaORQyOCrKRkFWGGBHUEEivP8A2p7kb21YmzAuYd9IBCzKM7AqdnOCN154Owr0LStmExtfBzz0ZWfqRlFS3PJb9nL+3lRvZbhJE8yMIi4HT6oZfuNZN3xbiyoS/tKLsM+z6NyQAA3hjBJIAweZr1S0YPMA/OtXx7sxb3sQjnU6QyuulnQh1zpOYyCcZzg7ZweYFbavbFWq3KcItvjqvSSX2IdzEqnh3CWNksE5yxjKyH3t3ySd+ZBOfmKgEFpxaWSWFDdSNFtJpc6cNnSQWI2Ybj4VcV53QQucPe3zAcszL/BK3nZju5tLGTx4QxlKhGdnd2ZRjmWYgZwM4A+4bVwOzu9wc5Sdnm4NcTXXlCqkrbHnPiPBriGSKO+WaGOVhlpGJGkMuo4BOcZFb/tDNw66uINVyUi0NGzxpr0aTqjypAIXzOCQD02Fel5IgwwwzXX7FH9kVrr1p1a8a98rSa+FJLW99l1KotRg4W3Ndadn4Wt4Y51WcRqAryAOxGANWojcnAJIxmsm04DbwnMUKJnGdKgZxyyBzxk/jWakYUYAwB0rlVR4KiXePwe7uIITZqkjwyiRonbQHAR1ABxjIZgwyR7vripbSvJJSVmep2d0UxccD4tIVMVmLeZCDFcGdG8Mg53CRkspGVK4IOrcVanZ17k26C9CeOBiQx50MQdmXIBGRgkY2OcbVs6VXSpRpLLDYlObm7yFKUq0gKUpQH//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87044" name="AutoShape 4" descr="data:image/jpeg;base64,/9j/4AAQSkZJRgABAQAAAQABAAD/2wCEAAkGBhIQERQUEBMWFRUUGRUXFRcYGBgYFxoXFxYYFRYYGhoYHicfFxsjGhgXHy8gIycpLCwsFiIxODAqNSYtLCkBCQoKDgwOGg8PGjEkHyMtLDQ0NC0tLTQsLDQyMCkqLC8sLy8sKiwsKSksLC8sLDQpKSwsLCwpLC0pLCwsLCwsLP/AABEIAN0A5QMBIgACEQEDEQH/xAAcAAEAAgIDAQAAAAAAAAAAAAAABgcEBQIDCAH/xABJEAACAQMCAwUEBgYGCAcBAAABAgMABBESIQUxQQYHEyJRFDJhcSNCUoGRsRUzkqHB0SQ0Q1NiciU1c3SCsrPwRGODorTD4Rb/xAAaAQEAAwEBAQAAAAAAAAAAAAAAAgMEBQEG/8QAMREAAgECBAMGBgIDAQAAAAAAAAECAxEEEiExQVFhBRMycbHwIoGRocHRBiMU4fFi/9oADAMBAAIRAxEAPwC8aUpQClKUApSlAKUpQClKUApSlAKUpQClKUApSlAKwLLifiSzxlceC6qDnOQYopMn03kx91Z9Y0PD0SR3UYMhDPuTkhUQH4eVFG1AfOGcQW4hjlTOmREcA8wHUOAcE4OCOtQztNw+K5uJ5JY9UloiiAsxIRhGZw6jbQ2pgCd8iNPSppw+wSCNYo8hECqo3OFVQqjJ3OwG5qO8WhxdyIwCrPCrZAGWZGaKYk/BHtgM+u2cNVGIbUG0W0bOdmbXgHG1msYbl2Cq0KSOzYUAFAzFui7bnoK0Vv3gO9zEptiltO3hwzO2JHbQ8msQgEommM++VY6lOOYEZ7L8aMltHYSgILNG9tJ2UCGTRBEzE4wyRmRz7rKpHusQNhBdwvIt9eyiC2iYrbCXyata7ykHzF3AbQMAqmTjL7e5255Y/M8yJRuyyaVG+E9u4LicQ+HPEz6jCZomjWZU3ZkJ3wAVOHCnzjbnjbcP4l4kk0bAK0Lgc86kZQ6P8AclfnG3SrU7lZnUpSvQKUpQClKUApSlAKUpQClKUApSlAKUpQClKUApSlAKUpQCuu5VijBCFYg6SRkBsbEjrg1r+L9p7S0BNzcRxAfaYA8s4xzzjp1zUZu++OwRkCLcyrIFKukDhfNyH0mk8sHYYwedeNpbnqTZifoyNY0/SMf08SoXuHBP0gYZeKce4DLlwoZSobJVRtWTOk0t3bNIpYQJMonDIFdZgvvJ7wkBiTdRoOony+6MWfvZheQwy2lwIXLRmUYcaCCNWhCXwQegPPritV2U7ZjXFZSrIzgeHFOEkEcqxozAt4wV0fQm4IOTnfFYamibg7pmynq0pq1iV8U4XFdRPDOuqOQYYZIyMgjcbgggH7q0MNvDbzeDZRGe5VV1PLI0ngIxOkNI5Z1BGsiOMZbBJwPNWfxbtTFbusOmR55MiGMRuPEYAE6ZGXw9Kggs2rCjPpit32P4A0CvLNgzTMZJGGQCTgAKGOQqoFRc8wmTuahh6Tlvt6kq9RR23MGz4aLLN1xC5ZmOABhggJOUjihTVuTgD33Ygb76a2fABI9xczMhVJCgjBGG0JGgDMMkqWfxPKcMABlQa1/DYBxKZriYZhjdltVJDJiNyntCgba3ZW0sclUUFdOvJ3d3xLSfBtwrSDGrYlIlI2Z8YySPdQEFvgMsOikkrIwtt6s4W3FZGvZoCq+EkcLKw97W/ilw2/LSqY2HM7npt61cjpZwyzTyNpRXkkdzqIAGW2UYGwACqOgwCTvgdnr6dbFppkZ5MTTeEN387PMsIyTuqsseM4BXA2r08JHSvitkZFKA+0pSgFKUoBSlKAUpSgFKUoBSlKAUpSgFKUoBUG7z+0bwJFbxM0bXGomRdSsEjKllRlI0s2cZ5hdWN8ETmol3h8LFzFFGjqs4kDRZBI0+7MWC76QjE81BdYxncAwqXyOxOnbMrlTQWiIulVAU5yNznPPOc5rtRAoAUAADAA2AA2AwOlSZ+wESuC17KrlVGjMIT5qjqSMnPUnpk1o+Odn7qySVyhuIY9b+IrRq4jA1edDjddx5c5xnAziuPlb4nUzJcDGrZdmrQvdwFcfRsztn7PhSJt6nLr++tYDW+7F/1r/gf+FQ2Js6+8yANdWGcgqLplIJVlZfAKsCNwQdwan/AGC7TveROs362FgrMBgOCoZXxyBwdwNs7jAOBBO8b+tWP+S7/wDort7pWEfEbpMnM8UUoHTEZaNhn1yyHHzrdhpO6j0/JjxEVZvr+Cw+0l1NGqx2i4kmJBlKFkhULvIw2DN7qqhI1Mw6Bq5dmOz4s4QmS7EszOxy7u51O7N1Zid/gAOSituzAYzjfYZ9a5V0DCYvEeHRzoFlXIVkcfB42Do3zDAHfbaokl3JxGZBAGjtIJC2W2Ny6MNLY5iFXBbJ/WMAAMAmpvWDxHhKzJoJKrqBYDYOACAj9WTlleRA0nykggYXC+IzStK4CvEWAg+qSijSZC2+rXIHK4wNAQ/WNK3EcYUYFKA50pSgFKUoBSlKAUpSgFKUoBSlKAUpSgFKUoBVYQ8QuOI31yLSdYzE7pJK8fiLDFEzRJEq6gPEkkSSViSPKE9FFWXPMqKWdgqqCWYkAADckk7AAdapfuy41HC8xktLtob2O3Z5DbzzK0oRkuC5w2tXdmfUCQQ+Mc8QnZ6SJRutUTXgvZO3lMy8Razvp2OpH8KPWsBQRqApLNGPESY+VsaixznNcOI2IEktjNkxTQsYWLZdo/1c0ZJ8xaMshDHJKyDJJUk5HZOTgy+F7C8KmNZljUuyuqyOrS+SUh8FlU7j5c9+njt5HLxS1ETq/hW914mlg2jxGtymvHu6tLYzzwccqqrRXd+RZSk8/mV5xjhrWU6wu+tWj1xyFNGcOytGTqKu4XQSVC+9nA2rbdjIA12DqwY45Dpx7wYoh36YJH41I+2XAfbbUoFDOjJLGpwAzxnIQk7AMCy5PLVnfGKjHYKR/bSssUkT+y62V1ZSNc0YwNQGrBQjUNjXNtfVHQbtozI7xHAubMYzlLrB9MG3P/599fe7iT/SYXfa3kJ2280sQG/r5G/CuvvIOLqy/wAl5+UFbzu0s44bWa+k28Ql9RLbxJqWLyty21OukbiYc60YaN5J8l+yivK0Wub/AESu/wDp7tIh7sGJWPrI4dYwD00oJGI2OWj5jIrbQ3iOzorZaMgON9iVDgZ5Z0spx6MPUVGzJLbqqjBurpmdnKM8SY0eK5wV8iKY4kGQWITnlmrKRXs4Yoo0aSV8LrZWKjceJNKy7FiSW05BdjpB+sOkYCQ0rC4TaPFGFeR5DknW5BclmLnOAANyQFAAUAAcqzaAUpSgFKUoBSlKAUpSgFKUoBSlKAUpSgFKUoBStRx7j4tzHGuDNOWWFTnTlF1uzEfVVRnHM7Ac8jRL2mu7cu8wS6jDAOltGVmiBXV7hd/G2ZCVyrANkBs4qEqkYuzZNQk1dI7O86BpLeBD+oa6thde6F8EsdmLclMnhA49fTNZOAPQDYegHQD4emK1va3tPHdWcsEMFzK88bAJ7PNGOQJR5JFVY8jIzn+GddwPsxIqMLqVnjc5FqzCaKNNICx65Q0kmnAOdSjIyB64sVZ2dzVhrq+h3cZ4Ra8XtzHNqIRh6pLFJpViCGGVbSwypHX5Go92e7DSWGYkZyrMCGElxHG5CLkt4EgMDHSd2WRd9uYWpTw3s+ltPI8CqkcqLrQZH0qEgOByGUYg+uhfjW3rN3jirJ6Gju1LVrU6rZcIoIIwqjBYuRsNixJLH4knPOo+n+uW/wBxX/5TVueMcRFtbzTEZEUbyY9dKlsfuqHWqzWd97Rci5uPHtVDNFE8qJL4uto0VBmOMDBGob55k5pBXuxN2siQ8S4BBe31tHcIHVYrlgCTjIkteYBww6FWyD6VObbh8caBFUBRjA6DGMY9MYGPTFVqe0MrXttPBaXjRwpOkymLwSfF8LRgTMgfHhsdjsceoqwODcfiuvE8PUrRMEkR10spKhxkehVgcj1ro4eyglxMNfWbfA2AjGAMbDlWo4wlzK/hxfRR+VjMMNIdyWjRSpWPYDMjZIzhVJ8y7mlaCg64I9KgE5wAM5J/eSSfmTmuylKAUpSgFKUoBSlKAUpSgFKUoBSlKAUpSgFKUoCB9trFhxPhk5P0Y9phOcAB3hZk5nctpIAA6fKsDhUN7+k7ppkVbZo0WIhs6ijHSxAONZBbOcHAQdKsLiPDo7iJoplDo4wynPzBBG4IOCCMEEAjBFRpe77SjRre3fhtnys6MQpAGgSFPEVcDGzg/HJJrNWoubui+lVUFZmToPpXyo32+7M2tlw53iBWbMUcLCRlfxGdVVgSdTlRlyMkkK2epqFcI7VXtsf17XC/WWc6idsErIBqTpt5hz23rn1qcaTSctzp4aNTEJyhHRFtUrWdn+OpeQiRQVOSroSCyOOakjmNwQeoIPWs+adUUs7BVUZZmIVQBzJJ2A+Jqo923NR22/1def7vN/02rbW3uL/lX8hUelvf0oDFb6hakjxZ8FRKoIJjhzuwJBV3I04BA1asiTYqb0VmVp3dzVdpGuxA3sCxtNkY8Q4AGdyo5M3oGKj8qye7y1GmWU3DzyOV8XxEEciMI0xG0YUCPC4ON86s5PM4/aSa4S3ke00eLGNeHUsCqjLKACMMRyycZGNs5Ed7E94VhB4jTSXHiTurPJJEuHyqqrH2csiKEVVx8CTnNbMJx2/Jjxc4xaTZbdKw+F8XhuoxJbypKh+shBHLODj3TvyOCKzK3mQUpSgFKUoBSlM0ApSlAKV8zWDf8ftrdgs9xDExGQJJEQkZIyAxBxkHf4UBn0rSydteHqMm9tuYH66M7kgDk3qa3KsCMjcHlQH2lcElVs6SDpOGwc4OAcH0OCDj4iudAKUpQClKUApSlAVb3w3+qa3gB2RWmYAnm2Yo8jkdvGx8jVacRm0KSWCjbHm0nIOcAkEbgctJzW97eXzvfXj4ywkEUa5JzoVI4135ZcscDq59amHDe7m1S3aKZRNJIpEszAaznchCQfCUdAvL571xK67ys5S2Wn7PpqFX/GwsYRXxSV/rt76EO7qru9klMsdviGRPDlkZtMeuMko6jGpyNTLgZ97GVwTVj3XZ6O4IN3icKdSIwHhIehCfWbG2py3XGnJB2FtapEipGoREAVVUYAA5ACtH2v7WrYoAgEk8m0ceR8fpH3yIxg79SMD1Hrld/CrGG0pO83dsyO0/aZLKLURrkfIiiBALsPifdQbZY7D4kgGr+I8Qubly89zLgsWWJHMcaA5woCYJwDjUTk43rhLNJK5kncySsAGcgDYclVRsijfYdSTzNfKyTrNaQO5h8BFLNVV3y4L9+7Gl4jZYkAV3AkDmXzuTIBoVQxJJYeYjB6E1zC42FZXEQuUJO51KPvwx/wCWtZcMFbOorn13Qnlg/ZO3MY59a6uFk5Ulc+D/AJBC2OlBaKysuGyNrwji01pMJrZ9EgIJ+y4GfLIv11IJG+4zkEHevR/A+Lpd28c8Z8sig4znB5Mp+IOQflXmWrS7kOKH+k255ApKvwLhkYcv/LB51si+BhwFZ5u7Za1KUqw6wpSlAef+2Hb29k4hcpHczW6xSGJIVZV8qDdiACSWOo5zyx92DH214gv/AIyc/Nyfzqd9+/BkaC2uPDBdJliZtIP0ciSe8cZwGAxk4Bf1NVJ7JH9hP2V/lVctzkYyUoTtmdmbE9oZ0G91Mo+M0g/Nq65O1EpBDXbkEHIM7EEdQRq3+VYXskf2E/ZX+VduKgYc/VmCLi2PLwv2V/lXLx4lOyYI6iI/mFrNpmvRnXX6/wCjWWk65kMgxqbYspAKjAXOoYH3+tSLg3aa8s002Vy0SHOEwske+5KpICFz6rjmfWtcj6hkepH4Eqfyr54I6DHPltz5nbmfjS5PvnGV43R28O4vdWsjTxyuJnZnkkjbBkYsXy8Z8r7k7HPPluasLgXfs64W9iD74DRDw322OY5Wwxzjk458qrqjKCMEZHodxXqkzZDtKSVpxT+z9/I9E8A7eWN6dMEw8Tb6NwY5MkZ2R8FuR3XI2qQV5ONkpGBkD02K7be6wI/AdK2/Du1vEbTAguZNI5KW1qNgNkm1DAHTI5dM1JSNsMXRnxt5/v8A4emqVTvCO/l1wL62H+eI6Op+pIxXlp/tPX5VYHAe8CxvSqwzASMMiNwY35DkrY1c/q5BwcZxUrmlaq62JFSlK9BRfbzhBtOJ67nULa4uYJVlAOlSXUvGzYwrAxlvirZ9QLME6ldeRpxq1ZGnTjOrPLGN88sVI7m1SVCkiK6MMMrAMpHoQdiK848a4Pb+3XbJEmjxnWMaQFCp5GAXG3nDjl0B+J52Kpwppz6nWwbqYmap8lv0X/bEx7Td4p3i4cA7cmuCAYkwcHQD+ubbp5d+Z3xDEjOSzs0kjbvI5y7H4n09ByFc6VyJ1XJWWiPpcPg4Ufi3fP8AQpSlVG0wuLICgDDOWGOhBwxyD0O1apxnJQjqHDe78mH1Wx9b89q2fHWIt3K7kaTyzydT/CtFEQxyoZT0xuw33Az76Dqp8wxy9OzgNab8/wBHwH8mpNYqM+cfyzYW0JUeg+zz0n0B9Kn3cvJJ+kJgB9GIUD8vfLsY/j7vi/D16VBFXrk79OnU5HpnNWX3F2JMl3Pk4LJENsD6JTqwevmkxW+O585glmrX6FwUpSrTtClKUBDu9xGPCZ9IJKtAx/yrPGzE/AAE/dVEV6R7XcKN3Y3MCgkyxSKoBAJbSdIy2wy2BvXmyPVjEilXBKup2KupKspHQhgRiq5nK7Qj4ZHKlKVA5QpSuuWYLzPr+7/v94oepX2ONtyI9Gf97FvyIrurpt/rfFs/cVXFd1D2W4pSlCJ8Ir5p9P8Av8a5Uoenzp6/x/Guh7FDyyvP3TgbjHu+6dvhWRShKFSUHeLscZuIXwXEV5MMbDE0yYAOwAV9IAG2Aoq2+w3eZZRQrDdXM4cAee6GcnTv9KhKBRjAzg5P1ic1Uun02+VfMH8s/wATt15elSUmjbDH1F4tT0V2k7URw2FxcwSI/hqQpRlYeK2FjXIyM6mTY+o9aoxFIABJY9STkk9WJ6knJJ6kmordW8ags0TLjrGR6c9iMY+VSDhcrtEDICDvjPMr9UkDkSK53aN3GL4H2n8dxEKkppJ308vqZdKUrkH1wpXxmAGScD1Ow/GtdP2it128QMfRd+uOfuj7yKlGEp+FXK6lWnTV5yS8zt4s7eGVRGYuCuRyXIxqbblvUu4L3SSXdqlxb3qt4yK6h4QME4yrGNzgjcdcEfOo5eWtzHDJP4UfhQhS7e0QucO6omBCz4J1Z3wMA71aHcxeMbaaEg6Ipn8I7YwwWR1GNgFdz+NdfAxcbxkvfto+V7YVHE2qJ5rabbX10+jKv7T9mrjhsiJdBcSCQo6NlSI8asg4KnDKcbjzc9quHum4N7Nw6LIIaUeK+Rg6pPOcj1AYL8kHKov3pwi94rY2mAQiO8mDvolZdasBuoMcLYbPNx6b2rZ24jRVAxgYwNh9wHIfCuklY+co0I05ScTupSlSNIpSlAKqvvH7s55p2urBVcuF8WHOhi6ggyIT5SWXSCpxuuc7mrUpXjVyE4RmsstjyjeXIglaGf6KVDh1bGxxn3lJU/jXYkgYZUgj4HP5VPOA22rtVea1yrCQbjY/qc71ZN93b8NmyXtIgSdRZVCNq382pMMTuTud6jl5GCfZ8X4XY89sMgj1rEntDnI3Bztn4Kd/+JAfvq8bzuUs2z4Uk0RzkefWOvlxIDtv8xio5xPuVukybeeOUb4VwY2/wjUNSk+pwo+HQeZWUf4dWGsbMrGxYjY89IB6nKEqcn5eGfvrMrN4/wBkL+0ZWktJSF1ZZB4iaMDUcruvT3gM6TitV+kIv7xfxFRaZnq0Zp3cdzIpWP8ApCL+8T9oV2C5T7a/tL/OvCnJJcDspXX7Sn21/aX+dPaU+2v7S/zoeZXyOyldZuE+0v7Q/nT2lPtr+0v86DK+R2Urr9pT7a/tL/Onjr9pfxFBlfI43cWtGXlqwufmQP41vl4OygBZmOPtqr5GOuNLem+enWtEg8WRI4znzoXI30oDqJJGw5AYJ3zUwrrYLB0q8G6sb8rnb7Oq1aEG4Nq7NO/D7nPleDHTKSA/fhjXW3CLl86p0Tljw4yfnu7ZHTlW8pWpdkYNO+T1Oo+0cU1ZzZDLns1PG4kkYXCAnKkMxAPXRqHwJAO2OoqT2duoB0pEEOSNAxnpkjSBy+J9KzK4hQM4HM5PzPM/OtlLDQo+BWRjlNyd5M1XFeBQNDJphjDaHKkKF8wU4PlAzv61fPY7h0UFnCIUCKUXYbDln8yST1JJqkOMOfCKrkvLiKMDOS8nkUDHzz91Wr2v40eH8HOD9IyCGMjozgqJBsdlXL4x9XG3McztFRUklyJRdldmn7G/0/i13endEbwofgqbZGVBGQobn/bOpzgGrNqId1/BfZrCPIwzjWw9C3mxnJzgaVyOegHANS+uYj2CstRSlK9JClKUApSlAVnws/6Y/wDWvPzgqzKryK3CcZXT9Zrlj828AmrDrPh3eLfWXqy2ro15L0FKUrQVHwiqB7nOz+OIyPOqkSxzPGpwWCCZAHx9UNlgD1CnpV/Gqw7sIFNxqIGpbW2APUAvcZGfQ4Bx/hHpVU5NTilxv6E0k02WF+g7f+6T8K+foG3/ALlPwrPpVpAwP0Db/wByn4V8bgFuRjwk/CthSgKg7luzaRG8jkVXUOrR5wToyyKTtsfKcirQ/QNv/cp+FQbupdvaL9XXSY2jTG4PIyb565c/gKsiowbcbs9lo9DA/QVv/cp+Fed+8fhKwi9j0aRFcFo9wfLIVkB26aZjt8q9L1QHe5CXnvlXm0tsB8zDbAVrw+rkv/LIs1HB+BewzSQCTxA0ccurTp31SJjGo+mfvru4txGWAFliWRcgAByHOSAAF0bnfoTyrLlnJezJOS9plidySPBOSepyx/GuySBW3I3wQGGzANsdJ5j7vSt3Zc51cHFt66+rFeKjUaWxH7HtY0wysagjmDIcj/2Vym45cZ8qwgejeIx/EY/KrE7uOyVneQ3Md1axOI5WWM6FDiNkSTSGXzAapGIwRjNRKx7HI/aGW1QH2WJiPD8SQDeIEKCG1Z1Nq5/V+446mKxEZOLls+SM0qdRu8JfY1J4vcEf2YOOYRzg/DL7/eKxpr6cjzzlee6qiD94P51Y3eb3a8PseF3M9tDpkURBW1OxGqeJTjUxwcEjPxNcu43s3az2CzSwRtKskgEhRS+OWNRGcY259apeIrS3myHcVXvP7IqmBE8VHWZ2mjKsreJrYMm4bBzyIzyxWyuu00/EZoLe5u5JdUqRKrIoCGR1jdioVAxC5G/2jyya9LRcFgQ5WJVPwGKo7jHZxYe1QIjHhPIkp2JVXlidhqLbBzKjMPjy5bUPm2WRw7W8my97GEJGigAAAbDkOuB8K76+KMDFfakaRSlKAUpSgFKUoCteF3pm4pE7AAlr1cDl9HKkQ5+oQH5mrKqpuxt4s15bSx50SG+kXIwdL3CuuR0OCNqtmsuF8D85erLa3i+S9BSlK1FR8NVp3UxsZZG20rDbRjnnIV5CT0/tgBj0NWNeT+HG74zoVmx/lGf4VAO6MHE2oYOm2JHoTbxHFUyt3kfn+Ca8L+RYtKUq4gKUrF4pfrBDLK+dMSPI2Bk4RSxwOpwOVAVz3PD+kcR/2kf/AE1q0Kq7ubiZZb0PnV/RS+Rg62to2fI6eYnarRqFN3gmuRKSs2hXnjtTdeJdzEnxFmv9Kkk7LGQuN98AwEY+VXT2h7c2Nh/WbiNG6Rg6pDzxiNctglSM4xnbNefDeO3sgmjlWVpw7l4mQM58RnIJABJZ84HrXQwfibfu7RXJmy4cii34e2dzDMg3/wASPjHrsT9xrZVqbGyxBaFcBY7i8XG/1hNpx8gnX4Vtq09j6UJR5SkvuSr+JPovQm/dLONV2n1tUb/NWiSMEevmicH029a1nCCv/wDQzjHmM0xJxzVYLQAE/Audv8RrUdn+ItbXttIh96RYpBnGqOY6MHY50uUfG3uc96yOzF94naF8jzl78semFnjt0x8dNuM/PPywY+nkrebv6im9GTjvbsHn4PeJHjVoR9zjaOVJW+/Shx8a1XcdZNDYPG/vRzzIccsq5U4+GQalPbn/AFbef7CX/kNazuzuxJbSjGDHc3SeuQJ5GB+HvHb+dZczz26EraXJfVZ95HDlHELOXcs4RQMbDwL21l15xsQjykknZVPxqzKgXfDExtYioyA8isPg9tMowOpyR+NeVfC/e2ohuTuL3R8hXKum0lDIrA5DAEEHIIIyCD1ruqwiKUpQClKUArX9oOKC1tZ5zj6KN33zjKqSAcb4JwK2FQjvZ4o0NmilG8KWaJLiQA6Y4gwZtWMnDkBORBDEcyM+Sdk2epXdiIdkc20/C00YBV45BudDGASnfPMvGRz6nFXNVA8U7VWUqeS5QSoyyRNh/LLGdSH3dt9j8GNXL2P7Qe32cNwUMbOql0IK4bG+M7lTzU9QRWHASk6bUk07vfrqaMQlmumbmlKVvMxrO092IbK5kYEhIZmIHPCxsTjPWol3YECS5XI1KttkdcGBADjnglW/A+lbvvFuSvD5VDKpmMUALb/rpUibAyMtoZyPlnpUZ7Avjit2CQDLDbuo6lUaVHP3Myj7xWWcv74x6P8ABbFf1t9V+Sy6UpWoqFQ7vQu1NoLbV5rt1iABIbwwQ8zDG4ARSM4xllB51Maj3ajsRb8QZHkaWOWMEJJFIyMob3gBnTv1JGcdajNNxajuextfUqp+80cJu7kCLxmkhjKhSPLMC2BJ1C6SD67D1yMi37US8WTVJdOVA0vBDrt0Utk4bSdcnwy2Ns4GTUA7Xdkbrh87i6V2DO2mc5KyZJYEv9ojcg4OxrSWfEJljkSOQpHIwZtOzNjl5uYHy55r6TAdjwVCl3TVSTWq0+HTjrwdk7/Iz4ipKcnbQsK4gtWeRbWESuVKSCIIqAk5DNKRhHU5wQSd+W22HxWzu5t7s4jhZJWjgVgdJDDUkpyTJGdWV223ycitL2N4zNDNDAHLRO2nQ24XVk5Xqpzk45HNWcK1VcHKEnTqaPktua8/ehhlJwfMhttbmSytxC7afbG+k2LaGkmjDHUPNnWo3H1uVdHGeE38J1RzPLGfsxoZFOeqhTqHxH4da3NqubGQ5IKzyuCDg5W7LD8qkBrhdjRVRVo32m+f7N2NnKGRrjFEE4FZXjzLPJ4j+yvHIkMimESt5js2kAEYG5U7tjYGpb3U3i3PF7iUKQskckq5xkCW6kmAOORGoA4PSs13Cgs2wXck9ANyagPBL79GOl0JdMiR2ToMgCaGXUJ0KEkuADzAyCgIxU+0aMY1IWerzP6EMNVcoyv0+5dHfBdiPhcoLaTJJbovPcm4jYj9hX+4GujunlHh3iHZku5yQfR2MikeuVdT99ajvQ7RwyT2Vs7KkflvHeRkRWC61iQauba9yMjYdc7a3sX2vWPjHgwsJorqIGUoQ6xyx6gr5U4AKBQ3Mk6fTFcN1P71G3A6Cj/XfqXLUN702/osI+1c26fISExE/cGJ+6plUK72P6pB/vln/wBUVdV8EvJlcPEjc9iL5ZrC3deWgLjOcFfKVJHUEYPoQRW8qve7fjKxz3FlI3mLG5g1E+ZJTmVVz9mTUcDkH674sKlOeeCkuIlHLJoUpSrCIpSlAK+EZ519pQGBHwG3Vy6wornOWVQpOdzkjnk7nPOsyOFV90AfKudKAUpSgID3jXge4tLcZOgvcSY5ABTHCGGMeZ2cjfIMJ26iNW977FxCC8dgINBguCceRXfMcnInAc4OMY2PLNSjtj3dC6me5iu57eRggk0EFWCZVNtiCNR3yedaK07ryW03F/dTI+VKatCkYyQ2NypAIIBB351hnQqOuqqasvbNEakFTyNFqQTrIqujBlYBlZSCpBGQQRsQR1FdlYXB+FpawpDHnRGoVASThVACjJJOwHWs2txnFKUoDqurVJUaORQyOCrKRkFWGGBHUEEivP8A2p7kb21YmzAuYd9IBCzKM7AqdnOCN154Owr0LStmExtfBzz0ZWfqRlFS3PJb9nL+3lRvZbhJE8yMIi4HT6oZfuNZN3xbiyoS/tKLsM+z6NyQAA3hjBJIAweZr1S0YPMA/OtXx7sxb3sQjnU6QyuulnQh1zpOYyCcZzg7ZweYFbavbFWq3KcItvjqvSSX2IdzEqnh3CWNksE5yxjKyH3t3ySd+ZBOfmKgEFpxaWSWFDdSNFtJpc6cNnSQWI2Ybj4VcV53QQucPe3zAcszL/BK3nZju5tLGTx4QxlKhGdnd2ZRjmWYgZwM4A+4bVwOzu9wc5Sdnm4NcTXXlCqkrbHnPiPBriGSKO+WaGOVhlpGJGkMuo4BOcZFb/tDNw66uINVyUi0NGzxpr0aTqjypAIXzOCQD02Fel5IgwwwzXX7FH9kVrr1p1a8a98rSa+FJLW99l1KotRg4W3Ndadn4Wt4Y51WcRqAryAOxGANWojcnAJIxmsm04DbwnMUKJnGdKgZxyyBzxk/jWakYUYAwB0rlVR4KiXePwe7uIITZqkjwyiRonbQHAR1ABxjIZgwyR7vripbSvJJSVmep2d0UxccD4tIVMVmLeZCDFcGdG8Mg53CRkspGVK4IOrcVanZ17k26C9CeOBiQx50MQdmXIBGRgkY2OcbVs6VXSpRpLLDYlObm7yFKUq0gKUpQH//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87046" name="AutoShape 6" descr="data:image/jpeg;base64,/9j/4AAQSkZJRgABAQAAAQABAAD/2wCEAAkGBhIQERQUEBMWFRUUGRUXFRcYGBgYFxoXFxYYFRYYGhoYHicfFxsjGhgXHy8gIycpLCwsFiIxODAqNSYtLCkBCQoKDgwOGg8PGjEkHyMtLDQ0NC0tLTQsLDQyMCkqLC8sLy8sKiwsKSksLC8sLDQpKSwsLCwpLC0pLCwsLCwsLP/AABEIAN0A5QMBIgACEQEDEQH/xAAcAAEAAgIDAQAAAAAAAAAAAAAABgcEBQIDCAH/xABJEAACAQMCAwUEBgYGCAcBAAABAgMABBESIQUxQQYHEyJRFDJhcSNCUoGRsRUzkqHB0SQ0Q1NiciU1c3SCsrPwRGODorTD4Rb/xAAaAQEAAwEBAQAAAAAAAAAAAAAAAgMEBQEG/8QAMREAAgECBAMGBgIDAQAAAAAAAAECAxEEEiExQVFhBRMycbHwIoGRocHRBiMU4fFi/9oADAMBAAIRAxEAPwC8aUpQClKUApSlAKUpQClKUApSlAKUpQClKUApSlAKwLLifiSzxlceC6qDnOQYopMn03kx91Z9Y0PD0SR3UYMhDPuTkhUQH4eVFG1AfOGcQW4hjlTOmREcA8wHUOAcE4OCOtQztNw+K5uJ5JY9UloiiAsxIRhGZw6jbQ2pgCd8iNPSppw+wSCNYo8hECqo3OFVQqjJ3OwG5qO8WhxdyIwCrPCrZAGWZGaKYk/BHtgM+u2cNVGIbUG0W0bOdmbXgHG1msYbl2Cq0KSOzYUAFAzFui7bnoK0Vv3gO9zEptiltO3hwzO2JHbQ8msQgEommM++VY6lOOYEZ7L8aMltHYSgILNG9tJ2UCGTRBEzE4wyRmRz7rKpHusQNhBdwvIt9eyiC2iYrbCXyata7ykHzF3AbQMAqmTjL7e5255Y/M8yJRuyyaVG+E9u4LicQ+HPEz6jCZomjWZU3ZkJ3wAVOHCnzjbnjbcP4l4kk0bAK0Lgc86kZQ6P8AclfnG3SrU7lZnUpSvQKUpQClKUApSlAKUpQClKUApSlAKUpQClKUApSlAKUpQCuu5VijBCFYg6SRkBsbEjrg1r+L9p7S0BNzcRxAfaYA8s4xzzjp1zUZu++OwRkCLcyrIFKukDhfNyH0mk8sHYYwedeNpbnqTZifoyNY0/SMf08SoXuHBP0gYZeKce4DLlwoZSobJVRtWTOk0t3bNIpYQJMonDIFdZgvvJ7wkBiTdRoOony+6MWfvZheQwy2lwIXLRmUYcaCCNWhCXwQegPPritV2U7ZjXFZSrIzgeHFOEkEcqxozAt4wV0fQm4IOTnfFYamibg7pmynq0pq1iV8U4XFdRPDOuqOQYYZIyMgjcbgggH7q0MNvDbzeDZRGe5VV1PLI0ngIxOkNI5Z1BGsiOMZbBJwPNWfxbtTFbusOmR55MiGMRuPEYAE6ZGXw9Kggs2rCjPpit32P4A0CvLNgzTMZJGGQCTgAKGOQqoFRc8wmTuahh6Tlvt6kq9RR23MGz4aLLN1xC5ZmOABhggJOUjihTVuTgD33Ygb76a2fABI9xczMhVJCgjBGG0JGgDMMkqWfxPKcMABlQa1/DYBxKZriYZhjdltVJDJiNyntCgba3ZW0sclUUFdOvJ3d3xLSfBtwrSDGrYlIlI2Z8YySPdQEFvgMsOikkrIwtt6s4W3FZGvZoCq+EkcLKw97W/ilw2/LSqY2HM7npt61cjpZwyzTyNpRXkkdzqIAGW2UYGwACqOgwCTvgdnr6dbFppkZ5MTTeEN387PMsIyTuqsseM4BXA2r08JHSvitkZFKA+0pSgFKUoBSlKAUpSgFKUoBSlKAUpSgFKUoBUG7z+0bwJFbxM0bXGomRdSsEjKllRlI0s2cZ5hdWN8ETmol3h8LFzFFGjqs4kDRZBI0+7MWC76QjE81BdYxncAwqXyOxOnbMrlTQWiIulVAU5yNznPPOc5rtRAoAUAADAA2AA2AwOlSZ+wESuC17KrlVGjMIT5qjqSMnPUnpk1o+Odn7qySVyhuIY9b+IrRq4jA1edDjddx5c5xnAziuPlb4nUzJcDGrZdmrQvdwFcfRsztn7PhSJt6nLr++tYDW+7F/1r/gf+FQ2Js6+8yANdWGcgqLplIJVlZfAKsCNwQdwan/AGC7TveROs362FgrMBgOCoZXxyBwdwNs7jAOBBO8b+tWP+S7/wDort7pWEfEbpMnM8UUoHTEZaNhn1yyHHzrdhpO6j0/JjxEVZvr+Cw+0l1NGqx2i4kmJBlKFkhULvIw2DN7qqhI1Mw6Bq5dmOz4s4QmS7EszOxy7u51O7N1Zid/gAOSituzAYzjfYZ9a5V0DCYvEeHRzoFlXIVkcfB42Do3zDAHfbaokl3JxGZBAGjtIJC2W2Ny6MNLY5iFXBbJ/WMAAMAmpvWDxHhKzJoJKrqBYDYOACAj9WTlleRA0nykggYXC+IzStK4CvEWAg+qSijSZC2+rXIHK4wNAQ/WNK3EcYUYFKA50pSgFKUoBSlKAUpSgFKUoBSlKAUpSgFKUoBVYQ8QuOI31yLSdYzE7pJK8fiLDFEzRJEq6gPEkkSSViSPKE9FFWXPMqKWdgqqCWYkAADckk7AAdapfuy41HC8xktLtob2O3Z5DbzzK0oRkuC5w2tXdmfUCQQ+Mc8QnZ6SJRutUTXgvZO3lMy8Razvp2OpH8KPWsBQRqApLNGPESY+VsaixznNcOI2IEktjNkxTQsYWLZdo/1c0ZJ8xaMshDHJKyDJJUk5HZOTgy+F7C8KmNZljUuyuqyOrS+SUh8FlU7j5c9+njt5HLxS1ETq/hW914mlg2jxGtymvHu6tLYzzwccqqrRXd+RZSk8/mV5xjhrWU6wu+tWj1xyFNGcOytGTqKu4XQSVC+9nA2rbdjIA12DqwY45Dpx7wYoh36YJH41I+2XAfbbUoFDOjJLGpwAzxnIQk7AMCy5PLVnfGKjHYKR/bSssUkT+y62V1ZSNc0YwNQGrBQjUNjXNtfVHQbtozI7xHAubMYzlLrB9MG3P/599fe7iT/SYXfa3kJ2280sQG/r5G/CuvvIOLqy/wAl5+UFbzu0s44bWa+k28Ql9RLbxJqWLyty21OukbiYc60YaN5J8l+yivK0Wub/AESu/wDp7tIh7sGJWPrI4dYwD00oJGI2OWj5jIrbQ3iOzorZaMgON9iVDgZ5Z0spx6MPUVGzJLbqqjBurpmdnKM8SY0eK5wV8iKY4kGQWITnlmrKRXs4Yoo0aSV8LrZWKjceJNKy7FiSW05BdjpB+sOkYCQ0rC4TaPFGFeR5DknW5BclmLnOAANyQFAAUAAcqzaAUpSgFKUoBSlKAUpSgFKUoBSlKAUpSgFKUoBStRx7j4tzHGuDNOWWFTnTlF1uzEfVVRnHM7Ac8jRL2mu7cu8wS6jDAOltGVmiBXV7hd/G2ZCVyrANkBs4qEqkYuzZNQk1dI7O86BpLeBD+oa6thde6F8EsdmLclMnhA49fTNZOAPQDYegHQD4emK1va3tPHdWcsEMFzK88bAJ7PNGOQJR5JFVY8jIzn+GddwPsxIqMLqVnjc5FqzCaKNNICx65Q0kmnAOdSjIyB64sVZ2dzVhrq+h3cZ4Ra8XtzHNqIRh6pLFJpViCGGVbSwypHX5Go92e7DSWGYkZyrMCGElxHG5CLkt4EgMDHSd2WRd9uYWpTw3s+ltPI8CqkcqLrQZH0qEgOByGUYg+uhfjW3rN3jirJ6Gju1LVrU6rZcIoIIwqjBYuRsNixJLH4knPOo+n+uW/wBxX/5TVueMcRFtbzTEZEUbyY9dKlsfuqHWqzWd97Rci5uPHtVDNFE8qJL4uto0VBmOMDBGob55k5pBXuxN2siQ8S4BBe31tHcIHVYrlgCTjIkteYBww6FWyD6VObbh8caBFUBRjA6DGMY9MYGPTFVqe0MrXttPBaXjRwpOkymLwSfF8LRgTMgfHhsdjsceoqwODcfiuvE8PUrRMEkR10spKhxkehVgcj1ro4eyglxMNfWbfA2AjGAMbDlWo4wlzK/hxfRR+VjMMNIdyWjRSpWPYDMjZIzhVJ8y7mlaCg64I9KgE5wAM5J/eSSfmTmuylKAUpSgFKUoBSlKAUpSgFKUoBSlKAUpSgFKUoCB9trFhxPhk5P0Y9phOcAB3hZk5nctpIAA6fKsDhUN7+k7ppkVbZo0WIhs6ijHSxAONZBbOcHAQdKsLiPDo7iJoplDo4wynPzBBG4IOCCMEEAjBFRpe77SjRre3fhtnys6MQpAGgSFPEVcDGzg/HJJrNWoubui+lVUFZmToPpXyo32+7M2tlw53iBWbMUcLCRlfxGdVVgSdTlRlyMkkK2epqFcI7VXtsf17XC/WWc6idsErIBqTpt5hz23rn1qcaTSctzp4aNTEJyhHRFtUrWdn+OpeQiRQVOSroSCyOOakjmNwQeoIPWs+adUUs7BVUZZmIVQBzJJ2A+Jqo923NR22/1def7vN/02rbW3uL/lX8hUelvf0oDFb6hakjxZ8FRKoIJjhzuwJBV3I04BA1asiTYqb0VmVp3dzVdpGuxA3sCxtNkY8Q4AGdyo5M3oGKj8qye7y1GmWU3DzyOV8XxEEciMI0xG0YUCPC4ON86s5PM4/aSa4S3ke00eLGNeHUsCqjLKACMMRyycZGNs5Ed7E94VhB4jTSXHiTurPJJEuHyqqrH2csiKEVVx8CTnNbMJx2/Jjxc4xaTZbdKw+F8XhuoxJbypKh+shBHLODj3TvyOCKzK3mQUpSgFKUoBSlM0ApSlAKV8zWDf8ftrdgs9xDExGQJJEQkZIyAxBxkHf4UBn0rSydteHqMm9tuYH66M7kgDk3qa3KsCMjcHlQH2lcElVs6SDpOGwc4OAcH0OCDj4iudAKUpQClKUApSlAVb3w3+qa3gB2RWmYAnm2Yo8jkdvGx8jVacRm0KSWCjbHm0nIOcAkEbgctJzW97eXzvfXj4ywkEUa5JzoVI4135ZcscDq59amHDe7m1S3aKZRNJIpEszAaznchCQfCUdAvL571xK67ys5S2Wn7PpqFX/GwsYRXxSV/rt76EO7qru9klMsdviGRPDlkZtMeuMko6jGpyNTLgZ97GVwTVj3XZ6O4IN3icKdSIwHhIehCfWbG2py3XGnJB2FtapEipGoREAVVUYAA5ACtH2v7WrYoAgEk8m0ceR8fpH3yIxg79SMD1Hrld/CrGG0pO83dsyO0/aZLKLURrkfIiiBALsPifdQbZY7D4kgGr+I8Qubly89zLgsWWJHMcaA5woCYJwDjUTk43rhLNJK5kncySsAGcgDYclVRsijfYdSTzNfKyTrNaQO5h8BFLNVV3y4L9+7Gl4jZYkAV3AkDmXzuTIBoVQxJJYeYjB6E1zC42FZXEQuUJO51KPvwx/wCWtZcMFbOorn13Qnlg/ZO3MY59a6uFk5Ulc+D/AJBC2OlBaKysuGyNrwji01pMJrZ9EgIJ+y4GfLIv11IJG+4zkEHevR/A+Lpd28c8Z8sig4znB5Mp+IOQflXmWrS7kOKH+k255ApKvwLhkYcv/LB51si+BhwFZ5u7Za1KUqw6wpSlAef+2Hb29k4hcpHczW6xSGJIVZV8qDdiACSWOo5zyx92DH214gv/AIyc/Nyfzqd9+/BkaC2uPDBdJliZtIP0ciSe8cZwGAxk4Bf1NVJ7JH9hP2V/lVctzkYyUoTtmdmbE9oZ0G91Mo+M0g/Nq65O1EpBDXbkEHIM7EEdQRq3+VYXskf2E/ZX+VduKgYc/VmCLi2PLwv2V/lXLx4lOyYI6iI/mFrNpmvRnXX6/wCjWWk65kMgxqbYspAKjAXOoYH3+tSLg3aa8s002Vy0SHOEwske+5KpICFz6rjmfWtcj6hkepH4Eqfyr54I6DHPltz5nbmfjS5PvnGV43R28O4vdWsjTxyuJnZnkkjbBkYsXy8Z8r7k7HPPluasLgXfs64W9iD74DRDw322OY5Wwxzjk458qrqjKCMEZHodxXqkzZDtKSVpxT+z9/I9E8A7eWN6dMEw8Tb6NwY5MkZ2R8FuR3XI2qQV5ONkpGBkD02K7be6wI/AdK2/Du1vEbTAguZNI5KW1qNgNkm1DAHTI5dM1JSNsMXRnxt5/v8A4emqVTvCO/l1wL62H+eI6Op+pIxXlp/tPX5VYHAe8CxvSqwzASMMiNwY35DkrY1c/q5BwcZxUrmlaq62JFSlK9BRfbzhBtOJ67nULa4uYJVlAOlSXUvGzYwrAxlvirZ9QLME6ldeRpxq1ZGnTjOrPLGN88sVI7m1SVCkiK6MMMrAMpHoQdiK848a4Pb+3XbJEmjxnWMaQFCp5GAXG3nDjl0B+J52Kpwppz6nWwbqYmap8lv0X/bEx7Td4p3i4cA7cmuCAYkwcHQD+ubbp5d+Z3xDEjOSzs0kjbvI5y7H4n09ByFc6VyJ1XJWWiPpcPg4Ufi3fP8AQpSlVG0wuLICgDDOWGOhBwxyD0O1apxnJQjqHDe78mH1Wx9b89q2fHWIt3K7kaTyzydT/CtFEQxyoZT0xuw33Az76Dqp8wxy9OzgNab8/wBHwH8mpNYqM+cfyzYW0JUeg+zz0n0B9Kn3cvJJ+kJgB9GIUD8vfLsY/j7vi/D16VBFXrk79OnU5HpnNWX3F2JMl3Pk4LJENsD6JTqwevmkxW+O585glmrX6FwUpSrTtClKUBDu9xGPCZ9IJKtAx/yrPGzE/AAE/dVEV6R7XcKN3Y3MCgkyxSKoBAJbSdIy2wy2BvXmyPVjEilXBKup2KupKspHQhgRiq5nK7Qj4ZHKlKVA5QpSuuWYLzPr+7/v94oepX2ONtyI9Gf97FvyIrurpt/rfFs/cVXFd1D2W4pSlCJ8Ir5p9P8Av8a5Uoenzp6/x/Guh7FDyyvP3TgbjHu+6dvhWRShKFSUHeLscZuIXwXEV5MMbDE0yYAOwAV9IAG2Aoq2+w3eZZRQrDdXM4cAee6GcnTv9KhKBRjAzg5P1ic1Uun02+VfMH8s/wATt15elSUmjbDH1F4tT0V2k7URw2FxcwSI/hqQpRlYeK2FjXIyM6mTY+o9aoxFIABJY9STkk9WJ6knJJ6kmordW8ags0TLjrGR6c9iMY+VSDhcrtEDICDvjPMr9UkDkSK53aN3GL4H2n8dxEKkppJ308vqZdKUrkH1wpXxmAGScD1Ow/GtdP2it128QMfRd+uOfuj7yKlGEp+FXK6lWnTV5yS8zt4s7eGVRGYuCuRyXIxqbblvUu4L3SSXdqlxb3qt4yK6h4QME4yrGNzgjcdcEfOo5eWtzHDJP4UfhQhS7e0QucO6omBCz4J1Z3wMA71aHcxeMbaaEg6Ipn8I7YwwWR1GNgFdz+NdfAxcbxkvfto+V7YVHE2qJ5rabbX10+jKv7T9mrjhsiJdBcSCQo6NlSI8asg4KnDKcbjzc9quHum4N7Nw6LIIaUeK+Rg6pPOcj1AYL8kHKov3pwi94rY2mAQiO8mDvolZdasBuoMcLYbPNx6b2rZ24jRVAxgYwNh9wHIfCuklY+co0I05ScTupSlSNIpSlAKqvvH7s55p2urBVcuF8WHOhi6ggyIT5SWXSCpxuuc7mrUpXjVyE4RmsstjyjeXIglaGf6KVDh1bGxxn3lJU/jXYkgYZUgj4HP5VPOA22rtVea1yrCQbjY/qc71ZN93b8NmyXtIgSdRZVCNq382pMMTuTud6jl5GCfZ8X4XY89sMgj1rEntDnI3Bztn4Kd/+JAfvq8bzuUs2z4Uk0RzkefWOvlxIDtv8xio5xPuVukybeeOUb4VwY2/wjUNSk+pwo+HQeZWUf4dWGsbMrGxYjY89IB6nKEqcn5eGfvrMrN4/wBkL+0ZWktJSF1ZZB4iaMDUcruvT3gM6TitV+kIv7xfxFRaZnq0Zp3cdzIpWP8ApCL+8T9oV2C5T7a/tL/OvCnJJcDspXX7Sn21/aX+dPaU+2v7S/zoeZXyOyldZuE+0v7Q/nT2lPtr+0v86DK+R2Urr9pT7a/tL/Onjr9pfxFBlfI43cWtGXlqwufmQP41vl4OygBZmOPtqr5GOuNLem+enWtEg8WRI4znzoXI30oDqJJGw5AYJ3zUwrrYLB0q8G6sb8rnb7Oq1aEG4Nq7NO/D7nPleDHTKSA/fhjXW3CLl86p0Tljw4yfnu7ZHTlW8pWpdkYNO+T1Oo+0cU1ZzZDLns1PG4kkYXCAnKkMxAPXRqHwJAO2OoqT2duoB0pEEOSNAxnpkjSBy+J9KzK4hQM4HM5PzPM/OtlLDQo+BWRjlNyd5M1XFeBQNDJphjDaHKkKF8wU4PlAzv61fPY7h0UFnCIUCKUXYbDln8yST1JJqkOMOfCKrkvLiKMDOS8nkUDHzz91Wr2v40eH8HOD9IyCGMjozgqJBsdlXL4x9XG3McztFRUklyJRdldmn7G/0/i13endEbwofgqbZGVBGQobn/bOpzgGrNqId1/BfZrCPIwzjWw9C3mxnJzgaVyOegHANS+uYj2CstRSlK9JClKUApSlAVnws/6Y/wDWvPzgqzKryK3CcZXT9Zrlj828AmrDrPh3eLfWXqy2ro15L0FKUrQVHwiqB7nOz+OIyPOqkSxzPGpwWCCZAHx9UNlgD1CnpV/Gqw7sIFNxqIGpbW2APUAvcZGfQ4Bx/hHpVU5NTilxv6E0k02WF+g7f+6T8K+foG3/ALlPwrPpVpAwP0Db/wByn4V8bgFuRjwk/CthSgKg7luzaRG8jkVXUOrR5wToyyKTtsfKcirQ/QNv/cp+FQbupdvaL9XXSY2jTG4PIyb565c/gKsiowbcbs9lo9DA/QVv/cp+Fed+8fhKwi9j0aRFcFo9wfLIVkB26aZjt8q9L1QHe5CXnvlXm0tsB8zDbAVrw+rkv/LIs1HB+BewzSQCTxA0ccurTp31SJjGo+mfvru4txGWAFliWRcgAByHOSAAF0bnfoTyrLlnJezJOS9plidySPBOSepyx/GuySBW3I3wQGGzANsdJ5j7vSt3Zc51cHFt66+rFeKjUaWxH7HtY0wysagjmDIcj/2Vym45cZ8qwgejeIx/EY/KrE7uOyVneQ3Md1axOI5WWM6FDiNkSTSGXzAapGIwRjNRKx7HI/aGW1QH2WJiPD8SQDeIEKCG1Z1Nq5/V+446mKxEZOLls+SM0qdRu8JfY1J4vcEf2YOOYRzg/DL7/eKxpr6cjzzlee6qiD94P51Y3eb3a8PseF3M9tDpkURBW1OxGqeJTjUxwcEjPxNcu43s3az2CzSwRtKskgEhRS+OWNRGcY259apeIrS3myHcVXvP7IqmBE8VHWZ2mjKsreJrYMm4bBzyIzyxWyuu00/EZoLe5u5JdUqRKrIoCGR1jdioVAxC5G/2jyya9LRcFgQ5WJVPwGKo7jHZxYe1QIjHhPIkp2JVXlidhqLbBzKjMPjy5bUPm2WRw7W8my97GEJGigAAAbDkOuB8K76+KMDFfakaRSlKAUpSgFKUoCteF3pm4pE7AAlr1cDl9HKkQ5+oQH5mrKqpuxt4s15bSx50SG+kXIwdL3CuuR0OCNqtmsuF8D85erLa3i+S9BSlK1FR8NVp3UxsZZG20rDbRjnnIV5CT0/tgBj0NWNeT+HG74zoVmx/lGf4VAO6MHE2oYOm2JHoTbxHFUyt3kfn+Ca8L+RYtKUq4gKUrF4pfrBDLK+dMSPI2Bk4RSxwOpwOVAVz3PD+kcR/2kf/AE1q0Kq7ubiZZb0PnV/RS+Rg62to2fI6eYnarRqFN3gmuRKSs2hXnjtTdeJdzEnxFmv9Kkk7LGQuN98AwEY+VXT2h7c2Nh/WbiNG6Rg6pDzxiNctglSM4xnbNefDeO3sgmjlWVpw7l4mQM58RnIJABJZ84HrXQwfibfu7RXJmy4cii34e2dzDMg3/wASPjHrsT9xrZVqbGyxBaFcBY7i8XG/1hNpx8gnX4Vtq09j6UJR5SkvuSr+JPovQm/dLONV2n1tUb/NWiSMEevmicH029a1nCCv/wDQzjHmM0xJxzVYLQAE/Audv8RrUdn+ItbXttIh96RYpBnGqOY6MHY50uUfG3uc96yOzF94naF8jzl78semFnjt0x8dNuM/PPywY+nkrebv6im9GTjvbsHn4PeJHjVoR9zjaOVJW+/Shx8a1XcdZNDYPG/vRzzIccsq5U4+GQalPbn/AFbef7CX/kNazuzuxJbSjGDHc3SeuQJ5GB+HvHb+dZczz26EraXJfVZ95HDlHELOXcs4RQMbDwL21l15xsQjykknZVPxqzKgXfDExtYioyA8isPg9tMowOpyR+NeVfC/e2ohuTuL3R8hXKum0lDIrA5DAEEHIIIyCD1ruqwiKUpQClKUArX9oOKC1tZ5zj6KN33zjKqSAcb4JwK2FQjvZ4o0NmilG8KWaJLiQA6Y4gwZtWMnDkBORBDEcyM+Sdk2epXdiIdkc20/C00YBV45BudDGASnfPMvGRz6nFXNVA8U7VWUqeS5QSoyyRNh/LLGdSH3dt9j8GNXL2P7Qe32cNwUMbOql0IK4bG+M7lTzU9QRWHASk6bUk07vfrqaMQlmumbmlKVvMxrO092IbK5kYEhIZmIHPCxsTjPWol3YECS5XI1KttkdcGBADjnglW/A+lbvvFuSvD5VDKpmMUALb/rpUibAyMtoZyPlnpUZ7Avjit2CQDLDbuo6lUaVHP3Myj7xWWcv74x6P8ABbFf1t9V+Sy6UpWoqFQ7vQu1NoLbV5rt1iABIbwwQ8zDG4ARSM4xllB51Maj3ajsRb8QZHkaWOWMEJJFIyMob3gBnTv1JGcdajNNxajuextfUqp+80cJu7kCLxmkhjKhSPLMC2BJ1C6SD67D1yMi37US8WTVJdOVA0vBDrt0Utk4bSdcnwy2Ns4GTUA7Xdkbrh87i6V2DO2mc5KyZJYEv9ojcg4OxrSWfEJljkSOQpHIwZtOzNjl5uYHy55r6TAdjwVCl3TVSTWq0+HTjrwdk7/Iz4ipKcnbQsK4gtWeRbWESuVKSCIIqAk5DNKRhHU5wQSd+W22HxWzu5t7s4jhZJWjgVgdJDDUkpyTJGdWV223ycitL2N4zNDNDAHLRO2nQ24XVk5Xqpzk45HNWcK1VcHKEnTqaPktua8/ehhlJwfMhttbmSytxC7afbG+k2LaGkmjDHUPNnWo3H1uVdHGeE38J1RzPLGfsxoZFOeqhTqHxH4da3NqubGQ5IKzyuCDg5W7LD8qkBrhdjRVRVo32m+f7N2NnKGRrjFEE4FZXjzLPJ4j+yvHIkMimESt5js2kAEYG5U7tjYGpb3U3i3PF7iUKQskckq5xkCW6kmAOORGoA4PSs13Cgs2wXck9ANyagPBL79GOl0JdMiR2ToMgCaGXUJ0KEkuADzAyCgIxU+0aMY1IWerzP6EMNVcoyv0+5dHfBdiPhcoLaTJJbovPcm4jYj9hX+4GujunlHh3iHZku5yQfR2MikeuVdT99ajvQ7RwyT2Vs7KkflvHeRkRWC61iQauba9yMjYdc7a3sX2vWPjHgwsJorqIGUoQ6xyx6gr5U4AKBQ3Mk6fTFcN1P71G3A6Cj/XfqXLUN702/osI+1c26fISExE/cGJ+6plUK72P6pB/vln/wBUVdV8EvJlcPEjc9iL5ZrC3deWgLjOcFfKVJHUEYPoQRW8qve7fjKxz3FlI3mLG5g1E+ZJTmVVz9mTUcDkH674sKlOeeCkuIlHLJoUpSrCIpSlAK+EZ519pQGBHwG3Vy6wornOWVQpOdzkjnk7nPOsyOFV90AfKudKAUpSgID3jXge4tLcZOgvcSY5ABTHCGGMeZ2cjfIMJ26iNW977FxCC8dgINBguCceRXfMcnInAc4OMY2PLNSjtj3dC6me5iu57eRggk0EFWCZVNtiCNR3yedaK07ryW03F/dTI+VKatCkYyQ2NypAIIBB351hnQqOuqqasvbNEakFTyNFqQTrIqujBlYBlZSCpBGQQRsQR1FdlYXB+FpawpDHnRGoVASThVACjJJOwHWs2txnFKUoDqurVJUaORQyOCrKRkFWGGBHUEEivP8A2p7kb21YmzAuYd9IBCzKM7AqdnOCN154Owr0LStmExtfBzz0ZWfqRlFS3PJb9nL+3lRvZbhJE8yMIi4HT6oZfuNZN3xbiyoS/tKLsM+z6NyQAA3hjBJIAweZr1S0YPMA/OtXx7sxb3sQjnU6QyuulnQh1zpOYyCcZzg7ZweYFbavbFWq3KcItvjqvSSX2IdzEqnh3CWNksE5yxjKyH3t3ySd+ZBOfmKgEFpxaWSWFDdSNFtJpc6cNnSQWI2Ybj4VcV53QQucPe3zAcszL/BK3nZju5tLGTx4QxlKhGdnd2ZRjmWYgZwM4A+4bVwOzu9wc5Sdnm4NcTXXlCqkrbHnPiPBriGSKO+WaGOVhlpGJGkMuo4BOcZFb/tDNw66uINVyUi0NGzxpr0aTqjypAIXzOCQD02Fel5IgwwwzXX7FH9kVrr1p1a8a98rSa+FJLW99l1KotRg4W3Ndadn4Wt4Y51WcRqAryAOxGANWojcnAJIxmsm04DbwnMUKJnGdKgZxyyBzxk/jWakYUYAwB0rlVR4KiXePwe7uIITZqkjwyiRonbQHAR1ABxjIZgwyR7vripbSvJJSVmep2d0UxccD4tIVMVmLeZCDFcGdG8Mg53CRkspGVK4IOrcVanZ17k26C9CeOBiQx50MQdmXIBGRgkY2OcbVs6VXSpRpLLDYlObm7yFKUq0gKUpQH//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8" name="Picture 7" descr="download.jpg"/>
          <p:cNvPicPr>
            <a:picLocks noChangeAspect="1"/>
          </p:cNvPicPr>
          <p:nvPr/>
        </p:nvPicPr>
        <p:blipFill>
          <a:blip r:embed="rId3" cstate="print"/>
          <a:stretch>
            <a:fillRect/>
          </a:stretch>
        </p:blipFill>
        <p:spPr>
          <a:xfrm>
            <a:off x="2871738" y="3194097"/>
            <a:ext cx="3500462" cy="3378175"/>
          </a:xfrm>
          <a:prstGeom prst="rect">
            <a:avLst/>
          </a:prstGeom>
        </p:spPr>
      </p:pic>
    </p:spTree>
  </p:cSld>
  <p:clrMapOvr>
    <a:masterClrMapping/>
  </p:clrMapOvr>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3"/>
          <p:cNvSpPr txBox="1">
            <a:spLocks noChangeArrowheads="1"/>
          </p:cNvSpPr>
          <p:nvPr/>
        </p:nvSpPr>
        <p:spPr bwMode="auto">
          <a:xfrm>
            <a:off x="611560" y="1700809"/>
            <a:ext cx="7849939" cy="4801314"/>
          </a:xfrm>
          <a:prstGeom prst="rect">
            <a:avLst/>
          </a:prstGeom>
          <a:noFill/>
          <a:ln w="9525">
            <a:noFill/>
            <a:miter lim="800000"/>
            <a:headEnd/>
            <a:tailEnd/>
          </a:ln>
        </p:spPr>
        <p:txBody>
          <a:bodyPr wrap="square">
            <a:spAutoFit/>
          </a:bodyPr>
          <a:lstStyle/>
          <a:p>
            <a:pPr eaLnBrk="0" hangingPunct="0">
              <a:spcBef>
                <a:spcPct val="50000"/>
              </a:spcBef>
            </a:pPr>
            <a:r>
              <a:rPr lang="en-GB" b="1" dirty="0" smtClean="0">
                <a:latin typeface="Tahoma" pitchFamily="34" charset="0"/>
                <a:ea typeface="ＭＳ Ｐゴシック" pitchFamily="-112" charset="-128"/>
              </a:rPr>
              <a:t>Prospects Website</a:t>
            </a:r>
          </a:p>
          <a:p>
            <a:pPr marL="457200" indent="-457200" eaLnBrk="0" hangingPunct="0">
              <a:spcBef>
                <a:spcPct val="50000"/>
              </a:spcBef>
              <a:buFont typeface="Arial" pitchFamily="34" charset="0"/>
              <a:buChar char="•"/>
            </a:pPr>
            <a:r>
              <a:rPr lang="en-GB" dirty="0" smtClean="0">
                <a:latin typeface="Tahoma" pitchFamily="34" charset="0"/>
                <a:ea typeface="ＭＳ Ｐゴシック" pitchFamily="-112" charset="-128"/>
              </a:rPr>
              <a:t>Skills/Job Match - </a:t>
            </a:r>
            <a:r>
              <a:rPr lang="en-GB" u="sng" dirty="0" smtClean="0">
                <a:solidFill>
                  <a:srgbClr val="002060"/>
                </a:solidFill>
                <a:latin typeface="Tahoma" pitchFamily="34" charset="0"/>
                <a:ea typeface="ＭＳ Ｐゴシック" pitchFamily="-112" charset="-128"/>
              </a:rPr>
              <a:t>https://www.prospects.ac.uk/planner</a:t>
            </a:r>
          </a:p>
          <a:p>
            <a:pPr marL="457200" indent="-457200" eaLnBrk="0" hangingPunct="0">
              <a:spcBef>
                <a:spcPct val="50000"/>
              </a:spcBef>
              <a:buFont typeface="Arial" pitchFamily="34" charset="0"/>
              <a:buChar char="•"/>
            </a:pPr>
            <a:r>
              <a:rPr lang="en-GB" dirty="0" smtClean="0">
                <a:latin typeface="Tahoma" pitchFamily="34" charset="0"/>
                <a:ea typeface="ＭＳ Ｐゴシック" pitchFamily="-112" charset="-128"/>
              </a:rPr>
              <a:t>Loads of CV, cover letter, applications, interview advice and examples.</a:t>
            </a:r>
          </a:p>
          <a:p>
            <a:pPr marL="457200" indent="-457200" eaLnBrk="0" hangingPunct="0">
              <a:spcBef>
                <a:spcPct val="50000"/>
              </a:spcBef>
            </a:pPr>
            <a:endParaRPr lang="en-GB" dirty="0" smtClean="0">
              <a:latin typeface="Tahoma" pitchFamily="34" charset="0"/>
              <a:ea typeface="ＭＳ Ｐゴシック" pitchFamily="-112" charset="-128"/>
            </a:endParaRPr>
          </a:p>
          <a:p>
            <a:pPr marL="457200" indent="-457200" eaLnBrk="0" hangingPunct="0">
              <a:spcBef>
                <a:spcPct val="50000"/>
              </a:spcBef>
            </a:pPr>
            <a:r>
              <a:rPr lang="en-GB" b="1" dirty="0" smtClean="0">
                <a:latin typeface="Tahoma" pitchFamily="34" charset="0"/>
                <a:ea typeface="ＭＳ Ｐゴシック" pitchFamily="-112" charset="-128"/>
              </a:rPr>
              <a:t>National Careers Service </a:t>
            </a:r>
            <a:endParaRPr lang="en-GB" dirty="0" smtClean="0">
              <a:latin typeface="Tahoma" pitchFamily="34" charset="0"/>
              <a:ea typeface="ＭＳ Ｐゴシック" pitchFamily="-112" charset="-128"/>
            </a:endParaRPr>
          </a:p>
          <a:p>
            <a:pPr marL="457200" indent="-457200" eaLnBrk="0" hangingPunct="0">
              <a:spcBef>
                <a:spcPct val="50000"/>
              </a:spcBef>
              <a:buFont typeface="Arial" pitchFamily="34" charset="0"/>
              <a:buChar char="•"/>
            </a:pPr>
            <a:r>
              <a:rPr lang="en-GB" dirty="0" smtClean="0">
                <a:latin typeface="Tahoma" pitchFamily="34" charset="0"/>
                <a:ea typeface="ＭＳ Ｐゴシック" pitchFamily="-112" charset="-128"/>
              </a:rPr>
              <a:t>Skills Health Check - </a:t>
            </a:r>
            <a:r>
              <a:rPr lang="en-GB" u="sng" dirty="0" smtClean="0">
                <a:solidFill>
                  <a:srgbClr val="002060"/>
                </a:solidFill>
                <a:latin typeface="Tahoma" pitchFamily="34" charset="0"/>
                <a:ea typeface="ＭＳ Ｐゴシック" pitchFamily="-112" charset="-128"/>
              </a:rPr>
              <a:t>https://nationalcareersservice.direct.gov.uk/skills-health-check/home </a:t>
            </a:r>
          </a:p>
          <a:p>
            <a:pPr marL="457200" indent="-457200" eaLnBrk="0" hangingPunct="0">
              <a:spcBef>
                <a:spcPct val="50000"/>
              </a:spcBef>
            </a:pPr>
            <a:endParaRPr lang="en-GB" u="sng" dirty="0" smtClean="0">
              <a:solidFill>
                <a:srgbClr val="002060"/>
              </a:solidFill>
              <a:latin typeface="Tahoma" pitchFamily="34" charset="0"/>
              <a:ea typeface="ＭＳ Ｐゴシック" pitchFamily="-112" charset="-128"/>
            </a:endParaRPr>
          </a:p>
          <a:p>
            <a:pPr marL="457200" indent="-457200" eaLnBrk="0" hangingPunct="0">
              <a:spcBef>
                <a:spcPct val="50000"/>
              </a:spcBef>
            </a:pPr>
            <a:r>
              <a:rPr lang="en-GB" b="1" dirty="0" smtClean="0">
                <a:latin typeface="Tahoma" pitchFamily="34" charset="0"/>
                <a:ea typeface="ＭＳ Ｐゴシック" pitchFamily="-112" charset="-128"/>
              </a:rPr>
              <a:t>UWTSD Careers Service (Mount Pleasant)</a:t>
            </a:r>
          </a:p>
          <a:p>
            <a:pPr marL="457200" indent="-457200" eaLnBrk="0" hangingPunct="0">
              <a:spcBef>
                <a:spcPct val="50000"/>
              </a:spcBef>
              <a:buFont typeface="Arial" pitchFamily="34" charset="0"/>
              <a:buChar char="•"/>
            </a:pPr>
            <a:r>
              <a:rPr lang="en-GB" dirty="0" smtClean="0">
                <a:latin typeface="Tahoma" pitchFamily="34" charset="0"/>
                <a:ea typeface="ＭＳ Ｐゴシック" pitchFamily="-112" charset="-128"/>
              </a:rPr>
              <a:t>Val </a:t>
            </a:r>
            <a:r>
              <a:rPr lang="en-GB" dirty="0" err="1" smtClean="0">
                <a:latin typeface="Tahoma" pitchFamily="34" charset="0"/>
                <a:ea typeface="ＭＳ Ｐゴシック" pitchFamily="-112" charset="-128"/>
              </a:rPr>
              <a:t>Davidge</a:t>
            </a:r>
            <a:r>
              <a:rPr lang="en-GB" dirty="0" smtClean="0">
                <a:latin typeface="Tahoma" pitchFamily="34" charset="0"/>
                <a:ea typeface="ＭＳ Ｐゴシック" pitchFamily="-112" charset="-128"/>
              </a:rPr>
              <a:t>, Careers Advisor</a:t>
            </a:r>
          </a:p>
          <a:p>
            <a:pPr lvl="2"/>
            <a:r>
              <a:rPr lang="en-GB" dirty="0" smtClean="0"/>
              <a:t>Telephone: 01792 481222</a:t>
            </a:r>
            <a:br>
              <a:rPr lang="en-GB" dirty="0" smtClean="0"/>
            </a:br>
            <a:r>
              <a:rPr lang="en-GB" dirty="0" smtClean="0"/>
              <a:t>Email: </a:t>
            </a:r>
            <a:r>
              <a:rPr lang="en-GB" u="sng" dirty="0" smtClean="0">
                <a:solidFill>
                  <a:srgbClr val="002060"/>
                </a:solidFill>
              </a:rPr>
              <a:t>val.davidge@uwtsd.ac.uk</a:t>
            </a:r>
            <a:r>
              <a:rPr lang="en-GB" dirty="0" smtClean="0">
                <a:solidFill>
                  <a:srgbClr val="002060"/>
                </a:solidFill>
              </a:rPr>
              <a:t> </a:t>
            </a:r>
          </a:p>
          <a:p>
            <a:pPr lvl="2"/>
            <a:r>
              <a:rPr lang="en-GB" u="sng" dirty="0" smtClean="0">
                <a:solidFill>
                  <a:srgbClr val="002060"/>
                </a:solidFill>
              </a:rPr>
              <a:t>http://www.uwtsd.ac.uk/careers</a:t>
            </a:r>
            <a:endParaRPr lang="en-GB" dirty="0">
              <a:latin typeface="Tahoma" pitchFamily="34" charset="0"/>
              <a:ea typeface="ＭＳ Ｐゴシック" pitchFamily="-112" charset="-128"/>
            </a:endParaRPr>
          </a:p>
        </p:txBody>
      </p:sp>
      <p:sp>
        <p:nvSpPr>
          <p:cNvPr id="3" name="Rectangle 2"/>
          <p:cNvSpPr/>
          <p:nvPr/>
        </p:nvSpPr>
        <p:spPr>
          <a:xfrm>
            <a:off x="539552" y="620688"/>
            <a:ext cx="6840760" cy="461665"/>
          </a:xfrm>
          <a:prstGeom prst="rect">
            <a:avLst/>
          </a:prstGeom>
        </p:spPr>
        <p:txBody>
          <a:bodyPr wrap="square">
            <a:spAutoFit/>
          </a:bodyPr>
          <a:lstStyle/>
          <a:p>
            <a:pPr eaLnBrk="0" hangingPunct="0">
              <a:spcBef>
                <a:spcPct val="50000"/>
              </a:spcBef>
            </a:pPr>
            <a:r>
              <a:rPr lang="en-GB" sz="2400" b="1" dirty="0" smtClean="0">
                <a:latin typeface="Tahoma" pitchFamily="34" charset="0"/>
                <a:ea typeface="ＭＳ Ｐゴシック" pitchFamily="-112" charset="-128"/>
              </a:rPr>
              <a:t>Further advice, support and help</a:t>
            </a:r>
            <a:endParaRPr lang="en-GB" sz="2400" b="1" dirty="0">
              <a:latin typeface="Tahoma" pitchFamily="34" charset="0"/>
              <a:ea typeface="ＭＳ Ｐゴシック" pitchFamily="-112" charset="-128"/>
            </a:endParaRPr>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827088" y="476673"/>
            <a:ext cx="7993062" cy="5262979"/>
          </a:xfrm>
          <a:prstGeom prst="rect">
            <a:avLst/>
          </a:prstGeom>
          <a:noFill/>
          <a:ln w="9525">
            <a:noFill/>
            <a:miter lim="800000"/>
            <a:headEnd/>
            <a:tailEnd/>
          </a:ln>
        </p:spPr>
        <p:txBody>
          <a:bodyPr wrap="square">
            <a:spAutoFit/>
          </a:bodyPr>
          <a:lstStyle/>
          <a:p>
            <a:pPr eaLnBrk="0" hangingPunct="0">
              <a:spcBef>
                <a:spcPct val="50000"/>
              </a:spcBef>
            </a:pPr>
            <a:r>
              <a:rPr lang="en-GB" sz="2800" b="1" dirty="0" smtClean="0">
                <a:latin typeface="Tahoma" pitchFamily="34" charset="0"/>
                <a:ea typeface="ＭＳ Ｐゴシック" pitchFamily="-112" charset="-128"/>
              </a:rPr>
              <a:t>Home tasks:</a:t>
            </a:r>
          </a:p>
          <a:p>
            <a:pPr marL="514350" indent="-514350" eaLnBrk="0" hangingPunct="0">
              <a:spcBef>
                <a:spcPct val="50000"/>
              </a:spcBef>
              <a:buFont typeface="+mj-lt"/>
              <a:buAutoNum type="arabicPeriod"/>
            </a:pPr>
            <a:endParaRPr lang="en-GB" sz="2800" b="1" dirty="0" smtClean="0">
              <a:latin typeface="Tahoma" pitchFamily="34" charset="0"/>
              <a:ea typeface="ＭＳ Ｐゴシック" pitchFamily="-112" charset="-128"/>
            </a:endParaRPr>
          </a:p>
          <a:p>
            <a:pPr marL="514350" indent="-514350" eaLnBrk="0" hangingPunct="0">
              <a:spcBef>
                <a:spcPct val="50000"/>
              </a:spcBef>
              <a:buFont typeface="+mj-lt"/>
              <a:buAutoNum type="arabicPeriod"/>
            </a:pPr>
            <a:r>
              <a:rPr lang="en-GB" sz="2800" dirty="0" smtClean="0">
                <a:latin typeface="Tahoma" pitchFamily="34" charset="0"/>
                <a:ea typeface="ＭＳ Ｐゴシック" pitchFamily="-112" charset="-128"/>
              </a:rPr>
              <a:t>Run an industry analysis using PESTEL. Review your environment.</a:t>
            </a:r>
          </a:p>
          <a:p>
            <a:pPr marL="514350" indent="-514350" eaLnBrk="0" hangingPunct="0">
              <a:spcBef>
                <a:spcPct val="50000"/>
              </a:spcBef>
              <a:buFont typeface="+mj-lt"/>
              <a:buAutoNum type="arabicPeriod"/>
            </a:pPr>
            <a:r>
              <a:rPr lang="en-GB" sz="2800" dirty="0" smtClean="0">
                <a:latin typeface="Tahoma" pitchFamily="34" charset="0"/>
                <a:ea typeface="ＭＳ Ｐゴシック" pitchFamily="-112" charset="-128"/>
              </a:rPr>
              <a:t>Complete the written side of your CV – the detail. </a:t>
            </a:r>
            <a:br>
              <a:rPr lang="en-GB" sz="2800" dirty="0" smtClean="0">
                <a:latin typeface="Tahoma" pitchFamily="34" charset="0"/>
                <a:ea typeface="ＭＳ Ｐゴシック" pitchFamily="-112" charset="-128"/>
              </a:rPr>
            </a:br>
            <a:r>
              <a:rPr lang="en-GB" sz="2800" dirty="0" smtClean="0">
                <a:latin typeface="Tahoma" pitchFamily="34" charset="0"/>
                <a:ea typeface="ＭＳ Ｐゴシック" pitchFamily="-112" charset="-128"/>
              </a:rPr>
              <a:t>[Next week you’ll add creativity and present a draft to me]</a:t>
            </a:r>
          </a:p>
          <a:p>
            <a:pPr marL="514350" indent="-514350" eaLnBrk="0" hangingPunct="0">
              <a:spcBef>
                <a:spcPct val="50000"/>
              </a:spcBef>
              <a:buFont typeface="+mj-lt"/>
              <a:buAutoNum type="arabicPeriod"/>
            </a:pPr>
            <a:r>
              <a:rPr lang="en-GB" sz="2800" dirty="0">
                <a:latin typeface="Tahoma" pitchFamily="34" charset="0"/>
                <a:ea typeface="ＭＳ Ｐゴシック" pitchFamily="-112" charset="-128"/>
              </a:rPr>
              <a:t>Create a LinkedIn profile and connect with me.</a:t>
            </a:r>
            <a:endParaRPr lang="en-GB" sz="2800" dirty="0" smtClean="0">
              <a:latin typeface="Tahoma" pitchFamily="34" charset="0"/>
              <a:ea typeface="ＭＳ Ｐゴシック" pitchFamily="-112" charset="-128"/>
            </a:endParaRPr>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395536" y="2060575"/>
            <a:ext cx="7993062" cy="4401205"/>
          </a:xfrm>
          <a:prstGeom prst="rect">
            <a:avLst/>
          </a:prstGeom>
          <a:noFill/>
          <a:ln w="9525">
            <a:noFill/>
            <a:miter lim="800000"/>
            <a:headEnd/>
            <a:tailEnd/>
          </a:ln>
        </p:spPr>
        <p:txBody>
          <a:bodyPr>
            <a:spAutoFit/>
          </a:bodyPr>
          <a:lstStyle/>
          <a:p>
            <a:pPr eaLnBrk="0" hangingPunct="0">
              <a:spcBef>
                <a:spcPct val="50000"/>
              </a:spcBef>
            </a:pPr>
            <a:r>
              <a:rPr lang="en-GB" sz="2800" dirty="0" smtClean="0">
                <a:latin typeface="Tahoma" pitchFamily="34" charset="0"/>
                <a:ea typeface="ＭＳ Ｐゴシック" pitchFamily="-112" charset="-128"/>
              </a:rPr>
              <a:t>Neil Dyer</a:t>
            </a:r>
            <a:br>
              <a:rPr lang="en-GB" sz="2800" dirty="0" smtClean="0">
                <a:latin typeface="Tahoma" pitchFamily="34" charset="0"/>
                <a:ea typeface="ＭＳ Ｐゴシック" pitchFamily="-112" charset="-128"/>
              </a:rPr>
            </a:br>
            <a:r>
              <a:rPr lang="en-GB" sz="2800" dirty="0" smtClean="0">
                <a:solidFill>
                  <a:srgbClr val="0070C0"/>
                </a:solidFill>
                <a:latin typeface="Tahoma" pitchFamily="34" charset="0"/>
                <a:ea typeface="ＭＳ Ｐゴシック" pitchFamily="-112" charset="-128"/>
              </a:rPr>
              <a:t>neil@neodynamic.co.uk</a:t>
            </a:r>
          </a:p>
          <a:p>
            <a:pPr eaLnBrk="0" hangingPunct="0">
              <a:spcBef>
                <a:spcPct val="50000"/>
              </a:spcBef>
            </a:pPr>
            <a:endParaRPr lang="en-GB" sz="2800" dirty="0">
              <a:latin typeface="Tahoma" pitchFamily="34" charset="0"/>
              <a:ea typeface="ＭＳ Ｐゴシック" pitchFamily="-112" charset="-128"/>
            </a:endParaRPr>
          </a:p>
          <a:p>
            <a:pPr eaLnBrk="0" hangingPunct="0">
              <a:spcBef>
                <a:spcPct val="50000"/>
              </a:spcBef>
            </a:pPr>
            <a:r>
              <a:rPr lang="en-GB" sz="2800" dirty="0" smtClean="0">
                <a:latin typeface="Tahoma" pitchFamily="34" charset="0"/>
                <a:ea typeface="ＭＳ Ｐゴシック" pitchFamily="-112" charset="-128"/>
              </a:rPr>
              <a:t>Check </a:t>
            </a:r>
            <a:r>
              <a:rPr lang="en-GB" sz="2800" dirty="0" err="1" smtClean="0">
                <a:latin typeface="Tahoma" pitchFamily="34" charset="0"/>
                <a:ea typeface="ＭＳ Ｐゴシック" pitchFamily="-112" charset="-128"/>
              </a:rPr>
              <a:t>Moodle</a:t>
            </a:r>
            <a:r>
              <a:rPr lang="en-GB" sz="2800" dirty="0" smtClean="0">
                <a:latin typeface="Tahoma" pitchFamily="34" charset="0"/>
                <a:ea typeface="ＭＳ Ｐゴシック" pitchFamily="-112" charset="-128"/>
              </a:rPr>
              <a:t> and </a:t>
            </a:r>
            <a:br>
              <a:rPr lang="en-GB" sz="2800" dirty="0" smtClean="0">
                <a:latin typeface="Tahoma" pitchFamily="34" charset="0"/>
                <a:ea typeface="ＭＳ Ｐゴシック" pitchFamily="-112" charset="-128"/>
              </a:rPr>
            </a:br>
            <a:r>
              <a:rPr lang="en-GB" sz="2800" dirty="0" smtClean="0">
                <a:latin typeface="Tahoma" pitchFamily="34" charset="0"/>
                <a:ea typeface="ＭＳ Ｐゴシック" pitchFamily="-112" charset="-128"/>
              </a:rPr>
              <a:t>your emails</a:t>
            </a:r>
            <a:r>
              <a:rPr lang="en-GB" sz="2800" dirty="0">
                <a:latin typeface="Tahoma" pitchFamily="34" charset="0"/>
                <a:ea typeface="ＭＳ Ｐゴシック" pitchFamily="-112" charset="-128"/>
              </a:rPr>
              <a:t/>
            </a:r>
            <a:br>
              <a:rPr lang="en-GB" sz="2800" dirty="0">
                <a:latin typeface="Tahoma" pitchFamily="34" charset="0"/>
                <a:ea typeface="ＭＳ Ｐゴシック" pitchFamily="-112" charset="-128"/>
              </a:rPr>
            </a:br>
            <a:endParaRPr lang="en-GB" sz="2800" dirty="0" smtClean="0">
              <a:latin typeface="Tahoma" pitchFamily="34" charset="0"/>
              <a:ea typeface="ＭＳ Ｐゴシック" pitchFamily="-112" charset="-128"/>
            </a:endParaRPr>
          </a:p>
          <a:p>
            <a:pPr eaLnBrk="0" hangingPunct="0">
              <a:spcBef>
                <a:spcPct val="50000"/>
              </a:spcBef>
            </a:pPr>
            <a:endParaRPr lang="en-GB" sz="2800" dirty="0">
              <a:latin typeface="Tahoma" pitchFamily="34" charset="0"/>
              <a:ea typeface="ＭＳ Ｐゴシック" pitchFamily="-112" charset="-128"/>
            </a:endParaRPr>
          </a:p>
          <a:p>
            <a:pPr eaLnBrk="0" hangingPunct="0">
              <a:spcBef>
                <a:spcPct val="50000"/>
              </a:spcBef>
            </a:pPr>
            <a:r>
              <a:rPr lang="en-GB" sz="2800" dirty="0" smtClean="0">
                <a:latin typeface="Tahoma" pitchFamily="34" charset="0"/>
                <a:ea typeface="ＭＳ Ｐゴシック" pitchFamily="-112" charset="-128"/>
              </a:rPr>
              <a:t>Ask anything, any time!</a:t>
            </a:r>
            <a:endParaRPr lang="en-GB" sz="2800" dirty="0">
              <a:latin typeface="Tahoma" pitchFamily="34" charset="0"/>
              <a:ea typeface="ＭＳ Ｐゴシック" pitchFamily="-112" charset="-128"/>
            </a:endParaRPr>
          </a:p>
        </p:txBody>
      </p:sp>
      <p:pic>
        <p:nvPicPr>
          <p:cNvPr id="3" name="Picture 2" descr="download.jpg"/>
          <p:cNvPicPr>
            <a:picLocks noChangeAspect="1"/>
          </p:cNvPicPr>
          <p:nvPr/>
        </p:nvPicPr>
        <p:blipFill>
          <a:blip r:embed="rId2" cstate="print"/>
          <a:stretch>
            <a:fillRect/>
          </a:stretch>
        </p:blipFill>
        <p:spPr>
          <a:xfrm>
            <a:off x="5148064" y="2924944"/>
            <a:ext cx="3500462" cy="3378175"/>
          </a:xfrm>
          <a:prstGeom prst="rect">
            <a:avLst/>
          </a:prstGeom>
        </p:spPr>
      </p:pic>
      <p:sp>
        <p:nvSpPr>
          <p:cNvPr id="4" name="Title 4"/>
          <p:cNvSpPr>
            <a:spLocks noGrp="1"/>
          </p:cNvSpPr>
          <p:nvPr>
            <p:ph type="title"/>
          </p:nvPr>
        </p:nvSpPr>
        <p:spPr>
          <a:xfrm>
            <a:off x="323528" y="44624"/>
            <a:ext cx="8229600" cy="1364162"/>
          </a:xfrm>
        </p:spPr>
        <p:txBody>
          <a:bodyPr>
            <a:normAutofit fontScale="90000"/>
          </a:bodyPr>
          <a:lstStyle/>
          <a:p>
            <a:r>
              <a:rPr lang="en-GB" sz="8800" dirty="0" smtClean="0">
                <a:solidFill>
                  <a:schemeClr val="accent4">
                    <a:lumMod val="50000"/>
                  </a:schemeClr>
                </a:solidFill>
                <a:latin typeface="AR CENA" pitchFamily="2" charset="0"/>
              </a:rPr>
              <a:t>ANY QUESTIONS?</a:t>
            </a:r>
            <a:endParaRPr lang="en-GB" sz="9600"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1043</TotalTime>
  <Words>2468</Words>
  <Application>Microsoft Office PowerPoint</Application>
  <PresentationFormat>On-screen Show (4:3)</PresentationFormat>
  <Paragraphs>399</Paragraphs>
  <Slides>50</Slides>
  <Notes>3</Notes>
  <HiddenSlides>0</HiddenSlides>
  <MMClips>0</MMClips>
  <ScaleCrop>false</ScaleCrop>
  <HeadingPairs>
    <vt:vector size="4" baseType="variant">
      <vt:variant>
        <vt:lpstr>Theme</vt:lpstr>
      </vt:variant>
      <vt:variant>
        <vt:i4>1</vt:i4>
      </vt:variant>
      <vt:variant>
        <vt:lpstr>Slide Titles</vt:lpstr>
      </vt:variant>
      <vt:variant>
        <vt:i4>50</vt:i4>
      </vt:variant>
    </vt:vector>
  </HeadingPairs>
  <TitlesOfParts>
    <vt:vector size="51" baseType="lpstr">
      <vt:lpstr>Median</vt:lpstr>
      <vt:lpstr>BuSINESS, MARKETING &amp; SELF PROMOTION</vt:lpstr>
      <vt:lpstr>Slide 2</vt:lpstr>
      <vt:lpstr>Slide 3</vt:lpstr>
      <vt:lpstr>CV’s and interviews </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ANY QUESTIONS?</vt:lpstr>
      <vt:lpstr>Slide 36</vt:lpstr>
      <vt:lpstr>Five minutes...</vt:lpstr>
      <vt:lpstr>Slide 38</vt:lpstr>
      <vt:lpstr>Slide 39</vt:lpstr>
      <vt:lpstr>Slide 40</vt:lpstr>
      <vt:lpstr>Slide 41</vt:lpstr>
      <vt:lpstr>Slide 42</vt:lpstr>
      <vt:lpstr>Slide 43</vt:lpstr>
      <vt:lpstr>Slide 44</vt:lpstr>
      <vt:lpstr>Slide 45</vt:lpstr>
      <vt:lpstr>Slide 46</vt:lpstr>
      <vt:lpstr>ANY QUESTIONS?</vt:lpstr>
      <vt:lpstr>Slide 48</vt:lpstr>
      <vt:lpstr>Slide 49</vt:lpstr>
      <vt:lpstr>ANY QUESTIONS?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Music Industry</dc:title>
  <dc:creator>Owner</dc:creator>
  <cp:lastModifiedBy>NeoDynamic</cp:lastModifiedBy>
  <cp:revision>135</cp:revision>
  <dcterms:created xsi:type="dcterms:W3CDTF">2009-03-03T23:08:25Z</dcterms:created>
  <dcterms:modified xsi:type="dcterms:W3CDTF">2017-10-09T21:08:12Z</dcterms:modified>
</cp:coreProperties>
</file>