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61"/>
  </p:notesMasterIdLst>
  <p:sldIdLst>
    <p:sldId id="257" r:id="rId2"/>
    <p:sldId id="258" r:id="rId3"/>
    <p:sldId id="259" r:id="rId4"/>
    <p:sldId id="260" r:id="rId5"/>
    <p:sldId id="261" r:id="rId6"/>
    <p:sldId id="262" r:id="rId7"/>
    <p:sldId id="263"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12" r:id="rId51"/>
    <p:sldId id="313" r:id="rId52"/>
    <p:sldId id="314" r:id="rId53"/>
    <p:sldId id="315" r:id="rId54"/>
    <p:sldId id="316" r:id="rId55"/>
    <p:sldId id="317" r:id="rId56"/>
    <p:sldId id="318" r:id="rId57"/>
    <p:sldId id="319" r:id="rId58"/>
    <p:sldId id="320" r:id="rId59"/>
    <p:sldId id="32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56" d="100"/>
          <a:sy n="56" d="100"/>
        </p:scale>
        <p:origin x="7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souzhongling:Desktop:EFE.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Macintosh%20HD:Users:souzhongling:Downloads:BCG%20Matrix.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Macintosh%20HD:Users:souzhongling:Downloads:BCG%20Matrix.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Macintosh%20HD:Users:souzhongling:Downloads:BCG%20Matrix.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Macintosh%20HD:Users:souzhongling:Downloads:BCG%20Matrix.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barChart>
        <c:barDir val="col"/>
        <c:grouping val="clustered"/>
        <c:varyColors val="0"/>
        <c:ser>
          <c:idx val="0"/>
          <c:order val="0"/>
          <c:tx>
            <c:strRef>
              <c:f>Sheet3!$A$2</c:f>
              <c:strCache>
                <c:ptCount val="1"/>
                <c:pt idx="0">
                  <c:v>Sales </c:v>
                </c:pt>
              </c:strCache>
            </c:strRef>
          </c:tx>
          <c:invertIfNegative val="0"/>
          <c:dLbls>
            <c:spPr>
              <a:noFill/>
              <a:ln>
                <a:noFill/>
              </a:ln>
              <a:effectLst/>
            </c:spPr>
            <c:txPr>
              <a:bodyPr/>
              <a:lstStyle/>
              <a:p>
                <a:pPr>
                  <a:defRPr sz="1100">
                    <a:latin typeface="Maiandra GD" pitchFamily="34" charset="0"/>
                    <a:cs typeface="American Typewriter"/>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Sheet3!$B$1:$D$1</c:f>
              <c:strCache>
                <c:ptCount val="3"/>
                <c:pt idx="0">
                  <c:v>Dell</c:v>
                </c:pt>
                <c:pt idx="1">
                  <c:v>Industry</c:v>
                </c:pt>
                <c:pt idx="2">
                  <c:v>S&amp;P 500</c:v>
                </c:pt>
              </c:strCache>
            </c:strRef>
          </c:cat>
          <c:val>
            <c:numRef>
              <c:f>Sheet3!$B$2:$D$2</c:f>
              <c:numCache>
                <c:formatCode>General</c:formatCode>
                <c:ptCount val="3"/>
                <c:pt idx="0">
                  <c:v>1.97</c:v>
                </c:pt>
                <c:pt idx="1">
                  <c:v>33.379999999999995</c:v>
                </c:pt>
                <c:pt idx="2">
                  <c:v>7.74</c:v>
                </c:pt>
              </c:numCache>
            </c:numRef>
          </c:val>
        </c:ser>
        <c:ser>
          <c:idx val="1"/>
          <c:order val="1"/>
          <c:tx>
            <c:strRef>
              <c:f>Sheet3!$A$3</c:f>
              <c:strCache>
                <c:ptCount val="1"/>
                <c:pt idx="0">
                  <c:v>Net Income</c:v>
                </c:pt>
              </c:strCache>
            </c:strRef>
          </c:tx>
          <c:invertIfNegative val="0"/>
          <c:dLbls>
            <c:spPr>
              <a:noFill/>
              <a:ln>
                <a:noFill/>
              </a:ln>
              <a:effectLst/>
            </c:spPr>
            <c:txPr>
              <a:bodyPr/>
              <a:lstStyle/>
              <a:p>
                <a:pPr>
                  <a:defRPr sz="1100">
                    <a:latin typeface="Maiandra GD" pitchFamily="34" charset="0"/>
                    <a:cs typeface="American Typewriter"/>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Sheet3!$B$1:$D$1</c:f>
              <c:strCache>
                <c:ptCount val="3"/>
                <c:pt idx="0">
                  <c:v>Dell</c:v>
                </c:pt>
                <c:pt idx="1">
                  <c:v>Industry</c:v>
                </c:pt>
                <c:pt idx="2">
                  <c:v>S&amp;P 500</c:v>
                </c:pt>
              </c:strCache>
            </c:strRef>
          </c:cat>
          <c:val>
            <c:numRef>
              <c:f>Sheet3!$B$3:$D$3</c:f>
              <c:numCache>
                <c:formatCode>General</c:formatCode>
                <c:ptCount val="3"/>
                <c:pt idx="0">
                  <c:v>-6.06</c:v>
                </c:pt>
                <c:pt idx="1">
                  <c:v>54.8</c:v>
                </c:pt>
                <c:pt idx="2">
                  <c:v>7.64</c:v>
                </c:pt>
              </c:numCache>
            </c:numRef>
          </c:val>
        </c:ser>
        <c:dLbls>
          <c:showLegendKey val="0"/>
          <c:showVal val="1"/>
          <c:showCatName val="0"/>
          <c:showSerName val="0"/>
          <c:showPercent val="0"/>
          <c:showBubbleSize val="0"/>
        </c:dLbls>
        <c:gapWidth val="150"/>
        <c:overlap val="-25"/>
        <c:axId val="229491568"/>
        <c:axId val="229487088"/>
      </c:barChart>
      <c:catAx>
        <c:axId val="229491568"/>
        <c:scaling>
          <c:orientation val="minMax"/>
        </c:scaling>
        <c:delete val="0"/>
        <c:axPos val="b"/>
        <c:numFmt formatCode="General" sourceLinked="0"/>
        <c:majorTickMark val="none"/>
        <c:minorTickMark val="none"/>
        <c:tickLblPos val="nextTo"/>
        <c:txPr>
          <a:bodyPr/>
          <a:lstStyle/>
          <a:p>
            <a:pPr>
              <a:defRPr sz="1200">
                <a:latin typeface="Maiandra GD" pitchFamily="34" charset="0"/>
                <a:cs typeface="American Typewriter"/>
              </a:defRPr>
            </a:pPr>
            <a:endParaRPr lang="en-US"/>
          </a:p>
        </c:txPr>
        <c:crossAx val="229487088"/>
        <c:crosses val="autoZero"/>
        <c:auto val="1"/>
        <c:lblAlgn val="ctr"/>
        <c:lblOffset val="100"/>
        <c:noMultiLvlLbl val="0"/>
      </c:catAx>
      <c:valAx>
        <c:axId val="229487088"/>
        <c:scaling>
          <c:orientation val="minMax"/>
        </c:scaling>
        <c:delete val="1"/>
        <c:axPos val="l"/>
        <c:numFmt formatCode="General" sourceLinked="1"/>
        <c:majorTickMark val="none"/>
        <c:minorTickMark val="none"/>
        <c:tickLblPos val="none"/>
        <c:crossAx val="229491568"/>
        <c:crosses val="autoZero"/>
        <c:crossBetween val="between"/>
      </c:valAx>
    </c:plotArea>
    <c:legend>
      <c:legendPos val="t"/>
      <c:layout>
        <c:manualLayout>
          <c:xMode val="edge"/>
          <c:yMode val="edge"/>
          <c:x val="0.3255854056455551"/>
          <c:y val="6.0936548803564312E-2"/>
          <c:w val="0.3507739938554631"/>
          <c:h val="5.6892489759517918E-2"/>
        </c:manualLayout>
      </c:layout>
      <c:overlay val="0"/>
      <c:txPr>
        <a:bodyPr/>
        <a:lstStyle/>
        <a:p>
          <a:pPr>
            <a:defRPr sz="1200">
              <a:latin typeface="Maiandra GD" pitchFamily="34" charset="0"/>
              <a:cs typeface="American Typewriter"/>
            </a:defRPr>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pieChart>
        <c:varyColors val="1"/>
        <c:ser>
          <c:idx val="0"/>
          <c:order val="0"/>
          <c:dLbls>
            <c:dLbl>
              <c:idx val="0"/>
              <c:layout>
                <c:manualLayout>
                  <c:x val="-0.15847195904263703"/>
                  <c:y val="7.3321217028047406E-2"/>
                </c:manualLayout>
              </c:layout>
              <c:spPr/>
              <c:txPr>
                <a:bodyPr/>
                <a:lstStyle/>
                <a:p>
                  <a:pPr>
                    <a:defRPr>
                      <a:latin typeface="American Typewriter"/>
                      <a:cs typeface="American Typewriter"/>
                    </a:defRPr>
                  </a:pPr>
                  <a:endParaRPr lang="en-US"/>
                </a:p>
              </c:txPr>
              <c:showLegendKey val="0"/>
              <c:showVal val="0"/>
              <c:showCatName val="0"/>
              <c:showSerName val="0"/>
              <c:showPercent val="1"/>
              <c:showBubbleSize val="0"/>
              <c:extLst>
                <c:ext xmlns:c15="http://schemas.microsoft.com/office/drawing/2012/chart" uri="{CE6537A1-D6FC-4f65-9D91-7224C49458BB}">
                  <c15:layout/>
                </c:ext>
              </c:extLst>
            </c:dLbl>
            <c:dLbl>
              <c:idx val="1"/>
              <c:delete val="1"/>
              <c:extLst>
                <c:ext xmlns:c15="http://schemas.microsoft.com/office/drawing/2012/chart" uri="{CE6537A1-D6FC-4f65-9D91-7224C49458BB}"/>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extLst>
          </c:dLbls>
          <c:val>
            <c:numRef>
              <c:f>Sheet2!$C$8:$C$9</c:f>
              <c:numCache>
                <c:formatCode>0.00%</c:formatCode>
                <c:ptCount val="2"/>
                <c:pt idx="0">
                  <c:v>0.28970000000000001</c:v>
                </c:pt>
                <c:pt idx="1">
                  <c:v>0.71030000000000004</c:v>
                </c:pt>
              </c:numCache>
            </c:numRef>
          </c:val>
        </c:ser>
        <c:dLbls>
          <c:showLegendKey val="0"/>
          <c:showVal val="0"/>
          <c:showCatName val="0"/>
          <c:showSerName val="0"/>
          <c:showPercent val="1"/>
          <c:showBubbleSize val="0"/>
          <c:showLeaderLines val="1"/>
        </c:dLbls>
        <c:firstSliceAng val="0"/>
      </c:pieChart>
    </c:plotArea>
    <c:plotVisOnly val="1"/>
    <c:dispBlanksAs val="zero"/>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pieChart>
        <c:varyColors val="1"/>
        <c:ser>
          <c:idx val="0"/>
          <c:order val="0"/>
          <c:dLbls>
            <c:dLbl>
              <c:idx val="0"/>
              <c:layout>
                <c:manualLayout>
                  <c:x val="-0.14760665247065599"/>
                  <c:y val="8.6009808413208211E-2"/>
                </c:manualLayout>
              </c:layout>
              <c:showLegendKey val="0"/>
              <c:showVal val="0"/>
              <c:showCatName val="0"/>
              <c:showSerName val="0"/>
              <c:showPercent val="1"/>
              <c:showBubbleSize val="0"/>
              <c:extLst>
                <c:ext xmlns:c15="http://schemas.microsoft.com/office/drawing/2012/chart" uri="{CE6537A1-D6FC-4f65-9D91-7224C49458BB}">
                  <c15:layout/>
                </c:ext>
              </c:extLst>
            </c:dLbl>
            <c:dLbl>
              <c:idx val="1"/>
              <c:delete val="1"/>
              <c:extLst>
                <c:ext xmlns:c15="http://schemas.microsoft.com/office/drawing/2012/chart" uri="{CE6537A1-D6FC-4f65-9D91-7224C49458BB}"/>
              </c:extLst>
            </c:dLbl>
            <c:spPr>
              <a:noFill/>
              <a:ln>
                <a:noFill/>
              </a:ln>
              <a:effectLst/>
            </c:spPr>
            <c:txPr>
              <a:bodyPr/>
              <a:lstStyle/>
              <a:p>
                <a:pPr>
                  <a:defRPr>
                    <a:latin typeface="American Typewriter"/>
                    <a:cs typeface="American Typewriter"/>
                  </a:defRPr>
                </a:pPr>
                <a:endParaRPr lang="en-US"/>
              </a:p>
            </c:txPr>
            <c:showLegendKey val="0"/>
            <c:showVal val="0"/>
            <c:showCatName val="0"/>
            <c:showSerName val="0"/>
            <c:showPercent val="1"/>
            <c:showBubbleSize val="0"/>
            <c:showLeaderLines val="1"/>
            <c:extLst>
              <c:ext xmlns:c15="http://schemas.microsoft.com/office/drawing/2012/chart" uri="{CE6537A1-D6FC-4f65-9D91-7224C49458BB}"/>
            </c:extLst>
          </c:dLbls>
          <c:val>
            <c:numRef>
              <c:f>Sheet2!$D$8:$D$9</c:f>
              <c:numCache>
                <c:formatCode>0.00%</c:formatCode>
                <c:ptCount val="2"/>
                <c:pt idx="0">
                  <c:v>0.27400000000000002</c:v>
                </c:pt>
                <c:pt idx="1">
                  <c:v>0.72600000000000009</c:v>
                </c:pt>
              </c:numCache>
            </c:numRef>
          </c:val>
        </c:ser>
        <c:dLbls>
          <c:showLegendKey val="0"/>
          <c:showVal val="0"/>
          <c:showCatName val="0"/>
          <c:showSerName val="0"/>
          <c:showPercent val="1"/>
          <c:showBubbleSize val="0"/>
          <c:showLeaderLines val="1"/>
        </c:dLbls>
        <c:firstSliceAng val="0"/>
      </c:pieChart>
    </c:plotArea>
    <c:plotVisOnly val="1"/>
    <c:dispBlanksAs val="zero"/>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pieChart>
        <c:varyColors val="1"/>
        <c:ser>
          <c:idx val="0"/>
          <c:order val="0"/>
          <c:dLbls>
            <c:dLbl>
              <c:idx val="0"/>
              <c:layout>
                <c:manualLayout>
                  <c:x val="-0.16494010333092704"/>
                  <c:y val="0.110125498638263"/>
                </c:manualLayout>
              </c:layout>
              <c:showLegendKey val="0"/>
              <c:showVal val="0"/>
              <c:showCatName val="0"/>
              <c:showSerName val="0"/>
              <c:showPercent val="1"/>
              <c:showBubbleSize val="0"/>
              <c:extLst>
                <c:ext xmlns:c15="http://schemas.microsoft.com/office/drawing/2012/chart" uri="{CE6537A1-D6FC-4f65-9D91-7224C49458BB}">
                  <c15:layout/>
                </c:ext>
              </c:extLst>
            </c:dLbl>
            <c:dLbl>
              <c:idx val="1"/>
              <c:delete val="1"/>
              <c:extLst>
                <c:ext xmlns:c15="http://schemas.microsoft.com/office/drawing/2012/chart" uri="{CE6537A1-D6FC-4f65-9D91-7224C49458BB}"/>
              </c:extLst>
            </c:dLbl>
            <c:spPr>
              <a:noFill/>
              <a:ln>
                <a:noFill/>
              </a:ln>
              <a:effectLst/>
            </c:spPr>
            <c:txPr>
              <a:bodyPr/>
              <a:lstStyle/>
              <a:p>
                <a:pPr>
                  <a:defRPr>
                    <a:latin typeface="American Typewriter"/>
                    <a:cs typeface="American Typewriter"/>
                  </a:defRPr>
                </a:pPr>
                <a:endParaRPr lang="en-US"/>
              </a:p>
            </c:txPr>
            <c:showLegendKey val="0"/>
            <c:showVal val="0"/>
            <c:showCatName val="0"/>
            <c:showSerName val="0"/>
            <c:showPercent val="1"/>
            <c:showBubbleSize val="0"/>
            <c:showLeaderLines val="1"/>
            <c:extLst>
              <c:ext xmlns:c15="http://schemas.microsoft.com/office/drawing/2012/chart" uri="{CE6537A1-D6FC-4f65-9D91-7224C49458BB}"/>
            </c:extLst>
          </c:dLbls>
          <c:val>
            <c:numRef>
              <c:f>Sheet2!$E$8:$E$9</c:f>
              <c:numCache>
                <c:formatCode>0.00%</c:formatCode>
                <c:ptCount val="2"/>
                <c:pt idx="0">
                  <c:v>0.23540000000000003</c:v>
                </c:pt>
                <c:pt idx="1">
                  <c:v>0.76460000000000117</c:v>
                </c:pt>
              </c:numCache>
            </c:numRef>
          </c:val>
        </c:ser>
        <c:dLbls>
          <c:showLegendKey val="0"/>
          <c:showVal val="0"/>
          <c:showCatName val="0"/>
          <c:showSerName val="0"/>
          <c:showPercent val="1"/>
          <c:showBubbleSize val="0"/>
          <c:showLeaderLines val="1"/>
        </c:dLbls>
        <c:firstSliceAng val="0"/>
      </c:pieChart>
    </c:plotArea>
    <c:plotVisOnly val="1"/>
    <c:dispBlanksAs val="zero"/>
    <c:showDLblsOverMax val="0"/>
  </c:chart>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pieChart>
        <c:varyColors val="1"/>
        <c:ser>
          <c:idx val="0"/>
          <c:order val="0"/>
          <c:dLbls>
            <c:dLbl>
              <c:idx val="0"/>
              <c:layout>
                <c:manualLayout>
                  <c:x val="-0.14664827787986903"/>
                  <c:y val="0.10602238913602501"/>
                </c:manualLayout>
              </c:layout>
              <c:showLegendKey val="0"/>
              <c:showVal val="0"/>
              <c:showCatName val="0"/>
              <c:showSerName val="0"/>
              <c:showPercent val="1"/>
              <c:showBubbleSize val="0"/>
              <c:extLst>
                <c:ext xmlns:c15="http://schemas.microsoft.com/office/drawing/2012/chart" uri="{CE6537A1-D6FC-4f65-9D91-7224C49458BB}">
                  <c15:layout/>
                </c:ext>
              </c:extLst>
            </c:dLbl>
            <c:dLbl>
              <c:idx val="1"/>
              <c:delete val="1"/>
              <c:extLst>
                <c:ext xmlns:c15="http://schemas.microsoft.com/office/drawing/2012/chart" uri="{CE6537A1-D6FC-4f65-9D91-7224C49458BB}"/>
              </c:extLst>
            </c:dLbl>
            <c:spPr>
              <a:noFill/>
              <a:ln>
                <a:noFill/>
              </a:ln>
              <a:effectLst/>
            </c:spPr>
            <c:txPr>
              <a:bodyPr/>
              <a:lstStyle/>
              <a:p>
                <a:pPr>
                  <a:defRPr>
                    <a:latin typeface="American Typewriter"/>
                    <a:cs typeface="American Typewriter"/>
                  </a:defRPr>
                </a:pPr>
                <a:endParaRPr lang="en-US"/>
              </a:p>
            </c:txPr>
            <c:showLegendKey val="0"/>
            <c:showVal val="0"/>
            <c:showCatName val="0"/>
            <c:showSerName val="0"/>
            <c:showPercent val="1"/>
            <c:showBubbleSize val="0"/>
            <c:showLeaderLines val="1"/>
            <c:extLst>
              <c:ext xmlns:c15="http://schemas.microsoft.com/office/drawing/2012/chart" uri="{CE6537A1-D6FC-4f65-9D91-7224C49458BB}"/>
            </c:extLst>
          </c:dLbls>
          <c:val>
            <c:numRef>
              <c:f>Sheet2!$F$8:$F$9</c:f>
              <c:numCache>
                <c:formatCode>0.00%</c:formatCode>
                <c:ptCount val="2"/>
                <c:pt idx="0">
                  <c:v>0.20090000000000002</c:v>
                </c:pt>
                <c:pt idx="1">
                  <c:v>0.79910000000000003</c:v>
                </c:pt>
              </c:numCache>
            </c:numRef>
          </c:val>
        </c:ser>
        <c:dLbls>
          <c:showLegendKey val="0"/>
          <c:showVal val="0"/>
          <c:showCatName val="0"/>
          <c:showSerName val="0"/>
          <c:showPercent val="1"/>
          <c:showBubbleSize val="0"/>
          <c:showLeaderLines val="1"/>
        </c:dLbls>
        <c:firstSliceAng val="0"/>
      </c:pieChart>
    </c:plotArea>
    <c:plotVisOnly val="1"/>
    <c:dispBlanksAs val="zero"/>
    <c:showDLblsOverMax val="0"/>
  </c:chart>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3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5.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4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C10D83-DE2D-4ABF-86AC-31CF97DB3704}" type="datetimeFigureOut">
              <a:rPr lang="en-GB" smtClean="0"/>
              <a:t>16/02/2017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45F7B-B0BD-4B49-B19A-0A5D0F6F48A1}" type="slidenum">
              <a:rPr lang="en-GB" smtClean="0"/>
              <a:t>‹#›</a:t>
            </a:fld>
            <a:endParaRPr lang="en-GB"/>
          </a:p>
        </p:txBody>
      </p:sp>
    </p:spTree>
    <p:extLst>
      <p:ext uri="{BB962C8B-B14F-4D97-AF65-F5344CB8AC3E}">
        <p14:creationId xmlns:p14="http://schemas.microsoft.com/office/powerpoint/2010/main" val="1665880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17637-B351-064C-AD10-D8C36E33C638}" type="slidenum">
              <a:rPr lang="en-US" smtClean="0"/>
              <a:pPr/>
              <a:t>4</a:t>
            </a:fld>
            <a:endParaRPr lang="en-US"/>
          </a:p>
        </p:txBody>
      </p:sp>
    </p:spTree>
    <p:extLst>
      <p:ext uri="{BB962C8B-B14F-4D97-AF65-F5344CB8AC3E}">
        <p14:creationId xmlns:p14="http://schemas.microsoft.com/office/powerpoint/2010/main" val="169134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04347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49653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8111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AA1ABA7-5204-44E5-B944-81E8CEA31680}"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2949419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A1ABA7-5204-44E5-B944-81E8CEA31680}" type="datetimeFigureOut">
              <a:rPr lang="en-GB" smtClean="0"/>
              <a:t>16/02/2017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1104398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3329307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1768122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1467280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A1ABA7-5204-44E5-B944-81E8CEA31680}"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75937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A1ABA7-5204-44E5-B944-81E8CEA31680}"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1409473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1561116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42998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987549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3057236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0491213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2144996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A1ABA7-5204-44E5-B944-81E8CEA31680}"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23A9D-5BA9-4FF5-AEF0-3C9BDDFC2A43}" type="slidenum">
              <a:rPr lang="en-GB" smtClean="0"/>
              <a:t>‹#›</a:t>
            </a:fld>
            <a:endParaRPr lang="en-GB"/>
          </a:p>
        </p:txBody>
      </p:sp>
    </p:spTree>
    <p:extLst>
      <p:ext uri="{BB962C8B-B14F-4D97-AF65-F5344CB8AC3E}">
        <p14:creationId xmlns:p14="http://schemas.microsoft.com/office/powerpoint/2010/main" val="4277180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A1ABA7-5204-44E5-B944-81E8CEA31680}" type="datetimeFigureOut">
              <a:rPr lang="en-GB" smtClean="0"/>
              <a:t>16/02/2017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DF23A9D-5BA9-4FF5-AEF0-3C9BDDFC2A43}" type="slidenum">
              <a:rPr lang="en-GB" smtClean="0"/>
              <a:t>‹#›</a:t>
            </a:fld>
            <a:endParaRPr lang="en-GB"/>
          </a:p>
        </p:txBody>
      </p:sp>
    </p:spTree>
    <p:extLst>
      <p:ext uri="{BB962C8B-B14F-4D97-AF65-F5344CB8AC3E}">
        <p14:creationId xmlns:p14="http://schemas.microsoft.com/office/powerpoint/2010/main" val="213791514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7.xml"/><Relationship Id="rId5" Type="http://schemas.openxmlformats.org/officeDocument/2006/relationships/chart" Target="../charts/chart5.xml"/><Relationship Id="rId4" Type="http://schemas.openxmlformats.org/officeDocument/2006/relationships/chart" Target="../charts/chart4.xm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35.emf"/><Relationship Id="rId4" Type="http://schemas.openxmlformats.org/officeDocument/2006/relationships/package" Target="../embeddings/Microsoft_Excel_Worksheet1.xlsx"/></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36.emf"/><Relationship Id="rId4" Type="http://schemas.openxmlformats.org/officeDocument/2006/relationships/package" Target="../embeddings/Microsoft_Excel_Worksheet2.xlsx"/></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jpeg"/></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44.emf"/><Relationship Id="rId4" Type="http://schemas.openxmlformats.org/officeDocument/2006/relationships/package" Target="../embeddings/Microsoft_Excel_Worksheet3.xlsx"/></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45.emf"/><Relationship Id="rId4" Type="http://schemas.openxmlformats.org/officeDocument/2006/relationships/package" Target="../embeddings/Microsoft_Excel_Worksheet4.xlsx"/></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46.emf"/><Relationship Id="rId4" Type="http://schemas.openxmlformats.org/officeDocument/2006/relationships/package" Target="../embeddings/Microsoft_Excel_Worksheet5.xlsx"/></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47.emf"/><Relationship Id="rId4" Type="http://schemas.openxmlformats.org/officeDocument/2006/relationships/package" Target="../embeddings/Microsoft_Excel_Worksheet6.xlsx"/></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601px-Dell_Logo.png"/>
          <p:cNvPicPr>
            <a:picLocks noChangeAspect="1"/>
          </p:cNvPicPr>
          <p:nvPr/>
        </p:nvPicPr>
        <p:blipFill>
          <a:blip r:embed="rId2" cstate="print">
            <a:biLevel thresh="25000"/>
            <a:extLst>
              <a:ext uri="{28A0092B-C50C-407E-A947-70E740481C1C}">
                <a14:useLocalDpi xmlns:a14="http://schemas.microsoft.com/office/drawing/2010/main" val="0"/>
              </a:ext>
            </a:extLst>
          </a:blip>
          <a:stretch>
            <a:fillRect/>
          </a:stretch>
        </p:blipFill>
        <p:spPr>
          <a:xfrm>
            <a:off x="8625525" y="4699388"/>
            <a:ext cx="1373438" cy="1368868"/>
          </a:xfrm>
          <a:prstGeom prst="rect">
            <a:avLst/>
          </a:prstGeom>
        </p:spPr>
      </p:pic>
      <p:sp>
        <p:nvSpPr>
          <p:cNvPr id="5" name="TextBox 4"/>
          <p:cNvSpPr txBox="1"/>
          <p:nvPr/>
        </p:nvSpPr>
        <p:spPr>
          <a:xfrm>
            <a:off x="1524004" y="5143650"/>
            <a:ext cx="6936947" cy="523220"/>
          </a:xfrm>
          <a:prstGeom prst="rect">
            <a:avLst/>
          </a:prstGeom>
          <a:noFill/>
        </p:spPr>
        <p:txBody>
          <a:bodyPr wrap="square" rtlCol="0">
            <a:spAutoFit/>
          </a:bodyPr>
          <a:lstStyle/>
          <a:p>
            <a:pPr algn="r"/>
            <a:r>
              <a:rPr lang="en-US" sz="2800" dirty="0">
                <a:solidFill>
                  <a:schemeClr val="bg1"/>
                </a:solidFill>
                <a:latin typeface="Maiandra GD" pitchFamily="34" charset="0"/>
                <a:cs typeface="Prestige Elite Std Bold"/>
              </a:rPr>
              <a:t>Strategic Management Case Study</a:t>
            </a:r>
            <a:endParaRPr lang="en-US" sz="2800" dirty="0">
              <a:solidFill>
                <a:schemeClr val="bg1"/>
              </a:solidFill>
              <a:latin typeface="Maiandra GD" pitchFamily="34" charset="0"/>
              <a:cs typeface="Prestige Elite Std Bold"/>
            </a:endParaRPr>
          </a:p>
        </p:txBody>
      </p:sp>
    </p:spTree>
    <p:extLst>
      <p:ext uri="{BB962C8B-B14F-4D97-AF65-F5344CB8AC3E}">
        <p14:creationId xmlns:p14="http://schemas.microsoft.com/office/powerpoint/2010/main" val="3035479606"/>
      </p:ext>
    </p:extLst>
  </p:cSld>
  <p:clrMapOvr>
    <a:masterClrMapping/>
  </p:clrMapOvr>
  <p:transition>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9833" y="206181"/>
            <a:ext cx="3487476" cy="995299"/>
          </a:xfrm>
        </p:spPr>
        <p:txBody>
          <a:bodyPr>
            <a:normAutofit/>
          </a:bodyPr>
          <a:lstStyle/>
          <a:p>
            <a:pPr algn="l"/>
            <a:r>
              <a:rPr lang="en-US" dirty="0" smtClean="0">
                <a:solidFill>
                  <a:srgbClr val="1D6DCC"/>
                </a:solidFill>
                <a:latin typeface="Maiandra GD" pitchFamily="34" charset="0"/>
                <a:cs typeface="Adobe Garamond Pro"/>
              </a:rPr>
              <a:t>CONTENTS</a:t>
            </a:r>
            <a:endParaRPr lang="en-US" dirty="0">
              <a:solidFill>
                <a:srgbClr val="1D6DCC"/>
              </a:solidFill>
              <a:latin typeface="Maiandra GD" pitchFamily="34" charset="0"/>
              <a:cs typeface="Adobe Garamond Pro"/>
            </a:endParaRPr>
          </a:p>
        </p:txBody>
      </p:sp>
      <p:sp>
        <p:nvSpPr>
          <p:cNvPr id="3" name="Content Placeholder 2"/>
          <p:cNvSpPr>
            <a:spLocks noGrp="1"/>
          </p:cNvSpPr>
          <p:nvPr>
            <p:ph idx="1"/>
          </p:nvPr>
        </p:nvSpPr>
        <p:spPr>
          <a:xfrm>
            <a:off x="2129833" y="1478612"/>
            <a:ext cx="8229600" cy="3546678"/>
          </a:xfrm>
        </p:spPr>
        <p:txBody>
          <a:bodyPr>
            <a:normAutofit lnSpcReduction="10000"/>
          </a:bodyPr>
          <a:lstStyle/>
          <a:p>
            <a:pPr marL="514350" indent="-514350">
              <a:lnSpc>
                <a:spcPct val="200000"/>
              </a:lnSpc>
              <a:buAutoNum type="arabicPeriod"/>
            </a:pPr>
            <a:r>
              <a:rPr lang="en-US" sz="1600" cap="all" dirty="0">
                <a:solidFill>
                  <a:srgbClr val="F9BC00"/>
                </a:solidFill>
                <a:latin typeface="Maiandra GD" pitchFamily="34" charset="0"/>
                <a:cs typeface="American Typewriter"/>
              </a:rPr>
              <a:t>Overview         											</a:t>
            </a:r>
            <a:r>
              <a:rPr lang="en-US" sz="1600" dirty="0">
                <a:solidFill>
                  <a:srgbClr val="F9BC00"/>
                </a:solidFill>
                <a:latin typeface="Maiandra GD" pitchFamily="34" charset="0"/>
                <a:cs typeface="American Typewriter"/>
              </a:rPr>
              <a:t>pg. 3</a:t>
            </a:r>
            <a:r>
              <a:rPr lang="en-US" sz="1600" cap="all" dirty="0">
                <a:solidFill>
                  <a:srgbClr val="F9BC00"/>
                </a:solidFill>
                <a:latin typeface="Maiandra GD" pitchFamily="34" charset="0"/>
                <a:cs typeface="American Typewriter"/>
              </a:rPr>
              <a:t> </a:t>
            </a:r>
          </a:p>
          <a:p>
            <a:pPr marL="514350" indent="-514350">
              <a:lnSpc>
                <a:spcPct val="200000"/>
              </a:lnSpc>
              <a:buAutoNum type="arabicPeriod"/>
            </a:pPr>
            <a:r>
              <a:rPr lang="en-US" sz="1600" cap="all" dirty="0">
                <a:solidFill>
                  <a:srgbClr val="A60C48"/>
                </a:solidFill>
                <a:latin typeface="Maiandra GD" pitchFamily="34" charset="0"/>
                <a:cs typeface="American Typewriter"/>
              </a:rPr>
              <a:t>Company Overview		</a:t>
            </a:r>
            <a:r>
              <a:rPr lang="en-US" sz="1600" cap="all" dirty="0">
                <a:solidFill>
                  <a:srgbClr val="F9BC00"/>
                </a:solidFill>
                <a:latin typeface="Maiandra GD" pitchFamily="34" charset="0"/>
                <a:cs typeface="American Typewriter"/>
              </a:rPr>
              <a:t>                   		</a:t>
            </a:r>
            <a:r>
              <a:rPr lang="en-US" sz="1600" cap="all" dirty="0">
                <a:solidFill>
                  <a:srgbClr val="F9BC00"/>
                </a:solidFill>
                <a:latin typeface="Maiandra GD" pitchFamily="34" charset="0"/>
                <a:cs typeface="American Typewriter"/>
              </a:rPr>
              <a:t>	</a:t>
            </a:r>
            <a:r>
              <a:rPr lang="en-US" sz="1600" cap="all" dirty="0">
                <a:solidFill>
                  <a:srgbClr val="F9BC00"/>
                </a:solidFill>
                <a:latin typeface="Maiandra GD" pitchFamily="34" charset="0"/>
                <a:cs typeface="American Typewriter"/>
              </a:rPr>
              <a:t>		</a:t>
            </a:r>
            <a:r>
              <a:rPr lang="en-US" sz="1600" cap="all" dirty="0">
                <a:solidFill>
                  <a:srgbClr val="A60C48"/>
                </a:solidFill>
                <a:latin typeface="Maiandra GD" pitchFamily="34" charset="0"/>
                <a:cs typeface="American Typewriter"/>
              </a:rPr>
              <a:t>	</a:t>
            </a:r>
            <a:r>
              <a:rPr lang="en-US" sz="1600" dirty="0">
                <a:solidFill>
                  <a:srgbClr val="A60C48"/>
                </a:solidFill>
                <a:latin typeface="Maiandra GD" pitchFamily="34" charset="0"/>
                <a:cs typeface="American Typewriter"/>
              </a:rPr>
              <a:t>pg. 5</a:t>
            </a:r>
            <a:endParaRPr lang="en-US" sz="1600" cap="all" dirty="0">
              <a:solidFill>
                <a:srgbClr val="A60C48"/>
              </a:solidFill>
              <a:latin typeface="Maiandra GD" pitchFamily="34" charset="0"/>
              <a:cs typeface="American Typewriter"/>
            </a:endParaRPr>
          </a:p>
          <a:p>
            <a:pPr marL="514350" indent="-514350">
              <a:lnSpc>
                <a:spcPct val="200000"/>
              </a:lnSpc>
              <a:buAutoNum type="arabicPeriod"/>
            </a:pPr>
            <a:r>
              <a:rPr lang="en-US" sz="1600" cap="all" dirty="0">
                <a:solidFill>
                  <a:srgbClr val="C2121A"/>
                </a:solidFill>
                <a:latin typeface="Maiandra GD" pitchFamily="34" charset="0"/>
                <a:cs typeface="American Typewriter"/>
              </a:rPr>
              <a:t>External Audit                              </a:t>
            </a:r>
            <a:r>
              <a:rPr lang="en-US" sz="1600" cap="all" dirty="0">
                <a:solidFill>
                  <a:srgbClr val="A60C48"/>
                </a:solidFill>
                <a:latin typeface="Maiandra GD" pitchFamily="34" charset="0"/>
                <a:cs typeface="American Typewriter"/>
              </a:rPr>
              <a:t>						</a:t>
            </a:r>
            <a:r>
              <a:rPr lang="en-US" sz="1600" cap="all" dirty="0">
                <a:solidFill>
                  <a:srgbClr val="C2121A"/>
                </a:solidFill>
                <a:latin typeface="Maiandra GD" pitchFamily="34" charset="0"/>
                <a:cs typeface="American Typewriter"/>
              </a:rPr>
              <a:t>	</a:t>
            </a:r>
            <a:r>
              <a:rPr lang="en-US" sz="1600" dirty="0">
                <a:solidFill>
                  <a:srgbClr val="C2121A"/>
                </a:solidFill>
                <a:latin typeface="Maiandra GD" pitchFamily="34" charset="0"/>
                <a:cs typeface="American Typewriter"/>
              </a:rPr>
              <a:t>pg. 16</a:t>
            </a:r>
            <a:endParaRPr lang="en-US" sz="1600" cap="all" dirty="0">
              <a:solidFill>
                <a:srgbClr val="C2121A"/>
              </a:solidFill>
              <a:latin typeface="Maiandra GD" pitchFamily="34" charset="0"/>
              <a:cs typeface="American Typewriter"/>
            </a:endParaRPr>
          </a:p>
          <a:p>
            <a:pPr marL="514350" indent="-514350">
              <a:lnSpc>
                <a:spcPct val="200000"/>
              </a:lnSpc>
              <a:buAutoNum type="arabicPeriod"/>
            </a:pPr>
            <a:r>
              <a:rPr lang="en-US" sz="1600" cap="all" dirty="0">
                <a:solidFill>
                  <a:srgbClr val="60B500"/>
                </a:solidFill>
                <a:latin typeface="Maiandra GD" pitchFamily="34" charset="0"/>
                <a:cs typeface="American Typewriter"/>
              </a:rPr>
              <a:t>Internal Audit </a:t>
            </a:r>
            <a:r>
              <a:rPr lang="en-US" sz="1600" cap="all" dirty="0">
                <a:solidFill>
                  <a:srgbClr val="60B500"/>
                </a:solidFill>
                <a:latin typeface="Maiandra GD" pitchFamily="34" charset="0"/>
                <a:cs typeface="American Typewriter"/>
              </a:rPr>
              <a:t>  </a:t>
            </a:r>
            <a:r>
              <a:rPr lang="en-US" sz="1600" cap="all" dirty="0">
                <a:solidFill>
                  <a:srgbClr val="60B500"/>
                </a:solidFill>
                <a:latin typeface="Maiandra GD" pitchFamily="34" charset="0"/>
                <a:cs typeface="American Typewriter"/>
              </a:rPr>
              <a:t>                               </a:t>
            </a:r>
            <a:r>
              <a:rPr lang="en-US" sz="1600" cap="all" dirty="0">
                <a:solidFill>
                  <a:srgbClr val="348AB4"/>
                </a:solidFill>
                <a:latin typeface="Maiandra GD" pitchFamily="34" charset="0"/>
                <a:cs typeface="American Typewriter"/>
              </a:rPr>
              <a:t>				</a:t>
            </a:r>
            <a:r>
              <a:rPr lang="en-US" sz="1600" cap="all" dirty="0">
                <a:solidFill>
                  <a:srgbClr val="60B500"/>
                </a:solidFill>
                <a:latin typeface="Maiandra GD" pitchFamily="34" charset="0"/>
                <a:cs typeface="American Typewriter"/>
              </a:rPr>
              <a:t>		</a:t>
            </a:r>
            <a:r>
              <a:rPr lang="en-US" sz="1600" dirty="0">
                <a:solidFill>
                  <a:srgbClr val="60B500"/>
                </a:solidFill>
                <a:latin typeface="Maiandra GD" pitchFamily="34" charset="0"/>
                <a:cs typeface="American Typewriter"/>
              </a:rPr>
              <a:t>pg. 22</a:t>
            </a:r>
            <a:endParaRPr lang="en-US" sz="1600" cap="all" dirty="0">
              <a:solidFill>
                <a:srgbClr val="60B500"/>
              </a:solidFill>
              <a:latin typeface="Maiandra GD" pitchFamily="34" charset="0"/>
              <a:cs typeface="American Typewriter"/>
            </a:endParaRPr>
          </a:p>
          <a:p>
            <a:pPr marL="514350" indent="-514350">
              <a:lnSpc>
                <a:spcPct val="200000"/>
              </a:lnSpc>
              <a:buAutoNum type="arabicPeriod"/>
            </a:pPr>
            <a:r>
              <a:rPr lang="en-US" sz="1600" cap="all" dirty="0">
                <a:solidFill>
                  <a:srgbClr val="348AB4"/>
                </a:solidFill>
                <a:latin typeface="Maiandra GD" pitchFamily="34" charset="0"/>
                <a:cs typeface="American Typewriter"/>
              </a:rPr>
              <a:t>Strategic Formulation            </a:t>
            </a:r>
            <a:r>
              <a:rPr lang="en-US" sz="1600" cap="all" dirty="0">
                <a:solidFill>
                  <a:srgbClr val="60B500"/>
                </a:solidFill>
                <a:latin typeface="Maiandra GD" pitchFamily="34" charset="0"/>
                <a:cs typeface="American Typewriter"/>
              </a:rPr>
              <a:t>						</a:t>
            </a:r>
            <a:r>
              <a:rPr lang="en-US" sz="1600" cap="all" dirty="0">
                <a:solidFill>
                  <a:srgbClr val="348AB4"/>
                </a:solidFill>
                <a:latin typeface="Maiandra GD" pitchFamily="34" charset="0"/>
                <a:cs typeface="American Typewriter"/>
              </a:rPr>
              <a:t>	</a:t>
            </a:r>
            <a:r>
              <a:rPr lang="en-US" sz="1600" dirty="0">
                <a:solidFill>
                  <a:srgbClr val="348AB4"/>
                </a:solidFill>
                <a:latin typeface="Maiandra GD" pitchFamily="34" charset="0"/>
                <a:cs typeface="American Typewriter"/>
              </a:rPr>
              <a:t>pg. 34</a:t>
            </a:r>
            <a:endParaRPr lang="en-US" sz="1600" cap="all" dirty="0">
              <a:solidFill>
                <a:srgbClr val="348AB4"/>
              </a:solidFill>
              <a:latin typeface="Maiandra GD" pitchFamily="34" charset="0"/>
              <a:cs typeface="American Typewriter"/>
            </a:endParaRPr>
          </a:p>
          <a:p>
            <a:pPr marL="514350" indent="-514350">
              <a:lnSpc>
                <a:spcPct val="200000"/>
              </a:lnSpc>
              <a:buAutoNum type="arabicPeriod"/>
            </a:pPr>
            <a:r>
              <a:rPr lang="en-US" sz="1600" cap="all" dirty="0">
                <a:solidFill>
                  <a:srgbClr val="4F0F77"/>
                </a:solidFill>
                <a:latin typeface="Maiandra GD" pitchFamily="34" charset="0"/>
                <a:cs typeface="American Typewriter"/>
              </a:rPr>
              <a:t>Strategic Evaluation &amp; Update                         				</a:t>
            </a:r>
            <a:r>
              <a:rPr lang="en-US" sz="1600" dirty="0">
                <a:solidFill>
                  <a:srgbClr val="4F0F77"/>
                </a:solidFill>
                <a:latin typeface="Maiandra GD" pitchFamily="34" charset="0"/>
                <a:cs typeface="American Typewriter"/>
              </a:rPr>
              <a:t>pg. 58</a:t>
            </a:r>
            <a:endParaRPr lang="en-US" sz="1600" cap="all" dirty="0">
              <a:solidFill>
                <a:srgbClr val="4F0F77"/>
              </a:solidFill>
              <a:latin typeface="Maiandra GD" pitchFamily="34" charset="0"/>
              <a:cs typeface="American Typewriter"/>
            </a:endParaRPr>
          </a:p>
          <a:p>
            <a:pPr marL="514350" indent="-514350">
              <a:lnSpc>
                <a:spcPct val="200000"/>
              </a:lnSpc>
              <a:buAutoNum type="arabicPeriod"/>
            </a:pPr>
            <a:endParaRPr lang="en-US" sz="1600" cap="all" dirty="0">
              <a:latin typeface="Maiandra GD" pitchFamily="34" charset="0"/>
              <a:cs typeface="American Typewriter"/>
            </a:endParaRPr>
          </a:p>
        </p:txBody>
      </p:sp>
      <p:sp>
        <p:nvSpPr>
          <p:cNvPr id="18" name="Slide Number Placeholder 17"/>
          <p:cNvSpPr>
            <a:spLocks noGrp="1"/>
          </p:cNvSpPr>
          <p:nvPr>
            <p:ph type="sldNum" sz="quarter" idx="12"/>
          </p:nvPr>
        </p:nvSpPr>
        <p:spPr>
          <a:xfrm>
            <a:off x="9926776" y="6356351"/>
            <a:ext cx="284024" cy="365125"/>
          </a:xfrm>
        </p:spPr>
        <p:txBody>
          <a:bodyPr/>
          <a:lstStyle/>
          <a:p>
            <a:fld id="{4BDD8C13-E55E-E140-9FA7-14DA22126518}" type="slidenum">
              <a:rPr lang="en-US" smtClean="0"/>
              <a:pPr/>
              <a:t>2</a:t>
            </a:fld>
            <a:endParaRPr lang="en-US" dirty="0"/>
          </a:p>
        </p:txBody>
      </p:sp>
      <p:cxnSp>
        <p:nvCxnSpPr>
          <p:cNvPr id="11" name="Straight Connector 10"/>
          <p:cNvCxnSpPr/>
          <p:nvPr/>
        </p:nvCxnSpPr>
        <p:spPr>
          <a:xfrm flipV="1">
            <a:off x="2185055" y="2017707"/>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2185055" y="3629184"/>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V="1">
            <a:off x="2185055" y="3092576"/>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flipV="1">
            <a:off x="2185055" y="4163652"/>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flipV="1">
            <a:off x="2185055" y="2562489"/>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V="1">
            <a:off x="2183884" y="4707842"/>
            <a:ext cx="7742893" cy="27612"/>
          </a:xfrm>
          <a:prstGeom prst="line">
            <a:avLst/>
          </a:prstGeom>
          <a:ln w="3175" cmpd="sng">
            <a:solidFill>
              <a:schemeClr val="bg1">
                <a:lumMod val="50000"/>
              </a:schemeClr>
            </a:solidFill>
            <a:prstDash val="lgDash"/>
          </a:ln>
          <a:effectLst/>
        </p:spPr>
        <p:style>
          <a:lnRef idx="2">
            <a:schemeClr val="accent1"/>
          </a:lnRef>
          <a:fillRef idx="0">
            <a:schemeClr val="accent1"/>
          </a:fillRef>
          <a:effectRef idx="1">
            <a:schemeClr val="accent1"/>
          </a:effectRef>
          <a:fontRef idx="minor">
            <a:schemeClr val="tx1"/>
          </a:fontRef>
        </p:style>
      </p:cxnSp>
      <p:pic>
        <p:nvPicPr>
          <p:cNvPr id="19" name="Picture 18" descr="601px-Dell_Logo.png">
            <a:hlinkClick r:id="rId2" action="ppaction://hlinksldjump"/>
          </p:cNvPr>
          <p:cNvPicPr>
            <a:picLocks noChangeAspect="1"/>
          </p:cNvPicPr>
          <p:nvPr/>
        </p:nvPicPr>
        <p:blipFill>
          <a:blip r:embed="rId3" cstate="print">
            <a:duotone>
              <a:prstClr val="black"/>
              <a:schemeClr val="bg1">
                <a:lumMod val="75000"/>
                <a:tint val="45000"/>
                <a:satMod val="400000"/>
              </a:schemeClr>
            </a:duotone>
            <a:extLst>
              <a:ext uri="{28A0092B-C50C-407E-A947-70E740481C1C}">
                <a14:useLocalDpi xmlns:a14="http://schemas.microsoft.com/office/drawing/2010/main" val="0"/>
              </a:ext>
            </a:extLst>
          </a:blip>
          <a:stretch>
            <a:fillRect/>
          </a:stretch>
        </p:blipFill>
        <p:spPr>
          <a:xfrm>
            <a:off x="9562819" y="5818493"/>
            <a:ext cx="571658" cy="569756"/>
          </a:xfrm>
          <a:prstGeom prst="rect">
            <a:avLst/>
          </a:prstGeom>
        </p:spPr>
      </p:pic>
    </p:spTree>
    <p:extLst>
      <p:ext uri="{BB962C8B-B14F-4D97-AF65-F5344CB8AC3E}">
        <p14:creationId xmlns:p14="http://schemas.microsoft.com/office/powerpoint/2010/main" val="3921623088"/>
      </p:ext>
    </p:extLst>
  </p:cSld>
  <p:clrMapOvr>
    <a:masterClrMapping/>
  </p:clrMapOvr>
  <p:transition>
    <p:pull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1.</a:t>
            </a:r>
            <a:endParaRPr lang="en-US" sz="2400" dirty="0">
              <a:latin typeface="Maiandra GD" pitchFamily="34" charset="0"/>
              <a:cs typeface="Adobe Garamond Pro"/>
            </a:endParaRPr>
          </a:p>
        </p:txBody>
      </p:sp>
      <p:cxnSp>
        <p:nvCxnSpPr>
          <p:cNvPr id="4" name="Straight Connector 3"/>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2280654" y="2445305"/>
            <a:ext cx="2648282" cy="707886"/>
          </a:xfrm>
          <a:prstGeom prst="rect">
            <a:avLst/>
          </a:prstGeom>
          <a:noFill/>
        </p:spPr>
        <p:txBody>
          <a:bodyPr wrap="square" rtlCol="0">
            <a:spAutoFit/>
          </a:bodyPr>
          <a:lstStyle/>
          <a:p>
            <a:r>
              <a:rPr lang="en-US" sz="4000" dirty="0">
                <a:solidFill>
                  <a:srgbClr val="FFFFFF"/>
                </a:solidFill>
                <a:latin typeface="Maiandra GD" pitchFamily="34" charset="0"/>
                <a:cs typeface="American Typewriter"/>
              </a:rPr>
              <a:t>Overview</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2390662742"/>
      </p:ext>
    </p:extLst>
  </p:cSld>
  <p:clrMapOvr>
    <a:masterClrMapping/>
  </p:clrMapOvr>
  <p:transition>
    <p:pull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 name="Picture 114"/>
          <p:cNvPicPr>
            <a:picLocks noChangeAspect="1"/>
          </p:cNvPicPr>
          <p:nvPr/>
        </p:nvPicPr>
        <p:blipFill>
          <a:blip r:embed="rId3">
            <a:lum bright="70000" contrast="-70000"/>
            <a:alphaModFix amt="44000"/>
          </a:blip>
          <a:stretch>
            <a:fillRect/>
          </a:stretch>
        </p:blipFill>
        <p:spPr>
          <a:xfrm>
            <a:off x="2213536" y="25077"/>
            <a:ext cx="7707124" cy="6846496"/>
          </a:xfrm>
          <a:prstGeom prst="rect">
            <a:avLst/>
          </a:prstGeom>
        </p:spPr>
      </p:pic>
      <p:sp>
        <p:nvSpPr>
          <p:cNvPr id="110" name="Rectangle 109"/>
          <p:cNvSpPr/>
          <p:nvPr/>
        </p:nvSpPr>
        <p:spPr>
          <a:xfrm>
            <a:off x="6277056" y="6736350"/>
            <a:ext cx="1651331" cy="130685"/>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4" name="Rectangle 3"/>
          <p:cNvSpPr/>
          <p:nvPr/>
        </p:nvSpPr>
        <p:spPr>
          <a:xfrm>
            <a:off x="6088365" y="5242001"/>
            <a:ext cx="216000" cy="1556759"/>
          </a:xfrm>
          <a:prstGeom prst="rect">
            <a:avLst/>
          </a:prstGeom>
          <a:solidFill>
            <a:schemeClr val="tx1"/>
          </a:solid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6" name="Oval 5"/>
          <p:cNvSpPr/>
          <p:nvPr/>
        </p:nvSpPr>
        <p:spPr>
          <a:xfrm>
            <a:off x="6082191" y="6674771"/>
            <a:ext cx="215999" cy="217236"/>
          </a:xfrm>
          <a:prstGeom prst="ellipse">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7" name="Arc 6"/>
          <p:cNvSpPr/>
          <p:nvPr/>
        </p:nvSpPr>
        <p:spPr>
          <a:xfrm rot="12110541">
            <a:off x="4089715" y="2115965"/>
            <a:ext cx="4446012" cy="3170292"/>
          </a:xfrm>
          <a:prstGeom prst="arc">
            <a:avLst>
              <a:gd name="adj1" fmla="val 15170868"/>
              <a:gd name="adj2" fmla="val 20392439"/>
            </a:avLst>
          </a:prstGeom>
          <a:ln w="1143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dirty="0">
              <a:latin typeface="Maiandra GD" pitchFamily="34" charset="0"/>
              <a:cs typeface="Calibri"/>
            </a:endParaRPr>
          </a:p>
        </p:txBody>
      </p:sp>
      <p:sp>
        <p:nvSpPr>
          <p:cNvPr id="9" name="Arc 8"/>
          <p:cNvSpPr/>
          <p:nvPr/>
        </p:nvSpPr>
        <p:spPr>
          <a:xfrm rot="1185329">
            <a:off x="2338074" y="2238412"/>
            <a:ext cx="3986519" cy="4887317"/>
          </a:xfrm>
          <a:prstGeom prst="arc">
            <a:avLst>
              <a:gd name="adj1" fmla="val 16629735"/>
              <a:gd name="adj2" fmla="val 4222"/>
            </a:avLst>
          </a:prstGeom>
          <a:ln w="152400" cmpd="sng">
            <a:solidFill>
              <a:srgbClr val="0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dirty="0">
              <a:latin typeface="Maiandra GD" pitchFamily="34" charset="0"/>
              <a:cs typeface="Calibri"/>
            </a:endParaRPr>
          </a:p>
        </p:txBody>
      </p:sp>
      <p:sp>
        <p:nvSpPr>
          <p:cNvPr id="17" name="Oval 16"/>
          <p:cNvSpPr/>
          <p:nvPr/>
        </p:nvSpPr>
        <p:spPr>
          <a:xfrm rot="1108550">
            <a:off x="4162794" y="3621874"/>
            <a:ext cx="108000" cy="108000"/>
          </a:xfrm>
          <a:prstGeom prst="ellipse">
            <a:avLst/>
          </a:prstGeom>
          <a:solidFill>
            <a:srgbClr val="000000"/>
          </a:solid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19" name="Oval 18"/>
          <p:cNvSpPr/>
          <p:nvPr/>
        </p:nvSpPr>
        <p:spPr>
          <a:xfrm>
            <a:off x="5353882" y="2434322"/>
            <a:ext cx="144000" cy="143999"/>
          </a:xfrm>
          <a:prstGeom prst="ellipse">
            <a:avLst/>
          </a:prstGeom>
          <a:solidFill>
            <a:srgbClr val="000000"/>
          </a:solid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50" name="TextBox 49"/>
          <p:cNvSpPr txBox="1"/>
          <p:nvPr/>
        </p:nvSpPr>
        <p:spPr>
          <a:xfrm rot="2490162">
            <a:off x="4256480" y="4553648"/>
            <a:ext cx="1311706" cy="369332"/>
          </a:xfrm>
          <a:prstGeom prst="rect">
            <a:avLst/>
          </a:prstGeom>
          <a:noFill/>
        </p:spPr>
        <p:txBody>
          <a:bodyPr wrap="square" rtlCol="0">
            <a:prstTxWarp prst="textArchDown">
              <a:avLst>
                <a:gd name="adj" fmla="val 733486"/>
              </a:avLst>
            </a:prstTxWarp>
            <a:spAutoFit/>
          </a:bodyPr>
          <a:lstStyle/>
          <a:p>
            <a:r>
              <a:rPr lang="en-US" sz="1100" dirty="0">
                <a:latin typeface="Maiandra GD" pitchFamily="34" charset="0"/>
                <a:cs typeface="Calibri"/>
              </a:rPr>
              <a:t>A  U  D  I  T</a:t>
            </a:r>
            <a:endParaRPr lang="en-US" sz="1100" dirty="0">
              <a:latin typeface="Maiandra GD" pitchFamily="34" charset="0"/>
              <a:cs typeface="Calibri"/>
            </a:endParaRPr>
          </a:p>
        </p:txBody>
      </p:sp>
      <p:sp>
        <p:nvSpPr>
          <p:cNvPr id="51" name="TextBox 50"/>
          <p:cNvSpPr txBox="1"/>
          <p:nvPr/>
        </p:nvSpPr>
        <p:spPr>
          <a:xfrm rot="2337993">
            <a:off x="4414715" y="2873405"/>
            <a:ext cx="2420117" cy="1938206"/>
          </a:xfrm>
          <a:prstGeom prst="rect">
            <a:avLst/>
          </a:prstGeom>
          <a:noFill/>
        </p:spPr>
        <p:txBody>
          <a:bodyPr wrap="square" rtlCol="0">
            <a:prstTxWarp prst="textArchDown">
              <a:avLst>
                <a:gd name="adj" fmla="val 2968305"/>
              </a:avLst>
            </a:prstTxWarp>
            <a:spAutoFit/>
          </a:bodyPr>
          <a:lstStyle/>
          <a:p>
            <a:r>
              <a:rPr lang="en-US" sz="1100" dirty="0">
                <a:latin typeface="Maiandra GD" pitchFamily="34" charset="0"/>
                <a:cs typeface="Calibri"/>
              </a:rPr>
              <a:t>E  X  T  E  R  N  A  L</a:t>
            </a:r>
            <a:endParaRPr lang="en-US" sz="1100" dirty="0">
              <a:latin typeface="Maiandra GD" pitchFamily="34" charset="0"/>
              <a:cs typeface="Calibri"/>
            </a:endParaRPr>
          </a:p>
        </p:txBody>
      </p:sp>
      <p:sp>
        <p:nvSpPr>
          <p:cNvPr id="52" name="TextBox 51"/>
          <p:cNvSpPr txBox="1"/>
          <p:nvPr/>
        </p:nvSpPr>
        <p:spPr>
          <a:xfrm rot="18992166">
            <a:off x="5589283" y="2809153"/>
            <a:ext cx="2420117" cy="1938206"/>
          </a:xfrm>
          <a:prstGeom prst="rect">
            <a:avLst/>
          </a:prstGeom>
          <a:noFill/>
        </p:spPr>
        <p:txBody>
          <a:bodyPr wrap="square" rtlCol="0">
            <a:prstTxWarp prst="textArchDown">
              <a:avLst>
                <a:gd name="adj" fmla="val 2968305"/>
              </a:avLst>
            </a:prstTxWarp>
            <a:spAutoFit/>
          </a:bodyPr>
          <a:lstStyle/>
          <a:p>
            <a:r>
              <a:rPr lang="en-US" sz="1100" dirty="0">
                <a:latin typeface="Maiandra GD" pitchFamily="34" charset="0"/>
                <a:cs typeface="Calibri"/>
              </a:rPr>
              <a:t>I  N  T  E  R  N  A  L</a:t>
            </a:r>
            <a:endParaRPr lang="en-US" sz="1100" dirty="0">
              <a:latin typeface="Maiandra GD" pitchFamily="34" charset="0"/>
              <a:cs typeface="Calibri"/>
            </a:endParaRPr>
          </a:p>
        </p:txBody>
      </p:sp>
      <p:sp>
        <p:nvSpPr>
          <p:cNvPr id="53" name="Arc 52"/>
          <p:cNvSpPr/>
          <p:nvPr/>
        </p:nvSpPr>
        <p:spPr>
          <a:xfrm rot="9489459" flipH="1">
            <a:off x="3870407" y="2123066"/>
            <a:ext cx="4446012" cy="3170292"/>
          </a:xfrm>
          <a:prstGeom prst="arc">
            <a:avLst>
              <a:gd name="adj1" fmla="val 15170868"/>
              <a:gd name="adj2" fmla="val 20392439"/>
            </a:avLst>
          </a:prstGeom>
          <a:ln w="114300">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dirty="0">
              <a:latin typeface="Maiandra GD" pitchFamily="34" charset="0"/>
              <a:cs typeface="Calibri"/>
            </a:endParaRPr>
          </a:p>
        </p:txBody>
      </p:sp>
      <p:sp>
        <p:nvSpPr>
          <p:cNvPr id="54" name="TextBox 53"/>
          <p:cNvSpPr txBox="1"/>
          <p:nvPr/>
        </p:nvSpPr>
        <p:spPr>
          <a:xfrm rot="18749907">
            <a:off x="7078767" y="4344061"/>
            <a:ext cx="1311706" cy="369332"/>
          </a:xfrm>
          <a:prstGeom prst="rect">
            <a:avLst/>
          </a:prstGeom>
          <a:noFill/>
        </p:spPr>
        <p:txBody>
          <a:bodyPr wrap="square" rtlCol="0">
            <a:prstTxWarp prst="textArchDown">
              <a:avLst>
                <a:gd name="adj" fmla="val 733486"/>
              </a:avLst>
            </a:prstTxWarp>
            <a:spAutoFit/>
          </a:bodyPr>
          <a:lstStyle/>
          <a:p>
            <a:r>
              <a:rPr lang="en-US" sz="1100" dirty="0">
                <a:latin typeface="Maiandra GD" pitchFamily="34" charset="0"/>
                <a:cs typeface="Calibri"/>
              </a:rPr>
              <a:t>A  U  D  I  T</a:t>
            </a:r>
            <a:endParaRPr lang="en-US" sz="1100" dirty="0">
              <a:latin typeface="Maiandra GD" pitchFamily="34" charset="0"/>
              <a:cs typeface="Calibri"/>
            </a:endParaRPr>
          </a:p>
        </p:txBody>
      </p:sp>
      <p:sp>
        <p:nvSpPr>
          <p:cNvPr id="55" name="Oval 54"/>
          <p:cNvSpPr/>
          <p:nvPr/>
        </p:nvSpPr>
        <p:spPr>
          <a:xfrm rot="1108550">
            <a:off x="8132946" y="3632902"/>
            <a:ext cx="107998" cy="108000"/>
          </a:xfrm>
          <a:prstGeom prst="ellipse">
            <a:avLst/>
          </a:prstGeom>
          <a:solidFill>
            <a:srgbClr val="000000"/>
          </a:solid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59" name="TextBox 58"/>
          <p:cNvSpPr txBox="1"/>
          <p:nvPr/>
        </p:nvSpPr>
        <p:spPr>
          <a:xfrm rot="20262690">
            <a:off x="5548995" y="2791738"/>
            <a:ext cx="436974" cy="261610"/>
          </a:xfrm>
          <a:prstGeom prst="rect">
            <a:avLst/>
          </a:prstGeom>
          <a:noFill/>
        </p:spPr>
        <p:txBody>
          <a:bodyPr wrap="square" rtlCol="0">
            <a:spAutoFit/>
          </a:bodyPr>
          <a:lstStyle/>
          <a:p>
            <a:r>
              <a:rPr lang="en-US" sz="1100" dirty="0">
                <a:latin typeface="Maiandra GD" pitchFamily="34" charset="0"/>
                <a:cs typeface="Calibri"/>
              </a:rPr>
              <a:t>S</a:t>
            </a:r>
            <a:endParaRPr lang="en-US" sz="1100" dirty="0">
              <a:latin typeface="Maiandra GD" pitchFamily="34" charset="0"/>
              <a:cs typeface="Calibri"/>
            </a:endParaRPr>
          </a:p>
        </p:txBody>
      </p:sp>
      <p:sp>
        <p:nvSpPr>
          <p:cNvPr id="60" name="TextBox 59"/>
          <p:cNvSpPr txBox="1"/>
          <p:nvPr/>
        </p:nvSpPr>
        <p:spPr>
          <a:xfrm rot="19830301">
            <a:off x="5723475" y="3045472"/>
            <a:ext cx="436974" cy="261610"/>
          </a:xfrm>
          <a:prstGeom prst="rect">
            <a:avLst/>
          </a:prstGeom>
          <a:noFill/>
        </p:spPr>
        <p:txBody>
          <a:bodyPr wrap="square" rtlCol="0">
            <a:spAutoFit/>
          </a:bodyPr>
          <a:lstStyle/>
          <a:p>
            <a:r>
              <a:rPr lang="en-US" sz="1100" dirty="0">
                <a:latin typeface="Maiandra GD" pitchFamily="34" charset="0"/>
                <a:cs typeface="Calibri"/>
              </a:rPr>
              <a:t>T</a:t>
            </a:r>
          </a:p>
        </p:txBody>
      </p:sp>
      <p:sp>
        <p:nvSpPr>
          <p:cNvPr id="61" name="TextBox 60"/>
          <p:cNvSpPr txBox="1"/>
          <p:nvPr/>
        </p:nvSpPr>
        <p:spPr>
          <a:xfrm rot="20406034">
            <a:off x="5857852" y="3322988"/>
            <a:ext cx="436974" cy="261610"/>
          </a:xfrm>
          <a:prstGeom prst="rect">
            <a:avLst/>
          </a:prstGeom>
          <a:noFill/>
        </p:spPr>
        <p:txBody>
          <a:bodyPr wrap="square" rtlCol="0">
            <a:spAutoFit/>
          </a:bodyPr>
          <a:lstStyle/>
          <a:p>
            <a:r>
              <a:rPr lang="en-US" sz="1100" dirty="0">
                <a:latin typeface="Maiandra GD" pitchFamily="34" charset="0"/>
                <a:cs typeface="Calibri"/>
              </a:rPr>
              <a:t>R</a:t>
            </a:r>
          </a:p>
        </p:txBody>
      </p:sp>
      <p:sp>
        <p:nvSpPr>
          <p:cNvPr id="62" name="TextBox 61"/>
          <p:cNvSpPr txBox="1"/>
          <p:nvPr/>
        </p:nvSpPr>
        <p:spPr>
          <a:xfrm rot="20535929">
            <a:off x="5944885" y="3580489"/>
            <a:ext cx="436974" cy="261610"/>
          </a:xfrm>
          <a:prstGeom prst="rect">
            <a:avLst/>
          </a:prstGeom>
          <a:noFill/>
        </p:spPr>
        <p:txBody>
          <a:bodyPr wrap="square" rtlCol="0">
            <a:spAutoFit/>
          </a:bodyPr>
          <a:lstStyle/>
          <a:p>
            <a:r>
              <a:rPr lang="en-US" sz="1100" dirty="0">
                <a:latin typeface="Maiandra GD" pitchFamily="34" charset="0"/>
                <a:cs typeface="Calibri"/>
              </a:rPr>
              <a:t>A</a:t>
            </a:r>
            <a:endParaRPr lang="en-US" sz="1100" dirty="0">
              <a:latin typeface="Maiandra GD" pitchFamily="34" charset="0"/>
              <a:cs typeface="Calibri"/>
            </a:endParaRPr>
          </a:p>
        </p:txBody>
      </p:sp>
      <p:sp>
        <p:nvSpPr>
          <p:cNvPr id="63" name="TextBox 62"/>
          <p:cNvSpPr txBox="1"/>
          <p:nvPr/>
        </p:nvSpPr>
        <p:spPr>
          <a:xfrm rot="21251626">
            <a:off x="6020538" y="3853272"/>
            <a:ext cx="436974" cy="261610"/>
          </a:xfrm>
          <a:prstGeom prst="rect">
            <a:avLst/>
          </a:prstGeom>
          <a:noFill/>
        </p:spPr>
        <p:txBody>
          <a:bodyPr wrap="square" rtlCol="0">
            <a:spAutoFit/>
          </a:bodyPr>
          <a:lstStyle/>
          <a:p>
            <a:r>
              <a:rPr lang="en-US" sz="1100" dirty="0">
                <a:latin typeface="Maiandra GD" pitchFamily="34" charset="0"/>
                <a:cs typeface="Calibri"/>
              </a:rPr>
              <a:t>T</a:t>
            </a:r>
          </a:p>
        </p:txBody>
      </p:sp>
      <p:sp>
        <p:nvSpPr>
          <p:cNvPr id="64" name="TextBox 63"/>
          <p:cNvSpPr txBox="1"/>
          <p:nvPr/>
        </p:nvSpPr>
        <p:spPr>
          <a:xfrm rot="377467">
            <a:off x="6036760" y="4175188"/>
            <a:ext cx="436974" cy="261610"/>
          </a:xfrm>
          <a:prstGeom prst="rect">
            <a:avLst/>
          </a:prstGeom>
          <a:noFill/>
        </p:spPr>
        <p:txBody>
          <a:bodyPr wrap="square" rtlCol="0">
            <a:spAutoFit/>
          </a:bodyPr>
          <a:lstStyle/>
          <a:p>
            <a:r>
              <a:rPr lang="en-US" sz="1100" dirty="0">
                <a:latin typeface="Maiandra GD" pitchFamily="34" charset="0"/>
                <a:cs typeface="Calibri"/>
              </a:rPr>
              <a:t>E</a:t>
            </a:r>
          </a:p>
        </p:txBody>
      </p:sp>
      <p:sp>
        <p:nvSpPr>
          <p:cNvPr id="65" name="TextBox 64"/>
          <p:cNvSpPr txBox="1"/>
          <p:nvPr/>
        </p:nvSpPr>
        <p:spPr>
          <a:xfrm rot="1311809">
            <a:off x="5987895" y="4450959"/>
            <a:ext cx="436974" cy="261610"/>
          </a:xfrm>
          <a:prstGeom prst="rect">
            <a:avLst/>
          </a:prstGeom>
          <a:noFill/>
        </p:spPr>
        <p:txBody>
          <a:bodyPr wrap="square" rtlCol="0">
            <a:spAutoFit/>
          </a:bodyPr>
          <a:lstStyle/>
          <a:p>
            <a:r>
              <a:rPr lang="en-US" sz="1100" dirty="0">
                <a:latin typeface="Maiandra GD" pitchFamily="34" charset="0"/>
                <a:cs typeface="Calibri"/>
              </a:rPr>
              <a:t>G</a:t>
            </a:r>
          </a:p>
        </p:txBody>
      </p:sp>
      <p:sp>
        <p:nvSpPr>
          <p:cNvPr id="66" name="TextBox 65"/>
          <p:cNvSpPr txBox="1"/>
          <p:nvPr/>
        </p:nvSpPr>
        <p:spPr>
          <a:xfrm rot="793209">
            <a:off x="5986612" y="4702421"/>
            <a:ext cx="436974" cy="261610"/>
          </a:xfrm>
          <a:prstGeom prst="rect">
            <a:avLst/>
          </a:prstGeom>
          <a:noFill/>
        </p:spPr>
        <p:txBody>
          <a:bodyPr wrap="square" rtlCol="0">
            <a:spAutoFit/>
          </a:bodyPr>
          <a:lstStyle/>
          <a:p>
            <a:r>
              <a:rPr lang="en-US" sz="1100" dirty="0">
                <a:latin typeface="Maiandra GD" pitchFamily="34" charset="0"/>
                <a:cs typeface="Calibri"/>
              </a:rPr>
              <a:t>I</a:t>
            </a:r>
            <a:endParaRPr lang="en-US" sz="1100" dirty="0">
              <a:latin typeface="Maiandra GD" pitchFamily="34" charset="0"/>
              <a:cs typeface="Calibri"/>
            </a:endParaRPr>
          </a:p>
        </p:txBody>
      </p:sp>
      <p:sp>
        <p:nvSpPr>
          <p:cNvPr id="67" name="TextBox 66"/>
          <p:cNvSpPr txBox="1"/>
          <p:nvPr/>
        </p:nvSpPr>
        <p:spPr>
          <a:xfrm rot="1179364">
            <a:off x="5920323" y="4934309"/>
            <a:ext cx="436974" cy="261610"/>
          </a:xfrm>
          <a:prstGeom prst="rect">
            <a:avLst/>
          </a:prstGeom>
          <a:noFill/>
        </p:spPr>
        <p:txBody>
          <a:bodyPr wrap="square" rtlCol="0">
            <a:spAutoFit/>
          </a:bodyPr>
          <a:lstStyle/>
          <a:p>
            <a:r>
              <a:rPr lang="en-US" sz="1100" dirty="0">
                <a:latin typeface="Maiandra GD" pitchFamily="34" charset="0"/>
                <a:cs typeface="Calibri"/>
              </a:rPr>
              <a:t>C</a:t>
            </a:r>
            <a:endParaRPr lang="en-US" sz="1100" dirty="0">
              <a:latin typeface="Maiandra GD" pitchFamily="34" charset="0"/>
              <a:cs typeface="Calibri"/>
            </a:endParaRPr>
          </a:p>
        </p:txBody>
      </p:sp>
      <p:sp>
        <p:nvSpPr>
          <p:cNvPr id="68" name="TextBox 67"/>
          <p:cNvSpPr txBox="1"/>
          <p:nvPr/>
        </p:nvSpPr>
        <p:spPr>
          <a:xfrm rot="19271400">
            <a:off x="5670036" y="2358297"/>
            <a:ext cx="436974" cy="261610"/>
          </a:xfrm>
          <a:prstGeom prst="rect">
            <a:avLst/>
          </a:prstGeom>
          <a:noFill/>
        </p:spPr>
        <p:txBody>
          <a:bodyPr wrap="square" rtlCol="0">
            <a:spAutoFit/>
          </a:bodyPr>
          <a:lstStyle/>
          <a:p>
            <a:r>
              <a:rPr lang="en-US" sz="1100" dirty="0">
                <a:latin typeface="Maiandra GD" pitchFamily="34" charset="0"/>
                <a:cs typeface="Calibri"/>
              </a:rPr>
              <a:t>F</a:t>
            </a:r>
            <a:endParaRPr lang="en-US" sz="1100" dirty="0">
              <a:latin typeface="Maiandra GD" pitchFamily="34" charset="0"/>
              <a:cs typeface="Calibri"/>
            </a:endParaRPr>
          </a:p>
        </p:txBody>
      </p:sp>
      <p:sp>
        <p:nvSpPr>
          <p:cNvPr id="69" name="TextBox 68"/>
          <p:cNvSpPr txBox="1"/>
          <p:nvPr/>
        </p:nvSpPr>
        <p:spPr>
          <a:xfrm rot="814707">
            <a:off x="6301267" y="4896412"/>
            <a:ext cx="436974" cy="261610"/>
          </a:xfrm>
          <a:prstGeom prst="rect">
            <a:avLst/>
          </a:prstGeom>
          <a:noFill/>
        </p:spPr>
        <p:txBody>
          <a:bodyPr wrap="square" rtlCol="0">
            <a:spAutoFit/>
          </a:bodyPr>
          <a:lstStyle/>
          <a:p>
            <a:r>
              <a:rPr lang="en-US" sz="1100" dirty="0">
                <a:latin typeface="Maiandra GD" pitchFamily="34" charset="0"/>
                <a:cs typeface="Calibri"/>
              </a:rPr>
              <a:t>N</a:t>
            </a:r>
          </a:p>
        </p:txBody>
      </p:sp>
      <p:sp>
        <p:nvSpPr>
          <p:cNvPr id="70" name="TextBox 69"/>
          <p:cNvSpPr txBox="1"/>
          <p:nvPr/>
        </p:nvSpPr>
        <p:spPr>
          <a:xfrm rot="972886">
            <a:off x="6351783" y="4668997"/>
            <a:ext cx="436974" cy="261610"/>
          </a:xfrm>
          <a:prstGeom prst="rect">
            <a:avLst/>
          </a:prstGeom>
          <a:noFill/>
        </p:spPr>
        <p:txBody>
          <a:bodyPr wrap="square" rtlCol="0">
            <a:spAutoFit/>
          </a:bodyPr>
          <a:lstStyle/>
          <a:p>
            <a:r>
              <a:rPr lang="en-US" sz="1100" dirty="0">
                <a:latin typeface="Maiandra GD" pitchFamily="34" charset="0"/>
                <a:cs typeface="Calibri"/>
              </a:rPr>
              <a:t>O</a:t>
            </a:r>
          </a:p>
        </p:txBody>
      </p:sp>
      <p:sp>
        <p:nvSpPr>
          <p:cNvPr id="71" name="TextBox 70"/>
          <p:cNvSpPr txBox="1"/>
          <p:nvPr/>
        </p:nvSpPr>
        <p:spPr>
          <a:xfrm rot="639763">
            <a:off x="6428869" y="4460690"/>
            <a:ext cx="436974" cy="261610"/>
          </a:xfrm>
          <a:prstGeom prst="rect">
            <a:avLst/>
          </a:prstGeom>
          <a:noFill/>
        </p:spPr>
        <p:txBody>
          <a:bodyPr wrap="square" rtlCol="0">
            <a:spAutoFit/>
          </a:bodyPr>
          <a:lstStyle/>
          <a:p>
            <a:r>
              <a:rPr lang="en-US" sz="1100" dirty="0">
                <a:latin typeface="Maiandra GD" pitchFamily="34" charset="0"/>
                <a:cs typeface="Calibri"/>
              </a:rPr>
              <a:t>I</a:t>
            </a:r>
          </a:p>
        </p:txBody>
      </p:sp>
      <p:sp>
        <p:nvSpPr>
          <p:cNvPr id="72" name="TextBox 71"/>
          <p:cNvSpPr txBox="1"/>
          <p:nvPr/>
        </p:nvSpPr>
        <p:spPr>
          <a:xfrm>
            <a:off x="6411117" y="4133285"/>
            <a:ext cx="436974" cy="261610"/>
          </a:xfrm>
          <a:prstGeom prst="rect">
            <a:avLst/>
          </a:prstGeom>
          <a:noFill/>
        </p:spPr>
        <p:txBody>
          <a:bodyPr wrap="square" rtlCol="0">
            <a:spAutoFit/>
          </a:bodyPr>
          <a:lstStyle/>
          <a:p>
            <a:r>
              <a:rPr lang="en-US" sz="1100" dirty="0">
                <a:latin typeface="Maiandra GD" pitchFamily="34" charset="0"/>
                <a:cs typeface="Calibri"/>
              </a:rPr>
              <a:t>T</a:t>
            </a:r>
          </a:p>
        </p:txBody>
      </p:sp>
      <p:sp>
        <p:nvSpPr>
          <p:cNvPr id="73" name="TextBox 72"/>
          <p:cNvSpPr txBox="1"/>
          <p:nvPr/>
        </p:nvSpPr>
        <p:spPr>
          <a:xfrm rot="21282936">
            <a:off x="6397773" y="3867460"/>
            <a:ext cx="436974" cy="261610"/>
          </a:xfrm>
          <a:prstGeom prst="rect">
            <a:avLst/>
          </a:prstGeom>
          <a:noFill/>
        </p:spPr>
        <p:txBody>
          <a:bodyPr wrap="square" rtlCol="0">
            <a:spAutoFit/>
          </a:bodyPr>
          <a:lstStyle/>
          <a:p>
            <a:r>
              <a:rPr lang="en-US" sz="1100" dirty="0">
                <a:latin typeface="Maiandra GD" pitchFamily="34" charset="0"/>
                <a:cs typeface="Calibri"/>
              </a:rPr>
              <a:t>A</a:t>
            </a:r>
            <a:endParaRPr lang="en-US" sz="1100" dirty="0">
              <a:latin typeface="Maiandra GD" pitchFamily="34" charset="0"/>
              <a:cs typeface="Calibri"/>
            </a:endParaRPr>
          </a:p>
        </p:txBody>
      </p:sp>
      <p:sp>
        <p:nvSpPr>
          <p:cNvPr id="74" name="TextBox 73"/>
          <p:cNvSpPr txBox="1"/>
          <p:nvPr/>
        </p:nvSpPr>
        <p:spPr>
          <a:xfrm rot="21118265">
            <a:off x="6378035" y="3597401"/>
            <a:ext cx="436974" cy="261610"/>
          </a:xfrm>
          <a:prstGeom prst="rect">
            <a:avLst/>
          </a:prstGeom>
          <a:noFill/>
        </p:spPr>
        <p:txBody>
          <a:bodyPr wrap="square" rtlCol="0">
            <a:spAutoFit/>
          </a:bodyPr>
          <a:lstStyle/>
          <a:p>
            <a:r>
              <a:rPr lang="en-US" sz="1100" dirty="0">
                <a:latin typeface="Maiandra GD" pitchFamily="34" charset="0"/>
                <a:cs typeface="Calibri"/>
              </a:rPr>
              <a:t>L</a:t>
            </a:r>
            <a:endParaRPr lang="en-US" sz="1100" dirty="0">
              <a:latin typeface="Maiandra GD" pitchFamily="34" charset="0"/>
              <a:cs typeface="Calibri"/>
            </a:endParaRPr>
          </a:p>
        </p:txBody>
      </p:sp>
      <p:sp>
        <p:nvSpPr>
          <p:cNvPr id="75" name="TextBox 74"/>
          <p:cNvSpPr txBox="1"/>
          <p:nvPr/>
        </p:nvSpPr>
        <p:spPr>
          <a:xfrm rot="20724916">
            <a:off x="6266944" y="3326516"/>
            <a:ext cx="436974" cy="261610"/>
          </a:xfrm>
          <a:prstGeom prst="rect">
            <a:avLst/>
          </a:prstGeom>
          <a:noFill/>
        </p:spPr>
        <p:txBody>
          <a:bodyPr wrap="square" rtlCol="0">
            <a:spAutoFit/>
          </a:bodyPr>
          <a:lstStyle/>
          <a:p>
            <a:r>
              <a:rPr lang="en-US" sz="1100" dirty="0">
                <a:latin typeface="Maiandra GD" pitchFamily="34" charset="0"/>
                <a:cs typeface="Calibri"/>
              </a:rPr>
              <a:t>U</a:t>
            </a:r>
            <a:endParaRPr lang="en-US" sz="1100" dirty="0">
              <a:latin typeface="Maiandra GD" pitchFamily="34" charset="0"/>
              <a:cs typeface="Calibri"/>
            </a:endParaRPr>
          </a:p>
        </p:txBody>
      </p:sp>
      <p:sp>
        <p:nvSpPr>
          <p:cNvPr id="76" name="TextBox 75"/>
          <p:cNvSpPr txBox="1"/>
          <p:nvPr/>
        </p:nvSpPr>
        <p:spPr>
          <a:xfrm rot="20262690">
            <a:off x="6132204" y="3026068"/>
            <a:ext cx="436974" cy="261610"/>
          </a:xfrm>
          <a:prstGeom prst="rect">
            <a:avLst/>
          </a:prstGeom>
          <a:noFill/>
        </p:spPr>
        <p:txBody>
          <a:bodyPr wrap="square" rtlCol="0">
            <a:spAutoFit/>
          </a:bodyPr>
          <a:lstStyle/>
          <a:p>
            <a:r>
              <a:rPr lang="en-US" sz="1100" dirty="0">
                <a:latin typeface="Maiandra GD" pitchFamily="34" charset="0"/>
                <a:cs typeface="Calibri"/>
              </a:rPr>
              <a:t>M</a:t>
            </a:r>
            <a:endParaRPr lang="en-US" sz="1100" dirty="0">
              <a:latin typeface="Maiandra GD" pitchFamily="34" charset="0"/>
              <a:cs typeface="Calibri"/>
            </a:endParaRPr>
          </a:p>
        </p:txBody>
      </p:sp>
      <p:sp>
        <p:nvSpPr>
          <p:cNvPr id="77" name="TextBox 76"/>
          <p:cNvSpPr txBox="1"/>
          <p:nvPr/>
        </p:nvSpPr>
        <p:spPr>
          <a:xfrm rot="19777687">
            <a:off x="5847616" y="2566377"/>
            <a:ext cx="436974" cy="261610"/>
          </a:xfrm>
          <a:prstGeom prst="rect">
            <a:avLst/>
          </a:prstGeom>
          <a:noFill/>
        </p:spPr>
        <p:txBody>
          <a:bodyPr wrap="square" rtlCol="0">
            <a:spAutoFit/>
          </a:bodyPr>
          <a:lstStyle/>
          <a:p>
            <a:r>
              <a:rPr lang="en-US" sz="1100" dirty="0">
                <a:latin typeface="Maiandra GD" pitchFamily="34" charset="0"/>
                <a:cs typeface="Calibri"/>
              </a:rPr>
              <a:t>O</a:t>
            </a:r>
            <a:endParaRPr lang="en-US" sz="1100" dirty="0">
              <a:latin typeface="Maiandra GD" pitchFamily="34" charset="0"/>
              <a:cs typeface="Calibri"/>
            </a:endParaRPr>
          </a:p>
        </p:txBody>
      </p:sp>
      <p:sp>
        <p:nvSpPr>
          <p:cNvPr id="78" name="TextBox 77"/>
          <p:cNvSpPr txBox="1"/>
          <p:nvPr/>
        </p:nvSpPr>
        <p:spPr>
          <a:xfrm rot="20262690">
            <a:off x="6042423" y="2786028"/>
            <a:ext cx="436974" cy="261610"/>
          </a:xfrm>
          <a:prstGeom prst="rect">
            <a:avLst/>
          </a:prstGeom>
          <a:noFill/>
        </p:spPr>
        <p:txBody>
          <a:bodyPr wrap="square" rtlCol="0">
            <a:spAutoFit/>
          </a:bodyPr>
          <a:lstStyle/>
          <a:p>
            <a:r>
              <a:rPr lang="en-US" sz="1100" dirty="0">
                <a:latin typeface="Maiandra GD" pitchFamily="34" charset="0"/>
                <a:cs typeface="Calibri"/>
              </a:rPr>
              <a:t>R</a:t>
            </a:r>
          </a:p>
        </p:txBody>
      </p:sp>
      <p:sp>
        <p:nvSpPr>
          <p:cNvPr id="79" name="Arc 78"/>
          <p:cNvSpPr/>
          <p:nvPr/>
        </p:nvSpPr>
        <p:spPr>
          <a:xfrm rot="3266619">
            <a:off x="2642323" y="2084704"/>
            <a:ext cx="1952509" cy="1569035"/>
          </a:xfrm>
          <a:prstGeom prst="arc">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0" name="Arc 79"/>
          <p:cNvSpPr/>
          <p:nvPr/>
        </p:nvSpPr>
        <p:spPr>
          <a:xfrm rot="15374902" flipH="1">
            <a:off x="2984248" y="1923231"/>
            <a:ext cx="1952509" cy="1569035"/>
          </a:xfrm>
          <a:prstGeom prst="arc">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1" name="Arc 80"/>
          <p:cNvSpPr/>
          <p:nvPr/>
        </p:nvSpPr>
        <p:spPr>
          <a:xfrm rot="8213793">
            <a:off x="2202197" y="1927834"/>
            <a:ext cx="2534009" cy="2273970"/>
          </a:xfrm>
          <a:prstGeom prst="arc">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2" name="Oval 81"/>
          <p:cNvSpPr/>
          <p:nvPr/>
        </p:nvSpPr>
        <p:spPr>
          <a:xfrm rot="20174285">
            <a:off x="3759414" y="1811689"/>
            <a:ext cx="647942" cy="645298"/>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83" name="Oval 82"/>
          <p:cNvSpPr/>
          <p:nvPr/>
        </p:nvSpPr>
        <p:spPr>
          <a:xfrm rot="20102437">
            <a:off x="2375487" y="1789119"/>
            <a:ext cx="1151999" cy="1152000"/>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84" name="Oval 83"/>
          <p:cNvSpPr/>
          <p:nvPr/>
        </p:nvSpPr>
        <p:spPr>
          <a:xfrm rot="20174285">
            <a:off x="1906538" y="3065971"/>
            <a:ext cx="914400" cy="914400"/>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85" name="Arc 84"/>
          <p:cNvSpPr/>
          <p:nvPr/>
        </p:nvSpPr>
        <p:spPr>
          <a:xfrm rot="7486026">
            <a:off x="7719163" y="1876632"/>
            <a:ext cx="2232193" cy="1713059"/>
          </a:xfrm>
          <a:prstGeom prst="arc">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6" name="Arc 85"/>
          <p:cNvSpPr/>
          <p:nvPr/>
        </p:nvSpPr>
        <p:spPr>
          <a:xfrm rot="8190624" flipV="1">
            <a:off x="7979203" y="2582447"/>
            <a:ext cx="1577965" cy="1044323"/>
          </a:xfrm>
          <a:prstGeom prst="arc">
            <a:avLst>
              <a:gd name="adj1" fmla="val 14766765"/>
              <a:gd name="adj2" fmla="val 0"/>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7" name="Arc 86"/>
          <p:cNvSpPr/>
          <p:nvPr/>
        </p:nvSpPr>
        <p:spPr>
          <a:xfrm rot="11524172">
            <a:off x="8245923" y="3093286"/>
            <a:ext cx="1757835" cy="1516132"/>
          </a:xfrm>
          <a:prstGeom prst="arc">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88" name="Oval 87"/>
          <p:cNvSpPr/>
          <p:nvPr/>
        </p:nvSpPr>
        <p:spPr>
          <a:xfrm rot="18386590">
            <a:off x="8957832" y="4060351"/>
            <a:ext cx="1280160" cy="1280160"/>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89" name="Oval 88"/>
          <p:cNvSpPr/>
          <p:nvPr/>
        </p:nvSpPr>
        <p:spPr>
          <a:xfrm rot="1636562">
            <a:off x="9414898" y="2628833"/>
            <a:ext cx="662389" cy="657210"/>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90" name="Oval 89"/>
          <p:cNvSpPr/>
          <p:nvPr/>
        </p:nvSpPr>
        <p:spPr>
          <a:xfrm rot="1564714">
            <a:off x="8556445" y="1893617"/>
            <a:ext cx="971998" cy="972000"/>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92" name="Arc 91"/>
          <p:cNvSpPr/>
          <p:nvPr/>
        </p:nvSpPr>
        <p:spPr>
          <a:xfrm rot="5097339" flipH="1" flipV="1">
            <a:off x="5496389" y="1601825"/>
            <a:ext cx="1299165" cy="1559293"/>
          </a:xfrm>
          <a:prstGeom prst="arc">
            <a:avLst>
              <a:gd name="adj1" fmla="val 15850253"/>
              <a:gd name="adj2" fmla="val 205505"/>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93" name="Arc 92"/>
          <p:cNvSpPr/>
          <p:nvPr/>
        </p:nvSpPr>
        <p:spPr>
          <a:xfrm rot="6037907" flipV="1">
            <a:off x="5055950" y="1310519"/>
            <a:ext cx="1407263" cy="1610845"/>
          </a:xfrm>
          <a:prstGeom prst="arc">
            <a:avLst>
              <a:gd name="adj1" fmla="val 15516589"/>
              <a:gd name="adj2" fmla="val 533607"/>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94" name="Arc 93"/>
          <p:cNvSpPr/>
          <p:nvPr/>
        </p:nvSpPr>
        <p:spPr>
          <a:xfrm rot="13406447" flipV="1">
            <a:off x="5077678" y="2037707"/>
            <a:ext cx="2356223" cy="2440281"/>
          </a:xfrm>
          <a:prstGeom prst="arc">
            <a:avLst>
              <a:gd name="adj1" fmla="val 16377925"/>
              <a:gd name="adj2" fmla="val 0"/>
            </a:avLst>
          </a:prstGeom>
          <a:ln w="57150" cmpd="sng">
            <a:solidFill>
              <a:srgbClr val="000000"/>
            </a:solidFill>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100">
              <a:latin typeface="Maiandra GD" pitchFamily="34" charset="0"/>
              <a:cs typeface="Calibri"/>
            </a:endParaRPr>
          </a:p>
        </p:txBody>
      </p:sp>
      <p:sp>
        <p:nvSpPr>
          <p:cNvPr id="95" name="Oval 94"/>
          <p:cNvSpPr/>
          <p:nvPr/>
        </p:nvSpPr>
        <p:spPr>
          <a:xfrm rot="18386590">
            <a:off x="6080732" y="1055412"/>
            <a:ext cx="940011" cy="941421"/>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97" name="Oval 96"/>
          <p:cNvSpPr/>
          <p:nvPr/>
        </p:nvSpPr>
        <p:spPr>
          <a:xfrm rot="1564714">
            <a:off x="4394601" y="32584"/>
            <a:ext cx="1774273" cy="1817401"/>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98" name="Oval 97"/>
          <p:cNvSpPr/>
          <p:nvPr/>
        </p:nvSpPr>
        <p:spPr>
          <a:xfrm rot="18386590">
            <a:off x="7058618" y="1661521"/>
            <a:ext cx="1327729" cy="1345492"/>
          </a:xfrm>
          <a:prstGeom prst="ellipse">
            <a:avLst/>
          </a:prstGeom>
          <a:noFill/>
          <a:ln w="19050" cmpd="sng">
            <a:solidFill>
              <a:srgbClr val="F4A398"/>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99" name="TextBox 98"/>
          <p:cNvSpPr txBox="1"/>
          <p:nvPr/>
        </p:nvSpPr>
        <p:spPr>
          <a:xfrm>
            <a:off x="4498475" y="164750"/>
            <a:ext cx="1497766" cy="600164"/>
          </a:xfrm>
          <a:prstGeom prst="rect">
            <a:avLst/>
          </a:prstGeom>
          <a:noFill/>
        </p:spPr>
        <p:txBody>
          <a:bodyPr wrap="square" rtlCol="0">
            <a:spAutoFit/>
          </a:bodyPr>
          <a:lstStyle/>
          <a:p>
            <a:pPr algn="ctr"/>
            <a:r>
              <a:rPr lang="en-US" sz="1100" dirty="0">
                <a:latin typeface="Maiandra GD" pitchFamily="34" charset="0"/>
                <a:cs typeface="Calibri"/>
              </a:rPr>
              <a:t>SWOT  SPACE</a:t>
            </a:r>
          </a:p>
          <a:p>
            <a:pPr algn="ctr"/>
            <a:r>
              <a:rPr lang="en-US" sz="1100" dirty="0">
                <a:latin typeface="Maiandra GD" pitchFamily="34" charset="0"/>
                <a:cs typeface="Calibri"/>
              </a:rPr>
              <a:t>BCG     QSPM</a:t>
            </a:r>
          </a:p>
          <a:p>
            <a:pPr algn="ctr"/>
            <a:r>
              <a:rPr lang="en-US" sz="1100" dirty="0">
                <a:latin typeface="Maiandra GD" pitchFamily="34" charset="0"/>
                <a:cs typeface="Calibri"/>
              </a:rPr>
              <a:t>GRAND STRATEGY</a:t>
            </a:r>
            <a:endParaRPr lang="en-US" sz="1100" dirty="0">
              <a:latin typeface="Maiandra GD" pitchFamily="34" charset="0"/>
              <a:cs typeface="Calibri"/>
            </a:endParaRPr>
          </a:p>
        </p:txBody>
      </p:sp>
      <p:sp>
        <p:nvSpPr>
          <p:cNvPr id="100" name="TextBox 99"/>
          <p:cNvSpPr txBox="1"/>
          <p:nvPr/>
        </p:nvSpPr>
        <p:spPr>
          <a:xfrm>
            <a:off x="4498475" y="754688"/>
            <a:ext cx="1594939" cy="769441"/>
          </a:xfrm>
          <a:prstGeom prst="rect">
            <a:avLst/>
          </a:prstGeom>
          <a:noFill/>
        </p:spPr>
        <p:txBody>
          <a:bodyPr wrap="square" rtlCol="0">
            <a:spAutoFit/>
          </a:bodyPr>
          <a:lstStyle/>
          <a:p>
            <a:pPr algn="ctr"/>
            <a:r>
              <a:rPr lang="en-US" sz="1100" dirty="0">
                <a:latin typeface="Maiandra GD" pitchFamily="34" charset="0"/>
                <a:cs typeface="Calibri"/>
              </a:rPr>
              <a:t>DIVISION ANALYSIS</a:t>
            </a:r>
          </a:p>
          <a:p>
            <a:pPr algn="ctr"/>
            <a:r>
              <a:rPr lang="en-US" sz="1100" dirty="0">
                <a:latin typeface="Maiandra GD" pitchFamily="34" charset="0"/>
                <a:cs typeface="Calibri"/>
              </a:rPr>
              <a:t>MATRIX ANALYSIS</a:t>
            </a:r>
          </a:p>
          <a:p>
            <a:pPr algn="ctr"/>
            <a:r>
              <a:rPr lang="en-US" sz="1100" dirty="0">
                <a:latin typeface="Maiandra GD" pitchFamily="34" charset="0"/>
                <a:cs typeface="Calibri"/>
              </a:rPr>
              <a:t>ALTERNATIVE </a:t>
            </a:r>
          </a:p>
          <a:p>
            <a:pPr algn="ctr"/>
            <a:r>
              <a:rPr lang="en-US" sz="1100" dirty="0">
                <a:latin typeface="Maiandra GD" pitchFamily="34" charset="0"/>
                <a:cs typeface="Calibri"/>
              </a:rPr>
              <a:t>STRATEGY</a:t>
            </a:r>
          </a:p>
        </p:txBody>
      </p:sp>
      <p:sp>
        <p:nvSpPr>
          <p:cNvPr id="102" name="TextBox 101"/>
          <p:cNvSpPr txBox="1"/>
          <p:nvPr/>
        </p:nvSpPr>
        <p:spPr>
          <a:xfrm>
            <a:off x="6070435" y="1185399"/>
            <a:ext cx="978153" cy="600164"/>
          </a:xfrm>
          <a:prstGeom prst="rect">
            <a:avLst/>
          </a:prstGeom>
          <a:noFill/>
        </p:spPr>
        <p:txBody>
          <a:bodyPr wrap="none" rtlCol="0">
            <a:spAutoFit/>
          </a:bodyPr>
          <a:lstStyle/>
          <a:p>
            <a:pPr algn="ctr"/>
            <a:r>
              <a:rPr lang="en-US" sz="1100" dirty="0">
                <a:latin typeface="Maiandra GD" pitchFamily="34" charset="0"/>
                <a:cs typeface="Calibri"/>
              </a:rPr>
              <a:t>EPS/EBIT</a:t>
            </a:r>
          </a:p>
          <a:p>
            <a:pPr algn="ctr"/>
            <a:r>
              <a:rPr lang="en-US" sz="1100" dirty="0">
                <a:latin typeface="Maiandra GD" pitchFamily="34" charset="0"/>
                <a:cs typeface="Calibri"/>
              </a:rPr>
              <a:t>PROJECTED</a:t>
            </a:r>
          </a:p>
          <a:p>
            <a:pPr algn="ctr"/>
            <a:r>
              <a:rPr lang="en-US" sz="1100" dirty="0">
                <a:latin typeface="Maiandra GD" pitchFamily="34" charset="0"/>
                <a:cs typeface="Calibri"/>
              </a:rPr>
              <a:t>FINANCIALS</a:t>
            </a:r>
            <a:endParaRPr lang="en-US" sz="1100" dirty="0">
              <a:latin typeface="Maiandra GD" pitchFamily="34" charset="0"/>
              <a:cs typeface="Calibri"/>
            </a:endParaRPr>
          </a:p>
        </p:txBody>
      </p:sp>
      <p:sp>
        <p:nvSpPr>
          <p:cNvPr id="103" name="TextBox 102"/>
          <p:cNvSpPr txBox="1"/>
          <p:nvPr/>
        </p:nvSpPr>
        <p:spPr>
          <a:xfrm>
            <a:off x="6923549" y="1764297"/>
            <a:ext cx="1601016" cy="1107996"/>
          </a:xfrm>
          <a:prstGeom prst="rect">
            <a:avLst/>
          </a:prstGeom>
          <a:noFill/>
        </p:spPr>
        <p:txBody>
          <a:bodyPr wrap="square" rtlCol="0">
            <a:spAutoFit/>
          </a:bodyPr>
          <a:lstStyle/>
          <a:p>
            <a:pPr algn="ctr"/>
            <a:r>
              <a:rPr lang="en-US" sz="1100" dirty="0">
                <a:latin typeface="Maiandra GD" pitchFamily="34" charset="0"/>
                <a:cs typeface="Calibri"/>
              </a:rPr>
              <a:t>OBJECTIVES</a:t>
            </a:r>
          </a:p>
          <a:p>
            <a:pPr algn="ctr"/>
            <a:r>
              <a:rPr lang="en-US" sz="1100" dirty="0">
                <a:latin typeface="Maiandra GD" pitchFamily="34" charset="0"/>
                <a:cs typeface="Calibri"/>
              </a:rPr>
              <a:t>STRATEGIC FIT</a:t>
            </a:r>
          </a:p>
          <a:p>
            <a:pPr algn="ctr"/>
            <a:r>
              <a:rPr lang="en-US" sz="1100" dirty="0">
                <a:latin typeface="Maiandra GD" pitchFamily="34" charset="0"/>
                <a:cs typeface="Calibri"/>
              </a:rPr>
              <a:t>3-YEAR GOAL</a:t>
            </a:r>
          </a:p>
          <a:p>
            <a:pPr algn="ctr"/>
            <a:r>
              <a:rPr lang="en-US" sz="1100" dirty="0">
                <a:latin typeface="Maiandra GD" pitchFamily="34" charset="0"/>
                <a:cs typeface="Calibri"/>
              </a:rPr>
              <a:t>1</a:t>
            </a:r>
            <a:r>
              <a:rPr lang="en-US" sz="1100" baseline="30000" dirty="0">
                <a:latin typeface="Maiandra GD" pitchFamily="34" charset="0"/>
                <a:cs typeface="Calibri"/>
              </a:rPr>
              <a:t>ST</a:t>
            </a:r>
            <a:r>
              <a:rPr lang="en-US" sz="1100" dirty="0">
                <a:latin typeface="Maiandra GD" pitchFamily="34" charset="0"/>
                <a:cs typeface="Calibri"/>
              </a:rPr>
              <a:t> YEAR COST</a:t>
            </a:r>
          </a:p>
          <a:p>
            <a:pPr algn="ctr"/>
            <a:r>
              <a:rPr lang="en-US" sz="1100" dirty="0">
                <a:latin typeface="Maiandra GD" pitchFamily="34" charset="0"/>
                <a:cs typeface="Calibri"/>
              </a:rPr>
              <a:t>STRATEGY </a:t>
            </a:r>
          </a:p>
          <a:p>
            <a:pPr algn="ctr"/>
            <a:r>
              <a:rPr lang="en-US" sz="1100" dirty="0">
                <a:latin typeface="Maiandra GD" pitchFamily="34" charset="0"/>
                <a:cs typeface="Calibri"/>
              </a:rPr>
              <a:t>IMPLENTATION</a:t>
            </a:r>
          </a:p>
        </p:txBody>
      </p:sp>
      <p:sp>
        <p:nvSpPr>
          <p:cNvPr id="104" name="TextBox 103"/>
          <p:cNvSpPr txBox="1"/>
          <p:nvPr/>
        </p:nvSpPr>
        <p:spPr>
          <a:xfrm rot="20964324">
            <a:off x="1909002" y="3256302"/>
            <a:ext cx="909223" cy="600164"/>
          </a:xfrm>
          <a:prstGeom prst="rect">
            <a:avLst/>
          </a:prstGeom>
          <a:noFill/>
        </p:spPr>
        <p:txBody>
          <a:bodyPr wrap="none" rtlCol="0">
            <a:spAutoFit/>
          </a:bodyPr>
          <a:lstStyle/>
          <a:p>
            <a:pPr algn="ctr"/>
            <a:r>
              <a:rPr lang="en-US" sz="1100" dirty="0">
                <a:latin typeface="Maiandra GD" pitchFamily="34" charset="0"/>
                <a:cs typeface="Calibri"/>
              </a:rPr>
              <a:t>INDUSTRY </a:t>
            </a:r>
          </a:p>
          <a:p>
            <a:pPr algn="ctr"/>
            <a:r>
              <a:rPr lang="en-US" sz="1100" dirty="0">
                <a:latin typeface="Maiandra GD" pitchFamily="34" charset="0"/>
                <a:cs typeface="Calibri"/>
              </a:rPr>
              <a:t>MARKET</a:t>
            </a:r>
          </a:p>
          <a:p>
            <a:pPr algn="ctr"/>
            <a:r>
              <a:rPr lang="en-US" sz="1100" dirty="0">
                <a:latin typeface="Maiandra GD" pitchFamily="34" charset="0"/>
                <a:cs typeface="Calibri"/>
              </a:rPr>
              <a:t>ANALYSIS</a:t>
            </a:r>
          </a:p>
        </p:txBody>
      </p:sp>
      <p:sp>
        <p:nvSpPr>
          <p:cNvPr id="105" name="TextBox 104"/>
          <p:cNvSpPr txBox="1"/>
          <p:nvPr/>
        </p:nvSpPr>
        <p:spPr>
          <a:xfrm rot="20178722">
            <a:off x="2323963" y="2170291"/>
            <a:ext cx="1271502" cy="430887"/>
          </a:xfrm>
          <a:prstGeom prst="rect">
            <a:avLst/>
          </a:prstGeom>
          <a:noFill/>
        </p:spPr>
        <p:txBody>
          <a:bodyPr wrap="none" rtlCol="0">
            <a:spAutoFit/>
          </a:bodyPr>
          <a:lstStyle/>
          <a:p>
            <a:pPr algn="ctr"/>
            <a:r>
              <a:rPr lang="en-US" sz="1100" dirty="0">
                <a:latin typeface="Maiandra GD" pitchFamily="34" charset="0"/>
                <a:cs typeface="Calibri"/>
              </a:rPr>
              <a:t>OPPORTUNITIES</a:t>
            </a:r>
          </a:p>
          <a:p>
            <a:pPr algn="ctr"/>
            <a:r>
              <a:rPr lang="en-US" sz="1100" dirty="0">
                <a:latin typeface="Maiandra GD" pitchFamily="34" charset="0"/>
                <a:cs typeface="Calibri"/>
              </a:rPr>
              <a:t>THREATS</a:t>
            </a:r>
            <a:endParaRPr lang="en-US" sz="1100" dirty="0">
              <a:latin typeface="Maiandra GD" pitchFamily="34" charset="0"/>
              <a:cs typeface="Calibri"/>
            </a:endParaRPr>
          </a:p>
        </p:txBody>
      </p:sp>
      <p:sp>
        <p:nvSpPr>
          <p:cNvPr id="106" name="TextBox 105"/>
          <p:cNvSpPr txBox="1"/>
          <p:nvPr/>
        </p:nvSpPr>
        <p:spPr>
          <a:xfrm rot="20251896">
            <a:off x="3856427" y="1941078"/>
            <a:ext cx="489236" cy="430887"/>
          </a:xfrm>
          <a:prstGeom prst="rect">
            <a:avLst/>
          </a:prstGeom>
          <a:noFill/>
        </p:spPr>
        <p:txBody>
          <a:bodyPr wrap="none" rtlCol="0">
            <a:spAutoFit/>
          </a:bodyPr>
          <a:lstStyle/>
          <a:p>
            <a:pPr algn="ctr"/>
            <a:r>
              <a:rPr lang="en-US" sz="1100" dirty="0">
                <a:latin typeface="Maiandra GD" pitchFamily="34" charset="0"/>
                <a:cs typeface="Calibri"/>
              </a:rPr>
              <a:t>CPM</a:t>
            </a:r>
          </a:p>
          <a:p>
            <a:pPr algn="ctr"/>
            <a:r>
              <a:rPr lang="en-US" sz="1100" dirty="0">
                <a:latin typeface="Maiandra GD" pitchFamily="34" charset="0"/>
                <a:cs typeface="Calibri"/>
              </a:rPr>
              <a:t>EFE</a:t>
            </a:r>
            <a:endParaRPr lang="en-US" sz="1100" dirty="0">
              <a:latin typeface="Maiandra GD" pitchFamily="34" charset="0"/>
              <a:cs typeface="Calibri"/>
            </a:endParaRPr>
          </a:p>
        </p:txBody>
      </p:sp>
      <p:sp>
        <p:nvSpPr>
          <p:cNvPr id="107" name="TextBox 106"/>
          <p:cNvSpPr txBox="1"/>
          <p:nvPr/>
        </p:nvSpPr>
        <p:spPr>
          <a:xfrm>
            <a:off x="8879213" y="4340905"/>
            <a:ext cx="1443024" cy="938719"/>
          </a:xfrm>
          <a:prstGeom prst="rect">
            <a:avLst/>
          </a:prstGeom>
          <a:noFill/>
        </p:spPr>
        <p:txBody>
          <a:bodyPr wrap="none" rtlCol="0">
            <a:spAutoFit/>
          </a:bodyPr>
          <a:lstStyle/>
          <a:p>
            <a:pPr algn="ctr"/>
            <a:r>
              <a:rPr lang="en-US" sz="1100" dirty="0">
                <a:latin typeface="Maiandra GD" pitchFamily="34" charset="0"/>
                <a:cs typeface="Calibri"/>
              </a:rPr>
              <a:t>ORANGIZATIONAL</a:t>
            </a:r>
          </a:p>
          <a:p>
            <a:pPr algn="ctr"/>
            <a:r>
              <a:rPr lang="en-US" sz="1100" dirty="0">
                <a:latin typeface="Maiandra GD" pitchFamily="34" charset="0"/>
                <a:cs typeface="Calibri"/>
              </a:rPr>
              <a:t>STRUCTURE</a:t>
            </a:r>
          </a:p>
          <a:p>
            <a:pPr algn="ctr"/>
            <a:r>
              <a:rPr lang="en-US" sz="1100" dirty="0">
                <a:latin typeface="Maiandra GD" pitchFamily="34" charset="0"/>
                <a:cs typeface="Calibri"/>
              </a:rPr>
              <a:t>FINANCIAL</a:t>
            </a:r>
          </a:p>
          <a:p>
            <a:pPr algn="ctr"/>
            <a:r>
              <a:rPr lang="en-US" sz="1100" dirty="0">
                <a:latin typeface="Maiandra GD" pitchFamily="34" charset="0"/>
                <a:cs typeface="Calibri"/>
              </a:rPr>
              <a:t>ANALYSIS</a:t>
            </a:r>
          </a:p>
          <a:p>
            <a:pPr algn="ctr"/>
            <a:endParaRPr lang="en-US" sz="1100" dirty="0">
              <a:latin typeface="Maiandra GD" pitchFamily="34" charset="0"/>
              <a:cs typeface="Calibri"/>
            </a:endParaRPr>
          </a:p>
        </p:txBody>
      </p:sp>
      <p:sp>
        <p:nvSpPr>
          <p:cNvPr id="108" name="TextBox 107"/>
          <p:cNvSpPr txBox="1"/>
          <p:nvPr/>
        </p:nvSpPr>
        <p:spPr>
          <a:xfrm rot="1127841">
            <a:off x="9564449" y="2822501"/>
            <a:ext cx="372218" cy="261610"/>
          </a:xfrm>
          <a:prstGeom prst="rect">
            <a:avLst/>
          </a:prstGeom>
          <a:noFill/>
        </p:spPr>
        <p:txBody>
          <a:bodyPr wrap="none" rtlCol="0">
            <a:spAutoFit/>
          </a:bodyPr>
          <a:lstStyle/>
          <a:p>
            <a:pPr algn="ctr"/>
            <a:r>
              <a:rPr lang="en-US" sz="1100" dirty="0">
                <a:latin typeface="Maiandra GD" pitchFamily="34" charset="0"/>
                <a:cs typeface="Calibri"/>
              </a:rPr>
              <a:t>IFE</a:t>
            </a:r>
            <a:endParaRPr lang="en-US" sz="1100" dirty="0">
              <a:latin typeface="Maiandra GD" pitchFamily="34" charset="0"/>
              <a:cs typeface="Calibri"/>
            </a:endParaRPr>
          </a:p>
        </p:txBody>
      </p:sp>
      <p:sp>
        <p:nvSpPr>
          <p:cNvPr id="109" name="TextBox 108"/>
          <p:cNvSpPr txBox="1"/>
          <p:nvPr/>
        </p:nvSpPr>
        <p:spPr>
          <a:xfrm rot="21016428">
            <a:off x="8604498" y="2151227"/>
            <a:ext cx="907621" cy="430887"/>
          </a:xfrm>
          <a:prstGeom prst="rect">
            <a:avLst/>
          </a:prstGeom>
          <a:noFill/>
        </p:spPr>
        <p:txBody>
          <a:bodyPr wrap="none" rtlCol="0">
            <a:spAutoFit/>
          </a:bodyPr>
          <a:lstStyle/>
          <a:p>
            <a:r>
              <a:rPr lang="en-US" sz="1100" dirty="0">
                <a:latin typeface="Maiandra GD" pitchFamily="34" charset="0"/>
                <a:cs typeface="Calibri"/>
              </a:rPr>
              <a:t>STRENGTH</a:t>
            </a:r>
          </a:p>
          <a:p>
            <a:r>
              <a:rPr lang="en-US" sz="1100" dirty="0">
                <a:latin typeface="Maiandra GD" pitchFamily="34" charset="0"/>
                <a:cs typeface="Calibri"/>
              </a:rPr>
              <a:t>WEAKNESS</a:t>
            </a:r>
            <a:endParaRPr lang="en-US" sz="1100" dirty="0">
              <a:latin typeface="Maiandra GD" pitchFamily="34" charset="0"/>
              <a:cs typeface="Calibri"/>
            </a:endParaRPr>
          </a:p>
        </p:txBody>
      </p:sp>
      <p:sp>
        <p:nvSpPr>
          <p:cNvPr id="111" name="Oval 110"/>
          <p:cNvSpPr/>
          <p:nvPr/>
        </p:nvSpPr>
        <p:spPr>
          <a:xfrm>
            <a:off x="7846077" y="6754363"/>
            <a:ext cx="91440" cy="91440"/>
          </a:xfrm>
          <a:prstGeom prst="ellipse">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100">
              <a:latin typeface="Maiandra GD" pitchFamily="34" charset="0"/>
              <a:cs typeface="Calibri"/>
            </a:endParaRPr>
          </a:p>
        </p:txBody>
      </p:sp>
      <p:sp>
        <p:nvSpPr>
          <p:cNvPr id="121" name="TextBox 120"/>
          <p:cNvSpPr txBox="1"/>
          <p:nvPr/>
        </p:nvSpPr>
        <p:spPr>
          <a:xfrm>
            <a:off x="2575467" y="6076449"/>
            <a:ext cx="3208765" cy="430887"/>
          </a:xfrm>
          <a:prstGeom prst="rect">
            <a:avLst/>
          </a:prstGeom>
          <a:noFill/>
        </p:spPr>
        <p:txBody>
          <a:bodyPr wrap="square" rtlCol="0">
            <a:spAutoFit/>
          </a:bodyPr>
          <a:lstStyle/>
          <a:p>
            <a:pPr algn="r"/>
            <a:r>
              <a:rPr lang="en-US" sz="1100" cap="all" dirty="0">
                <a:latin typeface="Maiandra GD" pitchFamily="34" charset="0"/>
                <a:cs typeface="Calibri"/>
              </a:rPr>
              <a:t>Dell Milestone &amp; Growth</a:t>
            </a:r>
          </a:p>
          <a:p>
            <a:pPr algn="r"/>
            <a:r>
              <a:rPr lang="en-US" sz="1100" cap="all" dirty="0">
                <a:latin typeface="Maiandra GD" pitchFamily="34" charset="0"/>
                <a:cs typeface="Calibri"/>
              </a:rPr>
              <a:t>Dell Growth Strategy</a:t>
            </a:r>
          </a:p>
        </p:txBody>
      </p:sp>
      <p:sp>
        <p:nvSpPr>
          <p:cNvPr id="122" name="Rectangle 121"/>
          <p:cNvSpPr/>
          <p:nvPr/>
        </p:nvSpPr>
        <p:spPr>
          <a:xfrm>
            <a:off x="6738079" y="6090019"/>
            <a:ext cx="3369527" cy="430887"/>
          </a:xfrm>
          <a:prstGeom prst="rect">
            <a:avLst/>
          </a:prstGeom>
        </p:spPr>
        <p:txBody>
          <a:bodyPr wrap="square">
            <a:spAutoFit/>
          </a:bodyPr>
          <a:lstStyle/>
          <a:p>
            <a:r>
              <a:rPr lang="en-US" sz="1100" cap="all" dirty="0">
                <a:latin typeface="Maiandra GD" pitchFamily="34" charset="0"/>
                <a:cs typeface="Calibri"/>
              </a:rPr>
              <a:t>Existing Vision &amp; Mission</a:t>
            </a:r>
          </a:p>
          <a:p>
            <a:r>
              <a:rPr lang="en-US" sz="1100" cap="all" dirty="0">
                <a:latin typeface="Maiandra GD" pitchFamily="34" charset="0"/>
                <a:cs typeface="Calibri"/>
              </a:rPr>
              <a:t>New Vision &amp; Mission</a:t>
            </a:r>
          </a:p>
        </p:txBody>
      </p:sp>
      <p:pic>
        <p:nvPicPr>
          <p:cNvPr id="10" name="Picture 9" descr="601px-Dell_Logo.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28233" y="203409"/>
            <a:ext cx="1312042" cy="1307676"/>
          </a:xfrm>
          <a:prstGeom prst="rect">
            <a:avLst/>
          </a:prstGeom>
        </p:spPr>
      </p:pic>
    </p:spTree>
    <p:extLst>
      <p:ext uri="{BB962C8B-B14F-4D97-AF65-F5344CB8AC3E}">
        <p14:creationId xmlns:p14="http://schemas.microsoft.com/office/powerpoint/2010/main" val="120505783"/>
      </p:ext>
    </p:extLst>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
                                        </p:tgtEl>
                                        <p:attrNameLst>
                                          <p:attrName>style.visibility</p:attrName>
                                        </p:attrNameLst>
                                      </p:cBhvr>
                                      <p:to>
                                        <p:strVal val="visible"/>
                                      </p:to>
                                    </p:set>
                                    <p:animEffect transition="in" filter="wipe(down)">
                                      <p:cBhvr>
                                        <p:cTn id="7" dur="500"/>
                                        <p:tgtEl>
                                          <p:spTgt spid="12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21"/>
                                        </p:tgtEl>
                                        <p:attrNameLst>
                                          <p:attrName>style.visibility</p:attrName>
                                        </p:attrNameLst>
                                      </p:cBhvr>
                                      <p:to>
                                        <p:strVal val="visible"/>
                                      </p:to>
                                    </p:set>
                                    <p:animEffect transition="in" filter="wipe(down)">
                                      <p:cBhvr>
                                        <p:cTn id="10" dur="500"/>
                                        <p:tgtEl>
                                          <p:spTgt spid="12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1"/>
                                        </p:tgtEl>
                                        <p:attrNameLst>
                                          <p:attrName>style.visibility</p:attrName>
                                        </p:attrNameLst>
                                      </p:cBhvr>
                                      <p:to>
                                        <p:strVal val="visible"/>
                                      </p:to>
                                    </p:set>
                                    <p:animEffect transition="in" filter="fade">
                                      <p:cBhvr>
                                        <p:cTn id="18" dur="500"/>
                                        <p:tgtEl>
                                          <p:spTgt spid="1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0"/>
                                        </p:tgtEl>
                                        <p:attrNameLst>
                                          <p:attrName>style.visibility</p:attrName>
                                        </p:attrNameLst>
                                      </p:cBhvr>
                                      <p:to>
                                        <p:strVal val="visible"/>
                                      </p:to>
                                    </p:set>
                                    <p:animEffect transition="in" filter="fade">
                                      <p:cBhvr>
                                        <p:cTn id="21" dur="500"/>
                                        <p:tgtEl>
                                          <p:spTgt spid="1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0"/>
                                        </p:tgtEl>
                                        <p:attrNameLst>
                                          <p:attrName>style.visibility</p:attrName>
                                        </p:attrNameLst>
                                      </p:cBhvr>
                                      <p:to>
                                        <p:strVal val="visible"/>
                                      </p:to>
                                    </p:set>
                                    <p:animEffect transition="in" filter="fade">
                                      <p:cBhvr>
                                        <p:cTn id="30" dur="500"/>
                                        <p:tgtEl>
                                          <p:spTgt spid="5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500"/>
                                        <p:tgtEl>
                                          <p:spTgt spid="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1"/>
                                        </p:tgtEl>
                                        <p:attrNameLst>
                                          <p:attrName>style.visibility</p:attrName>
                                        </p:attrNameLst>
                                      </p:cBhvr>
                                      <p:to>
                                        <p:strVal val="visible"/>
                                      </p:to>
                                    </p:set>
                                    <p:animEffect transition="in" filter="fade">
                                      <p:cBhvr>
                                        <p:cTn id="36" dur="500"/>
                                        <p:tgtEl>
                                          <p:spTgt spid="8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0"/>
                                        </p:tgtEl>
                                        <p:attrNameLst>
                                          <p:attrName>style.visibility</p:attrName>
                                        </p:attrNameLst>
                                      </p:cBhvr>
                                      <p:to>
                                        <p:strVal val="visible"/>
                                      </p:to>
                                    </p:set>
                                    <p:animEffect transition="in" filter="fade">
                                      <p:cBhvr>
                                        <p:cTn id="39" dur="500"/>
                                        <p:tgtEl>
                                          <p:spTgt spid="8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2"/>
                                        </p:tgtEl>
                                        <p:attrNameLst>
                                          <p:attrName>style.visibility</p:attrName>
                                        </p:attrNameLst>
                                      </p:cBhvr>
                                      <p:to>
                                        <p:strVal val="visible"/>
                                      </p:to>
                                    </p:set>
                                    <p:animEffect transition="in" filter="fade">
                                      <p:cBhvr>
                                        <p:cTn id="42" dur="500"/>
                                        <p:tgtEl>
                                          <p:spTgt spid="8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06"/>
                                        </p:tgtEl>
                                        <p:attrNameLst>
                                          <p:attrName>style.visibility</p:attrName>
                                        </p:attrNameLst>
                                      </p:cBhvr>
                                      <p:to>
                                        <p:strVal val="visible"/>
                                      </p:to>
                                    </p:set>
                                    <p:animEffect transition="in" filter="fade">
                                      <p:cBhvr>
                                        <p:cTn id="45" dur="500"/>
                                        <p:tgtEl>
                                          <p:spTgt spid="10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83"/>
                                        </p:tgtEl>
                                        <p:attrNameLst>
                                          <p:attrName>style.visibility</p:attrName>
                                        </p:attrNameLst>
                                      </p:cBhvr>
                                      <p:to>
                                        <p:strVal val="visible"/>
                                      </p:to>
                                    </p:set>
                                    <p:animEffect transition="in" filter="fade">
                                      <p:cBhvr>
                                        <p:cTn id="48" dur="500"/>
                                        <p:tgtEl>
                                          <p:spTgt spid="83"/>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05"/>
                                        </p:tgtEl>
                                        <p:attrNameLst>
                                          <p:attrName>style.visibility</p:attrName>
                                        </p:attrNameLst>
                                      </p:cBhvr>
                                      <p:to>
                                        <p:strVal val="visible"/>
                                      </p:to>
                                    </p:set>
                                    <p:animEffect transition="in" filter="fade">
                                      <p:cBhvr>
                                        <p:cTn id="51" dur="500"/>
                                        <p:tgtEl>
                                          <p:spTgt spid="10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04"/>
                                        </p:tgtEl>
                                        <p:attrNameLst>
                                          <p:attrName>style.visibility</p:attrName>
                                        </p:attrNameLst>
                                      </p:cBhvr>
                                      <p:to>
                                        <p:strVal val="visible"/>
                                      </p:to>
                                    </p:set>
                                    <p:animEffect transition="in" filter="fade">
                                      <p:cBhvr>
                                        <p:cTn id="54" dur="500"/>
                                        <p:tgtEl>
                                          <p:spTgt spid="10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84"/>
                                        </p:tgtEl>
                                        <p:attrNameLst>
                                          <p:attrName>style.visibility</p:attrName>
                                        </p:attrNameLst>
                                      </p:cBhvr>
                                      <p:to>
                                        <p:strVal val="visible"/>
                                      </p:to>
                                    </p:set>
                                    <p:animEffect transition="in" filter="fade">
                                      <p:cBhvr>
                                        <p:cTn id="57" dur="500"/>
                                        <p:tgtEl>
                                          <p:spTgt spid="84"/>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51"/>
                                        </p:tgtEl>
                                        <p:attrNameLst>
                                          <p:attrName>style.visibility</p:attrName>
                                        </p:attrNameLst>
                                      </p:cBhvr>
                                      <p:to>
                                        <p:strVal val="visible"/>
                                      </p:to>
                                    </p:set>
                                    <p:animEffect transition="in" filter="fade">
                                      <p:cBhvr>
                                        <p:cTn id="60" dur="500"/>
                                        <p:tgtEl>
                                          <p:spTgt spid="51"/>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9"/>
                                        </p:tgtEl>
                                        <p:attrNameLst>
                                          <p:attrName>style.visibility</p:attrName>
                                        </p:attrNameLst>
                                      </p:cBhvr>
                                      <p:to>
                                        <p:strVal val="visible"/>
                                      </p:to>
                                    </p:set>
                                    <p:animEffect transition="in" filter="fade">
                                      <p:cBhvr>
                                        <p:cTn id="63" dur="500"/>
                                        <p:tgtEl>
                                          <p:spTgt spid="79"/>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3"/>
                                        </p:tgtEl>
                                        <p:attrNameLst>
                                          <p:attrName>style.visibility</p:attrName>
                                        </p:attrNameLst>
                                      </p:cBhvr>
                                      <p:to>
                                        <p:strVal val="visible"/>
                                      </p:to>
                                    </p:set>
                                    <p:animEffect transition="in" filter="fade">
                                      <p:cBhvr>
                                        <p:cTn id="68" dur="500"/>
                                        <p:tgtEl>
                                          <p:spTgt spid="5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4"/>
                                        </p:tgtEl>
                                        <p:attrNameLst>
                                          <p:attrName>style.visibility</p:attrName>
                                        </p:attrNameLst>
                                      </p:cBhvr>
                                      <p:to>
                                        <p:strVal val="visible"/>
                                      </p:to>
                                    </p:set>
                                    <p:animEffect transition="in" filter="fade">
                                      <p:cBhvr>
                                        <p:cTn id="71" dur="500"/>
                                        <p:tgtEl>
                                          <p:spTgt spid="54"/>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2"/>
                                        </p:tgtEl>
                                        <p:attrNameLst>
                                          <p:attrName>style.visibility</p:attrName>
                                        </p:attrNameLst>
                                      </p:cBhvr>
                                      <p:to>
                                        <p:strVal val="visible"/>
                                      </p:to>
                                    </p:set>
                                    <p:animEffect transition="in" filter="fade">
                                      <p:cBhvr>
                                        <p:cTn id="74" dur="500"/>
                                        <p:tgtEl>
                                          <p:spTgt spid="5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86"/>
                                        </p:tgtEl>
                                        <p:attrNameLst>
                                          <p:attrName>style.visibility</p:attrName>
                                        </p:attrNameLst>
                                      </p:cBhvr>
                                      <p:to>
                                        <p:strVal val="visible"/>
                                      </p:to>
                                    </p:set>
                                    <p:animEffect transition="in" filter="fade">
                                      <p:cBhvr>
                                        <p:cTn id="77" dur="500"/>
                                        <p:tgtEl>
                                          <p:spTgt spid="8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85"/>
                                        </p:tgtEl>
                                        <p:attrNameLst>
                                          <p:attrName>style.visibility</p:attrName>
                                        </p:attrNameLst>
                                      </p:cBhvr>
                                      <p:to>
                                        <p:strVal val="visible"/>
                                      </p:to>
                                    </p:set>
                                    <p:animEffect transition="in" filter="fade">
                                      <p:cBhvr>
                                        <p:cTn id="80" dur="500"/>
                                        <p:tgtEl>
                                          <p:spTgt spid="85"/>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87"/>
                                        </p:tgtEl>
                                        <p:attrNameLst>
                                          <p:attrName>style.visibility</p:attrName>
                                        </p:attrNameLst>
                                      </p:cBhvr>
                                      <p:to>
                                        <p:strVal val="visible"/>
                                      </p:to>
                                    </p:set>
                                    <p:animEffect transition="in" filter="fade">
                                      <p:cBhvr>
                                        <p:cTn id="83" dur="500"/>
                                        <p:tgtEl>
                                          <p:spTgt spid="87"/>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9"/>
                                        </p:tgtEl>
                                        <p:attrNameLst>
                                          <p:attrName>style.visibility</p:attrName>
                                        </p:attrNameLst>
                                      </p:cBhvr>
                                      <p:to>
                                        <p:strVal val="visible"/>
                                      </p:to>
                                    </p:set>
                                    <p:animEffect transition="in" filter="fade">
                                      <p:cBhvr>
                                        <p:cTn id="86" dur="500"/>
                                        <p:tgtEl>
                                          <p:spTgt spid="109"/>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90"/>
                                        </p:tgtEl>
                                        <p:attrNameLst>
                                          <p:attrName>style.visibility</p:attrName>
                                        </p:attrNameLst>
                                      </p:cBhvr>
                                      <p:to>
                                        <p:strVal val="visible"/>
                                      </p:to>
                                    </p:set>
                                    <p:animEffect transition="in" filter="fade">
                                      <p:cBhvr>
                                        <p:cTn id="89" dur="500"/>
                                        <p:tgtEl>
                                          <p:spTgt spid="90"/>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89"/>
                                        </p:tgtEl>
                                        <p:attrNameLst>
                                          <p:attrName>style.visibility</p:attrName>
                                        </p:attrNameLst>
                                      </p:cBhvr>
                                      <p:to>
                                        <p:strVal val="visible"/>
                                      </p:to>
                                    </p:set>
                                    <p:animEffect transition="in" filter="fade">
                                      <p:cBhvr>
                                        <p:cTn id="92" dur="500"/>
                                        <p:tgtEl>
                                          <p:spTgt spid="89"/>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88"/>
                                        </p:tgtEl>
                                        <p:attrNameLst>
                                          <p:attrName>style.visibility</p:attrName>
                                        </p:attrNameLst>
                                      </p:cBhvr>
                                      <p:to>
                                        <p:strVal val="visible"/>
                                      </p:to>
                                    </p:set>
                                    <p:animEffect transition="in" filter="fade">
                                      <p:cBhvr>
                                        <p:cTn id="95" dur="500"/>
                                        <p:tgtEl>
                                          <p:spTgt spid="88"/>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107"/>
                                        </p:tgtEl>
                                        <p:attrNameLst>
                                          <p:attrName>style.visibility</p:attrName>
                                        </p:attrNameLst>
                                      </p:cBhvr>
                                      <p:to>
                                        <p:strVal val="visible"/>
                                      </p:to>
                                    </p:set>
                                    <p:animEffect transition="in" filter="fade">
                                      <p:cBhvr>
                                        <p:cTn id="98" dur="500"/>
                                        <p:tgtEl>
                                          <p:spTgt spid="107"/>
                                        </p:tgtEl>
                                      </p:cBhvr>
                                    </p:animEffect>
                                  </p:childTnLst>
                                </p:cTn>
                              </p:par>
                              <p:par>
                                <p:cTn id="99" presetID="10" presetClass="entr" presetSubtype="0" fill="hold" grpId="1" nodeType="withEffect">
                                  <p:stCondLst>
                                    <p:cond delay="0"/>
                                  </p:stCondLst>
                                  <p:childTnLst>
                                    <p:set>
                                      <p:cBhvr>
                                        <p:cTn id="100" dur="1" fill="hold">
                                          <p:stCondLst>
                                            <p:cond delay="0"/>
                                          </p:stCondLst>
                                        </p:cTn>
                                        <p:tgtEl>
                                          <p:spTgt spid="87"/>
                                        </p:tgtEl>
                                        <p:attrNameLst>
                                          <p:attrName>style.visibility</p:attrName>
                                        </p:attrNameLst>
                                      </p:cBhvr>
                                      <p:to>
                                        <p:strVal val="visible"/>
                                      </p:to>
                                    </p:set>
                                    <p:animEffect transition="in" filter="fade">
                                      <p:cBhvr>
                                        <p:cTn id="101" dur="500"/>
                                        <p:tgtEl>
                                          <p:spTgt spid="87"/>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55"/>
                                        </p:tgtEl>
                                        <p:attrNameLst>
                                          <p:attrName>style.visibility</p:attrName>
                                        </p:attrNameLst>
                                      </p:cBhvr>
                                      <p:to>
                                        <p:strVal val="visible"/>
                                      </p:to>
                                    </p:set>
                                    <p:animEffect transition="in" filter="fade">
                                      <p:cBhvr>
                                        <p:cTn id="104" dur="500"/>
                                        <p:tgtEl>
                                          <p:spTgt spid="55"/>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108"/>
                                        </p:tgtEl>
                                        <p:attrNameLst>
                                          <p:attrName>style.visibility</p:attrName>
                                        </p:attrNameLst>
                                      </p:cBhvr>
                                      <p:to>
                                        <p:strVal val="visible"/>
                                      </p:to>
                                    </p:set>
                                    <p:animEffect transition="in" filter="fade">
                                      <p:cBhvr>
                                        <p:cTn id="107" dur="500"/>
                                        <p:tgtEl>
                                          <p:spTgt spid="108"/>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19"/>
                                        </p:tgtEl>
                                        <p:attrNameLst>
                                          <p:attrName>style.visibility</p:attrName>
                                        </p:attrNameLst>
                                      </p:cBhvr>
                                      <p:to>
                                        <p:strVal val="visible"/>
                                      </p:to>
                                    </p:set>
                                    <p:animEffect transition="in" filter="fade">
                                      <p:cBhvr>
                                        <p:cTn id="112" dur="500"/>
                                        <p:tgtEl>
                                          <p:spTgt spid="19"/>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59"/>
                                        </p:tgtEl>
                                        <p:attrNameLst>
                                          <p:attrName>style.visibility</p:attrName>
                                        </p:attrNameLst>
                                      </p:cBhvr>
                                      <p:to>
                                        <p:strVal val="visible"/>
                                      </p:to>
                                    </p:set>
                                    <p:animEffect transition="in" filter="fade">
                                      <p:cBhvr>
                                        <p:cTn id="115" dur="500"/>
                                        <p:tgtEl>
                                          <p:spTgt spid="59"/>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60"/>
                                        </p:tgtEl>
                                        <p:attrNameLst>
                                          <p:attrName>style.visibility</p:attrName>
                                        </p:attrNameLst>
                                      </p:cBhvr>
                                      <p:to>
                                        <p:strVal val="visible"/>
                                      </p:to>
                                    </p:set>
                                    <p:animEffect transition="in" filter="fade">
                                      <p:cBhvr>
                                        <p:cTn id="118" dur="500"/>
                                        <p:tgtEl>
                                          <p:spTgt spid="60"/>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61"/>
                                        </p:tgtEl>
                                        <p:attrNameLst>
                                          <p:attrName>style.visibility</p:attrName>
                                        </p:attrNameLst>
                                      </p:cBhvr>
                                      <p:to>
                                        <p:strVal val="visible"/>
                                      </p:to>
                                    </p:set>
                                    <p:animEffect transition="in" filter="fade">
                                      <p:cBhvr>
                                        <p:cTn id="121" dur="500"/>
                                        <p:tgtEl>
                                          <p:spTgt spid="61"/>
                                        </p:tgtEl>
                                      </p:cBhvr>
                                    </p:animEffect>
                                  </p:childTnLst>
                                </p:cTn>
                              </p:par>
                              <p:par>
                                <p:cTn id="122" presetID="10" presetClass="entr" presetSubtype="0" fill="hold" grpId="0" nodeType="withEffect">
                                  <p:stCondLst>
                                    <p:cond delay="0"/>
                                  </p:stCondLst>
                                  <p:childTnLst>
                                    <p:set>
                                      <p:cBhvr>
                                        <p:cTn id="123" dur="1" fill="hold">
                                          <p:stCondLst>
                                            <p:cond delay="0"/>
                                          </p:stCondLst>
                                        </p:cTn>
                                        <p:tgtEl>
                                          <p:spTgt spid="62"/>
                                        </p:tgtEl>
                                        <p:attrNameLst>
                                          <p:attrName>style.visibility</p:attrName>
                                        </p:attrNameLst>
                                      </p:cBhvr>
                                      <p:to>
                                        <p:strVal val="visible"/>
                                      </p:to>
                                    </p:set>
                                    <p:animEffect transition="in" filter="fade">
                                      <p:cBhvr>
                                        <p:cTn id="124" dur="500"/>
                                        <p:tgtEl>
                                          <p:spTgt spid="62"/>
                                        </p:tgtEl>
                                      </p:cBhvr>
                                    </p:animEffect>
                                  </p:childTnLst>
                                </p:cTn>
                              </p:par>
                              <p:par>
                                <p:cTn id="125" presetID="10" presetClass="entr" presetSubtype="0" fill="hold" grpId="0" nodeType="withEffect">
                                  <p:stCondLst>
                                    <p:cond delay="0"/>
                                  </p:stCondLst>
                                  <p:childTnLst>
                                    <p:set>
                                      <p:cBhvr>
                                        <p:cTn id="126" dur="1" fill="hold">
                                          <p:stCondLst>
                                            <p:cond delay="0"/>
                                          </p:stCondLst>
                                        </p:cTn>
                                        <p:tgtEl>
                                          <p:spTgt spid="63"/>
                                        </p:tgtEl>
                                        <p:attrNameLst>
                                          <p:attrName>style.visibility</p:attrName>
                                        </p:attrNameLst>
                                      </p:cBhvr>
                                      <p:to>
                                        <p:strVal val="visible"/>
                                      </p:to>
                                    </p:set>
                                    <p:animEffect transition="in" filter="fade">
                                      <p:cBhvr>
                                        <p:cTn id="127" dur="500"/>
                                        <p:tgtEl>
                                          <p:spTgt spid="63"/>
                                        </p:tgtEl>
                                      </p:cBhvr>
                                    </p:animEffect>
                                  </p:childTnLst>
                                </p:cTn>
                              </p:par>
                              <p:par>
                                <p:cTn id="128" presetID="10" presetClass="entr" presetSubtype="0" fill="hold" grpId="0" nodeType="withEffect">
                                  <p:stCondLst>
                                    <p:cond delay="0"/>
                                  </p:stCondLst>
                                  <p:childTnLst>
                                    <p:set>
                                      <p:cBhvr>
                                        <p:cTn id="129" dur="1" fill="hold">
                                          <p:stCondLst>
                                            <p:cond delay="0"/>
                                          </p:stCondLst>
                                        </p:cTn>
                                        <p:tgtEl>
                                          <p:spTgt spid="64"/>
                                        </p:tgtEl>
                                        <p:attrNameLst>
                                          <p:attrName>style.visibility</p:attrName>
                                        </p:attrNameLst>
                                      </p:cBhvr>
                                      <p:to>
                                        <p:strVal val="visible"/>
                                      </p:to>
                                    </p:set>
                                    <p:animEffect transition="in" filter="fade">
                                      <p:cBhvr>
                                        <p:cTn id="130" dur="500"/>
                                        <p:tgtEl>
                                          <p:spTgt spid="64"/>
                                        </p:tgtEl>
                                      </p:cBhvr>
                                    </p:animEffect>
                                  </p:childTnLst>
                                </p:cTn>
                              </p:par>
                              <p:par>
                                <p:cTn id="131" presetID="10" presetClass="entr" presetSubtype="0" fill="hold" grpId="0" nodeType="withEffect">
                                  <p:stCondLst>
                                    <p:cond delay="0"/>
                                  </p:stCondLst>
                                  <p:childTnLst>
                                    <p:set>
                                      <p:cBhvr>
                                        <p:cTn id="132" dur="1" fill="hold">
                                          <p:stCondLst>
                                            <p:cond delay="0"/>
                                          </p:stCondLst>
                                        </p:cTn>
                                        <p:tgtEl>
                                          <p:spTgt spid="65"/>
                                        </p:tgtEl>
                                        <p:attrNameLst>
                                          <p:attrName>style.visibility</p:attrName>
                                        </p:attrNameLst>
                                      </p:cBhvr>
                                      <p:to>
                                        <p:strVal val="visible"/>
                                      </p:to>
                                    </p:set>
                                    <p:animEffect transition="in" filter="fade">
                                      <p:cBhvr>
                                        <p:cTn id="133" dur="500"/>
                                        <p:tgtEl>
                                          <p:spTgt spid="65"/>
                                        </p:tgtEl>
                                      </p:cBhvr>
                                    </p:animEffect>
                                  </p:childTnLst>
                                </p:cTn>
                              </p:par>
                              <p:par>
                                <p:cTn id="134" presetID="10" presetClass="entr" presetSubtype="0" fill="hold" grpId="0" nodeType="withEffect">
                                  <p:stCondLst>
                                    <p:cond delay="0"/>
                                  </p:stCondLst>
                                  <p:childTnLst>
                                    <p:set>
                                      <p:cBhvr>
                                        <p:cTn id="135" dur="1" fill="hold">
                                          <p:stCondLst>
                                            <p:cond delay="0"/>
                                          </p:stCondLst>
                                        </p:cTn>
                                        <p:tgtEl>
                                          <p:spTgt spid="66"/>
                                        </p:tgtEl>
                                        <p:attrNameLst>
                                          <p:attrName>style.visibility</p:attrName>
                                        </p:attrNameLst>
                                      </p:cBhvr>
                                      <p:to>
                                        <p:strVal val="visible"/>
                                      </p:to>
                                    </p:set>
                                    <p:animEffect transition="in" filter="fade">
                                      <p:cBhvr>
                                        <p:cTn id="136" dur="500"/>
                                        <p:tgtEl>
                                          <p:spTgt spid="66"/>
                                        </p:tgtEl>
                                      </p:cBhvr>
                                    </p:animEffect>
                                  </p:childTnLst>
                                </p:cTn>
                              </p:par>
                              <p:par>
                                <p:cTn id="137" presetID="10" presetClass="entr" presetSubtype="0" fill="hold" grpId="0" nodeType="withEffect">
                                  <p:stCondLst>
                                    <p:cond delay="0"/>
                                  </p:stCondLst>
                                  <p:childTnLst>
                                    <p:set>
                                      <p:cBhvr>
                                        <p:cTn id="138" dur="1" fill="hold">
                                          <p:stCondLst>
                                            <p:cond delay="0"/>
                                          </p:stCondLst>
                                        </p:cTn>
                                        <p:tgtEl>
                                          <p:spTgt spid="67"/>
                                        </p:tgtEl>
                                        <p:attrNameLst>
                                          <p:attrName>style.visibility</p:attrName>
                                        </p:attrNameLst>
                                      </p:cBhvr>
                                      <p:to>
                                        <p:strVal val="visible"/>
                                      </p:to>
                                    </p:set>
                                    <p:animEffect transition="in" filter="fade">
                                      <p:cBhvr>
                                        <p:cTn id="139" dur="500"/>
                                        <p:tgtEl>
                                          <p:spTgt spid="67"/>
                                        </p:tgtEl>
                                      </p:cBhvr>
                                    </p:animEffect>
                                  </p:childTnLst>
                                </p:cTn>
                              </p:par>
                              <p:par>
                                <p:cTn id="140" presetID="10" presetClass="entr" presetSubtype="0" fill="hold" grpId="0" nodeType="withEffect">
                                  <p:stCondLst>
                                    <p:cond delay="0"/>
                                  </p:stCondLst>
                                  <p:childTnLst>
                                    <p:set>
                                      <p:cBhvr>
                                        <p:cTn id="141" dur="1" fill="hold">
                                          <p:stCondLst>
                                            <p:cond delay="0"/>
                                          </p:stCondLst>
                                        </p:cTn>
                                        <p:tgtEl>
                                          <p:spTgt spid="68"/>
                                        </p:tgtEl>
                                        <p:attrNameLst>
                                          <p:attrName>style.visibility</p:attrName>
                                        </p:attrNameLst>
                                      </p:cBhvr>
                                      <p:to>
                                        <p:strVal val="visible"/>
                                      </p:to>
                                    </p:set>
                                    <p:animEffect transition="in" filter="fade">
                                      <p:cBhvr>
                                        <p:cTn id="142" dur="500"/>
                                        <p:tgtEl>
                                          <p:spTgt spid="68"/>
                                        </p:tgtEl>
                                      </p:cBhvr>
                                    </p:animEffect>
                                  </p:childTnLst>
                                </p:cTn>
                              </p:par>
                              <p:par>
                                <p:cTn id="143" presetID="10" presetClass="entr" presetSubtype="0" fill="hold" grpId="0" nodeType="withEffect">
                                  <p:stCondLst>
                                    <p:cond delay="0"/>
                                  </p:stCondLst>
                                  <p:childTnLst>
                                    <p:set>
                                      <p:cBhvr>
                                        <p:cTn id="144" dur="1" fill="hold">
                                          <p:stCondLst>
                                            <p:cond delay="0"/>
                                          </p:stCondLst>
                                        </p:cTn>
                                        <p:tgtEl>
                                          <p:spTgt spid="69"/>
                                        </p:tgtEl>
                                        <p:attrNameLst>
                                          <p:attrName>style.visibility</p:attrName>
                                        </p:attrNameLst>
                                      </p:cBhvr>
                                      <p:to>
                                        <p:strVal val="visible"/>
                                      </p:to>
                                    </p:set>
                                    <p:animEffect transition="in" filter="fade">
                                      <p:cBhvr>
                                        <p:cTn id="145" dur="500"/>
                                        <p:tgtEl>
                                          <p:spTgt spid="69"/>
                                        </p:tgtEl>
                                      </p:cBhvr>
                                    </p:animEffect>
                                  </p:childTnLst>
                                </p:cTn>
                              </p:par>
                              <p:par>
                                <p:cTn id="146" presetID="10" presetClass="entr" presetSubtype="0" fill="hold" grpId="0" nodeType="withEffect">
                                  <p:stCondLst>
                                    <p:cond delay="0"/>
                                  </p:stCondLst>
                                  <p:childTnLst>
                                    <p:set>
                                      <p:cBhvr>
                                        <p:cTn id="147" dur="1" fill="hold">
                                          <p:stCondLst>
                                            <p:cond delay="0"/>
                                          </p:stCondLst>
                                        </p:cTn>
                                        <p:tgtEl>
                                          <p:spTgt spid="70"/>
                                        </p:tgtEl>
                                        <p:attrNameLst>
                                          <p:attrName>style.visibility</p:attrName>
                                        </p:attrNameLst>
                                      </p:cBhvr>
                                      <p:to>
                                        <p:strVal val="visible"/>
                                      </p:to>
                                    </p:set>
                                    <p:animEffect transition="in" filter="fade">
                                      <p:cBhvr>
                                        <p:cTn id="148" dur="500"/>
                                        <p:tgtEl>
                                          <p:spTgt spid="70"/>
                                        </p:tgtEl>
                                      </p:cBhvr>
                                    </p:animEffect>
                                  </p:childTnLst>
                                </p:cTn>
                              </p:par>
                              <p:par>
                                <p:cTn id="149" presetID="10" presetClass="entr" presetSubtype="0" fill="hold" grpId="0" nodeType="withEffect">
                                  <p:stCondLst>
                                    <p:cond delay="0"/>
                                  </p:stCondLst>
                                  <p:childTnLst>
                                    <p:set>
                                      <p:cBhvr>
                                        <p:cTn id="150" dur="1" fill="hold">
                                          <p:stCondLst>
                                            <p:cond delay="0"/>
                                          </p:stCondLst>
                                        </p:cTn>
                                        <p:tgtEl>
                                          <p:spTgt spid="71"/>
                                        </p:tgtEl>
                                        <p:attrNameLst>
                                          <p:attrName>style.visibility</p:attrName>
                                        </p:attrNameLst>
                                      </p:cBhvr>
                                      <p:to>
                                        <p:strVal val="visible"/>
                                      </p:to>
                                    </p:set>
                                    <p:animEffect transition="in" filter="fade">
                                      <p:cBhvr>
                                        <p:cTn id="151" dur="500"/>
                                        <p:tgtEl>
                                          <p:spTgt spid="71"/>
                                        </p:tgtEl>
                                      </p:cBhvr>
                                    </p:animEffect>
                                  </p:childTnLst>
                                </p:cTn>
                              </p:par>
                              <p:par>
                                <p:cTn id="152" presetID="10" presetClass="entr" presetSubtype="0" fill="hold" grpId="0" nodeType="withEffect">
                                  <p:stCondLst>
                                    <p:cond delay="0"/>
                                  </p:stCondLst>
                                  <p:childTnLst>
                                    <p:set>
                                      <p:cBhvr>
                                        <p:cTn id="153" dur="1" fill="hold">
                                          <p:stCondLst>
                                            <p:cond delay="0"/>
                                          </p:stCondLst>
                                        </p:cTn>
                                        <p:tgtEl>
                                          <p:spTgt spid="72"/>
                                        </p:tgtEl>
                                        <p:attrNameLst>
                                          <p:attrName>style.visibility</p:attrName>
                                        </p:attrNameLst>
                                      </p:cBhvr>
                                      <p:to>
                                        <p:strVal val="visible"/>
                                      </p:to>
                                    </p:set>
                                    <p:animEffect transition="in" filter="fade">
                                      <p:cBhvr>
                                        <p:cTn id="154" dur="500"/>
                                        <p:tgtEl>
                                          <p:spTgt spid="72"/>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73"/>
                                        </p:tgtEl>
                                        <p:attrNameLst>
                                          <p:attrName>style.visibility</p:attrName>
                                        </p:attrNameLst>
                                      </p:cBhvr>
                                      <p:to>
                                        <p:strVal val="visible"/>
                                      </p:to>
                                    </p:set>
                                    <p:animEffect transition="in" filter="fade">
                                      <p:cBhvr>
                                        <p:cTn id="157" dur="500"/>
                                        <p:tgtEl>
                                          <p:spTgt spid="73"/>
                                        </p:tgtEl>
                                      </p:cBhvr>
                                    </p:animEffect>
                                  </p:childTnLst>
                                </p:cTn>
                              </p:par>
                              <p:par>
                                <p:cTn id="158" presetID="10" presetClass="entr" presetSubtype="0" fill="hold" grpId="0" nodeType="withEffect">
                                  <p:stCondLst>
                                    <p:cond delay="0"/>
                                  </p:stCondLst>
                                  <p:childTnLst>
                                    <p:set>
                                      <p:cBhvr>
                                        <p:cTn id="159" dur="1" fill="hold">
                                          <p:stCondLst>
                                            <p:cond delay="0"/>
                                          </p:stCondLst>
                                        </p:cTn>
                                        <p:tgtEl>
                                          <p:spTgt spid="74"/>
                                        </p:tgtEl>
                                        <p:attrNameLst>
                                          <p:attrName>style.visibility</p:attrName>
                                        </p:attrNameLst>
                                      </p:cBhvr>
                                      <p:to>
                                        <p:strVal val="visible"/>
                                      </p:to>
                                    </p:set>
                                    <p:animEffect transition="in" filter="fade">
                                      <p:cBhvr>
                                        <p:cTn id="160" dur="500"/>
                                        <p:tgtEl>
                                          <p:spTgt spid="74"/>
                                        </p:tgtEl>
                                      </p:cBhvr>
                                    </p:animEffect>
                                  </p:childTnLst>
                                </p:cTn>
                              </p:par>
                              <p:par>
                                <p:cTn id="161" presetID="10" presetClass="entr" presetSubtype="0" fill="hold" grpId="0" nodeType="withEffect">
                                  <p:stCondLst>
                                    <p:cond delay="0"/>
                                  </p:stCondLst>
                                  <p:childTnLst>
                                    <p:set>
                                      <p:cBhvr>
                                        <p:cTn id="162" dur="1" fill="hold">
                                          <p:stCondLst>
                                            <p:cond delay="0"/>
                                          </p:stCondLst>
                                        </p:cTn>
                                        <p:tgtEl>
                                          <p:spTgt spid="75"/>
                                        </p:tgtEl>
                                        <p:attrNameLst>
                                          <p:attrName>style.visibility</p:attrName>
                                        </p:attrNameLst>
                                      </p:cBhvr>
                                      <p:to>
                                        <p:strVal val="visible"/>
                                      </p:to>
                                    </p:set>
                                    <p:animEffect transition="in" filter="fade">
                                      <p:cBhvr>
                                        <p:cTn id="163" dur="500"/>
                                        <p:tgtEl>
                                          <p:spTgt spid="75"/>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76"/>
                                        </p:tgtEl>
                                        <p:attrNameLst>
                                          <p:attrName>style.visibility</p:attrName>
                                        </p:attrNameLst>
                                      </p:cBhvr>
                                      <p:to>
                                        <p:strVal val="visible"/>
                                      </p:to>
                                    </p:set>
                                    <p:animEffect transition="in" filter="fade">
                                      <p:cBhvr>
                                        <p:cTn id="166" dur="500"/>
                                        <p:tgtEl>
                                          <p:spTgt spid="76"/>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77"/>
                                        </p:tgtEl>
                                        <p:attrNameLst>
                                          <p:attrName>style.visibility</p:attrName>
                                        </p:attrNameLst>
                                      </p:cBhvr>
                                      <p:to>
                                        <p:strVal val="visible"/>
                                      </p:to>
                                    </p:set>
                                    <p:animEffect transition="in" filter="fade">
                                      <p:cBhvr>
                                        <p:cTn id="169" dur="500"/>
                                        <p:tgtEl>
                                          <p:spTgt spid="77"/>
                                        </p:tgtEl>
                                      </p:cBhvr>
                                    </p:animEffect>
                                  </p:childTnLst>
                                </p:cTn>
                              </p:par>
                              <p:par>
                                <p:cTn id="170" presetID="10" presetClass="entr" presetSubtype="0" fill="hold" grpId="0" nodeType="withEffect">
                                  <p:stCondLst>
                                    <p:cond delay="0"/>
                                  </p:stCondLst>
                                  <p:childTnLst>
                                    <p:set>
                                      <p:cBhvr>
                                        <p:cTn id="171" dur="1" fill="hold">
                                          <p:stCondLst>
                                            <p:cond delay="0"/>
                                          </p:stCondLst>
                                        </p:cTn>
                                        <p:tgtEl>
                                          <p:spTgt spid="78"/>
                                        </p:tgtEl>
                                        <p:attrNameLst>
                                          <p:attrName>style.visibility</p:attrName>
                                        </p:attrNameLst>
                                      </p:cBhvr>
                                      <p:to>
                                        <p:strVal val="visible"/>
                                      </p:to>
                                    </p:set>
                                    <p:animEffect transition="in" filter="fade">
                                      <p:cBhvr>
                                        <p:cTn id="172" dur="500"/>
                                        <p:tgtEl>
                                          <p:spTgt spid="78"/>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9"/>
                                        </p:tgtEl>
                                        <p:attrNameLst>
                                          <p:attrName>style.visibility</p:attrName>
                                        </p:attrNameLst>
                                      </p:cBhvr>
                                      <p:to>
                                        <p:strVal val="visible"/>
                                      </p:to>
                                    </p:set>
                                    <p:animEffect transition="in" filter="fade">
                                      <p:cBhvr>
                                        <p:cTn id="175" dur="500"/>
                                        <p:tgtEl>
                                          <p:spTgt spid="9"/>
                                        </p:tgtEl>
                                      </p:cBhvr>
                                    </p:animEffect>
                                  </p:childTnLst>
                                </p:cTn>
                              </p:par>
                              <p:par>
                                <p:cTn id="176" presetID="10" presetClass="entr" presetSubtype="0" fill="hold" grpId="0" nodeType="withEffect">
                                  <p:stCondLst>
                                    <p:cond delay="0"/>
                                  </p:stCondLst>
                                  <p:childTnLst>
                                    <p:set>
                                      <p:cBhvr>
                                        <p:cTn id="177" dur="1" fill="hold">
                                          <p:stCondLst>
                                            <p:cond delay="0"/>
                                          </p:stCondLst>
                                        </p:cTn>
                                        <p:tgtEl>
                                          <p:spTgt spid="94"/>
                                        </p:tgtEl>
                                        <p:attrNameLst>
                                          <p:attrName>style.visibility</p:attrName>
                                        </p:attrNameLst>
                                      </p:cBhvr>
                                      <p:to>
                                        <p:strVal val="visible"/>
                                      </p:to>
                                    </p:set>
                                    <p:animEffect transition="in" filter="fade">
                                      <p:cBhvr>
                                        <p:cTn id="178" dur="500"/>
                                        <p:tgtEl>
                                          <p:spTgt spid="94"/>
                                        </p:tgtEl>
                                      </p:cBhvr>
                                    </p:animEffect>
                                  </p:childTnLst>
                                </p:cTn>
                              </p:par>
                              <p:par>
                                <p:cTn id="179" presetID="10" presetClass="entr" presetSubtype="0" fill="hold" grpId="0" nodeType="withEffect">
                                  <p:stCondLst>
                                    <p:cond delay="0"/>
                                  </p:stCondLst>
                                  <p:childTnLst>
                                    <p:set>
                                      <p:cBhvr>
                                        <p:cTn id="180" dur="1" fill="hold">
                                          <p:stCondLst>
                                            <p:cond delay="0"/>
                                          </p:stCondLst>
                                        </p:cTn>
                                        <p:tgtEl>
                                          <p:spTgt spid="92"/>
                                        </p:tgtEl>
                                        <p:attrNameLst>
                                          <p:attrName>style.visibility</p:attrName>
                                        </p:attrNameLst>
                                      </p:cBhvr>
                                      <p:to>
                                        <p:strVal val="visible"/>
                                      </p:to>
                                    </p:set>
                                    <p:animEffect transition="in" filter="fade">
                                      <p:cBhvr>
                                        <p:cTn id="181" dur="500"/>
                                        <p:tgtEl>
                                          <p:spTgt spid="92"/>
                                        </p:tgtEl>
                                      </p:cBhvr>
                                    </p:animEffect>
                                  </p:childTnLst>
                                </p:cTn>
                              </p:par>
                              <p:par>
                                <p:cTn id="182" presetID="10" presetClass="entr" presetSubtype="0" fill="hold" grpId="0" nodeType="withEffect">
                                  <p:stCondLst>
                                    <p:cond delay="0"/>
                                  </p:stCondLst>
                                  <p:childTnLst>
                                    <p:set>
                                      <p:cBhvr>
                                        <p:cTn id="183" dur="1" fill="hold">
                                          <p:stCondLst>
                                            <p:cond delay="0"/>
                                          </p:stCondLst>
                                        </p:cTn>
                                        <p:tgtEl>
                                          <p:spTgt spid="93"/>
                                        </p:tgtEl>
                                        <p:attrNameLst>
                                          <p:attrName>style.visibility</p:attrName>
                                        </p:attrNameLst>
                                      </p:cBhvr>
                                      <p:to>
                                        <p:strVal val="visible"/>
                                      </p:to>
                                    </p:set>
                                    <p:animEffect transition="in" filter="fade">
                                      <p:cBhvr>
                                        <p:cTn id="184" dur="500"/>
                                        <p:tgtEl>
                                          <p:spTgt spid="93"/>
                                        </p:tgtEl>
                                      </p:cBhvr>
                                    </p:animEffect>
                                  </p:childTnLst>
                                </p:cTn>
                              </p:par>
                              <p:par>
                                <p:cTn id="185" presetID="10" presetClass="entr" presetSubtype="0" fill="hold" grpId="0" nodeType="withEffect">
                                  <p:stCondLst>
                                    <p:cond delay="0"/>
                                  </p:stCondLst>
                                  <p:childTnLst>
                                    <p:set>
                                      <p:cBhvr>
                                        <p:cTn id="186" dur="1" fill="hold">
                                          <p:stCondLst>
                                            <p:cond delay="0"/>
                                          </p:stCondLst>
                                        </p:cTn>
                                        <p:tgtEl>
                                          <p:spTgt spid="97"/>
                                        </p:tgtEl>
                                        <p:attrNameLst>
                                          <p:attrName>style.visibility</p:attrName>
                                        </p:attrNameLst>
                                      </p:cBhvr>
                                      <p:to>
                                        <p:strVal val="visible"/>
                                      </p:to>
                                    </p:set>
                                    <p:animEffect transition="in" filter="fade">
                                      <p:cBhvr>
                                        <p:cTn id="187" dur="500"/>
                                        <p:tgtEl>
                                          <p:spTgt spid="97"/>
                                        </p:tgtEl>
                                      </p:cBhvr>
                                    </p:animEffect>
                                  </p:childTnLst>
                                </p:cTn>
                              </p:par>
                              <p:par>
                                <p:cTn id="188" presetID="10" presetClass="entr" presetSubtype="0" fill="hold" grpId="0" nodeType="withEffect">
                                  <p:stCondLst>
                                    <p:cond delay="0"/>
                                  </p:stCondLst>
                                  <p:childTnLst>
                                    <p:set>
                                      <p:cBhvr>
                                        <p:cTn id="189" dur="1" fill="hold">
                                          <p:stCondLst>
                                            <p:cond delay="0"/>
                                          </p:stCondLst>
                                        </p:cTn>
                                        <p:tgtEl>
                                          <p:spTgt spid="100"/>
                                        </p:tgtEl>
                                        <p:attrNameLst>
                                          <p:attrName>style.visibility</p:attrName>
                                        </p:attrNameLst>
                                      </p:cBhvr>
                                      <p:to>
                                        <p:strVal val="visible"/>
                                      </p:to>
                                    </p:set>
                                    <p:animEffect transition="in" filter="fade">
                                      <p:cBhvr>
                                        <p:cTn id="190" dur="500"/>
                                        <p:tgtEl>
                                          <p:spTgt spid="100"/>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99"/>
                                        </p:tgtEl>
                                        <p:attrNameLst>
                                          <p:attrName>style.visibility</p:attrName>
                                        </p:attrNameLst>
                                      </p:cBhvr>
                                      <p:to>
                                        <p:strVal val="visible"/>
                                      </p:to>
                                    </p:set>
                                    <p:animEffect transition="in" filter="fade">
                                      <p:cBhvr>
                                        <p:cTn id="193" dur="500"/>
                                        <p:tgtEl>
                                          <p:spTgt spid="99"/>
                                        </p:tgtEl>
                                      </p:cBhvr>
                                    </p:animEffect>
                                  </p:childTnLst>
                                </p:cTn>
                              </p:par>
                              <p:par>
                                <p:cTn id="194" presetID="10" presetClass="entr" presetSubtype="0" fill="hold" grpId="0" nodeType="withEffect">
                                  <p:stCondLst>
                                    <p:cond delay="0"/>
                                  </p:stCondLst>
                                  <p:childTnLst>
                                    <p:set>
                                      <p:cBhvr>
                                        <p:cTn id="195" dur="1" fill="hold">
                                          <p:stCondLst>
                                            <p:cond delay="0"/>
                                          </p:stCondLst>
                                        </p:cTn>
                                        <p:tgtEl>
                                          <p:spTgt spid="95"/>
                                        </p:tgtEl>
                                        <p:attrNameLst>
                                          <p:attrName>style.visibility</p:attrName>
                                        </p:attrNameLst>
                                      </p:cBhvr>
                                      <p:to>
                                        <p:strVal val="visible"/>
                                      </p:to>
                                    </p:set>
                                    <p:animEffect transition="in" filter="fade">
                                      <p:cBhvr>
                                        <p:cTn id="196" dur="500"/>
                                        <p:tgtEl>
                                          <p:spTgt spid="95"/>
                                        </p:tgtEl>
                                      </p:cBhvr>
                                    </p:animEffect>
                                  </p:childTnLst>
                                </p:cTn>
                              </p:par>
                              <p:par>
                                <p:cTn id="197" presetID="10" presetClass="entr" presetSubtype="0" fill="hold" grpId="0" nodeType="withEffect">
                                  <p:stCondLst>
                                    <p:cond delay="0"/>
                                  </p:stCondLst>
                                  <p:childTnLst>
                                    <p:set>
                                      <p:cBhvr>
                                        <p:cTn id="198" dur="1" fill="hold">
                                          <p:stCondLst>
                                            <p:cond delay="0"/>
                                          </p:stCondLst>
                                        </p:cTn>
                                        <p:tgtEl>
                                          <p:spTgt spid="102"/>
                                        </p:tgtEl>
                                        <p:attrNameLst>
                                          <p:attrName>style.visibility</p:attrName>
                                        </p:attrNameLst>
                                      </p:cBhvr>
                                      <p:to>
                                        <p:strVal val="visible"/>
                                      </p:to>
                                    </p:set>
                                    <p:animEffect transition="in" filter="fade">
                                      <p:cBhvr>
                                        <p:cTn id="199" dur="500"/>
                                        <p:tgtEl>
                                          <p:spTgt spid="102"/>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98"/>
                                        </p:tgtEl>
                                        <p:attrNameLst>
                                          <p:attrName>style.visibility</p:attrName>
                                        </p:attrNameLst>
                                      </p:cBhvr>
                                      <p:to>
                                        <p:strVal val="visible"/>
                                      </p:to>
                                    </p:set>
                                    <p:animEffect transition="in" filter="fade">
                                      <p:cBhvr>
                                        <p:cTn id="202" dur="500"/>
                                        <p:tgtEl>
                                          <p:spTgt spid="98"/>
                                        </p:tgtEl>
                                      </p:cBhvr>
                                    </p:animEffect>
                                  </p:childTnLst>
                                </p:cTn>
                              </p:par>
                              <p:par>
                                <p:cTn id="203" presetID="10" presetClass="entr" presetSubtype="0" fill="hold" grpId="0" nodeType="withEffect">
                                  <p:stCondLst>
                                    <p:cond delay="0"/>
                                  </p:stCondLst>
                                  <p:childTnLst>
                                    <p:set>
                                      <p:cBhvr>
                                        <p:cTn id="204" dur="1" fill="hold">
                                          <p:stCondLst>
                                            <p:cond delay="0"/>
                                          </p:stCondLst>
                                        </p:cTn>
                                        <p:tgtEl>
                                          <p:spTgt spid="103"/>
                                        </p:tgtEl>
                                        <p:attrNameLst>
                                          <p:attrName>style.visibility</p:attrName>
                                        </p:attrNameLst>
                                      </p:cBhvr>
                                      <p:to>
                                        <p:strVal val="visible"/>
                                      </p:to>
                                    </p:set>
                                    <p:animEffect transition="in" filter="fade">
                                      <p:cBhvr>
                                        <p:cTn id="205" dur="500"/>
                                        <p:tgtEl>
                                          <p:spTgt spid="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 grpId="0" animBg="1"/>
      <p:bldP spid="4" grpId="0" animBg="1"/>
      <p:bldP spid="6" grpId="0" animBg="1"/>
      <p:bldP spid="7" grpId="0" animBg="1"/>
      <p:bldP spid="9" grpId="0" animBg="1"/>
      <p:bldP spid="17" grpId="0" animBg="1"/>
      <p:bldP spid="19" grpId="0" animBg="1"/>
      <p:bldP spid="50" grpId="0"/>
      <p:bldP spid="51" grpId="0"/>
      <p:bldP spid="52" grpId="0"/>
      <p:bldP spid="53" grpId="0" animBg="1"/>
      <p:bldP spid="54" grpId="0"/>
      <p:bldP spid="55" grpId="0" animBg="1"/>
      <p:bldP spid="59" grpId="0"/>
      <p:bldP spid="60" grpId="0"/>
      <p:bldP spid="61" grpId="0"/>
      <p:bldP spid="62" grpId="0"/>
      <p:bldP spid="63" grpId="0"/>
      <p:bldP spid="64" grpId="0"/>
      <p:bldP spid="65" grpId="0"/>
      <p:bldP spid="66" grpId="0"/>
      <p:bldP spid="67" grpId="0"/>
      <p:bldP spid="68" grpId="0"/>
      <p:bldP spid="69" grpId="0"/>
      <p:bldP spid="70" grpId="0"/>
      <p:bldP spid="71" grpId="0"/>
      <p:bldP spid="72" grpId="0"/>
      <p:bldP spid="73" grpId="0"/>
      <p:bldP spid="74" grpId="0"/>
      <p:bldP spid="75" grpId="0"/>
      <p:bldP spid="76" grpId="0"/>
      <p:bldP spid="77" grpId="0"/>
      <p:bldP spid="78" grpId="0"/>
      <p:bldP spid="79" grpId="0" animBg="1"/>
      <p:bldP spid="80" grpId="0" animBg="1"/>
      <p:bldP spid="81" grpId="0" animBg="1"/>
      <p:bldP spid="82" grpId="0" animBg="1"/>
      <p:bldP spid="83" grpId="0" animBg="1"/>
      <p:bldP spid="84" grpId="0" animBg="1"/>
      <p:bldP spid="85" grpId="0" animBg="1"/>
      <p:bldP spid="86" grpId="0" animBg="1"/>
      <p:bldP spid="87" grpId="0" animBg="1"/>
      <p:bldP spid="87" grpId="1" animBg="1"/>
      <p:bldP spid="88" grpId="0" animBg="1"/>
      <p:bldP spid="89" grpId="0" animBg="1"/>
      <p:bldP spid="90" grpId="0" animBg="1"/>
      <p:bldP spid="92" grpId="0" animBg="1"/>
      <p:bldP spid="93" grpId="0" animBg="1"/>
      <p:bldP spid="94" grpId="0" animBg="1"/>
      <p:bldP spid="95" grpId="0" animBg="1"/>
      <p:bldP spid="97" grpId="0" animBg="1"/>
      <p:bldP spid="98" grpId="0" animBg="1"/>
      <p:bldP spid="99" grpId="0"/>
      <p:bldP spid="100" grpId="0"/>
      <p:bldP spid="102" grpId="0"/>
      <p:bldP spid="103" grpId="0"/>
      <p:bldP spid="104" grpId="0"/>
      <p:bldP spid="105" grpId="0"/>
      <p:bldP spid="106" grpId="0"/>
      <p:bldP spid="107" grpId="0"/>
      <p:bldP spid="108" grpId="0"/>
      <p:bldP spid="109" grpId="0"/>
      <p:bldP spid="111" grpId="0" animBg="1"/>
      <p:bldP spid="121" grpId="0"/>
      <p:bldP spid="12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2</a:t>
            </a:r>
            <a:r>
              <a:rPr lang="en-US" sz="16600" dirty="0">
                <a:solidFill>
                  <a:srgbClr val="FFFFFF"/>
                </a:solidFill>
                <a:latin typeface="Maiandra GD" pitchFamily="34" charset="0"/>
                <a:cs typeface="Adobe Garamond Pro"/>
              </a:rPr>
              <a:t>.</a:t>
            </a:r>
            <a:endParaRPr lang="en-US" sz="2400" dirty="0">
              <a:latin typeface="Maiandra GD" pitchFamily="34" charset="0"/>
              <a:cs typeface="Adobe Garamond Pro"/>
            </a:endParaRPr>
          </a:p>
        </p:txBody>
      </p:sp>
      <p:cxnSp>
        <p:nvCxnSpPr>
          <p:cNvPr id="3" name="Straight Connector 2"/>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52" y="2445305"/>
            <a:ext cx="6553145"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Company Overview</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1064408784"/>
      </p:ext>
    </p:extLst>
  </p:cSld>
  <p:clrMapOvr>
    <a:masterClrMapping/>
  </p:clrMapOvr>
  <p:transition>
    <p:pull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dirty="0" smtClean="0">
                <a:solidFill>
                  <a:srgbClr val="A60C48"/>
                </a:solidFill>
                <a:latin typeface="Maiandra GD" pitchFamily="34" charset="0"/>
                <a:cs typeface="Adobe Caslon Pro"/>
              </a:rPr>
              <a:t>Dell Milestones</a:t>
            </a:r>
            <a:endParaRPr lang="en-US" dirty="0">
              <a:solidFill>
                <a:srgbClr val="A60C48"/>
              </a:solidFill>
              <a:latin typeface="Maiandra GD" pitchFamily="34" charset="0"/>
              <a:cs typeface="Adobe Caslon Pro"/>
            </a:endParaRPr>
          </a:p>
        </p:txBody>
      </p:sp>
      <p:sp>
        <p:nvSpPr>
          <p:cNvPr id="5" name="Slide Number Placeholder 4"/>
          <p:cNvSpPr>
            <a:spLocks noGrp="1"/>
          </p:cNvSpPr>
          <p:nvPr>
            <p:ph type="sldNum" sz="quarter" idx="12"/>
          </p:nvPr>
        </p:nvSpPr>
        <p:spPr/>
        <p:txBody>
          <a:bodyPr/>
          <a:lstStyle/>
          <a:p>
            <a:fld id="{4BDD8C13-E55E-E140-9FA7-14DA22126518}" type="slidenum">
              <a:rPr lang="en-US" smtClean="0"/>
              <a:pPr/>
              <a:t>6</a:t>
            </a:fld>
            <a:endParaRPr lang="en-US"/>
          </a:p>
        </p:txBody>
      </p:sp>
      <p:sp>
        <p:nvSpPr>
          <p:cNvPr id="4" name="Rectangle 3"/>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 name="Picture 6" descr="Screen Shot 2013-04-26 at 5.50.03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4803" y="1874573"/>
            <a:ext cx="5283202" cy="2975447"/>
          </a:xfrm>
          <a:prstGeom prst="rect">
            <a:avLst/>
          </a:prstGeom>
        </p:spPr>
      </p:pic>
      <p:pic>
        <p:nvPicPr>
          <p:cNvPr id="8" name="Picture 7" descr="Screen Shot 2013-04-26 at 5.49.18 A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7209" y="1780116"/>
            <a:ext cx="3854658" cy="3258253"/>
          </a:xfrm>
          <a:prstGeom prst="rect">
            <a:avLst/>
          </a:prstGeom>
        </p:spPr>
      </p:pic>
    </p:spTree>
    <p:extLst>
      <p:ext uri="{BB962C8B-B14F-4D97-AF65-F5344CB8AC3E}">
        <p14:creationId xmlns:p14="http://schemas.microsoft.com/office/powerpoint/2010/main" val="134961102"/>
      </p:ext>
    </p:extLst>
  </p:cSld>
  <p:clrMapOvr>
    <a:masterClrMapping/>
  </p:clrMapOvr>
  <p:transition>
    <p:pull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7</a:t>
            </a:fld>
            <a:endParaRPr lang="en-US">
              <a:latin typeface="Maiandra GD" pitchFamily="34" charset="0"/>
            </a:endParaRPr>
          </a:p>
        </p:txBody>
      </p:sp>
      <p:sp>
        <p:nvSpPr>
          <p:cNvPr id="5" name="Title 1"/>
          <p:cNvSpPr txBox="1">
            <a:spLocks/>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From 2005 to Today</a:t>
            </a:r>
            <a:endParaRPr lang="en-US" dirty="0">
              <a:solidFill>
                <a:srgbClr val="A60C48"/>
              </a:solidFill>
              <a:latin typeface="Maiandra GD" pitchFamily="34" charset="0"/>
              <a:cs typeface="Adobe Caslon Pro"/>
            </a:endParaRPr>
          </a:p>
        </p:txBody>
      </p:sp>
      <p:sp>
        <p:nvSpPr>
          <p:cNvPr id="6" name="Rectangle 5"/>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7" name="Rectangle 6"/>
          <p:cNvSpPr/>
          <p:nvPr/>
        </p:nvSpPr>
        <p:spPr>
          <a:xfrm>
            <a:off x="1981203" y="1355360"/>
            <a:ext cx="8229602" cy="646331"/>
          </a:xfrm>
          <a:prstGeom prst="rect">
            <a:avLst/>
          </a:prstGeom>
        </p:spPr>
        <p:txBody>
          <a:bodyPr wrap="square">
            <a:spAutoFit/>
          </a:bodyPr>
          <a:lstStyle/>
          <a:p>
            <a:r>
              <a:rPr lang="en-US" b="1" dirty="0">
                <a:latin typeface="Maiandra GD" pitchFamily="34" charset="0"/>
                <a:cs typeface="American Typewriter"/>
              </a:rPr>
              <a:t>2005</a:t>
            </a:r>
            <a:endParaRPr lang="en-US" dirty="0">
              <a:latin typeface="Maiandra GD" pitchFamily="34" charset="0"/>
              <a:cs typeface="American Typewriter"/>
            </a:endParaRPr>
          </a:p>
          <a:p>
            <a:r>
              <a:rPr lang="en-US" dirty="0">
                <a:latin typeface="Maiandra GD" pitchFamily="34" charset="0"/>
                <a:cs typeface="American Typewriter"/>
              </a:rPr>
              <a:t>We top the list of "America’s Most Admired Companies" in Fortune Magazine</a:t>
            </a:r>
            <a:r>
              <a:rPr lang="en-US" dirty="0">
                <a:latin typeface="Maiandra GD" pitchFamily="34" charset="0"/>
                <a:cs typeface="American Typewriter"/>
              </a:rPr>
              <a:t>.</a:t>
            </a:r>
            <a:endParaRPr lang="en-US" dirty="0">
              <a:latin typeface="Maiandra GD" pitchFamily="34" charset="0"/>
              <a:cs typeface="American Typewriter"/>
            </a:endParaRPr>
          </a:p>
        </p:txBody>
      </p:sp>
      <p:sp>
        <p:nvSpPr>
          <p:cNvPr id="8" name="Rectangle 7"/>
          <p:cNvSpPr/>
          <p:nvPr/>
        </p:nvSpPr>
        <p:spPr>
          <a:xfrm>
            <a:off x="1981201" y="2001691"/>
            <a:ext cx="8229602" cy="1200329"/>
          </a:xfrm>
          <a:prstGeom prst="rect">
            <a:avLst/>
          </a:prstGeom>
        </p:spPr>
        <p:txBody>
          <a:bodyPr wrap="square">
            <a:spAutoFit/>
          </a:bodyPr>
          <a:lstStyle/>
          <a:p>
            <a:r>
              <a:rPr lang="en-US" b="1" dirty="0">
                <a:latin typeface="Maiandra GD" pitchFamily="34" charset="0"/>
                <a:cs typeface="American Typewriter"/>
              </a:rPr>
              <a:t>2006</a:t>
            </a:r>
            <a:endParaRPr lang="en-US" dirty="0">
              <a:latin typeface="Maiandra GD" pitchFamily="34" charset="0"/>
              <a:cs typeface="American Typewriter"/>
            </a:endParaRPr>
          </a:p>
          <a:p>
            <a:r>
              <a:rPr lang="en-US" dirty="0">
                <a:latin typeface="Maiandra GD" pitchFamily="34" charset="0"/>
                <a:cs typeface="American Typewriter"/>
              </a:rPr>
              <a:t>We </a:t>
            </a:r>
            <a:r>
              <a:rPr lang="en-US" dirty="0">
                <a:latin typeface="Maiandra GD" pitchFamily="34" charset="0"/>
                <a:cs typeface="American Typewriter"/>
              </a:rPr>
              <a:t>acquire computer gaming leader </a:t>
            </a:r>
            <a:r>
              <a:rPr lang="en-US" dirty="0" err="1">
                <a:latin typeface="Maiandra GD" pitchFamily="34" charset="0"/>
                <a:cs typeface="American Typewriter"/>
              </a:rPr>
              <a:t>Alienware</a:t>
            </a:r>
            <a:r>
              <a:rPr lang="en-US" dirty="0">
                <a:latin typeface="Maiandra GD" pitchFamily="34" charset="0"/>
                <a:cs typeface="American Typewriter"/>
              </a:rPr>
              <a:t>™ to complement our high-performance systems designed for gaming enthusiasts and media content customers.	</a:t>
            </a:r>
          </a:p>
        </p:txBody>
      </p:sp>
      <p:sp>
        <p:nvSpPr>
          <p:cNvPr id="9" name="Rectangle 8"/>
          <p:cNvSpPr/>
          <p:nvPr/>
        </p:nvSpPr>
        <p:spPr>
          <a:xfrm>
            <a:off x="1981203" y="3202019"/>
            <a:ext cx="8229602" cy="923330"/>
          </a:xfrm>
          <a:prstGeom prst="rect">
            <a:avLst/>
          </a:prstGeom>
        </p:spPr>
        <p:txBody>
          <a:bodyPr wrap="square">
            <a:spAutoFit/>
          </a:bodyPr>
          <a:lstStyle/>
          <a:p>
            <a:r>
              <a:rPr lang="en-US" b="1" dirty="0">
                <a:latin typeface="Maiandra GD" pitchFamily="34" charset="0"/>
                <a:cs typeface="American Typewriter"/>
              </a:rPr>
              <a:t>2009</a:t>
            </a:r>
          </a:p>
          <a:p>
            <a:r>
              <a:rPr lang="en-US" dirty="0">
                <a:latin typeface="Maiandra GD" pitchFamily="34" charset="0"/>
                <a:cs typeface="American Typewriter"/>
              </a:rPr>
              <a:t>Customers </a:t>
            </a:r>
            <a:r>
              <a:rPr lang="en-US" dirty="0">
                <a:latin typeface="Maiandra GD" pitchFamily="34" charset="0"/>
                <a:cs typeface="American Typewriter"/>
              </a:rPr>
              <a:t>rank Dell x86 servers, corporate laptops and desktops No. 1 in enterprise customer satisfaction.</a:t>
            </a:r>
          </a:p>
        </p:txBody>
      </p:sp>
      <p:sp>
        <p:nvSpPr>
          <p:cNvPr id="10" name="Rectangle 9"/>
          <p:cNvSpPr/>
          <p:nvPr/>
        </p:nvSpPr>
        <p:spPr>
          <a:xfrm>
            <a:off x="1981203" y="4125350"/>
            <a:ext cx="8229602" cy="1200329"/>
          </a:xfrm>
          <a:prstGeom prst="rect">
            <a:avLst/>
          </a:prstGeom>
        </p:spPr>
        <p:txBody>
          <a:bodyPr wrap="square">
            <a:spAutoFit/>
          </a:bodyPr>
          <a:lstStyle/>
          <a:p>
            <a:r>
              <a:rPr lang="en-US" b="1" dirty="0">
                <a:latin typeface="Maiandra GD" pitchFamily="34" charset="0"/>
                <a:cs typeface="American Typewriter"/>
              </a:rPr>
              <a:t>2010</a:t>
            </a:r>
          </a:p>
          <a:p>
            <a:r>
              <a:rPr lang="en-US" dirty="0">
                <a:latin typeface="Maiandra GD" pitchFamily="34" charset="0"/>
                <a:cs typeface="American Typewriter"/>
              </a:rPr>
              <a:t>Dell </a:t>
            </a:r>
            <a:r>
              <a:rPr lang="en-US" dirty="0">
                <a:latin typeface="Maiandra GD" pitchFamily="34" charset="0"/>
                <a:cs typeface="American Typewriter"/>
              </a:rPr>
              <a:t>is the No. 1 healthcare information technology services provider in the world according to Gartner, Inc. and wins more than 300 industry awards in 2010.</a:t>
            </a:r>
          </a:p>
        </p:txBody>
      </p:sp>
    </p:spTree>
    <p:extLst>
      <p:ext uri="{BB962C8B-B14F-4D97-AF65-F5344CB8AC3E}">
        <p14:creationId xmlns:p14="http://schemas.microsoft.com/office/powerpoint/2010/main" val="299034386"/>
      </p:ext>
    </p:extLst>
  </p:cSld>
  <p:clrMapOvr>
    <a:masterClrMapping/>
  </p:clrMapOvr>
  <p:transition>
    <p:pull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8</a:t>
            </a:fld>
            <a:endParaRPr lang="en-US">
              <a:latin typeface="Maiandra GD" pitchFamily="34" charset="0"/>
            </a:endParaRPr>
          </a:p>
        </p:txBody>
      </p:sp>
      <p:pic>
        <p:nvPicPr>
          <p:cNvPr id="5" name="Picture 4" descr="Screen Shot 2013-04-28 at 9.40.58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9789" y="1665109"/>
            <a:ext cx="5682544" cy="2516011"/>
          </a:xfrm>
          <a:prstGeom prst="rect">
            <a:avLst/>
          </a:prstGeom>
        </p:spPr>
      </p:pic>
      <p:sp>
        <p:nvSpPr>
          <p:cNvPr id="6" name="TextBox 5"/>
          <p:cNvSpPr txBox="1"/>
          <p:nvPr/>
        </p:nvSpPr>
        <p:spPr>
          <a:xfrm>
            <a:off x="3122790" y="4035778"/>
            <a:ext cx="856544" cy="369332"/>
          </a:xfrm>
          <a:prstGeom prst="rect">
            <a:avLst/>
          </a:prstGeom>
          <a:noFill/>
        </p:spPr>
        <p:txBody>
          <a:bodyPr wrap="square" rtlCol="0">
            <a:spAutoFit/>
          </a:bodyPr>
          <a:lstStyle/>
          <a:p>
            <a:r>
              <a:rPr lang="en-US" dirty="0">
                <a:latin typeface="Maiandra GD" pitchFamily="34" charset="0"/>
                <a:cs typeface="American Typewriter"/>
              </a:rPr>
              <a:t>2009</a:t>
            </a:r>
            <a:endParaRPr lang="en-US" dirty="0">
              <a:latin typeface="Maiandra GD" pitchFamily="34" charset="0"/>
              <a:cs typeface="American Typewriter"/>
            </a:endParaRPr>
          </a:p>
        </p:txBody>
      </p:sp>
      <p:sp>
        <p:nvSpPr>
          <p:cNvPr id="7" name="TextBox 6"/>
          <p:cNvSpPr txBox="1"/>
          <p:nvPr/>
        </p:nvSpPr>
        <p:spPr>
          <a:xfrm>
            <a:off x="5674079" y="4063623"/>
            <a:ext cx="774699" cy="369332"/>
          </a:xfrm>
          <a:prstGeom prst="rect">
            <a:avLst/>
          </a:prstGeom>
          <a:noFill/>
        </p:spPr>
        <p:txBody>
          <a:bodyPr wrap="square" rtlCol="0">
            <a:spAutoFit/>
          </a:bodyPr>
          <a:lstStyle/>
          <a:p>
            <a:r>
              <a:rPr lang="en-US" dirty="0">
                <a:latin typeface="Maiandra GD" pitchFamily="34" charset="0"/>
                <a:cs typeface="American Typewriter"/>
              </a:rPr>
              <a:t>2010</a:t>
            </a:r>
            <a:endParaRPr lang="en-US" dirty="0">
              <a:latin typeface="Maiandra GD" pitchFamily="34" charset="0"/>
              <a:cs typeface="American Typewriter"/>
            </a:endParaRPr>
          </a:p>
        </p:txBody>
      </p:sp>
      <p:sp>
        <p:nvSpPr>
          <p:cNvPr id="8" name="TextBox 7"/>
          <p:cNvSpPr txBox="1"/>
          <p:nvPr/>
        </p:nvSpPr>
        <p:spPr>
          <a:xfrm>
            <a:off x="8034867" y="4053743"/>
            <a:ext cx="897466" cy="369332"/>
          </a:xfrm>
          <a:prstGeom prst="rect">
            <a:avLst/>
          </a:prstGeom>
          <a:noFill/>
        </p:spPr>
        <p:txBody>
          <a:bodyPr wrap="square" rtlCol="0">
            <a:spAutoFit/>
          </a:bodyPr>
          <a:lstStyle/>
          <a:p>
            <a:r>
              <a:rPr lang="en-US" dirty="0">
                <a:latin typeface="Maiandra GD" pitchFamily="34" charset="0"/>
                <a:cs typeface="American Typewriter"/>
              </a:rPr>
              <a:t>2011</a:t>
            </a:r>
            <a:endParaRPr lang="en-US" dirty="0">
              <a:latin typeface="Maiandra GD" pitchFamily="34" charset="0"/>
              <a:cs typeface="American Typewriter"/>
            </a:endParaRPr>
          </a:p>
        </p:txBody>
      </p:sp>
      <p:sp>
        <p:nvSpPr>
          <p:cNvPr id="9" name="TextBox 8"/>
          <p:cNvSpPr txBox="1"/>
          <p:nvPr/>
        </p:nvSpPr>
        <p:spPr>
          <a:xfrm>
            <a:off x="2389012" y="1244514"/>
            <a:ext cx="1298222" cy="2599173"/>
          </a:xfrm>
          <a:prstGeom prst="rect">
            <a:avLst/>
          </a:prstGeom>
          <a:noFill/>
        </p:spPr>
        <p:txBody>
          <a:bodyPr wrap="square" rtlCol="0">
            <a:spAutoFit/>
          </a:bodyPr>
          <a:lstStyle/>
          <a:p>
            <a:pPr>
              <a:lnSpc>
                <a:spcPct val="130000"/>
              </a:lnSpc>
            </a:pPr>
            <a:r>
              <a:rPr lang="en-US" dirty="0">
                <a:latin typeface="Maiandra GD" pitchFamily="34" charset="0"/>
                <a:cs typeface="American Typewriter"/>
              </a:rPr>
              <a:t>$70,000</a:t>
            </a:r>
          </a:p>
          <a:p>
            <a:pPr>
              <a:lnSpc>
                <a:spcPct val="130000"/>
              </a:lnSpc>
            </a:pPr>
            <a:r>
              <a:rPr lang="en-US" dirty="0">
                <a:latin typeface="Maiandra GD" pitchFamily="34" charset="0"/>
                <a:cs typeface="American Typewriter"/>
              </a:rPr>
              <a:t>$60,000</a:t>
            </a:r>
          </a:p>
          <a:p>
            <a:pPr>
              <a:lnSpc>
                <a:spcPct val="130000"/>
              </a:lnSpc>
            </a:pPr>
            <a:r>
              <a:rPr lang="en-US" dirty="0">
                <a:latin typeface="Maiandra GD" pitchFamily="34" charset="0"/>
                <a:cs typeface="American Typewriter"/>
              </a:rPr>
              <a:t>$50,000</a:t>
            </a:r>
          </a:p>
          <a:p>
            <a:pPr>
              <a:lnSpc>
                <a:spcPct val="130000"/>
              </a:lnSpc>
            </a:pPr>
            <a:r>
              <a:rPr lang="en-US" dirty="0">
                <a:latin typeface="Maiandra GD" pitchFamily="34" charset="0"/>
                <a:cs typeface="American Typewriter"/>
              </a:rPr>
              <a:t>$40,000</a:t>
            </a:r>
          </a:p>
          <a:p>
            <a:pPr>
              <a:lnSpc>
                <a:spcPct val="130000"/>
              </a:lnSpc>
            </a:pPr>
            <a:r>
              <a:rPr lang="en-US" dirty="0">
                <a:latin typeface="Maiandra GD" pitchFamily="34" charset="0"/>
                <a:cs typeface="American Typewriter"/>
              </a:rPr>
              <a:t>$30,000</a:t>
            </a:r>
          </a:p>
          <a:p>
            <a:pPr>
              <a:lnSpc>
                <a:spcPct val="130000"/>
              </a:lnSpc>
            </a:pPr>
            <a:r>
              <a:rPr lang="en-US" dirty="0">
                <a:latin typeface="Maiandra GD" pitchFamily="34" charset="0"/>
                <a:cs typeface="American Typewriter"/>
              </a:rPr>
              <a:t>$20,000</a:t>
            </a:r>
          </a:p>
          <a:p>
            <a:pPr>
              <a:lnSpc>
                <a:spcPct val="130000"/>
              </a:lnSpc>
            </a:pPr>
            <a:r>
              <a:rPr lang="en-US" dirty="0">
                <a:latin typeface="Maiandra GD" pitchFamily="34" charset="0"/>
                <a:cs typeface="American Typewriter"/>
              </a:rPr>
              <a:t>$10,000</a:t>
            </a:r>
            <a:endParaRPr lang="en-US" dirty="0">
              <a:latin typeface="Maiandra GD" pitchFamily="34" charset="0"/>
              <a:cs typeface="American Typewriter"/>
            </a:endParaRPr>
          </a:p>
        </p:txBody>
      </p:sp>
      <p:cxnSp>
        <p:nvCxnSpPr>
          <p:cNvPr id="11" name="Straight Connector 10"/>
          <p:cNvCxnSpPr/>
          <p:nvPr/>
        </p:nvCxnSpPr>
        <p:spPr>
          <a:xfrm>
            <a:off x="6081889" y="4028246"/>
            <a:ext cx="1412" cy="72000"/>
          </a:xfrm>
          <a:prstGeom prst="line">
            <a:avLst/>
          </a:prstGeom>
          <a:ln w="57150" cmpd="sng">
            <a:solidFill>
              <a:schemeClr val="bg1">
                <a:lumMod val="65000"/>
              </a:schemeClr>
            </a:solidFill>
          </a:ln>
          <a:effectLst/>
        </p:spPr>
        <p:style>
          <a:lnRef idx="2">
            <a:schemeClr val="accent1"/>
          </a:lnRef>
          <a:fillRef idx="0">
            <a:schemeClr val="accent1"/>
          </a:fillRef>
          <a:effectRef idx="1">
            <a:schemeClr val="accent1"/>
          </a:effectRef>
          <a:fontRef idx="minor">
            <a:schemeClr val="tx1"/>
          </a:fontRef>
        </p:style>
      </p:cxnSp>
      <p:sp>
        <p:nvSpPr>
          <p:cNvPr id="12" name="Rectangle 11"/>
          <p:cNvSpPr/>
          <p:nvPr/>
        </p:nvSpPr>
        <p:spPr>
          <a:xfrm>
            <a:off x="3249789" y="4586110"/>
            <a:ext cx="136878" cy="141111"/>
          </a:xfrm>
          <a:prstGeom prst="rect">
            <a:avLst/>
          </a:prstGeom>
          <a:solidFill>
            <a:srgbClr val="B4000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3" name="Rectangle 12"/>
          <p:cNvSpPr/>
          <p:nvPr/>
        </p:nvSpPr>
        <p:spPr>
          <a:xfrm>
            <a:off x="3249789" y="4879620"/>
            <a:ext cx="136878" cy="141111"/>
          </a:xfrm>
          <a:prstGeom prst="rect">
            <a:avLst/>
          </a:prstGeom>
          <a:solidFill>
            <a:srgbClr val="58BC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4" name="Rectangle 13"/>
          <p:cNvSpPr/>
          <p:nvPr/>
        </p:nvSpPr>
        <p:spPr>
          <a:xfrm>
            <a:off x="3254022" y="5180186"/>
            <a:ext cx="136878" cy="141111"/>
          </a:xfrm>
          <a:prstGeom prst="rect">
            <a:avLst/>
          </a:prstGeom>
          <a:solidFill>
            <a:srgbClr val="22A23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5" name="Rectangle 14"/>
          <p:cNvSpPr/>
          <p:nvPr/>
        </p:nvSpPr>
        <p:spPr>
          <a:xfrm>
            <a:off x="6839644" y="4586110"/>
            <a:ext cx="136878" cy="141111"/>
          </a:xfrm>
          <a:prstGeom prst="rect">
            <a:avLst/>
          </a:prstGeom>
          <a:solidFill>
            <a:srgbClr val="001C8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atin typeface="Maiandra GD" pitchFamily="34" charset="0"/>
            </a:endParaRPr>
          </a:p>
        </p:txBody>
      </p:sp>
      <p:sp>
        <p:nvSpPr>
          <p:cNvPr id="16" name="Rectangle 15"/>
          <p:cNvSpPr/>
          <p:nvPr/>
        </p:nvSpPr>
        <p:spPr>
          <a:xfrm>
            <a:off x="6839644" y="4879620"/>
            <a:ext cx="136878" cy="141111"/>
          </a:xfrm>
          <a:prstGeom prst="rect">
            <a:avLst/>
          </a:prstGeom>
          <a:solidFill>
            <a:srgbClr val="F7870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7" name="Rectangle 16"/>
          <p:cNvSpPr/>
          <p:nvPr/>
        </p:nvSpPr>
        <p:spPr>
          <a:xfrm flipH="1">
            <a:off x="6839644" y="5180185"/>
            <a:ext cx="136878" cy="144000"/>
          </a:xfrm>
          <a:prstGeom prst="rect">
            <a:avLst/>
          </a:prstGeom>
          <a:solidFill>
            <a:srgbClr val="FFFF0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8" name="TextBox 17"/>
          <p:cNvSpPr txBox="1"/>
          <p:nvPr/>
        </p:nvSpPr>
        <p:spPr>
          <a:xfrm>
            <a:off x="3405012" y="4529665"/>
            <a:ext cx="2269066" cy="857158"/>
          </a:xfrm>
          <a:prstGeom prst="rect">
            <a:avLst/>
          </a:prstGeom>
          <a:noFill/>
        </p:spPr>
        <p:txBody>
          <a:bodyPr wrap="square" rtlCol="0">
            <a:spAutoFit/>
          </a:bodyPr>
          <a:lstStyle/>
          <a:p>
            <a:pPr>
              <a:lnSpc>
                <a:spcPct val="70000"/>
              </a:lnSpc>
            </a:pPr>
            <a:r>
              <a:rPr lang="en-US" sz="1400" dirty="0">
                <a:latin typeface="Maiandra GD" pitchFamily="34" charset="0"/>
                <a:cs typeface="American Typewriter"/>
              </a:rPr>
              <a:t>Servers and Networking</a:t>
            </a:r>
          </a:p>
          <a:p>
            <a:pPr>
              <a:lnSpc>
                <a:spcPct val="70000"/>
              </a:lnSpc>
            </a:pPr>
            <a:endParaRPr lang="en-US" sz="1400" dirty="0">
              <a:latin typeface="Maiandra GD" pitchFamily="34" charset="0"/>
              <a:cs typeface="American Typewriter"/>
            </a:endParaRPr>
          </a:p>
          <a:p>
            <a:pPr>
              <a:lnSpc>
                <a:spcPct val="70000"/>
              </a:lnSpc>
            </a:pPr>
            <a:r>
              <a:rPr lang="en-US" sz="1400" dirty="0">
                <a:latin typeface="Maiandra GD" pitchFamily="34" charset="0"/>
                <a:cs typeface="American Typewriter"/>
              </a:rPr>
              <a:t>Storage</a:t>
            </a:r>
          </a:p>
          <a:p>
            <a:pPr>
              <a:lnSpc>
                <a:spcPct val="70000"/>
              </a:lnSpc>
            </a:pPr>
            <a:endParaRPr lang="en-US" sz="1400" dirty="0">
              <a:latin typeface="Maiandra GD" pitchFamily="34" charset="0"/>
              <a:cs typeface="American Typewriter"/>
            </a:endParaRPr>
          </a:p>
          <a:p>
            <a:pPr>
              <a:lnSpc>
                <a:spcPct val="70000"/>
              </a:lnSpc>
            </a:pPr>
            <a:r>
              <a:rPr lang="en-US" sz="1400" dirty="0">
                <a:latin typeface="Maiandra GD" pitchFamily="34" charset="0"/>
                <a:cs typeface="American Typewriter"/>
              </a:rPr>
              <a:t>Mobility</a:t>
            </a:r>
          </a:p>
        </p:txBody>
      </p:sp>
      <p:sp>
        <p:nvSpPr>
          <p:cNvPr id="19" name="TextBox 18"/>
          <p:cNvSpPr txBox="1"/>
          <p:nvPr/>
        </p:nvSpPr>
        <p:spPr>
          <a:xfrm>
            <a:off x="6990634" y="4537335"/>
            <a:ext cx="2223923" cy="857158"/>
          </a:xfrm>
          <a:prstGeom prst="rect">
            <a:avLst/>
          </a:prstGeom>
          <a:noFill/>
        </p:spPr>
        <p:txBody>
          <a:bodyPr wrap="square" rtlCol="0">
            <a:spAutoFit/>
          </a:bodyPr>
          <a:lstStyle/>
          <a:p>
            <a:pPr>
              <a:lnSpc>
                <a:spcPct val="70000"/>
              </a:lnSpc>
            </a:pPr>
            <a:r>
              <a:rPr lang="en-US" sz="1400" dirty="0">
                <a:latin typeface="Maiandra GD" pitchFamily="34" charset="0"/>
                <a:cs typeface="American Typewriter"/>
              </a:rPr>
              <a:t>Service</a:t>
            </a:r>
            <a:endParaRPr lang="en-US" sz="1400" dirty="0">
              <a:latin typeface="Maiandra GD" pitchFamily="34" charset="0"/>
              <a:cs typeface="American Typewriter"/>
            </a:endParaRPr>
          </a:p>
          <a:p>
            <a:pPr>
              <a:lnSpc>
                <a:spcPct val="70000"/>
              </a:lnSpc>
            </a:pPr>
            <a:endParaRPr lang="en-US" sz="1400" dirty="0">
              <a:latin typeface="Maiandra GD" pitchFamily="34" charset="0"/>
              <a:cs typeface="American Typewriter"/>
            </a:endParaRPr>
          </a:p>
          <a:p>
            <a:pPr>
              <a:lnSpc>
                <a:spcPct val="70000"/>
              </a:lnSpc>
            </a:pPr>
            <a:r>
              <a:rPr lang="en-US" sz="1400" dirty="0">
                <a:latin typeface="Maiandra GD" pitchFamily="34" charset="0"/>
                <a:cs typeface="American Typewriter"/>
              </a:rPr>
              <a:t>Software &amp; Peripherals</a:t>
            </a:r>
            <a:endParaRPr lang="en-US" sz="1400" dirty="0">
              <a:latin typeface="Maiandra GD" pitchFamily="34" charset="0"/>
              <a:cs typeface="American Typewriter"/>
            </a:endParaRPr>
          </a:p>
          <a:p>
            <a:pPr>
              <a:lnSpc>
                <a:spcPct val="70000"/>
              </a:lnSpc>
            </a:pPr>
            <a:endParaRPr lang="en-US" sz="1400" dirty="0">
              <a:latin typeface="Maiandra GD" pitchFamily="34" charset="0"/>
              <a:cs typeface="American Typewriter"/>
            </a:endParaRPr>
          </a:p>
          <a:p>
            <a:pPr>
              <a:lnSpc>
                <a:spcPct val="70000"/>
              </a:lnSpc>
            </a:pPr>
            <a:r>
              <a:rPr lang="en-US" sz="1400" dirty="0">
                <a:latin typeface="Maiandra GD" pitchFamily="34" charset="0"/>
                <a:cs typeface="American Typewriter"/>
              </a:rPr>
              <a:t>Desktop PCs</a:t>
            </a:r>
            <a:endParaRPr lang="en-US" sz="1400" dirty="0">
              <a:latin typeface="Maiandra GD" pitchFamily="34" charset="0"/>
              <a:cs typeface="American Typewriter"/>
            </a:endParaRPr>
          </a:p>
        </p:txBody>
      </p:sp>
      <p:sp>
        <p:nvSpPr>
          <p:cNvPr id="21" name="Title 1"/>
          <p:cNvSpPr txBox="1">
            <a:spLocks/>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Dell Revenue by Product Line </a:t>
            </a:r>
            <a:endParaRPr lang="en-US" dirty="0">
              <a:solidFill>
                <a:srgbClr val="A60C48"/>
              </a:solidFill>
              <a:latin typeface="Maiandra GD" pitchFamily="34" charset="0"/>
              <a:cs typeface="Adobe Caslon Pro"/>
            </a:endParaRPr>
          </a:p>
        </p:txBody>
      </p:sp>
      <p:sp>
        <p:nvSpPr>
          <p:cNvPr id="22" name="Rectangle 21"/>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20" name="TextBox 19"/>
          <p:cNvSpPr txBox="1"/>
          <p:nvPr/>
        </p:nvSpPr>
        <p:spPr>
          <a:xfrm>
            <a:off x="8775192" y="1244514"/>
            <a:ext cx="1700784" cy="276999"/>
          </a:xfrm>
          <a:prstGeom prst="rect">
            <a:avLst/>
          </a:prstGeom>
          <a:noFill/>
        </p:spPr>
        <p:txBody>
          <a:bodyPr wrap="square" rtlCol="0">
            <a:spAutoFit/>
          </a:bodyPr>
          <a:lstStyle/>
          <a:p>
            <a:r>
              <a:rPr lang="en-US" sz="1200" dirty="0">
                <a:latin typeface="Maiandra GD" pitchFamily="34" charset="0"/>
              </a:rPr>
              <a:t>In millions</a:t>
            </a:r>
            <a:endParaRPr lang="en-US" sz="1200" dirty="0">
              <a:latin typeface="Maiandra GD" pitchFamily="34" charset="0"/>
            </a:endParaRPr>
          </a:p>
        </p:txBody>
      </p:sp>
    </p:spTree>
    <p:extLst>
      <p:ext uri="{BB962C8B-B14F-4D97-AF65-F5344CB8AC3E}">
        <p14:creationId xmlns:p14="http://schemas.microsoft.com/office/powerpoint/2010/main" val="3382768099"/>
      </p:ext>
    </p:extLst>
  </p:cSld>
  <p:clrMapOvr>
    <a:masterClrMapping/>
  </p:clrMapOvr>
  <p:transition>
    <p:pull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pPr/>
              <a:t>9</a:t>
            </a:fld>
            <a:endParaRPr lang="en-US"/>
          </a:p>
        </p:txBody>
      </p:sp>
      <p:pic>
        <p:nvPicPr>
          <p:cNvPr id="7" name="Picture 6" descr="chart-of-the-day-acer-hp-dell-2006-2010.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359641"/>
            <a:ext cx="8150578" cy="6123004"/>
          </a:xfrm>
          <a:prstGeom prst="rect">
            <a:avLst/>
          </a:prstGeom>
          <a:effectLst/>
        </p:spPr>
      </p:pic>
      <p:sp>
        <p:nvSpPr>
          <p:cNvPr id="8" name="Rectangle 7"/>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Rectangle 1"/>
          <p:cNvSpPr/>
          <p:nvPr/>
        </p:nvSpPr>
        <p:spPr>
          <a:xfrm>
            <a:off x="7979392" y="873457"/>
            <a:ext cx="1214651" cy="35484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748530"/>
      </p:ext>
    </p:extLst>
  </p:cSld>
  <p:clrMapOvr>
    <a:masterClrMapping/>
  </p:clrMapOvr>
  <p:transition>
    <p:pull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10</a:t>
            </a:fld>
            <a:endParaRPr lang="en-US">
              <a:latin typeface="Maiandra GD" pitchFamily="34" charset="0"/>
            </a:endParaRPr>
          </a:p>
        </p:txBody>
      </p:sp>
      <p:sp>
        <p:nvSpPr>
          <p:cNvPr id="8" name="Rectangle 7"/>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10" name="Title 1"/>
          <p:cNvSpPr txBox="1">
            <a:spLocks/>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Company Growth Rate %</a:t>
            </a:r>
            <a:endParaRPr lang="en-US" dirty="0">
              <a:solidFill>
                <a:srgbClr val="A60C48"/>
              </a:solidFill>
              <a:latin typeface="Maiandra GD" pitchFamily="34" charset="0"/>
              <a:cs typeface="Adobe Caslon Pro"/>
            </a:endParaRPr>
          </a:p>
        </p:txBody>
      </p:sp>
      <p:graphicFrame>
        <p:nvGraphicFramePr>
          <p:cNvPr id="13" name="Chart 12"/>
          <p:cNvGraphicFramePr>
            <a:graphicFrameLocks/>
          </p:cNvGraphicFramePr>
          <p:nvPr>
            <p:extLst/>
          </p:nvPr>
        </p:nvGraphicFramePr>
        <p:xfrm>
          <a:off x="2863072" y="1270129"/>
          <a:ext cx="6529704" cy="4335002"/>
        </p:xfrm>
        <a:graphic>
          <a:graphicData uri="http://schemas.openxmlformats.org/drawingml/2006/chart">
            <c:chart xmlns:c="http://schemas.openxmlformats.org/drawingml/2006/chart" xmlns:r="http://schemas.openxmlformats.org/officeDocument/2006/relationships" r:id="rId2"/>
          </a:graphicData>
        </a:graphic>
      </p:graphicFrame>
      <p:sp>
        <p:nvSpPr>
          <p:cNvPr id="14" name="TextBox 13"/>
          <p:cNvSpPr txBox="1"/>
          <p:nvPr/>
        </p:nvSpPr>
        <p:spPr>
          <a:xfrm>
            <a:off x="3880523" y="2017410"/>
            <a:ext cx="1453624" cy="253916"/>
          </a:xfrm>
          <a:prstGeom prst="rect">
            <a:avLst/>
          </a:prstGeom>
          <a:noFill/>
        </p:spPr>
        <p:txBody>
          <a:bodyPr wrap="square" rtlCol="0">
            <a:spAutoFit/>
          </a:bodyPr>
          <a:lstStyle/>
          <a:p>
            <a:r>
              <a:rPr lang="en-US" sz="1050" dirty="0">
                <a:latin typeface="Maiandra GD" pitchFamily="34" charset="0"/>
                <a:cs typeface="American Typewriter"/>
              </a:rPr>
              <a:t>5-year Annual Avg.</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506029383"/>
      </p:ext>
    </p:extLst>
  </p:cSld>
  <p:clrMapOvr>
    <a:masterClrMapping/>
  </p:clrMapOvr>
  <p:transition>
    <p:pull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11</a:t>
            </a:fld>
            <a:endParaRPr lang="en-US">
              <a:latin typeface="Maiandra GD" pitchFamily="34" charset="0"/>
            </a:endParaRPr>
          </a:p>
        </p:txBody>
      </p:sp>
      <p:sp>
        <p:nvSpPr>
          <p:cNvPr id="3" name="Title 2"/>
          <p:cNvSpPr txBox="1">
            <a:spLocks/>
          </p:cNvSpPr>
          <p:nvPr/>
        </p:nvSpPr>
        <p:spPr>
          <a:xfrm>
            <a:off x="1981200" y="331082"/>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Existing Vision Statement</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extBox 4"/>
          <p:cNvSpPr txBox="1"/>
          <p:nvPr/>
        </p:nvSpPr>
        <p:spPr>
          <a:xfrm>
            <a:off x="1981200" y="1715867"/>
            <a:ext cx="8229600" cy="2849498"/>
          </a:xfrm>
          <a:prstGeom prst="rect">
            <a:avLst/>
          </a:prstGeom>
          <a:noFill/>
        </p:spPr>
        <p:txBody>
          <a:bodyPr wrap="square" rtlCol="0">
            <a:spAutoFit/>
          </a:bodyPr>
          <a:lstStyle/>
          <a:p>
            <a:pPr>
              <a:lnSpc>
                <a:spcPct val="120000"/>
              </a:lnSpc>
            </a:pPr>
            <a:r>
              <a:rPr lang="en-US" sz="2500" dirty="0">
                <a:latin typeface="Maiandra GD" pitchFamily="34" charset="0"/>
                <a:cs typeface="American Typewriter"/>
              </a:rPr>
              <a:t>	It’s the way we do business.  It’s the way we interact with the community.  It’s the way we interpret the world around us – our customer needs, the future of technology, and the global business climate.  Whatever changes the future may bring, our vision – Dell vision – will be our guiding force.</a:t>
            </a:r>
            <a:endParaRPr lang="en-US" sz="2500" dirty="0">
              <a:latin typeface="Maiandra GD" pitchFamily="34" charset="0"/>
              <a:cs typeface="American Typewriter"/>
            </a:endParaRPr>
          </a:p>
        </p:txBody>
      </p:sp>
    </p:spTree>
    <p:extLst>
      <p:ext uri="{BB962C8B-B14F-4D97-AF65-F5344CB8AC3E}">
        <p14:creationId xmlns:p14="http://schemas.microsoft.com/office/powerpoint/2010/main" val="867921079"/>
      </p:ext>
    </p:extLst>
  </p:cSld>
  <p:clrMapOvr>
    <a:masterClrMapping/>
  </p:clrMapOvr>
  <p:transition>
    <p:pull di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12</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Existing Mission Statement</a:t>
            </a:r>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8" name="TextBox 7"/>
          <p:cNvSpPr txBox="1"/>
          <p:nvPr/>
        </p:nvSpPr>
        <p:spPr>
          <a:xfrm>
            <a:off x="1981200" y="1397222"/>
            <a:ext cx="8229600" cy="3194721"/>
          </a:xfrm>
          <a:prstGeom prst="rect">
            <a:avLst/>
          </a:prstGeom>
          <a:noFill/>
        </p:spPr>
        <p:txBody>
          <a:bodyPr wrap="square" rtlCol="0">
            <a:spAutoFit/>
          </a:bodyPr>
          <a:lstStyle/>
          <a:p>
            <a:pPr>
              <a:lnSpc>
                <a:spcPct val="120000"/>
              </a:lnSpc>
            </a:pPr>
            <a:r>
              <a:rPr lang="en-US" sz="2400" dirty="0">
                <a:latin typeface="Maiandra GD" pitchFamily="34" charset="0"/>
                <a:cs typeface="American Typewriter"/>
              </a:rPr>
              <a:t>	Our mission is to be the most successful IT systems company in the world by delivering the best customer experience in all markets we serve. In doing so, Dell will meet customer expectations of: highest quality; leading technology; competitive pricing; individual and company accountability; best-in-class service and support; flexible customization capability; superior corporate citizenship. </a:t>
            </a:r>
            <a:endParaRPr lang="en-US" sz="2400" dirty="0">
              <a:latin typeface="Maiandra GD" pitchFamily="34" charset="0"/>
              <a:cs typeface="American Typewriter"/>
            </a:endParaRPr>
          </a:p>
        </p:txBody>
      </p:sp>
    </p:spTree>
    <p:extLst>
      <p:ext uri="{BB962C8B-B14F-4D97-AF65-F5344CB8AC3E}">
        <p14:creationId xmlns:p14="http://schemas.microsoft.com/office/powerpoint/2010/main" val="3454846126"/>
      </p:ext>
    </p:extLst>
  </p:cSld>
  <p:clrMapOvr>
    <a:masterClrMapping/>
  </p:clrMapOvr>
  <p:transition>
    <p:pull di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13</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Current Growth Strategy</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6" name="Rectangle 5"/>
          <p:cNvSpPr/>
          <p:nvPr/>
        </p:nvSpPr>
        <p:spPr>
          <a:xfrm>
            <a:off x="2119255" y="1106430"/>
            <a:ext cx="7949965" cy="1200329"/>
          </a:xfrm>
          <a:prstGeom prst="rect">
            <a:avLst/>
          </a:prstGeom>
        </p:spPr>
        <p:txBody>
          <a:bodyPr wrap="square">
            <a:spAutoFit/>
          </a:bodyPr>
          <a:lstStyle/>
          <a:p>
            <a:r>
              <a:rPr lang="en-US" b="1" dirty="0">
                <a:latin typeface="Maiandra GD" pitchFamily="34" charset="0"/>
                <a:cs typeface="American Typewriter"/>
              </a:rPr>
              <a:t>Providing Efficient Enterprise Solutions</a:t>
            </a:r>
            <a:r>
              <a:rPr lang="en-US" b="1" dirty="0">
                <a:latin typeface="Maiandra GD" pitchFamily="34" charset="0"/>
                <a:cs typeface="American Typewriter"/>
              </a:rPr>
              <a:t>. </a:t>
            </a:r>
            <a:endParaRPr lang="en-US" dirty="0">
              <a:latin typeface="Maiandra GD" pitchFamily="34" charset="0"/>
              <a:cs typeface="American Typewriter"/>
            </a:endParaRPr>
          </a:p>
          <a:p>
            <a:pPr marL="285750" indent="-285750">
              <a:buFont typeface="Arial"/>
              <a:buChar char="•"/>
            </a:pPr>
            <a:r>
              <a:rPr lang="en-US" dirty="0">
                <a:latin typeface="Maiandra GD" pitchFamily="34" charset="0"/>
                <a:cs typeface="American Typewriter"/>
              </a:rPr>
              <a:t>	Expanding </a:t>
            </a:r>
            <a:r>
              <a:rPr lang="en-US" dirty="0">
                <a:latin typeface="Maiandra GD" pitchFamily="34" charset="0"/>
                <a:cs typeface="American Typewriter"/>
              </a:rPr>
              <a:t>our enterprise solutions and </a:t>
            </a:r>
            <a:r>
              <a:rPr lang="en-US" dirty="0">
                <a:latin typeface="Maiandra GD" pitchFamily="34" charset="0"/>
                <a:cs typeface="American Typewriter"/>
              </a:rPr>
              <a:t>services</a:t>
            </a:r>
            <a:endParaRPr lang="en-US" dirty="0">
              <a:latin typeface="Maiandra GD" pitchFamily="34" charset="0"/>
              <a:cs typeface="American Typewriter"/>
            </a:endParaRPr>
          </a:p>
          <a:p>
            <a:pPr marL="285750" indent="-285750">
              <a:buFont typeface="Arial"/>
              <a:buChar char="•"/>
            </a:pPr>
            <a:r>
              <a:rPr lang="en-US" dirty="0">
                <a:latin typeface="Maiandra GD" pitchFamily="34" charset="0"/>
                <a:cs typeface="American Typewriter"/>
              </a:rPr>
              <a:t>	Providing </a:t>
            </a:r>
            <a:r>
              <a:rPr lang="en-US" dirty="0">
                <a:latin typeface="Maiandra GD" pitchFamily="34" charset="0"/>
                <a:cs typeface="American Typewriter"/>
              </a:rPr>
              <a:t>these best value, simplification, and more open data center </a:t>
            </a:r>
            <a:r>
              <a:rPr lang="en-US" dirty="0">
                <a:latin typeface="Maiandra GD" pitchFamily="34" charset="0"/>
                <a:cs typeface="American Typewriter"/>
              </a:rPr>
              <a:t>	solutions </a:t>
            </a:r>
            <a:r>
              <a:rPr lang="en-US" dirty="0">
                <a:latin typeface="Maiandra GD" pitchFamily="34" charset="0"/>
                <a:cs typeface="American Typewriter"/>
              </a:rPr>
              <a:t>to our </a:t>
            </a:r>
            <a:r>
              <a:rPr lang="en-US" dirty="0">
                <a:latin typeface="Maiandra GD" pitchFamily="34" charset="0"/>
                <a:cs typeface="American Typewriter"/>
              </a:rPr>
              <a:t>customers</a:t>
            </a:r>
            <a:endParaRPr lang="en-US" dirty="0">
              <a:latin typeface="Maiandra GD" pitchFamily="34" charset="0"/>
              <a:cs typeface="American Typewriter"/>
            </a:endParaRPr>
          </a:p>
        </p:txBody>
      </p:sp>
      <p:sp>
        <p:nvSpPr>
          <p:cNvPr id="9" name="Rectangle 8"/>
          <p:cNvSpPr/>
          <p:nvPr/>
        </p:nvSpPr>
        <p:spPr>
          <a:xfrm>
            <a:off x="2119253" y="2487004"/>
            <a:ext cx="8091551" cy="1477328"/>
          </a:xfrm>
          <a:prstGeom prst="rect">
            <a:avLst/>
          </a:prstGeom>
        </p:spPr>
        <p:txBody>
          <a:bodyPr wrap="square">
            <a:spAutoFit/>
          </a:bodyPr>
          <a:lstStyle/>
          <a:p>
            <a:r>
              <a:rPr lang="en-US" b="1" dirty="0">
                <a:latin typeface="Maiandra GD" pitchFamily="34" charset="0"/>
                <a:cs typeface="American Typewriter"/>
              </a:rPr>
              <a:t>Creating a Flexible Value Chain and Accelerating Online Leadership. </a:t>
            </a:r>
            <a:endParaRPr lang="en-US" b="1" dirty="0">
              <a:latin typeface="Maiandra GD" pitchFamily="34" charset="0"/>
              <a:cs typeface="American Typewriter"/>
            </a:endParaRPr>
          </a:p>
          <a:p>
            <a:pPr marL="285750" indent="-285750">
              <a:buFont typeface="Arial"/>
              <a:buChar char="•"/>
            </a:pPr>
            <a:r>
              <a:rPr lang="en-US" dirty="0">
                <a:latin typeface="Maiandra GD" pitchFamily="34" charset="0"/>
                <a:cs typeface="American Typewriter"/>
              </a:rPr>
              <a:t>Profitably </a:t>
            </a:r>
            <a:r>
              <a:rPr lang="en-US" dirty="0">
                <a:latin typeface="Maiandra GD" pitchFamily="34" charset="0"/>
                <a:cs typeface="American Typewriter"/>
              </a:rPr>
              <a:t>grow our desktop and </a:t>
            </a:r>
            <a:r>
              <a:rPr lang="en-US" dirty="0">
                <a:latin typeface="Maiandra GD" pitchFamily="34" charset="0"/>
                <a:cs typeface="American Typewriter"/>
              </a:rPr>
              <a:t>mobility business </a:t>
            </a:r>
            <a:r>
              <a:rPr lang="en-US" dirty="0">
                <a:latin typeface="Maiandra GD" pitchFamily="34" charset="0"/>
                <a:cs typeface="American Typewriter"/>
              </a:rPr>
              <a:t>and enhance </a:t>
            </a:r>
            <a:r>
              <a:rPr lang="en-US" dirty="0">
                <a:latin typeface="Maiandra GD" pitchFamily="34" charset="0"/>
                <a:cs typeface="American Typewriter"/>
              </a:rPr>
              <a:t>the online </a:t>
            </a:r>
            <a:r>
              <a:rPr lang="en-US" dirty="0">
                <a:latin typeface="Maiandra GD" pitchFamily="34" charset="0"/>
                <a:cs typeface="American Typewriter"/>
              </a:rPr>
              <a:t>buying experience for our </a:t>
            </a:r>
            <a:r>
              <a:rPr lang="en-US" dirty="0">
                <a:latin typeface="Maiandra GD" pitchFamily="34" charset="0"/>
                <a:cs typeface="American Typewriter"/>
              </a:rPr>
              <a:t>customers</a:t>
            </a:r>
          </a:p>
          <a:p>
            <a:pPr marL="285750" indent="-285750">
              <a:buFont typeface="Arial"/>
              <a:buChar char="•"/>
            </a:pPr>
            <a:r>
              <a:rPr lang="en-US" dirty="0">
                <a:latin typeface="Maiandra GD" pitchFamily="34" charset="0"/>
                <a:cs typeface="American Typewriter"/>
              </a:rPr>
              <a:t>Eliminate </a:t>
            </a:r>
            <a:r>
              <a:rPr lang="en-US" dirty="0">
                <a:latin typeface="Maiandra GD" pitchFamily="34" charset="0"/>
                <a:cs typeface="American Typewriter"/>
              </a:rPr>
              <a:t>complexity </a:t>
            </a:r>
            <a:r>
              <a:rPr lang="en-US" dirty="0">
                <a:latin typeface="Maiandra GD" pitchFamily="34" charset="0"/>
                <a:cs typeface="American Typewriter"/>
              </a:rPr>
              <a:t>that does </a:t>
            </a:r>
            <a:r>
              <a:rPr lang="en-US" dirty="0">
                <a:latin typeface="Maiandra GD" pitchFamily="34" charset="0"/>
                <a:cs typeface="American Typewriter"/>
              </a:rPr>
              <a:t>not generate customer value </a:t>
            </a:r>
            <a:r>
              <a:rPr lang="en-US" dirty="0">
                <a:latin typeface="Maiandra GD" pitchFamily="34" charset="0"/>
                <a:cs typeface="American Typewriter"/>
              </a:rPr>
              <a:t>and </a:t>
            </a:r>
            <a:r>
              <a:rPr lang="en-US" dirty="0">
                <a:latin typeface="Maiandra GD" pitchFamily="34" charset="0"/>
                <a:cs typeface="American Typewriter"/>
              </a:rPr>
              <a:t>focus </a:t>
            </a:r>
            <a:r>
              <a:rPr lang="en-US" dirty="0">
                <a:latin typeface="Maiandra GD" pitchFamily="34" charset="0"/>
                <a:cs typeface="American Typewriter"/>
              </a:rPr>
              <a:t>on </a:t>
            </a:r>
            <a:r>
              <a:rPr lang="en-US" dirty="0">
                <a:latin typeface="Maiandra GD" pitchFamily="34" charset="0"/>
                <a:cs typeface="American Typewriter"/>
              </a:rPr>
              <a:t>product leadership </a:t>
            </a:r>
            <a:endParaRPr lang="en-US" dirty="0">
              <a:latin typeface="Maiandra GD" pitchFamily="34" charset="0"/>
              <a:cs typeface="American Typewriter"/>
            </a:endParaRPr>
          </a:p>
        </p:txBody>
      </p:sp>
      <p:sp>
        <p:nvSpPr>
          <p:cNvPr id="10" name="Rectangle 9"/>
          <p:cNvSpPr/>
          <p:nvPr/>
        </p:nvSpPr>
        <p:spPr>
          <a:xfrm>
            <a:off x="2119254" y="4011068"/>
            <a:ext cx="7811915" cy="1477328"/>
          </a:xfrm>
          <a:prstGeom prst="rect">
            <a:avLst/>
          </a:prstGeom>
        </p:spPr>
        <p:txBody>
          <a:bodyPr wrap="square">
            <a:spAutoFit/>
          </a:bodyPr>
          <a:lstStyle/>
          <a:p>
            <a:r>
              <a:rPr lang="en-US" b="1" dirty="0">
                <a:latin typeface="Maiandra GD" pitchFamily="34" charset="0"/>
                <a:cs typeface="American Typewriter"/>
              </a:rPr>
              <a:t>Balancing Liquidity, Profitability, and Growth. </a:t>
            </a:r>
          </a:p>
          <a:p>
            <a:pPr marL="285750" indent="-285750">
              <a:buFont typeface="Arial"/>
              <a:buChar char="•"/>
            </a:pPr>
            <a:r>
              <a:rPr lang="en-US" dirty="0">
                <a:latin typeface="Maiandra GD" pitchFamily="34" charset="0"/>
                <a:cs typeface="American Typewriter"/>
              </a:rPr>
              <a:t>Maintain a strong balance sheet with sufficient liquidity</a:t>
            </a:r>
          </a:p>
          <a:p>
            <a:pPr marL="285750" indent="-285750">
              <a:buFont typeface="Arial"/>
              <a:buChar char="•"/>
            </a:pPr>
            <a:r>
              <a:rPr lang="en-US" dirty="0">
                <a:latin typeface="Maiandra GD" pitchFamily="34" charset="0"/>
                <a:cs typeface="American Typewriter"/>
              </a:rPr>
              <a:t>Manage </a:t>
            </a:r>
            <a:r>
              <a:rPr lang="en-US" dirty="0">
                <a:latin typeface="Maiandra GD" pitchFamily="34" charset="0"/>
                <a:cs typeface="American Typewriter"/>
              </a:rPr>
              <a:t>all of our businesses with the goals of delivering operating income over the long </a:t>
            </a:r>
            <a:r>
              <a:rPr lang="en-US" dirty="0">
                <a:latin typeface="Maiandra GD" pitchFamily="34" charset="0"/>
                <a:cs typeface="American Typewriter"/>
              </a:rPr>
              <a:t>term and </a:t>
            </a:r>
            <a:r>
              <a:rPr lang="en-US" dirty="0">
                <a:latin typeface="Maiandra GD" pitchFamily="34" charset="0"/>
                <a:cs typeface="American Typewriter"/>
              </a:rPr>
              <a:t>balancing this profitability with an appropriate level of long-term revenue growth.</a:t>
            </a:r>
          </a:p>
        </p:txBody>
      </p:sp>
    </p:spTree>
    <p:extLst>
      <p:ext uri="{BB962C8B-B14F-4D97-AF65-F5344CB8AC3E}">
        <p14:creationId xmlns:p14="http://schemas.microsoft.com/office/powerpoint/2010/main" val="1302451025"/>
      </p:ext>
    </p:extLst>
  </p:cSld>
  <p:clrMapOvr>
    <a:masterClrMapping/>
  </p:clrMapOvr>
  <p:transition>
    <p:pull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14</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New Vision Statement</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extBox 4"/>
          <p:cNvSpPr txBox="1"/>
          <p:nvPr/>
        </p:nvSpPr>
        <p:spPr>
          <a:xfrm>
            <a:off x="2749296" y="1867806"/>
            <a:ext cx="7318248" cy="2585323"/>
          </a:xfrm>
          <a:prstGeom prst="rect">
            <a:avLst/>
          </a:prstGeom>
          <a:noFill/>
        </p:spPr>
        <p:txBody>
          <a:bodyPr wrap="square" rtlCol="0">
            <a:spAutoFit/>
          </a:bodyPr>
          <a:lstStyle/>
          <a:p>
            <a:r>
              <a:rPr lang="en-US" sz="5400" dirty="0">
                <a:latin typeface="Maiandra GD" panose="020E0502030308020204" pitchFamily="34" charset="0"/>
              </a:rPr>
              <a:t>	To be the number one computer company in the world</a:t>
            </a:r>
            <a:r>
              <a:rPr lang="en-US" dirty="0">
                <a:latin typeface="Maiandra GD" panose="020E0502030308020204" pitchFamily="34" charset="0"/>
              </a:rPr>
              <a:t>.</a:t>
            </a:r>
            <a:endParaRPr lang="en-US" dirty="0">
              <a:latin typeface="Maiandra GD" panose="020E0502030308020204" pitchFamily="34" charset="0"/>
            </a:endParaRPr>
          </a:p>
        </p:txBody>
      </p:sp>
    </p:spTree>
    <p:extLst>
      <p:ext uri="{BB962C8B-B14F-4D97-AF65-F5344CB8AC3E}">
        <p14:creationId xmlns:p14="http://schemas.microsoft.com/office/powerpoint/2010/main" val="3997555817"/>
      </p:ext>
    </p:extLst>
  </p:cSld>
  <p:clrMapOvr>
    <a:masterClrMapping/>
  </p:clrMapOvr>
  <p:transition>
    <p:pull di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15</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A60C48"/>
                </a:solidFill>
                <a:latin typeface="Maiandra GD" pitchFamily="34" charset="0"/>
                <a:cs typeface="Adobe Caslon Pro"/>
              </a:rPr>
              <a:t>New Mission Statement</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A60C4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extBox 4"/>
          <p:cNvSpPr txBox="1"/>
          <p:nvPr/>
        </p:nvSpPr>
        <p:spPr>
          <a:xfrm>
            <a:off x="1981200" y="990600"/>
            <a:ext cx="8229600" cy="4493538"/>
          </a:xfrm>
          <a:prstGeom prst="rect">
            <a:avLst/>
          </a:prstGeom>
          <a:noFill/>
        </p:spPr>
        <p:txBody>
          <a:bodyPr wrap="square" rtlCol="0">
            <a:spAutoFit/>
          </a:bodyPr>
          <a:lstStyle/>
          <a:p>
            <a:r>
              <a:rPr lang="en-US" sz="2200" dirty="0">
                <a:latin typeface="Maiandra GD" panose="020E0502030308020204" pitchFamily="34" charset="0"/>
              </a:rPr>
              <a:t>	Our </a:t>
            </a:r>
            <a:r>
              <a:rPr lang="en-US" sz="2200" dirty="0">
                <a:latin typeface="Maiandra GD" panose="020E0502030308020204" pitchFamily="34" charset="0"/>
              </a:rPr>
              <a:t>mission at Dell is to be the number one computer company in the world, supplying small and large business alike as well as public and everyday consumers (1,2,3).  Employees are the framework of the company, exhibiting a winning culture through positive, supportive and meaningful relationships in which they create with customers (9).  With innovative and industry leading R&amp;D and technology (4), we seek to optimize shareholder earnings as well as create sustainable profits (5).  We are also committed to contributing to the economic well being of the world while holding our customers above all (6). The hardworking and committed culture of Dell allows us to prosper (7), while remaining environmentally responsible through every stage of the product life-cycle (8). </a:t>
            </a:r>
          </a:p>
        </p:txBody>
      </p:sp>
    </p:spTree>
    <p:extLst>
      <p:ext uri="{BB962C8B-B14F-4D97-AF65-F5344CB8AC3E}">
        <p14:creationId xmlns:p14="http://schemas.microsoft.com/office/powerpoint/2010/main" val="4292289765"/>
      </p:ext>
    </p:extLst>
  </p:cSld>
  <p:clrMapOvr>
    <a:masterClrMapping/>
  </p:clrMapOvr>
  <p:transition>
    <p:pull dir="d"/>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3.</a:t>
            </a:r>
            <a:endParaRPr lang="en-US" sz="2400" dirty="0">
              <a:latin typeface="Maiandra GD" pitchFamily="34" charset="0"/>
              <a:cs typeface="Adobe Garamond Pro"/>
            </a:endParaRPr>
          </a:p>
        </p:txBody>
      </p:sp>
      <p:cxnSp>
        <p:nvCxnSpPr>
          <p:cNvPr id="3" name="Straight Connector 2"/>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52" y="2445305"/>
            <a:ext cx="4026469"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External Audit</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3466732483"/>
      </p:ext>
    </p:extLst>
  </p:cSld>
  <p:clrMapOvr>
    <a:masterClrMapping/>
  </p:clrMapOvr>
  <p:transition>
    <p:pull dir="d"/>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4" y="0"/>
            <a:ext cx="243209" cy="6858000"/>
          </a:xfrm>
          <a:prstGeom prst="rect">
            <a:avLst/>
          </a:prstGeom>
          <a:solidFill>
            <a:srgbClr val="C212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3" name="Slide Number Placeholder 2"/>
          <p:cNvSpPr>
            <a:spLocks noGrp="1"/>
          </p:cNvSpPr>
          <p:nvPr>
            <p:ph type="sldNum" sz="quarter" idx="12"/>
          </p:nvPr>
        </p:nvSpPr>
        <p:spPr/>
        <p:txBody>
          <a:bodyPr/>
          <a:lstStyle/>
          <a:p>
            <a:fld id="{4BDD8C13-E55E-E140-9FA7-14DA22126518}" type="slidenum">
              <a:rPr lang="en-US" smtClean="0">
                <a:latin typeface="Maiandra GD" pitchFamily="34" charset="0"/>
              </a:rPr>
              <a:pPr/>
              <a:t>17</a:t>
            </a:fld>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C2121A"/>
                </a:solidFill>
                <a:latin typeface="Maiandra GD" pitchFamily="34" charset="0"/>
                <a:cs typeface="Adobe Caslon Pro"/>
              </a:rPr>
              <a:t>Industry Market Analysis</a:t>
            </a:r>
          </a:p>
        </p:txBody>
      </p:sp>
      <p:pic>
        <p:nvPicPr>
          <p:cNvPr id="5" name="Picture 4" descr="ex26_0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1201" y="1337432"/>
            <a:ext cx="8450625" cy="4456384"/>
          </a:xfrm>
          <a:prstGeom prst="rect">
            <a:avLst/>
          </a:prstGeom>
        </p:spPr>
      </p:pic>
    </p:spTree>
    <p:extLst>
      <p:ext uri="{BB962C8B-B14F-4D97-AF65-F5344CB8AC3E}">
        <p14:creationId xmlns:p14="http://schemas.microsoft.com/office/powerpoint/2010/main" val="3871743688"/>
      </p:ext>
    </p:extLst>
  </p:cSld>
  <p:clrMapOvr>
    <a:masterClrMapping/>
  </p:clrMapOvr>
  <p:transition>
    <p:pull dir="d"/>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18</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C2121A"/>
                </a:solidFill>
                <a:latin typeface="Maiandra GD" pitchFamily="34" charset="0"/>
                <a:cs typeface="Adobe Caslon Pro"/>
              </a:rPr>
              <a:t>Opportunities</a:t>
            </a:r>
          </a:p>
          <a:p>
            <a:pPr algn="l"/>
            <a:endParaRPr lang="en-US" dirty="0">
              <a:solidFill>
                <a:srgbClr val="C2121A"/>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C212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1791425" y="1233125"/>
            <a:ext cx="8686800" cy="4404284"/>
          </a:xfrm>
          <a:prstGeom prst="rect">
            <a:avLst/>
          </a:prstGeom>
        </p:spPr>
        <p:txBody>
          <a:bodyPr wrap="square">
            <a:spAutoFit/>
          </a:bodyPr>
          <a:lstStyle/>
          <a:p>
            <a:pPr marL="342900" indent="-342900">
              <a:lnSpc>
                <a:spcPct val="120000"/>
              </a:lnSpc>
              <a:buFont typeface="+mj-lt"/>
              <a:buAutoNum type="arabicPeriod"/>
            </a:pPr>
            <a:r>
              <a:rPr lang="en-US" dirty="0">
                <a:latin typeface="Maiandra GD" pitchFamily="34" charset="0"/>
                <a:cs typeface="American Typewriter"/>
              </a:rPr>
              <a:t>Smart phones users grew 51% in </a:t>
            </a:r>
            <a:r>
              <a:rPr lang="en-US" dirty="0">
                <a:latin typeface="Maiandra GD" pitchFamily="34" charset="0"/>
                <a:cs typeface="American Typewriter"/>
              </a:rPr>
              <a:t>2010.</a:t>
            </a:r>
            <a:endParaRPr lang="en-US" dirty="0">
              <a:latin typeface="Maiandra GD" pitchFamily="34" charset="0"/>
              <a:cs typeface="American Typewriter"/>
            </a:endParaRPr>
          </a:p>
          <a:p>
            <a:pPr marL="342900" indent="-342900">
              <a:lnSpc>
                <a:spcPct val="120000"/>
              </a:lnSpc>
              <a:buFont typeface="+mj-lt"/>
              <a:buAutoNum type="arabicPeriod"/>
            </a:pPr>
            <a:r>
              <a:rPr lang="en-US" dirty="0">
                <a:latin typeface="Maiandra GD" pitchFamily="34" charset="0"/>
                <a:cs typeface="American Typewriter"/>
              </a:rPr>
              <a:t>Storage growth, as online growth continues storage will be a big issue.</a:t>
            </a:r>
          </a:p>
          <a:p>
            <a:pPr marL="342900" indent="-342900">
              <a:lnSpc>
                <a:spcPct val="120000"/>
              </a:lnSpc>
              <a:buFont typeface="+mj-lt"/>
              <a:buAutoNum type="arabicPeriod"/>
            </a:pPr>
            <a:r>
              <a:rPr lang="en-US" dirty="0">
                <a:latin typeface="Maiandra GD" pitchFamily="34" charset="0"/>
                <a:cs typeface="American Typewriter"/>
              </a:rPr>
              <a:t>Outsourcing customer service saves money but you lack quality control.</a:t>
            </a:r>
          </a:p>
          <a:p>
            <a:pPr marL="342900" indent="-342900">
              <a:lnSpc>
                <a:spcPct val="120000"/>
              </a:lnSpc>
              <a:buFont typeface="+mj-lt"/>
              <a:buAutoNum type="arabicPeriod"/>
            </a:pPr>
            <a:r>
              <a:rPr lang="en-US" dirty="0">
                <a:latin typeface="Maiandra GD" pitchFamily="34" charset="0"/>
                <a:cs typeface="American Typewriter"/>
              </a:rPr>
              <a:t>By 2014 tablets will account for 24% of the </a:t>
            </a:r>
            <a:r>
              <a:rPr lang="en-US" dirty="0">
                <a:latin typeface="Maiandra GD" pitchFamily="34" charset="0"/>
                <a:cs typeface="American Typewriter"/>
              </a:rPr>
              <a:t>Market.</a:t>
            </a:r>
            <a:endParaRPr lang="en-US" dirty="0">
              <a:latin typeface="Maiandra GD" pitchFamily="34" charset="0"/>
              <a:cs typeface="American Typewriter"/>
            </a:endParaRPr>
          </a:p>
          <a:p>
            <a:pPr marL="342900" indent="-342900">
              <a:lnSpc>
                <a:spcPct val="120000"/>
              </a:lnSpc>
              <a:buFont typeface="+mj-lt"/>
              <a:buAutoNum type="arabicPeriod"/>
            </a:pPr>
            <a:r>
              <a:rPr lang="en-US" dirty="0">
                <a:latin typeface="Maiandra GD" pitchFamily="34" charset="0"/>
                <a:cs typeface="American Typewriter"/>
              </a:rPr>
              <a:t>Gaming market growth 10% annually.</a:t>
            </a:r>
          </a:p>
          <a:p>
            <a:pPr marL="342900" indent="-342900">
              <a:lnSpc>
                <a:spcPct val="120000"/>
              </a:lnSpc>
              <a:buFont typeface="+mj-lt"/>
              <a:buAutoNum type="arabicPeriod"/>
            </a:pPr>
            <a:r>
              <a:rPr lang="en-US" dirty="0">
                <a:latin typeface="Maiandra GD" pitchFamily="34" charset="0"/>
                <a:cs typeface="American Typewriter"/>
              </a:rPr>
              <a:t>Obtain </a:t>
            </a:r>
            <a:r>
              <a:rPr lang="en-US" dirty="0">
                <a:latin typeface="Maiandra GD" pitchFamily="34" charset="0"/>
                <a:cs typeface="American Typewriter"/>
              </a:rPr>
              <a:t>more patents through </a:t>
            </a:r>
            <a:r>
              <a:rPr lang="en-US" dirty="0">
                <a:latin typeface="Maiandra GD" pitchFamily="34" charset="0"/>
                <a:cs typeface="American Typewriter"/>
              </a:rPr>
              <a:t>acquisition.</a:t>
            </a:r>
            <a:endParaRPr lang="en-US" dirty="0">
              <a:latin typeface="Maiandra GD" pitchFamily="34" charset="0"/>
              <a:cs typeface="American Typewriter"/>
            </a:endParaRPr>
          </a:p>
          <a:p>
            <a:pPr marL="342900" indent="-342900">
              <a:lnSpc>
                <a:spcPct val="120000"/>
              </a:lnSpc>
              <a:buFont typeface="+mj-lt"/>
              <a:buAutoNum type="arabicPeriod"/>
            </a:pPr>
            <a:r>
              <a:rPr lang="en-US" dirty="0">
                <a:latin typeface="Maiandra GD" pitchFamily="34" charset="0"/>
                <a:cs typeface="American Typewriter"/>
              </a:rPr>
              <a:t>2.7% global PC market </a:t>
            </a:r>
            <a:r>
              <a:rPr lang="en-US" dirty="0">
                <a:latin typeface="Maiandra GD" pitchFamily="34" charset="0"/>
                <a:cs typeface="American Typewriter"/>
              </a:rPr>
              <a:t>growth.</a:t>
            </a:r>
            <a:endParaRPr lang="en-US" dirty="0">
              <a:latin typeface="Maiandra GD" pitchFamily="34" charset="0"/>
              <a:cs typeface="American Typewriter"/>
            </a:endParaRPr>
          </a:p>
          <a:p>
            <a:pPr marL="342900" indent="-342900">
              <a:lnSpc>
                <a:spcPct val="120000"/>
              </a:lnSpc>
              <a:buFont typeface="+mj-lt"/>
              <a:buAutoNum type="arabicPeriod"/>
            </a:pPr>
            <a:r>
              <a:rPr lang="en-US" dirty="0">
                <a:latin typeface="Maiandra GD" pitchFamily="34" charset="0"/>
                <a:cs typeface="American Typewriter"/>
              </a:rPr>
              <a:t>The global market for cloud computing will increase from $41 billion in 2011 to more than $240 billion in 2020.</a:t>
            </a:r>
          </a:p>
          <a:p>
            <a:pPr marL="342900" indent="-342900">
              <a:lnSpc>
                <a:spcPct val="120000"/>
              </a:lnSpc>
              <a:buFont typeface="+mj-lt"/>
              <a:buAutoNum type="arabicPeriod"/>
            </a:pPr>
            <a:r>
              <a:rPr lang="en-US" dirty="0">
                <a:latin typeface="Maiandra GD" pitchFamily="34" charset="0"/>
                <a:cs typeface="American Typewriter"/>
              </a:rPr>
              <a:t>With </a:t>
            </a:r>
            <a:r>
              <a:rPr lang="en-US" dirty="0">
                <a:latin typeface="Maiandra GD" pitchFamily="34" charset="0"/>
                <a:cs typeface="American Typewriter"/>
              </a:rPr>
              <a:t>increase in e-commerce the online retail stores of Dell provide them better framework to tap new </a:t>
            </a:r>
            <a:r>
              <a:rPr lang="en-US" dirty="0">
                <a:latin typeface="Maiandra GD" pitchFamily="34" charset="0"/>
                <a:cs typeface="American Typewriter"/>
              </a:rPr>
              <a:t>business.</a:t>
            </a:r>
            <a:endParaRPr lang="en-US" dirty="0">
              <a:latin typeface="Maiandra GD" pitchFamily="34" charset="0"/>
              <a:cs typeface="American Typewriter"/>
            </a:endParaRPr>
          </a:p>
          <a:p>
            <a:pPr marL="342900" indent="-342900">
              <a:lnSpc>
                <a:spcPct val="120000"/>
              </a:lnSpc>
              <a:buFont typeface="+mj-lt"/>
              <a:buAutoNum type="arabicPeriod"/>
            </a:pPr>
            <a:r>
              <a:rPr lang="en-US" dirty="0">
                <a:latin typeface="Maiandra GD" pitchFamily="34" charset="0"/>
                <a:cs typeface="American Typewriter"/>
              </a:rPr>
              <a:t>The markets for laptops, in particular, are growing much faster than that of desktop computers. </a:t>
            </a:r>
          </a:p>
        </p:txBody>
      </p:sp>
      <p:sp>
        <p:nvSpPr>
          <p:cNvPr id="6" name="Rectangle 5"/>
          <p:cNvSpPr/>
          <p:nvPr/>
        </p:nvSpPr>
        <p:spPr>
          <a:xfrm>
            <a:off x="2136772" y="1564060"/>
            <a:ext cx="8419375" cy="424732"/>
          </a:xfrm>
          <a:prstGeom prst="rect">
            <a:avLst/>
          </a:prstGeom>
        </p:spPr>
        <p:txBody>
          <a:bodyPr wrap="square">
            <a:spAutoFit/>
          </a:bodyPr>
          <a:lstStyle/>
          <a:p>
            <a:pPr lvl="0">
              <a:lnSpc>
                <a:spcPct val="120000"/>
              </a:lnSpc>
            </a:pPr>
            <a:r>
              <a:rPr lang="en-US" dirty="0">
                <a:solidFill>
                  <a:srgbClr val="C2121A"/>
                </a:solidFill>
                <a:latin typeface="Maiandra GD" pitchFamily="34" charset="0"/>
                <a:cs typeface="American Typewriter"/>
              </a:rPr>
              <a:t>Storage </a:t>
            </a:r>
            <a:r>
              <a:rPr lang="en-US" dirty="0">
                <a:solidFill>
                  <a:srgbClr val="C2121A"/>
                </a:solidFill>
                <a:latin typeface="Maiandra GD" pitchFamily="34" charset="0"/>
                <a:cs typeface="American Typewriter"/>
              </a:rPr>
              <a:t>growth, as online growth continues storage will be a big issue.</a:t>
            </a:r>
          </a:p>
        </p:txBody>
      </p:sp>
      <p:sp>
        <p:nvSpPr>
          <p:cNvPr id="7" name="Rectangle 6"/>
          <p:cNvSpPr/>
          <p:nvPr/>
        </p:nvSpPr>
        <p:spPr>
          <a:xfrm>
            <a:off x="2138460" y="2552057"/>
            <a:ext cx="5264933" cy="424732"/>
          </a:xfrm>
          <a:prstGeom prst="rect">
            <a:avLst/>
          </a:prstGeom>
        </p:spPr>
        <p:txBody>
          <a:bodyPr wrap="square">
            <a:spAutoFit/>
          </a:bodyPr>
          <a:lstStyle/>
          <a:p>
            <a:pPr lvl="0">
              <a:lnSpc>
                <a:spcPct val="120000"/>
              </a:lnSpc>
            </a:pPr>
            <a:r>
              <a:rPr lang="en-US" dirty="0">
                <a:solidFill>
                  <a:srgbClr val="C2121A"/>
                </a:solidFill>
                <a:latin typeface="Maiandra GD" pitchFamily="34" charset="0"/>
                <a:cs typeface="American Typewriter"/>
              </a:rPr>
              <a:t>Gaming market growth 10% annually.</a:t>
            </a:r>
          </a:p>
        </p:txBody>
      </p:sp>
      <p:sp>
        <p:nvSpPr>
          <p:cNvPr id="8" name="Rectangle 7"/>
          <p:cNvSpPr/>
          <p:nvPr/>
        </p:nvSpPr>
        <p:spPr>
          <a:xfrm>
            <a:off x="2139946" y="3541014"/>
            <a:ext cx="8131544" cy="757130"/>
          </a:xfrm>
          <a:prstGeom prst="rect">
            <a:avLst/>
          </a:prstGeom>
        </p:spPr>
        <p:txBody>
          <a:bodyPr wrap="square">
            <a:spAutoFit/>
          </a:bodyPr>
          <a:lstStyle/>
          <a:p>
            <a:pPr lvl="0">
              <a:lnSpc>
                <a:spcPct val="120000"/>
              </a:lnSpc>
            </a:pPr>
            <a:r>
              <a:rPr lang="en-US" dirty="0">
                <a:solidFill>
                  <a:srgbClr val="C2121A"/>
                </a:solidFill>
                <a:latin typeface="Maiandra GD" pitchFamily="34" charset="0"/>
                <a:cs typeface="American Typewriter"/>
              </a:rPr>
              <a:t>The global market for cloud computing will increase from $41 billion in 2011 to more than $240 billion in 2020.</a:t>
            </a:r>
          </a:p>
        </p:txBody>
      </p:sp>
    </p:spTree>
    <p:extLst>
      <p:ext uri="{BB962C8B-B14F-4D97-AF65-F5344CB8AC3E}">
        <p14:creationId xmlns:p14="http://schemas.microsoft.com/office/powerpoint/2010/main" val="2156723791"/>
      </p:ext>
    </p:extLst>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19</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a:ln>
            <a:solidFill>
              <a:srgbClr val="FFFFFF"/>
            </a:solidFill>
          </a:ln>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C2121A"/>
                </a:solidFill>
                <a:latin typeface="Maiandra GD" pitchFamily="34" charset="0"/>
                <a:cs typeface="Adobe Caslon Pro"/>
              </a:rPr>
              <a:t>Threats</a:t>
            </a:r>
            <a:endParaRPr lang="en-US" dirty="0">
              <a:solidFill>
                <a:srgbClr val="C2121A"/>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C212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1781809" y="1176720"/>
            <a:ext cx="8900791" cy="4031745"/>
          </a:xfrm>
          <a:prstGeom prst="rect">
            <a:avLst/>
          </a:prstGeom>
        </p:spPr>
        <p:txBody>
          <a:bodyPr wrap="square">
            <a:spAutoFit/>
          </a:bodyPr>
          <a:lstStyle/>
          <a:p>
            <a:pPr marL="342900" indent="-342900">
              <a:lnSpc>
                <a:spcPct val="110000"/>
              </a:lnSpc>
              <a:buFont typeface="+mj-lt"/>
              <a:buAutoNum type="arabicPeriod"/>
            </a:pPr>
            <a:r>
              <a:rPr lang="en-US" dirty="0">
                <a:latin typeface="Maiandra GD" pitchFamily="34" charset="0"/>
                <a:cs typeface="American Typewriter"/>
              </a:rPr>
              <a:t>Weak global economic conditions and instability in financial markets</a:t>
            </a:r>
          </a:p>
          <a:p>
            <a:pPr marL="342900" indent="-342900">
              <a:lnSpc>
                <a:spcPct val="110000"/>
              </a:lnSpc>
              <a:buFont typeface="+mj-lt"/>
              <a:buAutoNum type="arabicPeriod"/>
            </a:pPr>
            <a:r>
              <a:rPr lang="en-US" dirty="0">
                <a:latin typeface="Maiandra GD" pitchFamily="34" charset="0"/>
                <a:cs typeface="American Typewriter"/>
              </a:rPr>
              <a:t>Tablet computing, </a:t>
            </a:r>
            <a:r>
              <a:rPr lang="en-US" dirty="0" err="1">
                <a:latin typeface="Maiandra GD" pitchFamily="34" charset="0"/>
                <a:cs typeface="American Typewriter"/>
              </a:rPr>
              <a:t>iPad</a:t>
            </a:r>
            <a:r>
              <a:rPr lang="en-US" dirty="0">
                <a:latin typeface="Maiandra GD" pitchFamily="34" charset="0"/>
                <a:cs typeface="American Typewriter"/>
              </a:rPr>
              <a:t> sold 7 million units with product launch in 2010.</a:t>
            </a:r>
          </a:p>
          <a:p>
            <a:pPr marL="342900" indent="-342900">
              <a:lnSpc>
                <a:spcPct val="110000"/>
              </a:lnSpc>
              <a:buFont typeface="+mj-lt"/>
              <a:buAutoNum type="arabicPeriod"/>
            </a:pPr>
            <a:r>
              <a:rPr lang="en-US" dirty="0">
                <a:latin typeface="Maiandra GD" pitchFamily="34" charset="0"/>
                <a:cs typeface="American Typewriter"/>
              </a:rPr>
              <a:t>Mobil devices are becoming as powerful as desktop computers.</a:t>
            </a:r>
          </a:p>
          <a:p>
            <a:pPr marL="342900" indent="-342900">
              <a:lnSpc>
                <a:spcPct val="110000"/>
              </a:lnSpc>
              <a:buFont typeface="+mj-lt"/>
              <a:buAutoNum type="arabicPeriod"/>
            </a:pPr>
            <a:r>
              <a:rPr lang="en-US" dirty="0">
                <a:latin typeface="Maiandra GD" pitchFamily="34" charset="0"/>
                <a:cs typeface="American Typewriter"/>
              </a:rPr>
              <a:t>Foreign currency fluctuations</a:t>
            </a:r>
          </a:p>
          <a:p>
            <a:pPr marL="342900" indent="-342900">
              <a:lnSpc>
                <a:spcPct val="110000"/>
              </a:lnSpc>
              <a:buFont typeface="+mj-lt"/>
              <a:buAutoNum type="arabicPeriod"/>
            </a:pPr>
            <a:r>
              <a:rPr lang="en-US" dirty="0">
                <a:latin typeface="Maiandra GD" pitchFamily="34" charset="0"/>
                <a:cs typeface="American Typewriter"/>
              </a:rPr>
              <a:t>Rapid Technology changes</a:t>
            </a:r>
          </a:p>
          <a:p>
            <a:pPr marL="342900" indent="-342900">
              <a:lnSpc>
                <a:spcPct val="110000"/>
              </a:lnSpc>
              <a:buFont typeface="+mj-lt"/>
              <a:buAutoNum type="arabicPeriod"/>
            </a:pPr>
            <a:r>
              <a:rPr lang="en-US" dirty="0">
                <a:latin typeface="Maiandra GD" pitchFamily="34" charset="0"/>
                <a:cs typeface="American Typewriter"/>
              </a:rPr>
              <a:t>Price difference is no longer an advantage for a customer.</a:t>
            </a:r>
          </a:p>
          <a:p>
            <a:pPr marL="342900" indent="-342900">
              <a:lnSpc>
                <a:spcPct val="110000"/>
              </a:lnSpc>
              <a:buFont typeface="+mj-lt"/>
              <a:buAutoNum type="arabicPeriod"/>
            </a:pPr>
            <a:r>
              <a:rPr lang="en-US" dirty="0">
                <a:latin typeface="Maiandra GD" pitchFamily="34" charset="0"/>
                <a:cs typeface="American Typewriter"/>
              </a:rPr>
              <a:t>Computers, office equipment industry is becoming more and more competitive. </a:t>
            </a:r>
          </a:p>
          <a:p>
            <a:pPr marL="342900" indent="-342900">
              <a:lnSpc>
                <a:spcPct val="110000"/>
              </a:lnSpc>
              <a:buFont typeface="+mj-lt"/>
              <a:buAutoNum type="arabicPeriod"/>
            </a:pPr>
            <a:r>
              <a:rPr lang="en-US" dirty="0">
                <a:latin typeface="Maiandra GD" pitchFamily="34" charset="0"/>
                <a:cs typeface="American Typewriter"/>
              </a:rPr>
              <a:t>Tariff could affect global business expanding.</a:t>
            </a:r>
          </a:p>
          <a:p>
            <a:pPr marL="342900" indent="-342900">
              <a:lnSpc>
                <a:spcPct val="110000"/>
              </a:lnSpc>
              <a:buFont typeface="+mj-lt"/>
              <a:buAutoNum type="arabicPeriod"/>
            </a:pPr>
            <a:r>
              <a:rPr lang="en-US" dirty="0">
                <a:latin typeface="Maiandra GD" pitchFamily="34" charset="0"/>
                <a:cs typeface="American Typewriter"/>
              </a:rPr>
              <a:t>Aggressive price and product competition from both branded and generic competitors could reduce industry market share position, revenue, and profitability. </a:t>
            </a:r>
          </a:p>
          <a:p>
            <a:pPr marL="342900" indent="-342900">
              <a:lnSpc>
                <a:spcPct val="110000"/>
              </a:lnSpc>
              <a:buFont typeface="+mj-lt"/>
              <a:buAutoNum type="arabicPeriod"/>
            </a:pPr>
            <a:r>
              <a:rPr lang="en-US" dirty="0">
                <a:latin typeface="Maiandra GD" pitchFamily="34" charset="0"/>
                <a:cs typeface="American Typewriter"/>
              </a:rPr>
              <a:t>Due to the limited number of suppliers for certain products, production may be delayed or curtailed, causing the ability to meet consumer demand to decrease; lost profits. </a:t>
            </a:r>
          </a:p>
        </p:txBody>
      </p:sp>
      <p:sp>
        <p:nvSpPr>
          <p:cNvPr id="6" name="Rectangle 5"/>
          <p:cNvSpPr/>
          <p:nvPr/>
        </p:nvSpPr>
        <p:spPr>
          <a:xfrm>
            <a:off x="2126933" y="1483369"/>
            <a:ext cx="8287404" cy="397032"/>
          </a:xfrm>
          <a:prstGeom prst="rect">
            <a:avLst/>
          </a:prstGeom>
        </p:spPr>
        <p:txBody>
          <a:bodyPr wrap="square">
            <a:spAutoFit/>
          </a:bodyPr>
          <a:lstStyle/>
          <a:p>
            <a:pPr lvl="0">
              <a:lnSpc>
                <a:spcPct val="110000"/>
              </a:lnSpc>
            </a:pPr>
            <a:r>
              <a:rPr lang="en-US" dirty="0">
                <a:solidFill>
                  <a:srgbClr val="C2121A"/>
                </a:solidFill>
                <a:latin typeface="Maiandra GD" pitchFamily="34" charset="0"/>
                <a:cs typeface="American Typewriter"/>
              </a:rPr>
              <a:t>Tablet computing, </a:t>
            </a:r>
            <a:r>
              <a:rPr lang="en-US" dirty="0" err="1">
                <a:solidFill>
                  <a:srgbClr val="C2121A"/>
                </a:solidFill>
                <a:latin typeface="Maiandra GD" pitchFamily="34" charset="0"/>
                <a:cs typeface="American Typewriter"/>
              </a:rPr>
              <a:t>iPad</a:t>
            </a:r>
            <a:r>
              <a:rPr lang="en-US" dirty="0">
                <a:solidFill>
                  <a:srgbClr val="C2121A"/>
                </a:solidFill>
                <a:latin typeface="Maiandra GD" pitchFamily="34" charset="0"/>
                <a:cs typeface="American Typewriter"/>
              </a:rPr>
              <a:t> sold 7 million units with product launch in 2010.</a:t>
            </a:r>
          </a:p>
        </p:txBody>
      </p:sp>
      <p:sp>
        <p:nvSpPr>
          <p:cNvPr id="7" name="Rectangle 6"/>
          <p:cNvSpPr/>
          <p:nvPr/>
        </p:nvSpPr>
        <p:spPr>
          <a:xfrm>
            <a:off x="2126936" y="2688825"/>
            <a:ext cx="6604336" cy="397032"/>
          </a:xfrm>
          <a:prstGeom prst="rect">
            <a:avLst/>
          </a:prstGeom>
        </p:spPr>
        <p:txBody>
          <a:bodyPr wrap="square">
            <a:spAutoFit/>
          </a:bodyPr>
          <a:lstStyle/>
          <a:p>
            <a:pPr lvl="0">
              <a:lnSpc>
                <a:spcPct val="110000"/>
              </a:lnSpc>
            </a:pPr>
            <a:r>
              <a:rPr lang="en-US" dirty="0">
                <a:solidFill>
                  <a:srgbClr val="C2121A"/>
                </a:solidFill>
                <a:latin typeface="Maiandra GD" pitchFamily="34" charset="0"/>
                <a:cs typeface="American Typewriter"/>
              </a:rPr>
              <a:t>Price difference is no longer an advantage for a customer.</a:t>
            </a:r>
          </a:p>
        </p:txBody>
      </p:sp>
      <p:sp>
        <p:nvSpPr>
          <p:cNvPr id="8" name="Rectangle 7"/>
          <p:cNvSpPr/>
          <p:nvPr/>
        </p:nvSpPr>
        <p:spPr>
          <a:xfrm>
            <a:off x="2126934" y="4200589"/>
            <a:ext cx="8541067" cy="1001813"/>
          </a:xfrm>
          <a:prstGeom prst="rect">
            <a:avLst/>
          </a:prstGeom>
        </p:spPr>
        <p:txBody>
          <a:bodyPr wrap="square">
            <a:spAutoFit/>
          </a:bodyPr>
          <a:lstStyle/>
          <a:p>
            <a:pPr lvl="0">
              <a:lnSpc>
                <a:spcPct val="110000"/>
              </a:lnSpc>
            </a:pPr>
            <a:r>
              <a:rPr lang="en-US" dirty="0">
                <a:solidFill>
                  <a:srgbClr val="C2121A"/>
                </a:solidFill>
                <a:latin typeface="Maiandra GD" pitchFamily="34" charset="0"/>
                <a:cs typeface="American Typewriter"/>
              </a:rPr>
              <a:t>Due to the limited number of suppliers for certain products, production may be delayed or curtailed, causing the ability to meet consumer demand to decrease; lost profits. </a:t>
            </a:r>
          </a:p>
        </p:txBody>
      </p:sp>
    </p:spTree>
    <p:extLst>
      <p:ext uri="{BB962C8B-B14F-4D97-AF65-F5344CB8AC3E}">
        <p14:creationId xmlns:p14="http://schemas.microsoft.com/office/powerpoint/2010/main" val="1812701856"/>
      </p:ext>
    </p:extLst>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20</a:t>
            </a:fld>
            <a:endParaRPr lang="en-US">
              <a:latin typeface="Maiandra GD" pitchFamily="34" charset="0"/>
            </a:endParaRPr>
          </a:p>
        </p:txBody>
      </p:sp>
      <p:sp>
        <p:nvSpPr>
          <p:cNvPr id="3" name="Title 2"/>
          <p:cNvSpPr txBox="1">
            <a:spLocks/>
          </p:cNvSpPr>
          <p:nvPr/>
        </p:nvSpPr>
        <p:spPr>
          <a:xfrm>
            <a:off x="1981200" y="274638"/>
            <a:ext cx="1599725"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C2121A"/>
                </a:solidFill>
                <a:latin typeface="Maiandra GD" pitchFamily="34" charset="0"/>
                <a:cs typeface="Adobe Caslon Pro"/>
              </a:rPr>
              <a:t>CPM</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C212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graphicFrame>
        <p:nvGraphicFramePr>
          <p:cNvPr id="7" name="Table 6"/>
          <p:cNvGraphicFramePr>
            <a:graphicFrameLocks noGrp="1"/>
          </p:cNvGraphicFramePr>
          <p:nvPr>
            <p:extLst/>
          </p:nvPr>
        </p:nvGraphicFramePr>
        <p:xfrm>
          <a:off x="1767212" y="1037718"/>
          <a:ext cx="8900788" cy="4540731"/>
        </p:xfrm>
        <a:graphic>
          <a:graphicData uri="http://schemas.openxmlformats.org/drawingml/2006/table">
            <a:tbl>
              <a:tblPr/>
              <a:tblGrid>
                <a:gridCol w="2454127"/>
                <a:gridCol w="1043919"/>
                <a:gridCol w="787518"/>
                <a:gridCol w="1025606"/>
                <a:gridCol w="824147"/>
                <a:gridCol w="934033"/>
                <a:gridCol w="934033"/>
                <a:gridCol w="897405"/>
              </a:tblGrid>
              <a:tr h="333802">
                <a:tc rowSpan="2">
                  <a:txBody>
                    <a:bodyPr/>
                    <a:lstStyle/>
                    <a:p>
                      <a:pPr algn="ctr" fontAlgn="b"/>
                      <a:r>
                        <a:rPr lang="en-US" sz="1800" b="1" i="0" u="none" strike="noStrike" dirty="0">
                          <a:solidFill>
                            <a:srgbClr val="000000"/>
                          </a:solidFill>
                          <a:effectLst/>
                          <a:latin typeface="Maiandra GD" pitchFamily="34" charset="0"/>
                        </a:rPr>
                        <a:t>Critical Success </a:t>
                      </a:r>
                      <a:r>
                        <a:rPr lang="en-US" sz="1800" b="1" i="0" u="none" strike="noStrike" dirty="0" smtClean="0">
                          <a:solidFill>
                            <a:srgbClr val="000000"/>
                          </a:solidFill>
                          <a:effectLst/>
                          <a:latin typeface="Maiandra GD" pitchFamily="34" charset="0"/>
                        </a:rPr>
                        <a:t>factors</a:t>
                      </a:r>
                      <a:r>
                        <a:rPr lang="en-US" sz="1800" b="1" i="0" u="none" strike="noStrike" dirty="0">
                          <a:solidFill>
                            <a:srgbClr val="000000"/>
                          </a:solidFill>
                          <a:effectLst/>
                          <a:latin typeface="Maiandra GD" pitchFamily="34" charset="0"/>
                        </a:rPr>
                        <a:t> </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400" b="1" i="0" u="none" strike="noStrike" dirty="0">
                          <a:solidFill>
                            <a:srgbClr val="000000"/>
                          </a:solidFill>
                          <a:effectLst/>
                          <a:latin typeface="Maiandra GD" pitchFamily="34" charset="0"/>
                        </a:rPr>
                        <a:t>Weights</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400" b="1" i="0" u="none" strike="noStrike" dirty="0">
                          <a:solidFill>
                            <a:srgbClr val="000000"/>
                          </a:solidFill>
                          <a:effectLst/>
                          <a:latin typeface="Maiandra GD" pitchFamily="34" charset="0"/>
                        </a:rPr>
                        <a:t>Rating</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rowSpan="2">
                  <a:txBody>
                    <a:bodyPr/>
                    <a:lstStyle/>
                    <a:p>
                      <a:pPr algn="ctr" fontAlgn="b"/>
                      <a:r>
                        <a:rPr lang="en-US" sz="1400" b="1" i="0" u="none" strike="noStrike">
                          <a:solidFill>
                            <a:srgbClr val="000000"/>
                          </a:solidFill>
                          <a:effectLst/>
                          <a:latin typeface="Maiandra GD" pitchFamily="34" charset="0"/>
                        </a:rPr>
                        <a:t>Weighted Score</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Rating</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rowSpan="2">
                  <a:txBody>
                    <a:bodyPr/>
                    <a:lstStyle/>
                    <a:p>
                      <a:pPr algn="ctr" fontAlgn="b"/>
                      <a:r>
                        <a:rPr lang="en-US" sz="1400" b="1" i="0" u="none" strike="noStrike">
                          <a:solidFill>
                            <a:srgbClr val="000000"/>
                          </a:solidFill>
                          <a:effectLst/>
                          <a:latin typeface="Maiandra GD" pitchFamily="34" charset="0"/>
                        </a:rPr>
                        <a:t>Weighted Score</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Rating</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rowSpan="2">
                  <a:txBody>
                    <a:bodyPr/>
                    <a:lstStyle/>
                    <a:p>
                      <a:pPr algn="ctr" fontAlgn="b"/>
                      <a:r>
                        <a:rPr lang="en-US" sz="1400" b="1" i="0" u="none" strike="noStrike">
                          <a:solidFill>
                            <a:srgbClr val="000000"/>
                          </a:solidFill>
                          <a:effectLst/>
                          <a:latin typeface="Maiandra GD" pitchFamily="34" charset="0"/>
                        </a:rPr>
                        <a:t>Weighted Score</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w="19050" cap="flat" cmpd="sng" algn="ctr">
                      <a:noFill/>
                      <a:prstDash val="solid"/>
                      <a:round/>
                      <a:headEnd type="none" w="med" len="med"/>
                      <a:tailEnd type="none" w="med" len="med"/>
                    </a:lnB>
                    <a:lnTlToBr w="12700" cmpd="sng">
                      <a:noFill/>
                      <a:prstDash val="solid"/>
                    </a:lnTlToBr>
                    <a:lnBlToTr w="12700" cmpd="sng">
                      <a:noFill/>
                      <a:prstDash val="solid"/>
                    </a:lnBlToTr>
                  </a:tcPr>
                </a:tc>
              </a:tr>
              <a:tr h="262309">
                <a:tc vMerge="1">
                  <a:txBody>
                    <a:bodyPr/>
                    <a:lstStyle/>
                    <a:p>
                      <a:endParaRPr lang="en-US"/>
                    </a:p>
                  </a:txBody>
                  <a:tcPr/>
                </a:tc>
                <a:tc>
                  <a:txBody>
                    <a:bodyPr/>
                    <a:lstStyle/>
                    <a:p>
                      <a:pPr algn="ctr" fontAlgn="b"/>
                      <a:r>
                        <a:rPr lang="en-US" sz="1400" b="1" i="0" u="none" strike="noStrike" dirty="0">
                          <a:solidFill>
                            <a:srgbClr val="000000"/>
                          </a:solidFill>
                          <a:effectLst/>
                          <a:latin typeface="Maiandra GD" pitchFamily="34" charset="0"/>
                        </a:rPr>
                        <a:t>0.0 to 1.0</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1 to 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US"/>
                    </a:p>
                  </a:txBody>
                  <a:tcPr/>
                </a:tc>
                <a:tc>
                  <a:txBody>
                    <a:bodyPr/>
                    <a:lstStyle/>
                    <a:p>
                      <a:pPr algn="ctr" fontAlgn="b"/>
                      <a:r>
                        <a:rPr lang="en-US" sz="1400" b="1" i="0" u="none" strike="noStrike" dirty="0">
                          <a:solidFill>
                            <a:srgbClr val="000000"/>
                          </a:solidFill>
                          <a:effectLst/>
                          <a:latin typeface="Maiandra GD" pitchFamily="34" charset="0"/>
                        </a:rPr>
                        <a:t>1 to 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US"/>
                    </a:p>
                  </a:txBody>
                  <a:tcPr/>
                </a:tc>
                <a:tc>
                  <a:txBody>
                    <a:bodyPr/>
                    <a:lstStyle/>
                    <a:p>
                      <a:pPr algn="ctr" fontAlgn="b"/>
                      <a:r>
                        <a:rPr lang="en-US" sz="1400" b="1" i="0" u="none" strike="noStrike" dirty="0">
                          <a:solidFill>
                            <a:srgbClr val="000000"/>
                          </a:solidFill>
                          <a:effectLst/>
                          <a:latin typeface="Maiandra GD" pitchFamily="34" charset="0"/>
                        </a:rPr>
                        <a:t>1 to 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US"/>
                    </a:p>
                  </a:txBody>
                  <a:tcPr/>
                </a:tc>
              </a:tr>
              <a:tr h="203200">
                <a:tc>
                  <a:txBody>
                    <a:bodyPr/>
                    <a:lstStyle/>
                    <a:p>
                      <a:pPr algn="l" fontAlgn="b"/>
                      <a:r>
                        <a:rPr lang="en-US" sz="1800" b="0" i="0" u="none" strike="noStrike">
                          <a:solidFill>
                            <a:srgbClr val="000000"/>
                          </a:solidFill>
                          <a:effectLst/>
                          <a:latin typeface="Maiandra GD" pitchFamily="34" charset="0"/>
                        </a:rPr>
                        <a:t>Advertising</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pPr algn="ctr" fontAlgn="b"/>
                      <a:r>
                        <a:rPr lang="en-US" sz="1800" b="0" i="0" u="none" strike="noStrike" dirty="0">
                          <a:solidFill>
                            <a:srgbClr val="000000"/>
                          </a:solidFill>
                          <a:effectLst/>
                          <a:latin typeface="Maiandra GD" pitchFamily="34" charset="0"/>
                        </a:rPr>
                        <a:t>0.16</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w="19050" cap="flat" cmpd="sng" algn="ctr">
                      <a:noFill/>
                      <a:prstDash val="solid"/>
                      <a:round/>
                      <a:headEnd type="none" w="med" len="med"/>
                      <a:tailEnd type="none" w="med" len="med"/>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Organization</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0.06</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0.18</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Structure</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0.28</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Customer Service</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Global Expansion</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0.09</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0.36</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Financial Position</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0.16</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0.24</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Management Experience</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dirty="0">
                          <a:solidFill>
                            <a:srgbClr val="000000"/>
                          </a:solidFill>
                          <a:effectLst/>
                          <a:latin typeface="Maiandra GD" pitchFamily="34" charset="0"/>
                        </a:rPr>
                        <a:t>0.14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0.21</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Customer Loyalty</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0.09</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0.36</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0.27</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Market Share</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0.07</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0.28</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Product Quality</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a:solidFill>
                            <a:srgbClr val="000000"/>
                          </a:solidFill>
                          <a:effectLst/>
                          <a:latin typeface="Maiandra GD" pitchFamily="34" charset="0"/>
                        </a:rPr>
                        <a:t>E-commerce</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0.4</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190500">
                <a:tc>
                  <a:txBody>
                    <a:bodyPr/>
                    <a:lstStyle/>
                    <a:p>
                      <a:pPr algn="l" fontAlgn="b"/>
                      <a:r>
                        <a:rPr lang="en-US" sz="1800" b="0" i="0" u="none" strike="noStrike" dirty="0">
                          <a:solidFill>
                            <a:srgbClr val="000000"/>
                          </a:solidFill>
                          <a:effectLst/>
                          <a:latin typeface="Maiandra GD" pitchFamily="34" charset="0"/>
                        </a:rPr>
                        <a:t>Price Competitiveness</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0.09</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0.36</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0.09</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4</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ctr" fontAlgn="b"/>
                      <a:r>
                        <a:rPr lang="en-US" sz="1800" b="0" i="0" u="none" strike="noStrike">
                          <a:solidFill>
                            <a:srgbClr val="000000"/>
                          </a:solidFill>
                          <a:effectLst/>
                          <a:latin typeface="Maiandra GD" pitchFamily="34" charset="0"/>
                        </a:rPr>
                        <a:t>0.36</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a:noFill/>
                    </a:lnB>
                    <a:lnTlToBr w="12700" cmpd="sng">
                      <a:noFill/>
                      <a:prstDash val="solid"/>
                    </a:lnTlToBr>
                    <a:lnBlToTr w="12700" cmpd="sng">
                      <a:noFill/>
                      <a:prstDash val="solid"/>
                    </a:lnBlToTr>
                  </a:tcPr>
                </a:tc>
              </a:tr>
              <a:tr h="203200">
                <a:tc>
                  <a:txBody>
                    <a:bodyPr/>
                    <a:lstStyle/>
                    <a:p>
                      <a:pPr algn="l" fontAlgn="b"/>
                      <a:r>
                        <a:rPr lang="en-US" sz="1400" b="1" i="0" u="none" strike="noStrike" dirty="0">
                          <a:solidFill>
                            <a:srgbClr val="000000"/>
                          </a:solidFill>
                          <a:effectLst/>
                          <a:latin typeface="Maiandra GD" pitchFamily="34" charset="0"/>
                        </a:rPr>
                        <a:t>Totals</a:t>
                      </a:r>
                    </a:p>
                  </a:txBody>
                  <a:tcPr marL="12700" marR="12700" marT="12700" marB="0" anchor="b">
                    <a:lnL w="190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dirty="0">
                          <a:solidFill>
                            <a:srgbClr val="FF0000"/>
                          </a:solidFill>
                          <a:effectLst/>
                          <a:latin typeface="Maiandra GD" pitchFamily="34" charset="0"/>
                        </a:rPr>
                        <a:t>3.28</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dirty="0">
                          <a:solidFill>
                            <a:srgbClr val="FF0000"/>
                          </a:solidFill>
                          <a:effectLst/>
                          <a:latin typeface="Maiandra GD" pitchFamily="34" charset="0"/>
                        </a:rPr>
                        <a:t>3.06</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dirty="0">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400" b="1" i="0" u="none" strike="noStrike" dirty="0">
                          <a:solidFill>
                            <a:srgbClr val="FF0000"/>
                          </a:solidFill>
                          <a:effectLst/>
                          <a:latin typeface="Maiandra GD" pitchFamily="34" charset="0"/>
                        </a:rPr>
                        <a:t>3.34</a:t>
                      </a:r>
                    </a:p>
                  </a:txBody>
                  <a:tcPr marL="12700" marR="12700" marT="12700" marB="0" anchor="b">
                    <a:lnL w="6350" cap="flat" cmpd="sng" algn="ctr">
                      <a:noFill/>
                      <a:prstDash val="solid"/>
                      <a:round/>
                      <a:headEnd type="none" w="med" len="med"/>
                      <a:tailEnd type="none" w="med" len="med"/>
                    </a:lnL>
                    <a:lnR w="19050" cap="flat" cmpd="sng" algn="ctr">
                      <a:noFill/>
                      <a:prstDash val="solid"/>
                      <a:round/>
                      <a:headEnd type="none" w="med" len="med"/>
                      <a:tailEnd type="none" w="med" len="med"/>
                    </a:lnR>
                    <a:lnT>
                      <a:noFill/>
                    </a:lnT>
                    <a:lnB w="1905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pic>
        <p:nvPicPr>
          <p:cNvPr id="8" name="Picture 7" descr="601px-Dell_Logo.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60918" y="290730"/>
            <a:ext cx="776109" cy="773526"/>
          </a:xfrm>
          <a:prstGeom prst="rect">
            <a:avLst/>
          </a:prstGeom>
        </p:spPr>
      </p:pic>
      <p:pic>
        <p:nvPicPr>
          <p:cNvPr id="9" name="Picture 8" descr="HP-logo2.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84498" y="415925"/>
            <a:ext cx="983503" cy="621792"/>
          </a:xfrm>
          <a:prstGeom prst="rect">
            <a:avLst/>
          </a:prstGeom>
        </p:spPr>
      </p:pic>
      <p:pic>
        <p:nvPicPr>
          <p:cNvPr id="10" name="Picture 9" descr="applelogo.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77201" y="202919"/>
            <a:ext cx="680551" cy="834798"/>
          </a:xfrm>
          <a:prstGeom prst="rect">
            <a:avLst/>
          </a:prstGeom>
        </p:spPr>
      </p:pic>
    </p:spTree>
    <p:extLst>
      <p:ext uri="{BB962C8B-B14F-4D97-AF65-F5344CB8AC3E}">
        <p14:creationId xmlns:p14="http://schemas.microsoft.com/office/powerpoint/2010/main" val="1654925863"/>
      </p:ext>
    </p:extLst>
  </p:cSld>
  <p:clrMapOvr>
    <a:masterClrMapping/>
  </p:clrMapOvr>
  <p:transition>
    <p:pull dir="d"/>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C2121A"/>
                </a:solidFill>
                <a:latin typeface="Maiandra GD" pitchFamily="34" charset="0"/>
                <a:cs typeface="Adobe Caslon Pro"/>
              </a:rPr>
              <a:t>External Factor Evaluation</a:t>
            </a:r>
          </a:p>
        </p:txBody>
      </p:sp>
      <p:sp>
        <p:nvSpPr>
          <p:cNvPr id="4" name="Rectangle 3"/>
          <p:cNvSpPr/>
          <p:nvPr/>
        </p:nvSpPr>
        <p:spPr>
          <a:xfrm>
            <a:off x="1524004" y="0"/>
            <a:ext cx="243209" cy="6858000"/>
          </a:xfrm>
          <a:prstGeom prst="rect">
            <a:avLst/>
          </a:prstGeom>
          <a:solidFill>
            <a:srgbClr val="C212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5" name="Table 4"/>
          <p:cNvGraphicFramePr>
            <a:graphicFrameLocks noGrp="1"/>
          </p:cNvGraphicFramePr>
          <p:nvPr>
            <p:extLst>
              <p:ext uri="{D42A27DB-BD31-4B8C-83A1-F6EECF244321}">
                <p14:modId xmlns:p14="http://schemas.microsoft.com/office/powerpoint/2010/main" val="3593148285"/>
              </p:ext>
            </p:extLst>
          </p:nvPr>
        </p:nvGraphicFramePr>
        <p:xfrm>
          <a:off x="1981200" y="1149354"/>
          <a:ext cx="8686800" cy="5400332"/>
        </p:xfrm>
        <a:graphic>
          <a:graphicData uri="http://schemas.openxmlformats.org/drawingml/2006/table">
            <a:tbl>
              <a:tblPr/>
              <a:tblGrid>
                <a:gridCol w="7670305"/>
                <a:gridCol w="442495"/>
                <a:gridCol w="143955"/>
                <a:gridCol w="430045"/>
              </a:tblGrid>
              <a:tr h="179774">
                <a:tc>
                  <a:txBody>
                    <a:bodyPr/>
                    <a:lstStyle/>
                    <a:p>
                      <a:pPr algn="l" fontAlgn="b"/>
                      <a:r>
                        <a:rPr lang="en-US" sz="1200" b="1" i="0" u="none" strike="noStrike" dirty="0">
                          <a:solidFill>
                            <a:srgbClr val="000000"/>
                          </a:solidFill>
                          <a:effectLst/>
                          <a:latin typeface="Maiandra GD" pitchFamily="34" charset="0"/>
                        </a:rPr>
                        <a:t>Opportunities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132">
                <a:tc>
                  <a:txBody>
                    <a:bodyPr/>
                    <a:lstStyle/>
                    <a:p>
                      <a:pPr algn="l" fontAlgn="b"/>
                      <a:r>
                        <a:rPr lang="en-US" sz="1200" b="0" i="0" u="none" strike="noStrike" dirty="0">
                          <a:solidFill>
                            <a:srgbClr val="000000"/>
                          </a:solidFill>
                          <a:effectLst/>
                          <a:latin typeface="Maiandra GD" pitchFamily="34" charset="0"/>
                        </a:rPr>
                        <a:t>1.     Smart phones users grew 51% in 2010</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0.1</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203132">
                <a:tc>
                  <a:txBody>
                    <a:bodyPr/>
                    <a:lstStyle/>
                    <a:p>
                      <a:pPr algn="l" fontAlgn="b"/>
                      <a:r>
                        <a:rPr lang="en-US" sz="1200" b="0" i="0" u="none" strike="noStrike">
                          <a:solidFill>
                            <a:srgbClr val="000000"/>
                          </a:solidFill>
                          <a:effectLst/>
                          <a:latin typeface="Maiandra GD" pitchFamily="34" charset="0"/>
                        </a:rPr>
                        <a:t>2.     Storage growth, as online growth continues storage will be a big issue.</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dirty="0">
                          <a:solidFill>
                            <a:srgbClr val="000000"/>
                          </a:solidFill>
                          <a:effectLst/>
                          <a:latin typeface="Maiandra GD" pitchFamily="34" charset="0"/>
                        </a:rPr>
                        <a:t>0.07</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0.21</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3.     Outsourcing customer service saves money but you lack quality control.</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1</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dirty="0">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4.    By 2014 tablets will account for 24% of the Market</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0.07</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0.14</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5.    Gaming market growth</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1</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6.    Obtain more patents through acquisition</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0.12</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7.    2.7% global PC market growth</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0.09</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352578">
                <a:tc>
                  <a:txBody>
                    <a:bodyPr/>
                    <a:lstStyle/>
                    <a:p>
                      <a:pPr marL="266700" indent="-266700" algn="l" fontAlgn="b"/>
                      <a:r>
                        <a:rPr lang="en-US" sz="1200" b="0" i="0" u="none" strike="noStrike" dirty="0">
                          <a:solidFill>
                            <a:srgbClr val="000000"/>
                          </a:solidFill>
                          <a:effectLst/>
                          <a:latin typeface="Maiandra GD" pitchFamily="34" charset="0"/>
                        </a:rPr>
                        <a:t>8.    The global market for cloud computing will increase from $41 billion in 2011 to more than $240 </a:t>
                      </a:r>
                      <a:r>
                        <a:rPr lang="en-US" sz="1200" b="0" i="0" u="none" strike="noStrike" dirty="0" smtClean="0">
                          <a:solidFill>
                            <a:srgbClr val="000000"/>
                          </a:solidFill>
                          <a:effectLst/>
                          <a:latin typeface="Maiandra GD" pitchFamily="34" charset="0"/>
                        </a:rPr>
                        <a:t>    billion </a:t>
                      </a:r>
                      <a:r>
                        <a:rPr lang="en-US" sz="1200" b="0" i="0" u="none" strike="noStrike" dirty="0">
                          <a:solidFill>
                            <a:srgbClr val="000000"/>
                          </a:solidFill>
                          <a:effectLst/>
                          <a:latin typeface="Maiandra GD" pitchFamily="34" charset="0"/>
                        </a:rPr>
                        <a:t>in 2020.</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352578">
                <a:tc>
                  <a:txBody>
                    <a:bodyPr/>
                    <a:lstStyle/>
                    <a:p>
                      <a:pPr algn="l" fontAlgn="b"/>
                      <a:r>
                        <a:rPr lang="en-US" sz="1200" b="0" i="0" u="none" strike="noStrike">
                          <a:solidFill>
                            <a:srgbClr val="000000"/>
                          </a:solidFill>
                          <a:effectLst/>
                          <a:latin typeface="Maiandra GD" pitchFamily="34" charset="0"/>
                        </a:rPr>
                        <a:t>9.     With increase in e-commerce the online retail stores of Dell provide them better framework to tap new business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0.12</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96558">
                <a:tc>
                  <a:txBody>
                    <a:bodyPr/>
                    <a:lstStyle/>
                    <a:p>
                      <a:pPr algn="l" fontAlgn="b"/>
                      <a:r>
                        <a:rPr lang="en-US" sz="1200" b="0" i="0" u="none" strike="noStrike">
                          <a:solidFill>
                            <a:srgbClr val="000000"/>
                          </a:solidFill>
                          <a:effectLst/>
                          <a:latin typeface="Maiandra GD" pitchFamily="34" charset="0"/>
                        </a:rPr>
                        <a:t>10.  The markets for laptops, in particular, are growing much faster than that of desktop computers. </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200" b="0" i="0" u="none" strike="noStrike">
                          <a:solidFill>
                            <a:srgbClr val="000000"/>
                          </a:solidFill>
                          <a:effectLst/>
                          <a:latin typeface="Maiandra GD" pitchFamily="34" charset="0"/>
                        </a:rPr>
                        <a:t>0.12</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r>
              <a:tr h="179774">
                <a:tc>
                  <a:txBody>
                    <a:bodyPr/>
                    <a:lstStyle/>
                    <a:p>
                      <a:pPr algn="l" fontAlgn="b"/>
                      <a:r>
                        <a:rPr lang="en-US" sz="1200" b="1" i="0" u="none" strike="noStrike">
                          <a:solidFill>
                            <a:srgbClr val="000000"/>
                          </a:solidFill>
                          <a:effectLst/>
                          <a:latin typeface="Maiandra GD" pitchFamily="34" charset="0"/>
                        </a:rPr>
                        <a:t>Threats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1"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1"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200" b="1" i="0" u="none" strike="noStrike">
                          <a:solidFill>
                            <a:srgbClr val="000000"/>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132">
                <a:tc>
                  <a:txBody>
                    <a:bodyPr/>
                    <a:lstStyle/>
                    <a:p>
                      <a:pPr algn="l" fontAlgn="b"/>
                      <a:r>
                        <a:rPr lang="en-US" sz="1200" b="0" i="0" u="none" strike="noStrike">
                          <a:solidFill>
                            <a:srgbClr val="000000"/>
                          </a:solidFill>
                          <a:effectLst/>
                          <a:latin typeface="Maiandra GD" pitchFamily="34" charset="0"/>
                        </a:rPr>
                        <a:t>1.     Weak global economic conditions and instability in financial markets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200" b="0" i="0" u="none" strike="noStrike">
                          <a:solidFill>
                            <a:srgbClr val="000000"/>
                          </a:solidFill>
                          <a:effectLst/>
                          <a:latin typeface="Maiandra GD" pitchFamily="34" charset="0"/>
                        </a:rPr>
                        <a:t>0.08</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203132">
                <a:tc>
                  <a:txBody>
                    <a:bodyPr/>
                    <a:lstStyle/>
                    <a:p>
                      <a:pPr algn="l" fontAlgn="b"/>
                      <a:r>
                        <a:rPr lang="en-US" sz="1200" b="0" i="0" u="none" strike="noStrike" dirty="0">
                          <a:solidFill>
                            <a:srgbClr val="000000"/>
                          </a:solidFill>
                          <a:effectLst/>
                          <a:latin typeface="Maiandra GD" pitchFamily="34" charset="0"/>
                        </a:rPr>
                        <a:t>2.     Tablet computing, </a:t>
                      </a:r>
                      <a:r>
                        <a:rPr lang="en-US" sz="1200" b="0" i="0" u="none" strike="noStrike" dirty="0" err="1">
                          <a:solidFill>
                            <a:srgbClr val="000000"/>
                          </a:solidFill>
                          <a:effectLst/>
                          <a:latin typeface="Maiandra GD" pitchFamily="34" charset="0"/>
                        </a:rPr>
                        <a:t>iPad</a:t>
                      </a:r>
                      <a:r>
                        <a:rPr lang="en-US" sz="1200" b="0" i="0" u="none" strike="noStrike" dirty="0">
                          <a:solidFill>
                            <a:srgbClr val="000000"/>
                          </a:solidFill>
                          <a:effectLst/>
                          <a:latin typeface="Maiandra GD" pitchFamily="34" charset="0"/>
                        </a:rPr>
                        <a:t> sold 7 million units with product launch in 2010.</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0.07</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0.28</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3.     Mobil devices are becoming as powerful as desktop computers.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0.15</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4.     Foreign currency fluctuations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0.08</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5.     Rapid Technology changes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1</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6.     Price difference is no longer an advantage for a customer.</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0.2</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7.     Computers, office equipment industry is becoming more and more competitive. </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3</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0.18</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3132">
                <a:tc>
                  <a:txBody>
                    <a:bodyPr/>
                    <a:lstStyle/>
                    <a:p>
                      <a:pPr algn="l" fontAlgn="b"/>
                      <a:r>
                        <a:rPr lang="en-US" sz="1200" b="0" i="0" u="none" strike="noStrike">
                          <a:solidFill>
                            <a:srgbClr val="000000"/>
                          </a:solidFill>
                          <a:effectLst/>
                          <a:latin typeface="Maiandra GD" pitchFamily="34" charset="0"/>
                        </a:rPr>
                        <a:t>8.     Tariff could affect global business expanding.</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0.06</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0.12</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402360">
                <a:tc>
                  <a:txBody>
                    <a:bodyPr/>
                    <a:lstStyle/>
                    <a:p>
                      <a:pPr marL="360363" indent="-360363" algn="l" fontAlgn="b"/>
                      <a:r>
                        <a:rPr lang="en-US" sz="1200" b="0" i="0" u="none" strike="noStrike" dirty="0">
                          <a:solidFill>
                            <a:srgbClr val="000000"/>
                          </a:solidFill>
                          <a:effectLst/>
                          <a:latin typeface="Maiandra GD" pitchFamily="34" charset="0"/>
                        </a:rPr>
                        <a:t>9.     Aggressive price and product competition from both branded and generic competitors could reduce industry market share position, revenue, and profitability. </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0.04</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dirty="0">
                          <a:solidFill>
                            <a:srgbClr val="000000"/>
                          </a:solidFill>
                          <a:effectLst/>
                          <a:latin typeface="Maiandra GD" pitchFamily="34" charset="0"/>
                        </a:rPr>
                        <a:t>0.08</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402360">
                <a:tc>
                  <a:txBody>
                    <a:bodyPr/>
                    <a:lstStyle/>
                    <a:p>
                      <a:pPr marL="266700" indent="-266700" algn="l" fontAlgn="b"/>
                      <a:r>
                        <a:rPr lang="en-US" sz="1200" b="0" i="0" u="none" strike="noStrike" dirty="0">
                          <a:solidFill>
                            <a:srgbClr val="000000"/>
                          </a:solidFill>
                          <a:effectLst/>
                          <a:latin typeface="Maiandra GD" pitchFamily="34" charset="0"/>
                        </a:rPr>
                        <a:t>10.  Due to the limited number of suppliers for certain products, production may be delayed or curtailed, causing the ability to meet consumer demand to decrease; lost profits. </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0.05</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a:solidFill>
                            <a:srgbClr val="000000"/>
                          </a:solidFill>
                          <a:effectLst/>
                          <a:latin typeface="Maiandra GD" pitchFamily="34" charset="0"/>
                        </a:rPr>
                        <a:t>2</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200" b="0" i="0" u="none" strike="noStrike" dirty="0">
                          <a:solidFill>
                            <a:srgbClr val="000000"/>
                          </a:solidFill>
                          <a:effectLst/>
                          <a:latin typeface="Maiandra GD" pitchFamily="34" charset="0"/>
                        </a:rPr>
                        <a:t>0.1</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31592">
                <a:tc>
                  <a:txBody>
                    <a:bodyPr/>
                    <a:lstStyle/>
                    <a:p>
                      <a:pPr algn="l" fontAlgn="b"/>
                      <a:r>
                        <a:rPr lang="en-US" sz="1200" b="1" i="0" u="none" strike="noStrike" dirty="0">
                          <a:solidFill>
                            <a:srgbClr val="C2121A"/>
                          </a:solidFill>
                          <a:effectLst/>
                          <a:latin typeface="Maiandra GD" pitchFamily="34" charset="0"/>
                        </a:rPr>
                        <a:t>Totals</a:t>
                      </a:r>
                    </a:p>
                  </a:txBody>
                  <a:tcPr marL="7376" marR="7376" marT="7376"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200" b="1" i="0" u="none" strike="noStrike" dirty="0">
                          <a:solidFill>
                            <a:srgbClr val="C2121A"/>
                          </a:solidFill>
                          <a:effectLst/>
                          <a:latin typeface="Maiandra GD" pitchFamily="34" charset="0"/>
                        </a:rPr>
                        <a:t>1</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200" b="1" i="0" u="none" strike="noStrike" dirty="0">
                          <a:solidFill>
                            <a:srgbClr val="C2121A"/>
                          </a:solidFill>
                          <a:effectLst/>
                          <a:latin typeface="Maiandra GD" pitchFamily="34" charset="0"/>
                        </a:rPr>
                        <a:t> </a:t>
                      </a:r>
                    </a:p>
                  </a:txBody>
                  <a:tcPr marL="7376" marR="7376" marT="737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300" b="1" i="0" u="none" strike="noStrike" dirty="0">
                          <a:solidFill>
                            <a:srgbClr val="C2121A"/>
                          </a:solidFill>
                          <a:effectLst/>
                          <a:latin typeface="Maiandra GD" pitchFamily="34" charset="0"/>
                        </a:rPr>
                        <a:t>2.4</a:t>
                      </a:r>
                    </a:p>
                  </a:txBody>
                  <a:tcPr marL="7376" marR="7376" marT="7376"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65745374"/>
      </p:ext>
    </p:extLst>
  </p:cSld>
  <p:clrMapOvr>
    <a:masterClrMapping/>
  </p:clrMapOvr>
  <p:transition>
    <p:pull dir="d"/>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4</a:t>
            </a:r>
            <a:r>
              <a:rPr lang="en-US" sz="16600" dirty="0">
                <a:solidFill>
                  <a:srgbClr val="FFFFFF"/>
                </a:solidFill>
                <a:latin typeface="Maiandra GD" pitchFamily="34" charset="0"/>
                <a:cs typeface="Adobe Garamond Pro"/>
              </a:rPr>
              <a:t>.</a:t>
            </a:r>
            <a:endParaRPr lang="en-US" sz="2400" dirty="0">
              <a:latin typeface="Maiandra GD" pitchFamily="34" charset="0"/>
              <a:cs typeface="Adobe Garamond Pro"/>
            </a:endParaRPr>
          </a:p>
        </p:txBody>
      </p:sp>
      <p:cxnSp>
        <p:nvCxnSpPr>
          <p:cNvPr id="3" name="Straight Connector 2"/>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52" y="2445305"/>
            <a:ext cx="4026469"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Internal Audit</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16189037"/>
      </p:ext>
    </p:extLst>
  </p:cSld>
  <p:clrMapOvr>
    <a:masterClrMapping/>
  </p:clrMapOvr>
  <p:transition>
    <p:pull dir="d"/>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1902668" y="5591973"/>
            <a:ext cx="8403958" cy="104593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2" name="Rectangle 1"/>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3" name="Slide Number Placeholder 2"/>
          <p:cNvSpPr>
            <a:spLocks noGrp="1"/>
          </p:cNvSpPr>
          <p:nvPr>
            <p:ph type="sldNum" sz="quarter" idx="12"/>
          </p:nvPr>
        </p:nvSpPr>
        <p:spPr/>
        <p:txBody>
          <a:bodyPr/>
          <a:lstStyle/>
          <a:p>
            <a:fld id="{4BDD8C13-E55E-E140-9FA7-14DA22126518}" type="slidenum">
              <a:rPr lang="en-US" smtClean="0">
                <a:latin typeface="Maiandra GD" pitchFamily="34" charset="0"/>
              </a:rPr>
              <a:pPr/>
              <a:t>23</a:t>
            </a:fld>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Organizational Structure</a:t>
            </a:r>
          </a:p>
        </p:txBody>
      </p:sp>
      <p:sp>
        <p:nvSpPr>
          <p:cNvPr id="5" name="Rounded Rectangle 4"/>
          <p:cNvSpPr/>
          <p:nvPr/>
        </p:nvSpPr>
        <p:spPr>
          <a:xfrm>
            <a:off x="4809562" y="1076852"/>
            <a:ext cx="3147507" cy="2057053"/>
          </a:xfrm>
          <a:prstGeom prst="roundRect">
            <a:avLst/>
          </a:prstGeom>
          <a:solidFill>
            <a:srgbClr val="88D42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r"/>
            <a:r>
              <a:rPr lang="en-US" dirty="0">
                <a:solidFill>
                  <a:schemeClr val="tx1"/>
                </a:solidFill>
                <a:latin typeface="Maiandra GD" pitchFamily="34" charset="0"/>
                <a:cs typeface="American Typewriter"/>
              </a:rPr>
              <a:t>Michael Dell</a:t>
            </a:r>
          </a:p>
          <a:p>
            <a:pPr algn="r"/>
            <a:r>
              <a:rPr lang="en-US" dirty="0">
                <a:solidFill>
                  <a:schemeClr val="tx1"/>
                </a:solidFill>
                <a:latin typeface="Maiandra GD" pitchFamily="34" charset="0"/>
                <a:cs typeface="American Typewriter"/>
              </a:rPr>
              <a:t>CEO</a:t>
            </a:r>
          </a:p>
          <a:p>
            <a:pPr algn="r"/>
            <a:r>
              <a:rPr lang="en-US" dirty="0">
                <a:solidFill>
                  <a:schemeClr val="tx1"/>
                </a:solidFill>
                <a:latin typeface="Maiandra GD" pitchFamily="34" charset="0"/>
                <a:cs typeface="American Typewriter"/>
              </a:rPr>
              <a:t>Chairman </a:t>
            </a:r>
          </a:p>
          <a:p>
            <a:pPr algn="r"/>
            <a:r>
              <a:rPr lang="en-US" dirty="0">
                <a:solidFill>
                  <a:schemeClr val="tx1"/>
                </a:solidFill>
                <a:latin typeface="Maiandra GD" pitchFamily="34" charset="0"/>
                <a:cs typeface="American Typewriter"/>
              </a:rPr>
              <a:t>of the board</a:t>
            </a:r>
            <a:endParaRPr lang="en-US" dirty="0">
              <a:solidFill>
                <a:schemeClr val="tx1"/>
              </a:solidFill>
              <a:latin typeface="Maiandra GD" pitchFamily="34" charset="0"/>
              <a:cs typeface="American Typewriter"/>
            </a:endParaRPr>
          </a:p>
        </p:txBody>
      </p:sp>
      <p:pic>
        <p:nvPicPr>
          <p:cNvPr id="6" name="Picture 5"/>
          <p:cNvPicPr>
            <a:picLocks noChangeAspect="1"/>
          </p:cNvPicPr>
          <p:nvPr/>
        </p:nvPicPr>
        <p:blipFill rotWithShape="1">
          <a:blip r:embed="rId2"/>
          <a:srcRect l="28047" t="1611" r="34262" b="53699"/>
          <a:stretch/>
        </p:blipFill>
        <p:spPr>
          <a:xfrm>
            <a:off x="5006947" y="1118265"/>
            <a:ext cx="1362564" cy="2003363"/>
          </a:xfrm>
          <a:prstGeom prst="rect">
            <a:avLst/>
          </a:prstGeom>
          <a:ln>
            <a:noFill/>
          </a:ln>
          <a:effectLst>
            <a:softEdge rad="112500"/>
          </a:effectLst>
        </p:spPr>
      </p:pic>
      <p:cxnSp>
        <p:nvCxnSpPr>
          <p:cNvPr id="8" name="Straight Connector 7"/>
          <p:cNvCxnSpPr/>
          <p:nvPr/>
        </p:nvCxnSpPr>
        <p:spPr>
          <a:xfrm flipV="1">
            <a:off x="7957069" y="1196744"/>
            <a:ext cx="800685" cy="223773"/>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8757751" y="770172"/>
            <a:ext cx="1758396" cy="650344"/>
          </a:xfrm>
          <a:prstGeom prst="rect">
            <a:avLst/>
          </a:prstGeom>
          <a:solidFill>
            <a:schemeClr val="accent5">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rgbClr val="000000"/>
                </a:solidFill>
                <a:latin typeface="Maiandra GD" pitchFamily="34" charset="0"/>
                <a:cs typeface="American Typewriter"/>
              </a:rPr>
              <a:t>Dell Board of Directors</a:t>
            </a:r>
            <a:endParaRPr lang="en-US" dirty="0">
              <a:solidFill>
                <a:srgbClr val="000000"/>
              </a:solidFill>
              <a:latin typeface="Maiandra GD" pitchFamily="34" charset="0"/>
              <a:cs typeface="American Typewriter"/>
            </a:endParaRPr>
          </a:p>
        </p:txBody>
      </p:sp>
      <p:cxnSp>
        <p:nvCxnSpPr>
          <p:cNvPr id="10" name="Straight Connector 9"/>
          <p:cNvCxnSpPr/>
          <p:nvPr/>
        </p:nvCxnSpPr>
        <p:spPr>
          <a:xfrm>
            <a:off x="7957067" y="1870676"/>
            <a:ext cx="773076" cy="0"/>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5" name="Rectangle 14"/>
          <p:cNvSpPr/>
          <p:nvPr/>
        </p:nvSpPr>
        <p:spPr>
          <a:xfrm>
            <a:off x="8730146" y="1633001"/>
            <a:ext cx="1786005" cy="477237"/>
          </a:xfrm>
          <a:prstGeom prst="rect">
            <a:avLst/>
          </a:prstGeom>
          <a:solidFill>
            <a:schemeClr val="accent5">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rgbClr val="000000"/>
                </a:solidFill>
                <a:latin typeface="Maiandra GD" pitchFamily="34" charset="0"/>
                <a:cs typeface="American Typewriter"/>
              </a:rPr>
              <a:t>Business Unit</a:t>
            </a:r>
            <a:endParaRPr lang="en-US" dirty="0">
              <a:solidFill>
                <a:srgbClr val="000000"/>
              </a:solidFill>
              <a:latin typeface="Maiandra GD" pitchFamily="34" charset="0"/>
              <a:cs typeface="American Typewriter"/>
            </a:endParaRPr>
          </a:p>
        </p:txBody>
      </p:sp>
      <p:cxnSp>
        <p:nvCxnSpPr>
          <p:cNvPr id="16" name="Straight Connector 15"/>
          <p:cNvCxnSpPr/>
          <p:nvPr/>
        </p:nvCxnSpPr>
        <p:spPr>
          <a:xfrm>
            <a:off x="7970873" y="2302272"/>
            <a:ext cx="800685" cy="134771"/>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7" name="Rectangle 16"/>
          <p:cNvSpPr/>
          <p:nvPr/>
        </p:nvSpPr>
        <p:spPr>
          <a:xfrm>
            <a:off x="8771555" y="2219435"/>
            <a:ext cx="1744593" cy="650344"/>
          </a:xfrm>
          <a:prstGeom prst="rect">
            <a:avLst/>
          </a:prstGeom>
          <a:solidFill>
            <a:schemeClr val="accent5">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srgbClr val="000000"/>
                </a:solidFill>
                <a:latin typeface="Maiandra GD" pitchFamily="34" charset="0"/>
                <a:cs typeface="American Typewriter"/>
              </a:rPr>
              <a:t>Dell Board of Directors</a:t>
            </a:r>
            <a:endParaRPr lang="en-US" dirty="0">
              <a:solidFill>
                <a:srgbClr val="000000"/>
              </a:solidFill>
              <a:latin typeface="Maiandra GD" pitchFamily="34" charset="0"/>
              <a:cs typeface="American Typewriter"/>
            </a:endParaRPr>
          </a:p>
        </p:txBody>
      </p:sp>
      <p:sp>
        <p:nvSpPr>
          <p:cNvPr id="20" name="TextBox 19"/>
          <p:cNvSpPr txBox="1"/>
          <p:nvPr/>
        </p:nvSpPr>
        <p:spPr>
          <a:xfrm>
            <a:off x="1930604" y="4363873"/>
            <a:ext cx="1894902" cy="1077218"/>
          </a:xfrm>
          <a:prstGeom prst="rect">
            <a:avLst/>
          </a:prstGeom>
          <a:noFill/>
        </p:spPr>
        <p:txBody>
          <a:bodyPr wrap="square" rtlCol="0">
            <a:spAutoFit/>
          </a:bodyPr>
          <a:lstStyle/>
          <a:p>
            <a:r>
              <a:rPr lang="en-US" sz="1600" dirty="0">
                <a:latin typeface="Maiandra GD" pitchFamily="34" charset="0"/>
                <a:cs typeface="American Typewriter"/>
              </a:rPr>
              <a:t>Brain Gladden</a:t>
            </a:r>
          </a:p>
          <a:p>
            <a:r>
              <a:rPr lang="en-US" sz="1600" dirty="0">
                <a:latin typeface="Maiandra GD" pitchFamily="34" charset="0"/>
                <a:cs typeface="American Typewriter"/>
              </a:rPr>
              <a:t>	</a:t>
            </a:r>
            <a:r>
              <a:rPr lang="en-US" sz="1600" dirty="0">
                <a:latin typeface="Maiandra GD" pitchFamily="34" charset="0"/>
                <a:cs typeface="American Typewriter"/>
              </a:rPr>
              <a:t>  – Senior VP</a:t>
            </a:r>
          </a:p>
          <a:p>
            <a:r>
              <a:rPr lang="en-US" sz="1600" dirty="0">
                <a:latin typeface="Maiandra GD" pitchFamily="34" charset="0"/>
                <a:cs typeface="American Typewriter"/>
              </a:rPr>
              <a:t>	</a:t>
            </a:r>
            <a:r>
              <a:rPr lang="en-US" sz="1600" dirty="0">
                <a:latin typeface="Maiandra GD" pitchFamily="34" charset="0"/>
                <a:cs typeface="American Typewriter"/>
              </a:rPr>
              <a:t>     CFO</a:t>
            </a:r>
          </a:p>
        </p:txBody>
      </p:sp>
      <p:pic>
        <p:nvPicPr>
          <p:cNvPr id="21" name="Picture 20"/>
          <p:cNvPicPr>
            <a:picLocks noChangeAspect="1"/>
          </p:cNvPicPr>
          <p:nvPr/>
        </p:nvPicPr>
        <p:blipFill>
          <a:blip r:embed="rId3"/>
          <a:stretch>
            <a:fillRect/>
          </a:stretch>
        </p:blipFill>
        <p:spPr>
          <a:xfrm>
            <a:off x="1981200" y="1357027"/>
            <a:ext cx="681120" cy="865808"/>
          </a:xfrm>
          <a:prstGeom prst="rect">
            <a:avLst/>
          </a:prstGeom>
          <a:ln>
            <a:noFill/>
          </a:ln>
          <a:effectLst>
            <a:softEdge rad="76200"/>
          </a:effectLst>
        </p:spPr>
      </p:pic>
      <p:pic>
        <p:nvPicPr>
          <p:cNvPr id="22" name="Picture 21"/>
          <p:cNvPicPr>
            <a:picLocks noChangeAspect="1"/>
          </p:cNvPicPr>
          <p:nvPr/>
        </p:nvPicPr>
        <p:blipFill rotWithShape="1">
          <a:blip r:embed="rId4"/>
          <a:srcRect l="60993" t="18942" r="22702" b="47673"/>
          <a:stretch/>
        </p:blipFill>
        <p:spPr>
          <a:xfrm>
            <a:off x="1967400" y="2395694"/>
            <a:ext cx="655871" cy="892768"/>
          </a:xfrm>
          <a:prstGeom prst="rect">
            <a:avLst/>
          </a:prstGeom>
          <a:ln>
            <a:noFill/>
          </a:ln>
          <a:effectLst>
            <a:softEdge rad="76200"/>
          </a:effectLst>
        </p:spPr>
      </p:pic>
      <p:pic>
        <p:nvPicPr>
          <p:cNvPr id="23" name="Picture 22"/>
          <p:cNvPicPr>
            <a:picLocks noChangeAspect="1"/>
          </p:cNvPicPr>
          <p:nvPr/>
        </p:nvPicPr>
        <p:blipFill rotWithShape="1">
          <a:blip r:embed="rId5"/>
          <a:srcRect l="45144" t="5275" r="31838" b="52095"/>
          <a:stretch/>
        </p:blipFill>
        <p:spPr>
          <a:xfrm>
            <a:off x="1967398" y="3556201"/>
            <a:ext cx="592689" cy="823232"/>
          </a:xfrm>
          <a:prstGeom prst="rect">
            <a:avLst/>
          </a:prstGeom>
          <a:ln>
            <a:noFill/>
          </a:ln>
          <a:effectLst>
            <a:softEdge rad="76200"/>
          </a:effectLst>
        </p:spPr>
      </p:pic>
      <p:pic>
        <p:nvPicPr>
          <p:cNvPr id="24" name="Picture 23"/>
          <p:cNvPicPr>
            <a:picLocks noChangeAspect="1"/>
          </p:cNvPicPr>
          <p:nvPr/>
        </p:nvPicPr>
        <p:blipFill rotWithShape="1">
          <a:blip r:embed="rId6"/>
          <a:srcRect l="21743" t="4065" r="22297" b="21968"/>
          <a:stretch/>
        </p:blipFill>
        <p:spPr>
          <a:xfrm>
            <a:off x="1918990" y="4592954"/>
            <a:ext cx="671922" cy="888130"/>
          </a:xfrm>
          <a:prstGeom prst="rect">
            <a:avLst/>
          </a:prstGeom>
          <a:ln>
            <a:noFill/>
          </a:ln>
          <a:effectLst>
            <a:softEdge rad="76200"/>
          </a:effectLst>
        </p:spPr>
      </p:pic>
      <p:sp>
        <p:nvSpPr>
          <p:cNvPr id="25" name="TextBox 24"/>
          <p:cNvSpPr txBox="1"/>
          <p:nvPr/>
        </p:nvSpPr>
        <p:spPr>
          <a:xfrm>
            <a:off x="4678400" y="3931765"/>
            <a:ext cx="2839685" cy="3046988"/>
          </a:xfrm>
          <a:prstGeom prst="rect">
            <a:avLst/>
          </a:prstGeom>
          <a:noFill/>
        </p:spPr>
        <p:txBody>
          <a:bodyPr wrap="square" rtlCol="0">
            <a:spAutoFit/>
          </a:bodyPr>
          <a:lstStyle/>
          <a:p>
            <a:r>
              <a:rPr lang="en-US" sz="1600" dirty="0">
                <a:latin typeface="Maiandra GD" pitchFamily="34" charset="0"/>
                <a:cs typeface="American Typewriter"/>
              </a:rPr>
              <a:t>Lawrence </a:t>
            </a:r>
            <a:r>
              <a:rPr lang="en-US" sz="1600" dirty="0" err="1">
                <a:latin typeface="Maiandra GD" pitchFamily="34" charset="0"/>
                <a:cs typeface="American Typewriter"/>
              </a:rPr>
              <a:t>Tu</a:t>
            </a:r>
            <a:endParaRPr lang="en-US" sz="1600" dirty="0">
              <a:latin typeface="Maiandra GD" pitchFamily="34" charset="0"/>
              <a:cs typeface="American Typewriter"/>
            </a:endParaRPr>
          </a:p>
          <a:p>
            <a:r>
              <a:rPr lang="en-US" sz="1600" dirty="0">
                <a:latin typeface="Maiandra GD" pitchFamily="34" charset="0"/>
                <a:cs typeface="American Typewriter"/>
              </a:rPr>
              <a:t>	 </a:t>
            </a:r>
            <a:r>
              <a:rPr lang="en-US" sz="1600" dirty="0">
                <a:latin typeface="Maiandra GD" pitchFamily="34" charset="0"/>
                <a:cs typeface="American Typewriter"/>
              </a:rPr>
              <a:t>    – Senior VP, </a:t>
            </a:r>
          </a:p>
          <a:p>
            <a:r>
              <a:rPr lang="en-US" sz="1600" dirty="0">
                <a:latin typeface="Maiandra GD" pitchFamily="34" charset="0"/>
                <a:cs typeface="American Typewriter"/>
              </a:rPr>
              <a:t>	</a:t>
            </a:r>
            <a:r>
              <a:rPr lang="en-US" sz="1600" dirty="0">
                <a:latin typeface="Maiandra GD" pitchFamily="34" charset="0"/>
                <a:cs typeface="American Typewriter"/>
              </a:rPr>
              <a:t>     General Counsel</a:t>
            </a:r>
          </a:p>
          <a:p>
            <a:r>
              <a:rPr lang="en-US" sz="1600" dirty="0">
                <a:latin typeface="Maiandra GD" pitchFamily="34" charset="0"/>
                <a:cs typeface="American Typewriter"/>
              </a:rPr>
              <a:t> </a:t>
            </a:r>
            <a:r>
              <a:rPr lang="en-US" sz="1600" dirty="0">
                <a:latin typeface="Maiandra GD" pitchFamily="34" charset="0"/>
                <a:cs typeface="American Typewriter"/>
              </a:rPr>
              <a:t>             &amp; Secretary</a:t>
            </a:r>
          </a:p>
          <a:p>
            <a:endParaRPr lang="en-US" sz="1600" dirty="0">
              <a:latin typeface="Maiandra GD" pitchFamily="34" charset="0"/>
              <a:cs typeface="American Typewriter"/>
            </a:endParaRPr>
          </a:p>
          <a:p>
            <a:endParaRPr lang="en-US" sz="1600" dirty="0">
              <a:latin typeface="Maiandra GD" pitchFamily="34" charset="0"/>
              <a:cs typeface="American Typewriter"/>
            </a:endParaRPr>
          </a:p>
          <a:p>
            <a:r>
              <a:rPr lang="en-US" sz="1600" dirty="0">
                <a:latin typeface="Maiandra GD" pitchFamily="34" charset="0"/>
                <a:cs typeface="American Typewriter"/>
              </a:rPr>
              <a:t>Ronald Rose</a:t>
            </a:r>
          </a:p>
          <a:p>
            <a:r>
              <a:rPr lang="en-US" sz="1600" dirty="0">
                <a:latin typeface="Maiandra GD" pitchFamily="34" charset="0"/>
                <a:cs typeface="American Typewriter"/>
              </a:rPr>
              <a:t>	</a:t>
            </a:r>
            <a:r>
              <a:rPr lang="en-US" sz="1600" dirty="0">
                <a:latin typeface="Maiandra GD" pitchFamily="34" charset="0"/>
                <a:cs typeface="American Typewriter"/>
              </a:rPr>
              <a:t>    - Senior VP, </a:t>
            </a:r>
          </a:p>
          <a:p>
            <a:r>
              <a:rPr lang="en-US" sz="1600" dirty="0">
                <a:latin typeface="Maiandra GD" pitchFamily="34" charset="0"/>
                <a:cs typeface="American Typewriter"/>
              </a:rPr>
              <a:t>	</a:t>
            </a:r>
            <a:r>
              <a:rPr lang="en-US" sz="1600" dirty="0">
                <a:latin typeface="Maiandra GD" pitchFamily="34" charset="0"/>
                <a:cs typeface="American Typewriter"/>
              </a:rPr>
              <a:t>    E-commerce &amp;  IT</a:t>
            </a:r>
          </a:p>
          <a:p>
            <a:r>
              <a:rPr lang="en-US" sz="1600" dirty="0">
                <a:latin typeface="Maiandra GD" pitchFamily="34" charset="0"/>
                <a:cs typeface="American Typewriter"/>
              </a:rPr>
              <a:t>	</a:t>
            </a:r>
            <a:endParaRPr lang="en-US" sz="1600" dirty="0">
              <a:latin typeface="Maiandra GD" pitchFamily="34" charset="0"/>
              <a:cs typeface="American Typewriter"/>
            </a:endParaRPr>
          </a:p>
        </p:txBody>
      </p:sp>
      <p:sp>
        <p:nvSpPr>
          <p:cNvPr id="27" name="TextBox 26"/>
          <p:cNvSpPr txBox="1"/>
          <p:nvPr/>
        </p:nvSpPr>
        <p:spPr>
          <a:xfrm>
            <a:off x="7700646" y="5404224"/>
            <a:ext cx="2829307" cy="1323439"/>
          </a:xfrm>
          <a:prstGeom prst="rect">
            <a:avLst/>
          </a:prstGeom>
          <a:noFill/>
        </p:spPr>
        <p:txBody>
          <a:bodyPr wrap="square" rtlCol="0">
            <a:spAutoFit/>
          </a:bodyPr>
          <a:lstStyle/>
          <a:p>
            <a:endParaRPr lang="en-US" sz="1600" dirty="0">
              <a:latin typeface="Maiandra GD" pitchFamily="34" charset="0"/>
              <a:cs typeface="American Typewriter"/>
            </a:endParaRPr>
          </a:p>
          <a:p>
            <a:r>
              <a:rPr lang="en-US" sz="1600" dirty="0">
                <a:latin typeface="Maiandra GD" pitchFamily="34" charset="0"/>
                <a:cs typeface="American Typewriter"/>
              </a:rPr>
              <a:t>Bradley </a:t>
            </a:r>
            <a:r>
              <a:rPr lang="en-US" sz="1600" dirty="0">
                <a:latin typeface="Maiandra GD" pitchFamily="34" charset="0"/>
                <a:cs typeface="American Typewriter"/>
              </a:rPr>
              <a:t>Anderson</a:t>
            </a:r>
          </a:p>
          <a:p>
            <a:r>
              <a:rPr lang="en-US" sz="1600" dirty="0">
                <a:latin typeface="Maiandra GD" pitchFamily="34" charset="0"/>
                <a:cs typeface="American Typewriter"/>
              </a:rPr>
              <a:t>– </a:t>
            </a:r>
            <a:r>
              <a:rPr lang="en-US" sz="1600" dirty="0">
                <a:latin typeface="Maiandra GD" pitchFamily="34" charset="0"/>
                <a:cs typeface="American Typewriter"/>
              </a:rPr>
              <a:t>Senior VP,</a:t>
            </a:r>
          </a:p>
          <a:p>
            <a:r>
              <a:rPr lang="en-US" sz="1600" dirty="0">
                <a:latin typeface="Maiandra GD" pitchFamily="34" charset="0"/>
                <a:cs typeface="American Typewriter"/>
              </a:rPr>
              <a:t>Enterprise </a:t>
            </a:r>
            <a:r>
              <a:rPr lang="en-US" sz="1600" dirty="0">
                <a:latin typeface="Maiandra GD" pitchFamily="34" charset="0"/>
                <a:cs typeface="American Typewriter"/>
              </a:rPr>
              <a:t>Product Group</a:t>
            </a:r>
          </a:p>
          <a:p>
            <a:endParaRPr lang="en-US" sz="1600" dirty="0">
              <a:latin typeface="Maiandra GD" pitchFamily="34" charset="0"/>
              <a:cs typeface="American Typewriter"/>
            </a:endParaRPr>
          </a:p>
        </p:txBody>
      </p:sp>
      <p:pic>
        <p:nvPicPr>
          <p:cNvPr id="30" name="Picture 29"/>
          <p:cNvPicPr>
            <a:picLocks noChangeAspect="1"/>
          </p:cNvPicPr>
          <p:nvPr/>
        </p:nvPicPr>
        <p:blipFill rotWithShape="1">
          <a:blip r:embed="rId7"/>
          <a:srcRect l="26671" t="9568" r="20045" b="24676"/>
          <a:stretch/>
        </p:blipFill>
        <p:spPr>
          <a:xfrm flipH="1">
            <a:off x="4514131" y="4144539"/>
            <a:ext cx="908342" cy="1194197"/>
          </a:xfrm>
          <a:prstGeom prst="rect">
            <a:avLst/>
          </a:prstGeom>
          <a:ln>
            <a:noFill/>
          </a:ln>
          <a:effectLst>
            <a:softEdge rad="76200"/>
          </a:effectLst>
        </p:spPr>
      </p:pic>
      <p:pic>
        <p:nvPicPr>
          <p:cNvPr id="31" name="Picture 30"/>
          <p:cNvPicPr>
            <a:picLocks noChangeAspect="1"/>
          </p:cNvPicPr>
          <p:nvPr/>
        </p:nvPicPr>
        <p:blipFill rotWithShape="1">
          <a:blip r:embed="rId8"/>
          <a:srcRect l="24685" t="12260" r="27672" b="24164"/>
          <a:stretch/>
        </p:blipFill>
        <p:spPr>
          <a:xfrm>
            <a:off x="1889200" y="5747939"/>
            <a:ext cx="684693" cy="972002"/>
          </a:xfrm>
          <a:prstGeom prst="rect">
            <a:avLst/>
          </a:prstGeom>
          <a:ln>
            <a:noFill/>
          </a:ln>
          <a:effectLst>
            <a:softEdge rad="76200"/>
          </a:effectLst>
        </p:spPr>
      </p:pic>
      <p:pic>
        <p:nvPicPr>
          <p:cNvPr id="32" name="Picture 31"/>
          <p:cNvPicPr>
            <a:picLocks noChangeAspect="1"/>
          </p:cNvPicPr>
          <p:nvPr/>
        </p:nvPicPr>
        <p:blipFill rotWithShape="1">
          <a:blip r:embed="rId9"/>
          <a:srcRect l="33361" t="10022" r="16328" b="22630"/>
          <a:stretch/>
        </p:blipFill>
        <p:spPr>
          <a:xfrm>
            <a:off x="4561076" y="5672830"/>
            <a:ext cx="842096" cy="1160833"/>
          </a:xfrm>
          <a:prstGeom prst="rect">
            <a:avLst/>
          </a:prstGeom>
          <a:ln>
            <a:noFill/>
          </a:ln>
          <a:effectLst>
            <a:softEdge rad="76200"/>
          </a:effectLst>
        </p:spPr>
      </p:pic>
      <p:pic>
        <p:nvPicPr>
          <p:cNvPr id="33" name="Picture 32"/>
          <p:cNvPicPr>
            <a:picLocks noChangeAspect="1"/>
          </p:cNvPicPr>
          <p:nvPr/>
        </p:nvPicPr>
        <p:blipFill rotWithShape="1">
          <a:blip r:embed="rId10"/>
          <a:srcRect l="22296" t="9843" r="30482" b="29487"/>
          <a:stretch/>
        </p:blipFill>
        <p:spPr>
          <a:xfrm>
            <a:off x="9506072" y="3094016"/>
            <a:ext cx="800553" cy="1065618"/>
          </a:xfrm>
          <a:prstGeom prst="rect">
            <a:avLst/>
          </a:prstGeom>
          <a:ln>
            <a:noFill/>
          </a:ln>
          <a:effectLst>
            <a:softEdge rad="76200"/>
          </a:effectLst>
        </p:spPr>
      </p:pic>
      <p:pic>
        <p:nvPicPr>
          <p:cNvPr id="34" name="Picture 33"/>
          <p:cNvPicPr>
            <a:picLocks noChangeAspect="1"/>
          </p:cNvPicPr>
          <p:nvPr/>
        </p:nvPicPr>
        <p:blipFill rotWithShape="1">
          <a:blip r:embed="rId11"/>
          <a:srcRect l="10759" t="9500" r="16098" b="32427"/>
          <a:stretch/>
        </p:blipFill>
        <p:spPr>
          <a:xfrm flipH="1">
            <a:off x="7706195" y="4588652"/>
            <a:ext cx="848824" cy="1101192"/>
          </a:xfrm>
          <a:prstGeom prst="rect">
            <a:avLst/>
          </a:prstGeom>
          <a:ln>
            <a:noFill/>
          </a:ln>
          <a:effectLst>
            <a:softEdge rad="76200"/>
          </a:effectLst>
        </p:spPr>
      </p:pic>
      <p:pic>
        <p:nvPicPr>
          <p:cNvPr id="35" name="Picture 34"/>
          <p:cNvPicPr>
            <a:picLocks noChangeAspect="1"/>
          </p:cNvPicPr>
          <p:nvPr/>
        </p:nvPicPr>
        <p:blipFill rotWithShape="1">
          <a:blip r:embed="rId12"/>
          <a:srcRect l="24395" t="5726" r="26608" b="28423"/>
          <a:stretch/>
        </p:blipFill>
        <p:spPr>
          <a:xfrm>
            <a:off x="9710653" y="5235944"/>
            <a:ext cx="734915" cy="1043827"/>
          </a:xfrm>
          <a:prstGeom prst="rect">
            <a:avLst/>
          </a:prstGeom>
          <a:ln>
            <a:noFill/>
          </a:ln>
          <a:effectLst>
            <a:softEdge rad="76200"/>
          </a:effectLst>
        </p:spPr>
      </p:pic>
      <p:sp>
        <p:nvSpPr>
          <p:cNvPr id="36" name="Rectangle 35"/>
          <p:cNvSpPr/>
          <p:nvPr/>
        </p:nvSpPr>
        <p:spPr>
          <a:xfrm>
            <a:off x="1902666" y="1068667"/>
            <a:ext cx="2775731" cy="1323439"/>
          </a:xfrm>
          <a:prstGeom prst="rect">
            <a:avLst/>
          </a:prstGeom>
        </p:spPr>
        <p:txBody>
          <a:bodyPr wrap="square">
            <a:spAutoFit/>
          </a:bodyPr>
          <a:lstStyle/>
          <a:p>
            <a:r>
              <a:rPr lang="en-US" sz="1600" dirty="0">
                <a:latin typeface="Maiandra GD" pitchFamily="34" charset="0"/>
                <a:cs typeface="American Typewriter"/>
              </a:rPr>
              <a:t>Karen </a:t>
            </a:r>
            <a:r>
              <a:rPr lang="en-US" sz="1600" dirty="0" err="1">
                <a:latin typeface="Maiandra GD" pitchFamily="34" charset="0"/>
                <a:cs typeface="American Typewriter"/>
              </a:rPr>
              <a:t>Quintos</a:t>
            </a:r>
            <a:r>
              <a:rPr lang="en-US" sz="1600" dirty="0">
                <a:latin typeface="Maiandra GD" pitchFamily="34" charset="0"/>
                <a:cs typeface="American Typewriter"/>
              </a:rPr>
              <a:t> </a:t>
            </a:r>
          </a:p>
          <a:p>
            <a:r>
              <a:rPr lang="en-US" sz="1600" dirty="0">
                <a:latin typeface="Maiandra GD" pitchFamily="34" charset="0"/>
                <a:cs typeface="American Typewriter"/>
              </a:rPr>
              <a:t>	</a:t>
            </a:r>
            <a:r>
              <a:rPr lang="en-US" sz="1600" dirty="0">
                <a:latin typeface="Maiandra GD" pitchFamily="34" charset="0"/>
                <a:cs typeface="American Typewriter"/>
              </a:rPr>
              <a:t>    – </a:t>
            </a:r>
            <a:r>
              <a:rPr lang="en-US" sz="1600" dirty="0">
                <a:latin typeface="Maiandra GD" pitchFamily="34" charset="0"/>
                <a:cs typeface="American Typewriter"/>
              </a:rPr>
              <a:t>Senior VP </a:t>
            </a:r>
          </a:p>
          <a:p>
            <a:r>
              <a:rPr lang="en-US" sz="1600" dirty="0">
                <a:latin typeface="Maiandra GD" pitchFamily="34" charset="0"/>
                <a:cs typeface="American Typewriter"/>
              </a:rPr>
              <a:t>	</a:t>
            </a:r>
            <a:r>
              <a:rPr lang="en-US" sz="1600" dirty="0">
                <a:latin typeface="Maiandra GD" pitchFamily="34" charset="0"/>
                <a:cs typeface="American Typewriter"/>
              </a:rPr>
              <a:t>       Chief </a:t>
            </a:r>
            <a:r>
              <a:rPr lang="en-US" sz="1600" dirty="0">
                <a:latin typeface="Maiandra GD" pitchFamily="34" charset="0"/>
                <a:cs typeface="American Typewriter"/>
              </a:rPr>
              <a:t>Marketing </a:t>
            </a:r>
            <a:endParaRPr lang="en-US" sz="1600" dirty="0">
              <a:latin typeface="Maiandra GD" pitchFamily="34" charset="0"/>
              <a:cs typeface="American Typewriter"/>
            </a:endParaRPr>
          </a:p>
          <a:p>
            <a:r>
              <a:rPr lang="en-US" sz="1600" dirty="0">
                <a:latin typeface="Maiandra GD" pitchFamily="34" charset="0"/>
                <a:cs typeface="American Typewriter"/>
              </a:rPr>
              <a:t>	</a:t>
            </a:r>
            <a:r>
              <a:rPr lang="en-US" sz="1600" dirty="0">
                <a:latin typeface="Maiandra GD" pitchFamily="34" charset="0"/>
                <a:cs typeface="American Typewriter"/>
              </a:rPr>
              <a:t>       Officer</a:t>
            </a:r>
            <a:endParaRPr lang="en-US" sz="1600" dirty="0">
              <a:latin typeface="Maiandra GD" pitchFamily="34" charset="0"/>
              <a:cs typeface="American Typewriter"/>
            </a:endParaRPr>
          </a:p>
        </p:txBody>
      </p:sp>
      <p:sp>
        <p:nvSpPr>
          <p:cNvPr id="37" name="Rectangle 36"/>
          <p:cNvSpPr/>
          <p:nvPr/>
        </p:nvSpPr>
        <p:spPr>
          <a:xfrm>
            <a:off x="1902666" y="2182084"/>
            <a:ext cx="2775731" cy="1077218"/>
          </a:xfrm>
          <a:prstGeom prst="rect">
            <a:avLst/>
          </a:prstGeom>
        </p:spPr>
        <p:txBody>
          <a:bodyPr wrap="square">
            <a:spAutoFit/>
          </a:bodyPr>
          <a:lstStyle/>
          <a:p>
            <a:r>
              <a:rPr lang="en-US" sz="1600" dirty="0">
                <a:latin typeface="Maiandra GD" pitchFamily="34" charset="0"/>
                <a:cs typeface="American Typewriter"/>
              </a:rPr>
              <a:t>Steve Price</a:t>
            </a:r>
          </a:p>
          <a:p>
            <a:r>
              <a:rPr lang="en-US" sz="1600" dirty="0">
                <a:latin typeface="Maiandra GD" pitchFamily="34" charset="0"/>
                <a:cs typeface="American Typewriter"/>
              </a:rPr>
              <a:t>	</a:t>
            </a:r>
            <a:r>
              <a:rPr lang="en-US" sz="1600" dirty="0">
                <a:latin typeface="Maiandra GD" pitchFamily="34" charset="0"/>
                <a:cs typeface="American Typewriter"/>
              </a:rPr>
              <a:t>   – </a:t>
            </a:r>
            <a:r>
              <a:rPr lang="en-US" sz="1600" dirty="0">
                <a:latin typeface="Maiandra GD" pitchFamily="34" charset="0"/>
                <a:cs typeface="American Typewriter"/>
              </a:rPr>
              <a:t>Senior </a:t>
            </a:r>
            <a:r>
              <a:rPr lang="en-US" sz="1600" dirty="0">
                <a:latin typeface="Maiandra GD" pitchFamily="34" charset="0"/>
                <a:cs typeface="American Typewriter"/>
              </a:rPr>
              <a:t>VP</a:t>
            </a:r>
          </a:p>
          <a:p>
            <a:r>
              <a:rPr lang="en-US" sz="1600" dirty="0">
                <a:latin typeface="Maiandra GD" pitchFamily="34" charset="0"/>
                <a:cs typeface="American Typewriter"/>
              </a:rPr>
              <a:t>	      Human Resource</a:t>
            </a:r>
            <a:endParaRPr lang="en-US" sz="1600" dirty="0">
              <a:latin typeface="Maiandra GD" pitchFamily="34" charset="0"/>
              <a:cs typeface="American Typewriter"/>
            </a:endParaRPr>
          </a:p>
        </p:txBody>
      </p:sp>
      <p:sp>
        <p:nvSpPr>
          <p:cNvPr id="38" name="Rectangle 37"/>
          <p:cNvSpPr/>
          <p:nvPr/>
        </p:nvSpPr>
        <p:spPr>
          <a:xfrm>
            <a:off x="1939786" y="3310377"/>
            <a:ext cx="1816695" cy="1323439"/>
          </a:xfrm>
          <a:prstGeom prst="rect">
            <a:avLst/>
          </a:prstGeom>
        </p:spPr>
        <p:txBody>
          <a:bodyPr wrap="square">
            <a:spAutoFit/>
          </a:bodyPr>
          <a:lstStyle/>
          <a:p>
            <a:r>
              <a:rPr lang="en-US" sz="1600" dirty="0">
                <a:latin typeface="Maiandra GD" pitchFamily="34" charset="0"/>
                <a:cs typeface="American Typewriter"/>
              </a:rPr>
              <a:t>David Johnson</a:t>
            </a:r>
          </a:p>
          <a:p>
            <a:r>
              <a:rPr lang="en-US" sz="1600" dirty="0">
                <a:latin typeface="Maiandra GD" pitchFamily="34" charset="0"/>
                <a:cs typeface="American Typewriter"/>
              </a:rPr>
              <a:t>	</a:t>
            </a:r>
            <a:r>
              <a:rPr lang="en-US" sz="1600" dirty="0">
                <a:latin typeface="Maiandra GD" pitchFamily="34" charset="0"/>
                <a:cs typeface="American Typewriter"/>
              </a:rPr>
              <a:t> – </a:t>
            </a:r>
            <a:r>
              <a:rPr lang="en-US" sz="1600" dirty="0">
                <a:latin typeface="Maiandra GD" pitchFamily="34" charset="0"/>
                <a:cs typeface="American Typewriter"/>
              </a:rPr>
              <a:t>Senior </a:t>
            </a:r>
            <a:r>
              <a:rPr lang="en-US" sz="1600" dirty="0">
                <a:latin typeface="Maiandra GD" pitchFamily="34" charset="0"/>
                <a:cs typeface="American Typewriter"/>
              </a:rPr>
              <a:t>VP</a:t>
            </a:r>
          </a:p>
          <a:p>
            <a:r>
              <a:rPr lang="en-US" sz="1600" dirty="0">
                <a:latin typeface="Maiandra GD" pitchFamily="34" charset="0"/>
                <a:cs typeface="American Typewriter"/>
              </a:rPr>
              <a:t>	</a:t>
            </a:r>
            <a:r>
              <a:rPr lang="en-US" sz="1600" dirty="0">
                <a:latin typeface="Maiandra GD" pitchFamily="34" charset="0"/>
                <a:cs typeface="American Typewriter"/>
              </a:rPr>
              <a:t>   Strategy</a:t>
            </a:r>
            <a:endParaRPr lang="en-US" sz="1600" dirty="0">
              <a:latin typeface="Maiandra GD" pitchFamily="34" charset="0"/>
              <a:cs typeface="American Typewriter"/>
            </a:endParaRPr>
          </a:p>
        </p:txBody>
      </p:sp>
      <p:sp>
        <p:nvSpPr>
          <p:cNvPr id="40" name="Rectangle 39"/>
          <p:cNvSpPr/>
          <p:nvPr/>
        </p:nvSpPr>
        <p:spPr>
          <a:xfrm>
            <a:off x="1916811" y="5437718"/>
            <a:ext cx="2561435" cy="830997"/>
          </a:xfrm>
          <a:prstGeom prst="rect">
            <a:avLst/>
          </a:prstGeom>
        </p:spPr>
        <p:txBody>
          <a:bodyPr wrap="square">
            <a:spAutoFit/>
          </a:bodyPr>
          <a:lstStyle/>
          <a:p>
            <a:r>
              <a:rPr lang="en-US" sz="1600" dirty="0">
                <a:latin typeface="Maiandra GD" pitchFamily="34" charset="0"/>
                <a:cs typeface="American Typewriter"/>
              </a:rPr>
              <a:t>Stephen </a:t>
            </a:r>
            <a:r>
              <a:rPr lang="en-US" sz="1600" dirty="0" err="1">
                <a:latin typeface="Maiandra GD" pitchFamily="34" charset="0"/>
                <a:cs typeface="American Typewriter"/>
              </a:rPr>
              <a:t>Schuckenbrock</a:t>
            </a:r>
            <a:endParaRPr lang="en-US" sz="1600" dirty="0">
              <a:latin typeface="Maiandra GD" pitchFamily="34" charset="0"/>
              <a:cs typeface="American Typewriter"/>
            </a:endParaRPr>
          </a:p>
          <a:p>
            <a:r>
              <a:rPr lang="en-US" sz="1600" dirty="0">
                <a:latin typeface="Maiandra GD" pitchFamily="34" charset="0"/>
                <a:cs typeface="American Typewriter"/>
              </a:rPr>
              <a:t>	</a:t>
            </a:r>
            <a:r>
              <a:rPr lang="en-US" sz="1600" dirty="0">
                <a:latin typeface="Maiandra GD" pitchFamily="34" charset="0"/>
                <a:cs typeface="American Typewriter"/>
              </a:rPr>
              <a:t>  – President</a:t>
            </a:r>
            <a:endParaRPr lang="en-US" sz="1600" dirty="0">
              <a:latin typeface="Maiandra GD" pitchFamily="34" charset="0"/>
              <a:cs typeface="American Typewriter"/>
            </a:endParaRPr>
          </a:p>
          <a:p>
            <a:r>
              <a:rPr lang="en-US" sz="1600" dirty="0">
                <a:latin typeface="Maiandra GD" pitchFamily="34" charset="0"/>
                <a:cs typeface="American Typewriter"/>
              </a:rPr>
              <a:t>	     Services</a:t>
            </a:r>
            <a:endParaRPr lang="en-US" sz="1600" dirty="0">
              <a:latin typeface="Maiandra GD" pitchFamily="34" charset="0"/>
              <a:cs typeface="American Typewriter"/>
            </a:endParaRPr>
          </a:p>
        </p:txBody>
      </p:sp>
      <p:sp>
        <p:nvSpPr>
          <p:cNvPr id="41" name="Rectangle 40"/>
          <p:cNvSpPr/>
          <p:nvPr/>
        </p:nvSpPr>
        <p:spPr>
          <a:xfrm>
            <a:off x="7719999" y="3267096"/>
            <a:ext cx="2961807" cy="1077218"/>
          </a:xfrm>
          <a:prstGeom prst="rect">
            <a:avLst/>
          </a:prstGeom>
        </p:spPr>
        <p:txBody>
          <a:bodyPr wrap="square">
            <a:spAutoFit/>
          </a:bodyPr>
          <a:lstStyle/>
          <a:p>
            <a:r>
              <a:rPr lang="en-US" sz="1600" dirty="0">
                <a:latin typeface="Maiandra GD" pitchFamily="34" charset="0"/>
                <a:cs typeface="American Typewriter"/>
              </a:rPr>
              <a:t>Stephen </a:t>
            </a:r>
            <a:r>
              <a:rPr lang="en-US" sz="1600" dirty="0" err="1">
                <a:latin typeface="Maiandra GD" pitchFamily="34" charset="0"/>
                <a:cs typeface="American Typewriter"/>
              </a:rPr>
              <a:t>Felice</a:t>
            </a:r>
            <a:endParaRPr lang="en-US" sz="1600" dirty="0">
              <a:latin typeface="Maiandra GD" pitchFamily="34" charset="0"/>
              <a:cs typeface="American Typewriter"/>
            </a:endParaRPr>
          </a:p>
          <a:p>
            <a:r>
              <a:rPr lang="en-US" sz="1600" dirty="0">
                <a:latin typeface="Maiandra GD" pitchFamily="34" charset="0"/>
                <a:cs typeface="American Typewriter"/>
              </a:rPr>
              <a:t>– </a:t>
            </a:r>
            <a:r>
              <a:rPr lang="en-US" sz="1600" dirty="0">
                <a:latin typeface="Maiandra GD" pitchFamily="34" charset="0"/>
                <a:cs typeface="American Typewriter"/>
              </a:rPr>
              <a:t>President,</a:t>
            </a:r>
          </a:p>
          <a:p>
            <a:r>
              <a:rPr lang="en-US" sz="1600" dirty="0">
                <a:latin typeface="Maiandra GD" pitchFamily="34" charset="0"/>
                <a:cs typeface="American Typewriter"/>
              </a:rPr>
              <a:t>Consumer</a:t>
            </a:r>
            <a:r>
              <a:rPr lang="en-US" sz="1600" dirty="0">
                <a:latin typeface="Maiandra GD" pitchFamily="34" charset="0"/>
                <a:cs typeface="American Typewriter"/>
              </a:rPr>
              <a:t>, </a:t>
            </a:r>
          </a:p>
          <a:p>
            <a:r>
              <a:rPr lang="en-US" sz="1600" dirty="0">
                <a:latin typeface="Maiandra GD" pitchFamily="34" charset="0"/>
                <a:cs typeface="American Typewriter"/>
              </a:rPr>
              <a:t>Small </a:t>
            </a:r>
            <a:r>
              <a:rPr lang="en-US" sz="1600" dirty="0">
                <a:latin typeface="Maiandra GD" pitchFamily="34" charset="0"/>
                <a:cs typeface="American Typewriter"/>
              </a:rPr>
              <a:t>and Medium </a:t>
            </a:r>
            <a:r>
              <a:rPr lang="en-US" sz="1600" dirty="0">
                <a:latin typeface="Maiandra GD" pitchFamily="34" charset="0"/>
                <a:cs typeface="American Typewriter"/>
              </a:rPr>
              <a:t>Business</a:t>
            </a:r>
            <a:endParaRPr lang="en-US" sz="1600" dirty="0">
              <a:latin typeface="Maiandra GD" pitchFamily="34" charset="0"/>
              <a:cs typeface="American Typewriter"/>
            </a:endParaRPr>
          </a:p>
        </p:txBody>
      </p:sp>
      <p:sp>
        <p:nvSpPr>
          <p:cNvPr id="42" name="Rectangle 41"/>
          <p:cNvSpPr/>
          <p:nvPr/>
        </p:nvSpPr>
        <p:spPr>
          <a:xfrm>
            <a:off x="7692388" y="4368637"/>
            <a:ext cx="2823758" cy="1569660"/>
          </a:xfrm>
          <a:prstGeom prst="rect">
            <a:avLst/>
          </a:prstGeom>
        </p:spPr>
        <p:txBody>
          <a:bodyPr wrap="square">
            <a:spAutoFit/>
          </a:bodyPr>
          <a:lstStyle/>
          <a:p>
            <a:r>
              <a:rPr lang="en-US" sz="1600" dirty="0">
                <a:latin typeface="Maiandra GD" pitchFamily="34" charset="0"/>
                <a:cs typeface="American Typewriter"/>
              </a:rPr>
              <a:t>Paul </a:t>
            </a:r>
            <a:r>
              <a:rPr lang="en-US" sz="1600" dirty="0">
                <a:latin typeface="Maiandra GD" pitchFamily="34" charset="0"/>
                <a:cs typeface="American Typewriter"/>
              </a:rPr>
              <a:t>Bell</a:t>
            </a:r>
          </a:p>
          <a:p>
            <a:r>
              <a:rPr lang="en-US" sz="1600" dirty="0">
                <a:latin typeface="Maiandra GD" pitchFamily="34" charset="0"/>
                <a:cs typeface="American Typewriter"/>
              </a:rPr>
              <a:t>		– </a:t>
            </a:r>
            <a:r>
              <a:rPr lang="en-US" sz="1600" dirty="0">
                <a:latin typeface="Maiandra GD" pitchFamily="34" charset="0"/>
                <a:cs typeface="American Typewriter"/>
              </a:rPr>
              <a:t>President</a:t>
            </a:r>
          </a:p>
          <a:p>
            <a:r>
              <a:rPr lang="en-US" sz="1600" dirty="0">
                <a:latin typeface="Maiandra GD" pitchFamily="34" charset="0"/>
                <a:cs typeface="American Typewriter"/>
              </a:rPr>
              <a:t>		Public </a:t>
            </a:r>
            <a:r>
              <a:rPr lang="en-US" sz="1600" dirty="0">
                <a:latin typeface="Maiandra GD" pitchFamily="34" charset="0"/>
                <a:cs typeface="American Typewriter"/>
              </a:rPr>
              <a:t>&amp; Large  </a:t>
            </a:r>
            <a:r>
              <a:rPr lang="en-US" sz="1600" dirty="0">
                <a:latin typeface="Maiandra GD" pitchFamily="34" charset="0"/>
                <a:cs typeface="American Typewriter"/>
              </a:rPr>
              <a:t>		Enterprise</a:t>
            </a:r>
            <a:endParaRPr lang="en-US" sz="1600" dirty="0">
              <a:latin typeface="Maiandra GD" pitchFamily="34" charset="0"/>
              <a:cs typeface="American Typewriter"/>
            </a:endParaRPr>
          </a:p>
        </p:txBody>
      </p:sp>
    </p:spTree>
    <p:extLst>
      <p:ext uri="{BB962C8B-B14F-4D97-AF65-F5344CB8AC3E}">
        <p14:creationId xmlns:p14="http://schemas.microsoft.com/office/powerpoint/2010/main" val="410667263"/>
      </p:ext>
    </p:extLst>
  </p:cSld>
  <p:clrMapOvr>
    <a:masterClrMapping/>
  </p:clrMapOvr>
  <p:transition>
    <p:pull dir="d"/>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24</a:t>
            </a:fld>
            <a:endParaRPr lang="en-US">
              <a:latin typeface="Maiandra GD" pitchFamily="34" charset="0"/>
            </a:endParaRPr>
          </a:p>
        </p:txBody>
      </p:sp>
      <p:sp>
        <p:nvSpPr>
          <p:cNvPr id="10" name="Title 1"/>
          <p:cNvSpPr txBox="1">
            <a:spLocks/>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Dell’s Revenue by Segment </a:t>
            </a:r>
          </a:p>
          <a:p>
            <a:pPr algn="l"/>
            <a:endParaRPr lang="en-US" dirty="0">
              <a:solidFill>
                <a:srgbClr val="A60C48"/>
              </a:solidFill>
              <a:latin typeface="Maiandra GD" pitchFamily="34" charset="0"/>
              <a:cs typeface="Adobe Caslon Pro"/>
            </a:endParaRPr>
          </a:p>
        </p:txBody>
      </p:sp>
      <p:pic>
        <p:nvPicPr>
          <p:cNvPr id="2" name="Picture 1" descr="ex26_02.jpg"/>
          <p:cNvPicPr>
            <a:picLocks noChangeAspect="1"/>
          </p:cNvPicPr>
          <p:nvPr/>
        </p:nvPicPr>
        <p:blipFill rotWithShape="1">
          <a:blip r:embed="rId2">
            <a:extLst>
              <a:ext uri="{28A0092B-C50C-407E-A947-70E740481C1C}">
                <a14:useLocalDpi xmlns:a14="http://schemas.microsoft.com/office/drawing/2010/main" val="0"/>
              </a:ext>
            </a:extLst>
          </a:blip>
          <a:srcRect l="-962" t="31405" r="2472" b="9622"/>
          <a:stretch/>
        </p:blipFill>
        <p:spPr>
          <a:xfrm>
            <a:off x="1690275" y="2222714"/>
            <a:ext cx="8964230" cy="3064873"/>
          </a:xfrm>
          <a:prstGeom prst="rect">
            <a:avLst/>
          </a:prstGeom>
        </p:spPr>
      </p:pic>
      <p:sp>
        <p:nvSpPr>
          <p:cNvPr id="9" name="TextBox 8"/>
          <p:cNvSpPr txBox="1"/>
          <p:nvPr/>
        </p:nvSpPr>
        <p:spPr>
          <a:xfrm>
            <a:off x="3939857" y="1566281"/>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28, 2011</a:t>
            </a:r>
            <a:endParaRPr lang="en-US" sz="1400" dirty="0">
              <a:latin typeface="Maiandra GD" pitchFamily="34" charset="0"/>
              <a:cs typeface="American Typewriter"/>
            </a:endParaRPr>
          </a:p>
        </p:txBody>
      </p:sp>
      <p:sp>
        <p:nvSpPr>
          <p:cNvPr id="3" name="TextBox 2"/>
          <p:cNvSpPr txBox="1"/>
          <p:nvPr/>
        </p:nvSpPr>
        <p:spPr>
          <a:xfrm>
            <a:off x="3553314" y="1887466"/>
            <a:ext cx="2681782" cy="738664"/>
          </a:xfrm>
          <a:prstGeom prst="rect">
            <a:avLst/>
          </a:prstGeom>
          <a:noFill/>
        </p:spPr>
        <p:txBody>
          <a:bodyPr wrap="square" rtlCol="0">
            <a:spAutoFit/>
          </a:bodyPr>
          <a:lstStyle/>
          <a:p>
            <a:r>
              <a:rPr lang="en-US" sz="1400" dirty="0">
                <a:latin typeface="Maiandra GD" pitchFamily="34" charset="0"/>
                <a:cs typeface="American Typewriter"/>
              </a:rPr>
              <a:t>		% </a:t>
            </a:r>
            <a:r>
              <a:rPr lang="en-US" sz="1400" dirty="0">
                <a:latin typeface="Maiandra GD" pitchFamily="34" charset="0"/>
                <a:cs typeface="American Typewriter"/>
              </a:rPr>
              <a:t>of       </a:t>
            </a:r>
            <a:r>
              <a:rPr lang="en-US" sz="1400" dirty="0">
                <a:latin typeface="Maiandra GD" pitchFamily="34" charset="0"/>
                <a:cs typeface="American Typewriter"/>
              </a:rPr>
              <a:t>     %</a:t>
            </a:r>
            <a:endParaRPr lang="en-US" sz="1400" dirty="0">
              <a:latin typeface="Maiandra GD" pitchFamily="34" charset="0"/>
              <a:cs typeface="American Typewriter"/>
            </a:endParaRPr>
          </a:p>
          <a:p>
            <a:r>
              <a:rPr lang="en-US" sz="1400" dirty="0">
                <a:latin typeface="Maiandra GD" pitchFamily="34" charset="0"/>
                <a:cs typeface="American Typewriter"/>
              </a:rPr>
              <a:t>Dollars    Revenue     Changes</a:t>
            </a:r>
            <a:endParaRPr lang="en-US" sz="1400" dirty="0">
              <a:latin typeface="Maiandra GD" pitchFamily="34" charset="0"/>
              <a:cs typeface="American Typewriter"/>
            </a:endParaRPr>
          </a:p>
        </p:txBody>
      </p:sp>
      <p:sp>
        <p:nvSpPr>
          <p:cNvPr id="15" name="TextBox 14"/>
          <p:cNvSpPr txBox="1"/>
          <p:nvPr/>
        </p:nvSpPr>
        <p:spPr>
          <a:xfrm>
            <a:off x="6552614" y="1561767"/>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29, 2010</a:t>
            </a:r>
            <a:endParaRPr lang="en-US" sz="1400" dirty="0">
              <a:latin typeface="Maiandra GD" pitchFamily="34" charset="0"/>
              <a:cs typeface="American Typewriter"/>
            </a:endParaRPr>
          </a:p>
        </p:txBody>
      </p:sp>
      <p:sp>
        <p:nvSpPr>
          <p:cNvPr id="16" name="TextBox 15"/>
          <p:cNvSpPr txBox="1"/>
          <p:nvPr/>
        </p:nvSpPr>
        <p:spPr>
          <a:xfrm>
            <a:off x="6166074" y="1882951"/>
            <a:ext cx="2681782" cy="738664"/>
          </a:xfrm>
          <a:prstGeom prst="rect">
            <a:avLst/>
          </a:prstGeom>
          <a:noFill/>
        </p:spPr>
        <p:txBody>
          <a:bodyPr wrap="square" rtlCol="0">
            <a:spAutoFit/>
          </a:bodyPr>
          <a:lstStyle/>
          <a:p>
            <a:r>
              <a:rPr lang="en-US" sz="1400" dirty="0">
                <a:latin typeface="Maiandra GD" pitchFamily="34" charset="0"/>
                <a:cs typeface="American Typewriter"/>
              </a:rPr>
              <a:t>		% </a:t>
            </a:r>
            <a:r>
              <a:rPr lang="en-US" sz="1400" dirty="0">
                <a:latin typeface="Maiandra GD" pitchFamily="34" charset="0"/>
                <a:cs typeface="American Typewriter"/>
              </a:rPr>
              <a:t>of       </a:t>
            </a:r>
            <a:r>
              <a:rPr lang="en-US" sz="1400" dirty="0">
                <a:latin typeface="Maiandra GD" pitchFamily="34" charset="0"/>
                <a:cs typeface="American Typewriter"/>
              </a:rPr>
              <a:t>         %</a:t>
            </a:r>
            <a:endParaRPr lang="en-US" sz="1400" dirty="0">
              <a:latin typeface="Maiandra GD" pitchFamily="34" charset="0"/>
              <a:cs typeface="American Typewriter"/>
            </a:endParaRPr>
          </a:p>
          <a:p>
            <a:r>
              <a:rPr lang="en-US" sz="1400" dirty="0">
                <a:latin typeface="Maiandra GD" pitchFamily="34" charset="0"/>
                <a:cs typeface="American Typewriter"/>
              </a:rPr>
              <a:t>Dollars    Revenue     Changes</a:t>
            </a:r>
            <a:endParaRPr lang="en-US" sz="1400" dirty="0">
              <a:latin typeface="Maiandra GD" pitchFamily="34" charset="0"/>
              <a:cs typeface="American Typewriter"/>
            </a:endParaRPr>
          </a:p>
        </p:txBody>
      </p:sp>
      <p:sp>
        <p:nvSpPr>
          <p:cNvPr id="17" name="TextBox 16"/>
          <p:cNvSpPr txBox="1"/>
          <p:nvPr/>
        </p:nvSpPr>
        <p:spPr>
          <a:xfrm>
            <a:off x="8928590" y="1548359"/>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30, 2009</a:t>
            </a:r>
            <a:endParaRPr lang="en-US" sz="1400" dirty="0">
              <a:latin typeface="Maiandra GD" pitchFamily="34" charset="0"/>
              <a:cs typeface="American Typewriter"/>
            </a:endParaRPr>
          </a:p>
        </p:txBody>
      </p:sp>
      <p:sp>
        <p:nvSpPr>
          <p:cNvPr id="18" name="TextBox 17"/>
          <p:cNvSpPr txBox="1"/>
          <p:nvPr/>
        </p:nvSpPr>
        <p:spPr>
          <a:xfrm>
            <a:off x="8847857" y="1869544"/>
            <a:ext cx="1792537" cy="523220"/>
          </a:xfrm>
          <a:prstGeom prst="rect">
            <a:avLst/>
          </a:prstGeom>
          <a:noFill/>
        </p:spPr>
        <p:txBody>
          <a:bodyPr wrap="square" rtlCol="0">
            <a:spAutoFit/>
          </a:bodyPr>
          <a:lstStyle/>
          <a:p>
            <a:pPr lvl="1" algn="r"/>
            <a:r>
              <a:rPr lang="en-US" sz="1400" dirty="0">
                <a:latin typeface="Maiandra GD" pitchFamily="34" charset="0"/>
                <a:cs typeface="American Typewriter"/>
              </a:rPr>
              <a:t>	   % </a:t>
            </a:r>
            <a:r>
              <a:rPr lang="en-US" sz="1400" dirty="0">
                <a:latin typeface="Maiandra GD" pitchFamily="34" charset="0"/>
                <a:cs typeface="American Typewriter"/>
              </a:rPr>
              <a:t>of   </a:t>
            </a:r>
          </a:p>
          <a:p>
            <a:r>
              <a:rPr lang="en-US" sz="1400" dirty="0">
                <a:latin typeface="Maiandra GD" pitchFamily="34" charset="0"/>
                <a:cs typeface="American Typewriter"/>
              </a:rPr>
              <a:t>     Dollars  Revenue</a:t>
            </a:r>
            <a:endParaRPr lang="en-US" sz="1400" dirty="0">
              <a:latin typeface="Maiandra GD" pitchFamily="34" charset="0"/>
              <a:cs typeface="American Typewriter"/>
            </a:endParaRPr>
          </a:p>
        </p:txBody>
      </p:sp>
      <p:sp>
        <p:nvSpPr>
          <p:cNvPr id="19" name="TextBox 18"/>
          <p:cNvSpPr txBox="1"/>
          <p:nvPr/>
        </p:nvSpPr>
        <p:spPr>
          <a:xfrm>
            <a:off x="8077200" y="1156028"/>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percentages</a:t>
            </a:r>
            <a:endParaRPr lang="en-US" sz="1050" dirty="0">
              <a:latin typeface="Maiandra GD" pitchFamily="34" charset="0"/>
              <a:cs typeface="American Typewriter"/>
            </a:endParaRPr>
          </a:p>
        </p:txBody>
      </p:sp>
      <p:sp>
        <p:nvSpPr>
          <p:cNvPr id="13" name="Rectangle 1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Tree>
    <p:extLst>
      <p:ext uri="{BB962C8B-B14F-4D97-AF65-F5344CB8AC3E}">
        <p14:creationId xmlns:p14="http://schemas.microsoft.com/office/powerpoint/2010/main" val="2060275627"/>
      </p:ext>
    </p:extLst>
  </p:cSld>
  <p:clrMapOvr>
    <a:masterClrMapping/>
  </p:clrMapOvr>
  <p:transition>
    <p:pull dir="d"/>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25</a:t>
            </a:fld>
            <a:endParaRPr lang="en-US">
              <a:latin typeface="Maiandra GD" pitchFamily="34" charset="0"/>
            </a:endParaRPr>
          </a:p>
        </p:txBody>
      </p:sp>
      <p:sp>
        <p:nvSpPr>
          <p:cNvPr id="10" name="Title 1"/>
          <p:cNvSpPr txBox="1">
            <a:spLocks/>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Dell’s Revenue by Product</a:t>
            </a:r>
            <a:r>
              <a:rPr lang="en-US" dirty="0">
                <a:solidFill>
                  <a:srgbClr val="A60C48"/>
                </a:solidFill>
                <a:latin typeface="Maiandra GD" pitchFamily="34" charset="0"/>
                <a:cs typeface="Adobe Caslon Pro"/>
              </a:rPr>
              <a:t> </a:t>
            </a:r>
            <a:endParaRPr lang="en-US" dirty="0">
              <a:solidFill>
                <a:srgbClr val="A60C48"/>
              </a:solidFill>
              <a:latin typeface="Maiandra GD" pitchFamily="34" charset="0"/>
              <a:cs typeface="Adobe Caslon Pro"/>
            </a:endParaRPr>
          </a:p>
        </p:txBody>
      </p:sp>
      <p:pic>
        <p:nvPicPr>
          <p:cNvPr id="3" name="Picture 2" descr="ex26_03.jpg"/>
          <p:cNvPicPr>
            <a:picLocks noChangeAspect="1"/>
          </p:cNvPicPr>
          <p:nvPr/>
        </p:nvPicPr>
        <p:blipFill rotWithShape="1">
          <a:blip r:embed="rId2">
            <a:extLst>
              <a:ext uri="{28A0092B-C50C-407E-A947-70E740481C1C}">
                <a14:useLocalDpi xmlns:a14="http://schemas.microsoft.com/office/drawing/2010/main" val="0"/>
              </a:ext>
            </a:extLst>
          </a:blip>
          <a:srcRect l="1056" t="37079" r="1603" b="12449"/>
          <a:stretch/>
        </p:blipFill>
        <p:spPr>
          <a:xfrm>
            <a:off x="1910437" y="2514461"/>
            <a:ext cx="8688540" cy="2002533"/>
          </a:xfrm>
          <a:prstGeom prst="rect">
            <a:avLst/>
          </a:prstGeom>
        </p:spPr>
      </p:pic>
      <p:sp>
        <p:nvSpPr>
          <p:cNvPr id="11" name="TextBox 10"/>
          <p:cNvSpPr txBox="1"/>
          <p:nvPr/>
        </p:nvSpPr>
        <p:spPr>
          <a:xfrm>
            <a:off x="4326937" y="1892501"/>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28, 2011</a:t>
            </a:r>
            <a:endParaRPr lang="en-US" sz="1400" dirty="0">
              <a:latin typeface="Maiandra GD" pitchFamily="34" charset="0"/>
              <a:cs typeface="American Typewriter"/>
            </a:endParaRPr>
          </a:p>
        </p:txBody>
      </p:sp>
      <p:sp>
        <p:nvSpPr>
          <p:cNvPr id="12" name="TextBox 11"/>
          <p:cNvSpPr txBox="1"/>
          <p:nvPr/>
        </p:nvSpPr>
        <p:spPr>
          <a:xfrm>
            <a:off x="3944582" y="2197625"/>
            <a:ext cx="2681782" cy="738664"/>
          </a:xfrm>
          <a:prstGeom prst="rect">
            <a:avLst/>
          </a:prstGeom>
          <a:noFill/>
        </p:spPr>
        <p:txBody>
          <a:bodyPr wrap="square" rtlCol="0">
            <a:spAutoFit/>
          </a:bodyPr>
          <a:lstStyle/>
          <a:p>
            <a:r>
              <a:rPr lang="en-US" sz="1400" dirty="0">
                <a:latin typeface="Maiandra GD" pitchFamily="34" charset="0"/>
                <a:cs typeface="American Typewriter"/>
              </a:rPr>
              <a:t>		% </a:t>
            </a:r>
            <a:r>
              <a:rPr lang="en-US" sz="1400" dirty="0">
                <a:latin typeface="Maiandra GD" pitchFamily="34" charset="0"/>
                <a:cs typeface="American Typewriter"/>
              </a:rPr>
              <a:t>of       </a:t>
            </a:r>
            <a:r>
              <a:rPr lang="en-US" sz="1400" dirty="0">
                <a:latin typeface="Maiandra GD" pitchFamily="34" charset="0"/>
                <a:cs typeface="American Typewriter"/>
              </a:rPr>
              <a:t>     %</a:t>
            </a:r>
            <a:endParaRPr lang="en-US" sz="1400" dirty="0">
              <a:latin typeface="Maiandra GD" pitchFamily="34" charset="0"/>
              <a:cs typeface="American Typewriter"/>
            </a:endParaRPr>
          </a:p>
          <a:p>
            <a:r>
              <a:rPr lang="en-US" sz="1400" dirty="0">
                <a:latin typeface="Maiandra GD" pitchFamily="34" charset="0"/>
                <a:cs typeface="American Typewriter"/>
              </a:rPr>
              <a:t>Dollars    Revenue     Changes</a:t>
            </a:r>
            <a:endParaRPr lang="en-US" sz="1400" dirty="0">
              <a:latin typeface="Maiandra GD" pitchFamily="34" charset="0"/>
              <a:cs typeface="American Typewriter"/>
            </a:endParaRPr>
          </a:p>
        </p:txBody>
      </p:sp>
      <p:sp>
        <p:nvSpPr>
          <p:cNvPr id="15" name="TextBox 14"/>
          <p:cNvSpPr txBox="1"/>
          <p:nvPr/>
        </p:nvSpPr>
        <p:spPr>
          <a:xfrm>
            <a:off x="6952243" y="1892501"/>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29, 2010</a:t>
            </a:r>
            <a:endParaRPr lang="en-US" sz="1400" dirty="0">
              <a:latin typeface="Maiandra GD" pitchFamily="34" charset="0"/>
              <a:cs typeface="American Typewriter"/>
            </a:endParaRPr>
          </a:p>
        </p:txBody>
      </p:sp>
      <p:sp>
        <p:nvSpPr>
          <p:cNvPr id="16" name="TextBox 15"/>
          <p:cNvSpPr txBox="1"/>
          <p:nvPr/>
        </p:nvSpPr>
        <p:spPr>
          <a:xfrm>
            <a:off x="6581804" y="2188329"/>
            <a:ext cx="2681782" cy="738664"/>
          </a:xfrm>
          <a:prstGeom prst="rect">
            <a:avLst/>
          </a:prstGeom>
          <a:noFill/>
        </p:spPr>
        <p:txBody>
          <a:bodyPr wrap="square" rtlCol="0">
            <a:spAutoFit/>
          </a:bodyPr>
          <a:lstStyle/>
          <a:p>
            <a:r>
              <a:rPr lang="en-US" sz="1400" dirty="0">
                <a:latin typeface="Maiandra GD" pitchFamily="34" charset="0"/>
                <a:cs typeface="American Typewriter"/>
              </a:rPr>
              <a:t>		% </a:t>
            </a:r>
            <a:r>
              <a:rPr lang="en-US" sz="1400" dirty="0">
                <a:latin typeface="Maiandra GD" pitchFamily="34" charset="0"/>
                <a:cs typeface="American Typewriter"/>
              </a:rPr>
              <a:t>of       </a:t>
            </a:r>
            <a:r>
              <a:rPr lang="en-US" sz="1400" dirty="0">
                <a:latin typeface="Maiandra GD" pitchFamily="34" charset="0"/>
                <a:cs typeface="American Typewriter"/>
              </a:rPr>
              <a:t>      %</a:t>
            </a:r>
            <a:endParaRPr lang="en-US" sz="1400" dirty="0">
              <a:latin typeface="Maiandra GD" pitchFamily="34" charset="0"/>
              <a:cs typeface="American Typewriter"/>
            </a:endParaRPr>
          </a:p>
          <a:p>
            <a:r>
              <a:rPr lang="en-US" sz="1400" dirty="0">
                <a:latin typeface="Maiandra GD" pitchFamily="34" charset="0"/>
                <a:cs typeface="American Typewriter"/>
              </a:rPr>
              <a:t>Dollars    Revenue     Changes</a:t>
            </a:r>
            <a:endParaRPr lang="en-US" sz="1400" dirty="0">
              <a:latin typeface="Maiandra GD" pitchFamily="34" charset="0"/>
              <a:cs typeface="American Typewriter"/>
            </a:endParaRPr>
          </a:p>
        </p:txBody>
      </p:sp>
      <p:sp>
        <p:nvSpPr>
          <p:cNvPr id="17" name="TextBox 16"/>
          <p:cNvSpPr txBox="1"/>
          <p:nvPr/>
        </p:nvSpPr>
        <p:spPr>
          <a:xfrm>
            <a:off x="9098334" y="1892501"/>
            <a:ext cx="1711802" cy="307777"/>
          </a:xfrm>
          <a:prstGeom prst="rect">
            <a:avLst/>
          </a:prstGeom>
          <a:noFill/>
        </p:spPr>
        <p:txBody>
          <a:bodyPr wrap="square" rtlCol="0">
            <a:spAutoFit/>
          </a:bodyPr>
          <a:lstStyle/>
          <a:p>
            <a:pPr algn="ctr"/>
            <a:r>
              <a:rPr lang="en-US" sz="1400" dirty="0">
                <a:latin typeface="Maiandra GD" pitchFamily="34" charset="0"/>
                <a:cs typeface="American Typewriter"/>
              </a:rPr>
              <a:t>Jan. 30, 2009</a:t>
            </a:r>
            <a:endParaRPr lang="en-US" sz="1400" dirty="0">
              <a:latin typeface="Maiandra GD" pitchFamily="34" charset="0"/>
              <a:cs typeface="American Typewriter"/>
            </a:endParaRPr>
          </a:p>
        </p:txBody>
      </p:sp>
      <p:sp>
        <p:nvSpPr>
          <p:cNvPr id="18" name="TextBox 17"/>
          <p:cNvSpPr txBox="1"/>
          <p:nvPr/>
        </p:nvSpPr>
        <p:spPr>
          <a:xfrm>
            <a:off x="8970738" y="2188329"/>
            <a:ext cx="2068122" cy="738664"/>
          </a:xfrm>
          <a:prstGeom prst="rect">
            <a:avLst/>
          </a:prstGeom>
          <a:noFill/>
        </p:spPr>
        <p:txBody>
          <a:bodyPr wrap="square" rtlCol="0">
            <a:spAutoFit/>
          </a:bodyPr>
          <a:lstStyle/>
          <a:p>
            <a:r>
              <a:rPr lang="en-US" sz="1400" dirty="0">
                <a:latin typeface="Maiandra GD" pitchFamily="34" charset="0"/>
                <a:cs typeface="American Typewriter"/>
              </a:rPr>
              <a:t>		   % </a:t>
            </a:r>
            <a:r>
              <a:rPr lang="en-US" sz="1400" dirty="0">
                <a:latin typeface="Maiandra GD" pitchFamily="34" charset="0"/>
                <a:cs typeface="American Typewriter"/>
              </a:rPr>
              <a:t>of   </a:t>
            </a:r>
          </a:p>
          <a:p>
            <a:r>
              <a:rPr lang="en-US" sz="1400" dirty="0">
                <a:latin typeface="Maiandra GD" pitchFamily="34" charset="0"/>
                <a:cs typeface="American Typewriter"/>
              </a:rPr>
              <a:t>     Dollars  Revenue</a:t>
            </a:r>
            <a:endParaRPr lang="en-US" sz="1400" dirty="0">
              <a:latin typeface="Maiandra GD" pitchFamily="34" charset="0"/>
              <a:cs typeface="American Typewriter"/>
            </a:endParaRPr>
          </a:p>
        </p:txBody>
      </p:sp>
      <p:sp>
        <p:nvSpPr>
          <p:cNvPr id="19" name="TextBox 18"/>
          <p:cNvSpPr txBox="1"/>
          <p:nvPr/>
        </p:nvSpPr>
        <p:spPr>
          <a:xfrm>
            <a:off x="8077200" y="1069541"/>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percentages</a:t>
            </a:r>
            <a:endParaRPr lang="en-US" sz="1050" dirty="0">
              <a:latin typeface="Maiandra GD" pitchFamily="34" charset="0"/>
              <a:cs typeface="American Typewriter"/>
            </a:endParaRPr>
          </a:p>
        </p:txBody>
      </p:sp>
      <p:sp>
        <p:nvSpPr>
          <p:cNvPr id="13" name="Rectangle 1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Tree>
    <p:extLst>
      <p:ext uri="{BB962C8B-B14F-4D97-AF65-F5344CB8AC3E}">
        <p14:creationId xmlns:p14="http://schemas.microsoft.com/office/powerpoint/2010/main" val="3607400278"/>
      </p:ext>
    </p:extLst>
  </p:cSld>
  <p:clrMapOvr>
    <a:masterClrMapping/>
  </p:clrMapOvr>
  <p:transition>
    <p:pull dir="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26</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Financial Information</a:t>
            </a:r>
            <a:endParaRPr lang="en-US" dirty="0">
              <a:solidFill>
                <a:srgbClr val="A60C48"/>
              </a:solidFill>
              <a:latin typeface="Maiandra GD" pitchFamily="34" charset="0"/>
              <a:cs typeface="Adobe Caslon Pro"/>
            </a:endParaRPr>
          </a:p>
        </p:txBody>
      </p:sp>
      <p:sp>
        <p:nvSpPr>
          <p:cNvPr id="5" name="TextBox 4"/>
          <p:cNvSpPr txBox="1"/>
          <p:nvPr/>
        </p:nvSpPr>
        <p:spPr>
          <a:xfrm>
            <a:off x="7278342" y="479997"/>
            <a:ext cx="3105742" cy="523220"/>
          </a:xfrm>
          <a:prstGeom prst="rect">
            <a:avLst/>
          </a:prstGeom>
          <a:noFill/>
        </p:spPr>
        <p:txBody>
          <a:bodyPr wrap="square" rtlCol="0">
            <a:spAutoFit/>
          </a:bodyPr>
          <a:lstStyle/>
          <a:p>
            <a:r>
              <a:rPr lang="en-US" sz="2800" dirty="0">
                <a:solidFill>
                  <a:srgbClr val="60B500"/>
                </a:solidFill>
                <a:latin typeface="Maiandra GD" pitchFamily="34" charset="0"/>
                <a:cs typeface="Adobe Hebrew"/>
              </a:rPr>
              <a:t>-Income Statement</a:t>
            </a:r>
            <a:endParaRPr lang="en-US" sz="2800" dirty="0">
              <a:solidFill>
                <a:srgbClr val="60B500"/>
              </a:solidFill>
              <a:latin typeface="Maiandra GD" pitchFamily="34" charset="0"/>
              <a:cs typeface="Adobe Hebrew"/>
            </a:endParaRPr>
          </a:p>
        </p:txBody>
      </p:sp>
      <p:pic>
        <p:nvPicPr>
          <p:cNvPr id="6" name="Picture 5" descr="ex26_04.jpg"/>
          <p:cNvPicPr>
            <a:picLocks noChangeAspect="1"/>
          </p:cNvPicPr>
          <p:nvPr/>
        </p:nvPicPr>
        <p:blipFill rotWithShape="1">
          <a:blip r:embed="rId2">
            <a:extLst>
              <a:ext uri="{28A0092B-C50C-407E-A947-70E740481C1C}">
                <a14:useLocalDpi xmlns:a14="http://schemas.microsoft.com/office/drawing/2010/main" val="0"/>
              </a:ext>
            </a:extLst>
          </a:blip>
          <a:srcRect t="20672" b="5585"/>
          <a:stretch/>
        </p:blipFill>
        <p:spPr>
          <a:xfrm>
            <a:off x="2825099" y="1256325"/>
            <a:ext cx="6927016" cy="5620427"/>
          </a:xfrm>
          <a:prstGeom prst="rect">
            <a:avLst/>
          </a:prstGeom>
        </p:spPr>
      </p:pic>
      <p:sp>
        <p:nvSpPr>
          <p:cNvPr id="8" name="TextBox 7"/>
          <p:cNvSpPr txBox="1"/>
          <p:nvPr/>
        </p:nvSpPr>
        <p:spPr>
          <a:xfrm>
            <a:off x="6452344" y="957448"/>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28</a:t>
            </a:r>
          </a:p>
          <a:p>
            <a:pPr algn="ctr"/>
            <a:r>
              <a:rPr lang="en-US" sz="1400" dirty="0">
                <a:latin typeface="Maiandra GD" pitchFamily="34" charset="0"/>
                <a:cs typeface="American Typewriter"/>
              </a:rPr>
              <a:t>2011</a:t>
            </a:r>
            <a:endParaRPr lang="en-US" sz="1400" dirty="0">
              <a:latin typeface="Maiandra GD" pitchFamily="34" charset="0"/>
              <a:cs typeface="American Typewriter"/>
            </a:endParaRPr>
          </a:p>
        </p:txBody>
      </p:sp>
      <p:sp>
        <p:nvSpPr>
          <p:cNvPr id="9" name="TextBox 8"/>
          <p:cNvSpPr txBox="1"/>
          <p:nvPr/>
        </p:nvSpPr>
        <p:spPr>
          <a:xfrm>
            <a:off x="7594582" y="957448"/>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29</a:t>
            </a:r>
          </a:p>
          <a:p>
            <a:pPr algn="ctr"/>
            <a:r>
              <a:rPr lang="en-US" sz="1400" dirty="0">
                <a:latin typeface="Maiandra GD" pitchFamily="34" charset="0"/>
                <a:cs typeface="American Typewriter"/>
              </a:rPr>
              <a:t>2010</a:t>
            </a:r>
            <a:endParaRPr lang="en-US" sz="1400" dirty="0">
              <a:latin typeface="Maiandra GD" pitchFamily="34" charset="0"/>
              <a:cs typeface="American Typewriter"/>
            </a:endParaRPr>
          </a:p>
        </p:txBody>
      </p:sp>
      <p:sp>
        <p:nvSpPr>
          <p:cNvPr id="10" name="TextBox 9"/>
          <p:cNvSpPr txBox="1"/>
          <p:nvPr/>
        </p:nvSpPr>
        <p:spPr>
          <a:xfrm>
            <a:off x="8758302" y="957448"/>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30</a:t>
            </a:r>
          </a:p>
          <a:p>
            <a:pPr algn="ctr"/>
            <a:r>
              <a:rPr lang="en-US" sz="1400" dirty="0">
                <a:latin typeface="Maiandra GD" pitchFamily="34" charset="0"/>
                <a:cs typeface="American Typewriter"/>
              </a:rPr>
              <a:t>2009</a:t>
            </a:r>
            <a:endParaRPr lang="en-US" sz="1400" dirty="0">
              <a:latin typeface="Maiandra GD" pitchFamily="34" charset="0"/>
              <a:cs typeface="American Typewriter"/>
            </a:endParaRPr>
          </a:p>
        </p:txBody>
      </p:sp>
      <p:sp>
        <p:nvSpPr>
          <p:cNvPr id="11" name="TextBox 10"/>
          <p:cNvSpPr txBox="1"/>
          <p:nvPr/>
        </p:nvSpPr>
        <p:spPr>
          <a:xfrm>
            <a:off x="8077200" y="349190"/>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 share amounts</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3769287129"/>
      </p:ext>
    </p:extLst>
  </p:cSld>
  <p:clrMapOvr>
    <a:masterClrMapping/>
  </p:clrMapOvr>
  <p:transition>
    <p:pull dir="d"/>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8077200" y="6383951"/>
            <a:ext cx="2133600" cy="365125"/>
          </a:xfrm>
        </p:spPr>
        <p:txBody>
          <a:bodyPr/>
          <a:lstStyle/>
          <a:p>
            <a:fld id="{4BDD8C13-E55E-E140-9FA7-14DA22126518}" type="slidenum">
              <a:rPr lang="en-US" smtClean="0">
                <a:latin typeface="Maiandra GD" pitchFamily="34" charset="0"/>
              </a:rPr>
              <a:pPr/>
              <a:t>27</a:t>
            </a:fld>
            <a:endParaRPr lang="en-US" dirty="0">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88444"/>
            <a:ext cx="8229600" cy="728578"/>
          </a:xfrm>
          <a:prstGeom prst="rect">
            <a:avLst/>
          </a:prstGeom>
        </p:spPr>
        <p:txBody>
          <a:bodyPr>
            <a:normAutofit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Financial Statement</a:t>
            </a:r>
          </a:p>
          <a:p>
            <a:pPr algn="l"/>
            <a:endParaRPr lang="en-US" dirty="0">
              <a:solidFill>
                <a:srgbClr val="A60C48"/>
              </a:solidFill>
              <a:latin typeface="Maiandra GD" pitchFamily="34" charset="0"/>
              <a:cs typeface="Adobe Caslon Pro"/>
            </a:endParaRPr>
          </a:p>
        </p:txBody>
      </p:sp>
      <p:sp>
        <p:nvSpPr>
          <p:cNvPr id="6" name="TextBox 5"/>
          <p:cNvSpPr txBox="1"/>
          <p:nvPr/>
        </p:nvSpPr>
        <p:spPr>
          <a:xfrm>
            <a:off x="7259057" y="479996"/>
            <a:ext cx="3408947" cy="523220"/>
          </a:xfrm>
          <a:prstGeom prst="rect">
            <a:avLst/>
          </a:prstGeom>
          <a:noFill/>
        </p:spPr>
        <p:txBody>
          <a:bodyPr wrap="square" rtlCol="0">
            <a:spAutoFit/>
          </a:bodyPr>
          <a:lstStyle/>
          <a:p>
            <a:r>
              <a:rPr lang="en-US" sz="2800" dirty="0">
                <a:solidFill>
                  <a:srgbClr val="60B500"/>
                </a:solidFill>
                <a:latin typeface="Maiandra GD" pitchFamily="34" charset="0"/>
                <a:cs typeface="Adobe Hebrew"/>
              </a:rPr>
              <a:t>-Balance Sheet</a:t>
            </a:r>
            <a:endParaRPr lang="en-US" sz="2800" dirty="0">
              <a:solidFill>
                <a:srgbClr val="60B500"/>
              </a:solidFill>
              <a:latin typeface="Maiandra GD" pitchFamily="34" charset="0"/>
              <a:cs typeface="Adobe Hebrew"/>
            </a:endParaRPr>
          </a:p>
        </p:txBody>
      </p:sp>
      <p:pic>
        <p:nvPicPr>
          <p:cNvPr id="7" name="Picture 6" descr="ex26_05a.jpg"/>
          <p:cNvPicPr>
            <a:picLocks noChangeAspect="1"/>
          </p:cNvPicPr>
          <p:nvPr/>
        </p:nvPicPr>
        <p:blipFill rotWithShape="1">
          <a:blip r:embed="rId2">
            <a:extLst>
              <a:ext uri="{28A0092B-C50C-407E-A947-70E740481C1C}">
                <a14:useLocalDpi xmlns:a14="http://schemas.microsoft.com/office/drawing/2010/main" val="0"/>
              </a:ext>
            </a:extLst>
          </a:blip>
          <a:srcRect t="14984" r="5000" b="5330"/>
          <a:stretch/>
        </p:blipFill>
        <p:spPr>
          <a:xfrm>
            <a:off x="1884565" y="952584"/>
            <a:ext cx="8686800" cy="4845814"/>
          </a:xfrm>
          <a:prstGeom prst="rect">
            <a:avLst/>
          </a:prstGeom>
        </p:spPr>
      </p:pic>
      <p:sp>
        <p:nvSpPr>
          <p:cNvPr id="9" name="TextBox 8"/>
          <p:cNvSpPr txBox="1"/>
          <p:nvPr/>
        </p:nvSpPr>
        <p:spPr>
          <a:xfrm>
            <a:off x="8077200" y="349190"/>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 share amounts</a:t>
            </a:r>
            <a:endParaRPr lang="en-US" sz="1050" dirty="0">
              <a:latin typeface="Maiandra GD" pitchFamily="34" charset="0"/>
              <a:cs typeface="American Typewriter"/>
            </a:endParaRPr>
          </a:p>
        </p:txBody>
      </p:sp>
      <p:sp>
        <p:nvSpPr>
          <p:cNvPr id="10" name="TextBox 9"/>
          <p:cNvSpPr txBox="1"/>
          <p:nvPr/>
        </p:nvSpPr>
        <p:spPr>
          <a:xfrm>
            <a:off x="7619698" y="1040283"/>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28</a:t>
            </a:r>
          </a:p>
          <a:p>
            <a:pPr algn="ctr"/>
            <a:r>
              <a:rPr lang="en-US" sz="1400" dirty="0">
                <a:latin typeface="Maiandra GD" pitchFamily="34" charset="0"/>
                <a:cs typeface="American Typewriter"/>
              </a:rPr>
              <a:t>2011</a:t>
            </a:r>
            <a:endParaRPr lang="en-US" sz="1400" dirty="0">
              <a:latin typeface="Maiandra GD" pitchFamily="34" charset="0"/>
              <a:cs typeface="American Typewriter"/>
            </a:endParaRPr>
          </a:p>
        </p:txBody>
      </p:sp>
      <p:sp>
        <p:nvSpPr>
          <p:cNvPr id="11" name="TextBox 10"/>
          <p:cNvSpPr txBox="1"/>
          <p:nvPr/>
        </p:nvSpPr>
        <p:spPr>
          <a:xfrm>
            <a:off x="9509996" y="1035421"/>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29</a:t>
            </a:r>
          </a:p>
          <a:p>
            <a:pPr algn="ctr"/>
            <a:r>
              <a:rPr lang="en-US" sz="1400" dirty="0">
                <a:latin typeface="Maiandra GD" pitchFamily="34" charset="0"/>
                <a:cs typeface="American Typewriter"/>
              </a:rPr>
              <a:t>2010</a:t>
            </a:r>
            <a:endParaRPr lang="en-US" sz="1400" dirty="0">
              <a:latin typeface="Maiandra GD" pitchFamily="34" charset="0"/>
              <a:cs typeface="American Typewriter"/>
            </a:endParaRPr>
          </a:p>
        </p:txBody>
      </p:sp>
    </p:spTree>
    <p:extLst>
      <p:ext uri="{BB962C8B-B14F-4D97-AF65-F5344CB8AC3E}">
        <p14:creationId xmlns:p14="http://schemas.microsoft.com/office/powerpoint/2010/main" val="2040425669"/>
      </p:ext>
    </p:extLst>
  </p:cSld>
  <p:clrMapOvr>
    <a:masterClrMapping/>
  </p:clrMapOvr>
  <p:transition>
    <p:pull dir="d"/>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28</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Financial Information</a:t>
            </a:r>
          </a:p>
          <a:p>
            <a:pPr algn="l"/>
            <a:endParaRPr lang="en-US" dirty="0">
              <a:solidFill>
                <a:srgbClr val="A60C48"/>
              </a:solidFill>
              <a:latin typeface="Maiandra GD" pitchFamily="34" charset="0"/>
              <a:cs typeface="Adobe Caslon Pro"/>
            </a:endParaRPr>
          </a:p>
        </p:txBody>
      </p:sp>
      <p:sp>
        <p:nvSpPr>
          <p:cNvPr id="5" name="TextBox 4"/>
          <p:cNvSpPr txBox="1"/>
          <p:nvPr/>
        </p:nvSpPr>
        <p:spPr>
          <a:xfrm>
            <a:off x="7259057" y="479996"/>
            <a:ext cx="3408947" cy="523220"/>
          </a:xfrm>
          <a:prstGeom prst="rect">
            <a:avLst/>
          </a:prstGeom>
          <a:noFill/>
        </p:spPr>
        <p:txBody>
          <a:bodyPr wrap="square" rtlCol="0">
            <a:spAutoFit/>
          </a:bodyPr>
          <a:lstStyle/>
          <a:p>
            <a:r>
              <a:rPr lang="en-US" sz="2800" dirty="0">
                <a:solidFill>
                  <a:srgbClr val="60B500"/>
                </a:solidFill>
                <a:latin typeface="Maiandra GD" pitchFamily="34" charset="0"/>
                <a:cs typeface="Adobe Hebrew"/>
              </a:rPr>
              <a:t>-Balance Sheet</a:t>
            </a:r>
            <a:endParaRPr lang="en-US" sz="2800" dirty="0">
              <a:solidFill>
                <a:srgbClr val="60B500"/>
              </a:solidFill>
              <a:latin typeface="Maiandra GD" pitchFamily="34" charset="0"/>
              <a:cs typeface="Adobe Hebrew"/>
            </a:endParaRPr>
          </a:p>
        </p:txBody>
      </p:sp>
      <p:pic>
        <p:nvPicPr>
          <p:cNvPr id="8" name="Picture 7" descr="ex26_05b.jpg"/>
          <p:cNvPicPr>
            <a:picLocks noChangeAspect="1"/>
          </p:cNvPicPr>
          <p:nvPr/>
        </p:nvPicPr>
        <p:blipFill rotWithShape="1">
          <a:blip r:embed="rId2">
            <a:extLst>
              <a:ext uri="{28A0092B-C50C-407E-A947-70E740481C1C}">
                <a14:useLocalDpi xmlns:a14="http://schemas.microsoft.com/office/drawing/2010/main" val="0"/>
              </a:ext>
            </a:extLst>
          </a:blip>
          <a:srcRect t="7630" r="4460" b="6684"/>
          <a:stretch/>
        </p:blipFill>
        <p:spPr>
          <a:xfrm>
            <a:off x="2215884" y="975786"/>
            <a:ext cx="7763615" cy="5876353"/>
          </a:xfrm>
          <a:prstGeom prst="rect">
            <a:avLst/>
          </a:prstGeom>
        </p:spPr>
      </p:pic>
      <p:sp>
        <p:nvSpPr>
          <p:cNvPr id="9" name="TextBox 8"/>
          <p:cNvSpPr txBox="1"/>
          <p:nvPr/>
        </p:nvSpPr>
        <p:spPr>
          <a:xfrm>
            <a:off x="8077200" y="349190"/>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 share amounts</a:t>
            </a:r>
            <a:endParaRPr lang="en-US" sz="1050" dirty="0">
              <a:latin typeface="Maiandra GD" pitchFamily="34" charset="0"/>
              <a:cs typeface="American Typewriter"/>
            </a:endParaRPr>
          </a:p>
        </p:txBody>
      </p:sp>
      <p:sp>
        <p:nvSpPr>
          <p:cNvPr id="10" name="TextBox 9"/>
          <p:cNvSpPr txBox="1"/>
          <p:nvPr/>
        </p:nvSpPr>
        <p:spPr>
          <a:xfrm>
            <a:off x="7385013" y="888598"/>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28</a:t>
            </a:r>
          </a:p>
          <a:p>
            <a:pPr algn="ctr"/>
            <a:r>
              <a:rPr lang="en-US" sz="1400" dirty="0">
                <a:latin typeface="Maiandra GD" pitchFamily="34" charset="0"/>
                <a:cs typeface="American Typewriter"/>
              </a:rPr>
              <a:t>2011</a:t>
            </a:r>
            <a:endParaRPr lang="en-US" sz="1400" dirty="0">
              <a:latin typeface="Maiandra GD" pitchFamily="34" charset="0"/>
              <a:cs typeface="American Typewriter"/>
            </a:endParaRPr>
          </a:p>
        </p:txBody>
      </p:sp>
      <p:sp>
        <p:nvSpPr>
          <p:cNvPr id="11" name="TextBox 10"/>
          <p:cNvSpPr txBox="1"/>
          <p:nvPr/>
        </p:nvSpPr>
        <p:spPr>
          <a:xfrm>
            <a:off x="9137262" y="856302"/>
            <a:ext cx="915013" cy="523220"/>
          </a:xfrm>
          <a:prstGeom prst="rect">
            <a:avLst/>
          </a:prstGeom>
          <a:noFill/>
        </p:spPr>
        <p:txBody>
          <a:bodyPr wrap="square" rtlCol="0">
            <a:spAutoFit/>
          </a:bodyPr>
          <a:lstStyle/>
          <a:p>
            <a:pPr algn="ctr"/>
            <a:r>
              <a:rPr lang="en-US" sz="1400" dirty="0">
                <a:latin typeface="Maiandra GD" pitchFamily="34" charset="0"/>
                <a:cs typeface="American Typewriter"/>
              </a:rPr>
              <a:t>Jan. 29</a:t>
            </a:r>
          </a:p>
          <a:p>
            <a:pPr algn="ctr"/>
            <a:r>
              <a:rPr lang="en-US" sz="1400" dirty="0">
                <a:latin typeface="Maiandra GD" pitchFamily="34" charset="0"/>
                <a:cs typeface="American Typewriter"/>
              </a:rPr>
              <a:t>2010</a:t>
            </a:r>
            <a:endParaRPr lang="en-US" sz="1400" dirty="0">
              <a:latin typeface="Maiandra GD" pitchFamily="34" charset="0"/>
              <a:cs typeface="American Typewriter"/>
            </a:endParaRPr>
          </a:p>
        </p:txBody>
      </p:sp>
    </p:spTree>
    <p:extLst>
      <p:ext uri="{BB962C8B-B14F-4D97-AF65-F5344CB8AC3E}">
        <p14:creationId xmlns:p14="http://schemas.microsoft.com/office/powerpoint/2010/main" val="321878898"/>
      </p:ext>
    </p:extLst>
  </p:cSld>
  <p:clrMapOvr>
    <a:masterClrMapping/>
  </p:clrMapOvr>
  <p:transition>
    <p:pull dir="d"/>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29</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Net Worth Analysis</a:t>
            </a:r>
            <a:endParaRPr lang="en-US" dirty="0">
              <a:solidFill>
                <a:srgbClr val="A60C48"/>
              </a:solidFill>
              <a:latin typeface="Maiandra GD" pitchFamily="34" charset="0"/>
              <a:cs typeface="Adobe Caslon Pro"/>
            </a:endParaRPr>
          </a:p>
        </p:txBody>
      </p:sp>
      <p:graphicFrame>
        <p:nvGraphicFramePr>
          <p:cNvPr id="6" name="Table 5"/>
          <p:cNvGraphicFramePr>
            <a:graphicFrameLocks noGrp="1"/>
          </p:cNvGraphicFramePr>
          <p:nvPr>
            <p:extLst/>
          </p:nvPr>
        </p:nvGraphicFramePr>
        <p:xfrm>
          <a:off x="2385238" y="2217545"/>
          <a:ext cx="7644809" cy="2501900"/>
        </p:xfrm>
        <a:graphic>
          <a:graphicData uri="http://schemas.openxmlformats.org/drawingml/2006/table">
            <a:tbl>
              <a:tblPr/>
              <a:tblGrid>
                <a:gridCol w="6084644"/>
                <a:gridCol w="1560165"/>
              </a:tblGrid>
              <a:tr h="177800">
                <a:tc>
                  <a:txBody>
                    <a:bodyPr/>
                    <a:lstStyle/>
                    <a:p>
                      <a:pPr algn="l" fontAlgn="b"/>
                      <a:r>
                        <a:rPr lang="en-US" sz="2400" b="0" i="0" u="none" strike="noStrike" dirty="0">
                          <a:solidFill>
                            <a:srgbClr val="000000"/>
                          </a:solidFill>
                          <a:effectLst/>
                          <a:latin typeface="Maiandra GD" pitchFamily="34" charset="0"/>
                        </a:rPr>
                        <a:t>Stockholders' Equity</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3200" b="0" i="0" u="none" strike="noStrike" dirty="0">
                          <a:solidFill>
                            <a:srgbClr val="000000"/>
                          </a:solidFill>
                          <a:effectLst/>
                          <a:latin typeface="Maiandra GD" pitchFamily="34" charset="0"/>
                        </a:rPr>
                        <a:t> $7,766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77800">
                <a:tc>
                  <a:txBody>
                    <a:bodyPr/>
                    <a:lstStyle/>
                    <a:p>
                      <a:pPr algn="l" fontAlgn="b"/>
                      <a:r>
                        <a:rPr lang="en-US" sz="2400" b="0" i="0" u="none" strike="noStrike">
                          <a:solidFill>
                            <a:srgbClr val="000000"/>
                          </a:solidFill>
                          <a:effectLst/>
                          <a:latin typeface="Maiandra GD" pitchFamily="34" charset="0"/>
                        </a:rPr>
                        <a:t>Net Income x 5</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3200" b="0" i="0" u="none" strike="noStrike" dirty="0">
                          <a:solidFill>
                            <a:srgbClr val="000000"/>
                          </a:solidFill>
                          <a:effectLst/>
                          <a:latin typeface="Maiandra GD" pitchFamily="34" charset="0"/>
                        </a:rPr>
                        <a:t> 13,175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77800">
                <a:tc>
                  <a:txBody>
                    <a:bodyPr/>
                    <a:lstStyle/>
                    <a:p>
                      <a:pPr algn="l" fontAlgn="b"/>
                      <a:r>
                        <a:rPr lang="en-US" sz="2400" b="0" i="0" u="none" strike="noStrike" dirty="0">
                          <a:solidFill>
                            <a:srgbClr val="000000"/>
                          </a:solidFill>
                          <a:effectLst/>
                          <a:latin typeface="Maiandra GD" pitchFamily="34" charset="0"/>
                        </a:rPr>
                        <a:t>(Share Price/EPS) x Net Income</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3200" b="0" i="0" u="none" strike="noStrike" dirty="0">
                          <a:solidFill>
                            <a:srgbClr val="000000"/>
                          </a:solidFill>
                          <a:effectLst/>
                          <a:latin typeface="Maiandra GD" pitchFamily="34" charset="0"/>
                        </a:rPr>
                        <a:t> 25,478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77800">
                <a:tc>
                  <a:txBody>
                    <a:bodyPr/>
                    <a:lstStyle/>
                    <a:p>
                      <a:pPr algn="l" fontAlgn="b"/>
                      <a:r>
                        <a:rPr lang="en-US" sz="2400" b="0" i="0" u="none" strike="noStrike">
                          <a:solidFill>
                            <a:srgbClr val="000000"/>
                          </a:solidFill>
                          <a:effectLst/>
                          <a:latin typeface="Maiandra GD" pitchFamily="34" charset="0"/>
                        </a:rPr>
                        <a:t>Number of Shares Outstanding x Share Price</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3200" b="0" i="0" u="none" strike="noStrike" dirty="0">
                          <a:solidFill>
                            <a:srgbClr val="000000"/>
                          </a:solidFill>
                          <a:effectLst/>
                          <a:latin typeface="Maiandra GD" pitchFamily="34" charset="0"/>
                        </a:rPr>
                        <a:t> 25,222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5900">
                <a:tc>
                  <a:txBody>
                    <a:bodyPr/>
                    <a:lstStyle/>
                    <a:p>
                      <a:pPr algn="l" fontAlgn="b"/>
                      <a:r>
                        <a:rPr lang="en-US" sz="2400" b="1" i="0" u="none" strike="noStrike" dirty="0">
                          <a:solidFill>
                            <a:srgbClr val="000000"/>
                          </a:solidFill>
                          <a:effectLst/>
                          <a:latin typeface="Maiandra GD" pitchFamily="34" charset="0"/>
                        </a:rPr>
                        <a:t>Method Average</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3200" b="1" i="0" u="dbl" strike="noStrike" dirty="0">
                          <a:solidFill>
                            <a:srgbClr val="000000"/>
                          </a:solidFill>
                          <a:effectLst/>
                          <a:latin typeface="Maiandra GD" pitchFamily="34" charset="0"/>
                        </a:rPr>
                        <a:t> $17,910 </a:t>
                      </a:r>
                    </a:p>
                  </a:txBody>
                  <a:tcPr marL="12700" marR="12700" marT="127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7" name="TextBox 6"/>
          <p:cNvSpPr txBox="1"/>
          <p:nvPr/>
        </p:nvSpPr>
        <p:spPr>
          <a:xfrm>
            <a:off x="6781800" y="1963629"/>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2304478939"/>
      </p:ext>
    </p:extLst>
  </p:cSld>
  <p:clrMapOvr>
    <a:masterClrMapping/>
  </p:clrMapOvr>
  <p:transition>
    <p:pull dir="d"/>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pPr/>
              <a:t>30</a:t>
            </a:fld>
            <a:endParaRPr lang="en-US"/>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Ratio Analysis</a:t>
            </a:r>
          </a:p>
          <a:p>
            <a:pPr algn="l"/>
            <a:endParaRPr lang="en-US" dirty="0">
              <a:solidFill>
                <a:srgbClr val="A60C48"/>
              </a:solidFill>
              <a:latin typeface="Maiandra GD" pitchFamily="34" charset="0"/>
              <a:cs typeface="Adobe Caslon Pro"/>
            </a:endParaRPr>
          </a:p>
        </p:txBody>
      </p:sp>
      <p:graphicFrame>
        <p:nvGraphicFramePr>
          <p:cNvPr id="7" name="Table 6"/>
          <p:cNvGraphicFramePr>
            <a:graphicFrameLocks noGrp="1"/>
          </p:cNvGraphicFramePr>
          <p:nvPr/>
        </p:nvGraphicFramePr>
        <p:xfrm>
          <a:off x="3299640" y="980269"/>
          <a:ext cx="5724555" cy="5657634"/>
        </p:xfrm>
        <a:graphic>
          <a:graphicData uri="http://schemas.openxmlformats.org/drawingml/2006/table">
            <a:tbl>
              <a:tblPr/>
              <a:tblGrid>
                <a:gridCol w="2994966"/>
                <a:gridCol w="909863"/>
                <a:gridCol w="909863"/>
                <a:gridCol w="909863"/>
              </a:tblGrid>
              <a:tr h="208596">
                <a:tc>
                  <a:txBody>
                    <a:bodyPr/>
                    <a:lstStyle/>
                    <a:p>
                      <a:pPr algn="l" fontAlgn="b"/>
                      <a:r>
                        <a:rPr lang="en-US" sz="1200" b="1" i="0" u="none" strike="noStrike" dirty="0">
                          <a:solidFill>
                            <a:srgbClr val="000000"/>
                          </a:solidFill>
                          <a:latin typeface="Maiandra GD"/>
                        </a:rPr>
                        <a:t>Liquidity Ratios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200" b="1" i="0" u="none" strike="noStrike" dirty="0">
                          <a:solidFill>
                            <a:srgbClr val="000000"/>
                          </a:solidFill>
                          <a:latin typeface="Maiandra GD"/>
                        </a:rPr>
                        <a:t>DELL</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ctr" fontAlgn="b"/>
                      <a:r>
                        <a:rPr lang="en-US" sz="1200" b="1" i="0" u="none" strike="noStrike" dirty="0">
                          <a:solidFill>
                            <a:srgbClr val="000000"/>
                          </a:solidFill>
                          <a:latin typeface="Maiandra GD"/>
                        </a:rPr>
                        <a:t>AAPL</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ctr" fontAlgn="b"/>
                      <a:r>
                        <a:rPr lang="en-US" sz="1200" b="1" i="0" u="none" strike="noStrike" dirty="0">
                          <a:solidFill>
                            <a:srgbClr val="000000"/>
                          </a:solidFill>
                          <a:latin typeface="Maiandra GD"/>
                        </a:rPr>
                        <a:t>HPQ</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Current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smtClean="0">
                          <a:solidFill>
                            <a:srgbClr val="000000"/>
                          </a:solidFill>
                          <a:latin typeface="Maiandra GD"/>
                        </a:rPr>
                        <a:t>1.98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smtClean="0">
                          <a:solidFill>
                            <a:srgbClr val="000000"/>
                          </a:solidFill>
                          <a:latin typeface="Maiandra GD"/>
                        </a:rPr>
                        <a:t>2.01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1.10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Quick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smtClean="0">
                          <a:solidFill>
                            <a:srgbClr val="000000"/>
                          </a:solidFill>
                          <a:latin typeface="Maiandra GD"/>
                        </a:rPr>
                        <a:t>1.91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smtClean="0">
                          <a:solidFill>
                            <a:srgbClr val="000000"/>
                          </a:solidFill>
                          <a:latin typeface="Maiandra GD"/>
                        </a:rPr>
                        <a:t>1.96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0.97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16858">
                <a:tc gridSpan="4">
                  <a:txBody>
                    <a:bodyPr/>
                    <a:lstStyle/>
                    <a:p>
                      <a:pPr algn="l" fontAlgn="b"/>
                      <a:r>
                        <a:rPr lang="en-US" sz="1200" b="1" i="0" u="none" strike="noStrike" dirty="0">
                          <a:solidFill>
                            <a:srgbClr val="000000"/>
                          </a:solidFill>
                          <a:latin typeface="Maiandra GD"/>
                        </a:rPr>
                        <a:t>Leverage Ratios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a:p>
                  </a:txBody>
                  <a:tcPr/>
                </a:tc>
                <a:tc hMerge="1">
                  <a:txBody>
                    <a:bodyPr/>
                    <a:lstStyle/>
                    <a:p>
                      <a:endParaRPr lang="en-US"/>
                    </a:p>
                  </a:txBody>
                  <a:tcPr/>
                </a:tc>
                <a:tc hMerge="1">
                  <a:txBody>
                    <a:bodyPr/>
                    <a:lstStyle/>
                    <a:p>
                      <a:endParaRPr lang="en-US"/>
                    </a:p>
                  </a:txBody>
                  <a:tcPr/>
                </a:tc>
              </a:tr>
              <a:tr h="206532">
                <a:tc>
                  <a:txBody>
                    <a:bodyPr/>
                    <a:lstStyle/>
                    <a:p>
                      <a:pPr algn="l" fontAlgn="b"/>
                      <a:r>
                        <a:rPr lang="en-US" sz="1200" b="0" i="0" u="none" strike="noStrike">
                          <a:solidFill>
                            <a:srgbClr val="000000"/>
                          </a:solidFill>
                          <a:latin typeface="Maiandra GD"/>
                        </a:rPr>
                        <a:t>Debt-to-Total Assets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0.80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0.36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0.67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Debt-to-Equity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a:solidFill>
                            <a:srgbClr val="000000"/>
                          </a:solidFill>
                          <a:latin typeface="Maiandra GD"/>
                        </a:rPr>
                        <a:t>     3.97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0.57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2.05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44434">
                <a:tc>
                  <a:txBody>
                    <a:bodyPr/>
                    <a:lstStyle/>
                    <a:p>
                      <a:pPr algn="l" fontAlgn="b"/>
                      <a:r>
                        <a:rPr lang="en-US" sz="1200" b="0" i="0" u="none" strike="noStrike">
                          <a:solidFill>
                            <a:srgbClr val="000000"/>
                          </a:solidFill>
                          <a:latin typeface="Maiandra GD"/>
                        </a:rPr>
                        <a:t>Long-Term Debt-to-Equity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a:solidFill>
                            <a:srgbClr val="000000"/>
                          </a:solidFill>
                          <a:latin typeface="Maiandra GD"/>
                        </a:rPr>
                        <a:t>     0.66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0.14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0.37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Times-Interest-Earned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18.26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117.85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22.73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16858">
                <a:tc gridSpan="4">
                  <a:txBody>
                    <a:bodyPr/>
                    <a:lstStyle/>
                    <a:p>
                      <a:pPr algn="l" fontAlgn="b"/>
                      <a:r>
                        <a:rPr lang="en-US" sz="1200" b="1" i="0" u="none" strike="noStrike" dirty="0">
                          <a:solidFill>
                            <a:srgbClr val="000000"/>
                          </a:solidFill>
                          <a:latin typeface="Maiandra GD"/>
                        </a:rPr>
                        <a:t>Activity Ratios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a:p>
                  </a:txBody>
                  <a:tcPr/>
                </a:tc>
                <a:tc hMerge="1">
                  <a:txBody>
                    <a:bodyPr/>
                    <a:lstStyle/>
                    <a:p>
                      <a:endParaRPr lang="en-US"/>
                    </a:p>
                  </a:txBody>
                  <a:tcPr/>
                </a:tc>
                <a:tc hMerge="1">
                  <a:txBody>
                    <a:bodyPr/>
                    <a:lstStyle/>
                    <a:p>
                      <a:endParaRPr lang="en-US"/>
                    </a:p>
                  </a:txBody>
                  <a:tcPr/>
                </a:tc>
              </a:tr>
              <a:tr h="206532">
                <a:tc>
                  <a:txBody>
                    <a:bodyPr/>
                    <a:lstStyle/>
                    <a:p>
                      <a:pPr algn="l" fontAlgn="b"/>
                      <a:r>
                        <a:rPr lang="en-US" sz="1200" b="0" i="0" u="none" strike="noStrike">
                          <a:solidFill>
                            <a:srgbClr val="000000"/>
                          </a:solidFill>
                          <a:latin typeface="Maiandra GD"/>
                        </a:rPr>
                        <a:t>Inventory Turns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129.19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62.06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28.35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dirty="0">
                          <a:solidFill>
                            <a:srgbClr val="000000"/>
                          </a:solidFill>
                          <a:latin typeface="Maiandra GD"/>
                        </a:rPr>
                        <a:t>Fixed Assets Turnover</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31.49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13.68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10.68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Total Assets Turnover</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1.59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     0.87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1.01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Accounts Receivable Turnover</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9.47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    11.84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a:t>
                      </a:r>
                      <a:r>
                        <a:rPr lang="en-US" sz="1200" b="0" i="0" u="none" strike="noStrike" dirty="0">
                          <a:solidFill>
                            <a:srgbClr val="000000"/>
                          </a:solidFill>
                          <a:latin typeface="Maiandra GD"/>
                        </a:rPr>
                        <a:t>6.80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Average Collection Period</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   38.54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   30.83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a:t>
                      </a:r>
                      <a:r>
                        <a:rPr lang="en-US" sz="1200" b="0" i="0" u="none" strike="noStrike" dirty="0">
                          <a:solidFill>
                            <a:srgbClr val="000000"/>
                          </a:solidFill>
                          <a:latin typeface="Maiandra GD"/>
                        </a:rPr>
                        <a:t>53.70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16858">
                <a:tc gridSpan="4">
                  <a:txBody>
                    <a:bodyPr/>
                    <a:lstStyle/>
                    <a:p>
                      <a:pPr algn="l" fontAlgn="b"/>
                      <a:r>
                        <a:rPr lang="en-US" sz="1200" b="1" i="0" u="none" strike="noStrike" dirty="0">
                          <a:solidFill>
                            <a:srgbClr val="000000"/>
                          </a:solidFill>
                          <a:latin typeface="Maiandra GD"/>
                        </a:rPr>
                        <a:t>Profitability Ratios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a:p>
                  </a:txBody>
                  <a:tcPr/>
                </a:tc>
                <a:tc hMerge="1">
                  <a:txBody>
                    <a:bodyPr/>
                    <a:lstStyle/>
                    <a:p>
                      <a:endParaRPr lang="en-US"/>
                    </a:p>
                  </a:txBody>
                  <a:tcPr/>
                </a:tc>
                <a:tc hMerge="1">
                  <a:txBody>
                    <a:bodyPr/>
                    <a:lstStyle/>
                    <a:p>
                      <a:endParaRPr lang="en-US"/>
                    </a:p>
                  </a:txBody>
                  <a:tcPr/>
                </a:tc>
              </a:tr>
              <a:tr h="206532">
                <a:tc>
                  <a:txBody>
                    <a:bodyPr/>
                    <a:lstStyle/>
                    <a:p>
                      <a:pPr algn="l" fontAlgn="b"/>
                      <a:r>
                        <a:rPr lang="en-US" sz="1200" b="0" i="0" u="none" strike="noStrike">
                          <a:solidFill>
                            <a:srgbClr val="000000"/>
                          </a:solidFill>
                          <a:latin typeface="Maiandra GD"/>
                        </a:rPr>
                        <a:t>Gross Profit Margin</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18.53%</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39.38%</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a:solidFill>
                            <a:srgbClr val="000000"/>
                          </a:solidFill>
                          <a:latin typeface="Maiandra GD"/>
                        </a:rPr>
                        <a:t>23.75%</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Operating Profit Margin</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5.58%</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28.19%</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9.14</a:t>
                      </a:r>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Net Profit Margin</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4.28%</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21.48%</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6.97</a:t>
                      </a:r>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Return on Total Assets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6.83%</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18.64%</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7.04</a:t>
                      </a:r>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Return on Stockholders equity</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33.93%</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a:solidFill>
                            <a:srgbClr val="000000"/>
                          </a:solidFill>
                          <a:latin typeface="Maiandra GD"/>
                        </a:rPr>
                        <a:t>29.32%</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21.48</a:t>
                      </a:r>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Earning per Share</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smtClean="0">
                          <a:solidFill>
                            <a:srgbClr val="000000"/>
                          </a:solidFill>
                          <a:latin typeface="Maiandra GD"/>
                        </a:rPr>
                        <a:t>    </a:t>
                      </a:r>
                      <a:r>
                        <a:rPr lang="en-US" sz="1200" b="0" i="0" u="none" strike="noStrike" dirty="0">
                          <a:solidFill>
                            <a:srgbClr val="000000"/>
                          </a:solidFill>
                          <a:latin typeface="Maiandra GD"/>
                        </a:rPr>
                        <a:t>1.37 </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smtClean="0">
                          <a:solidFill>
                            <a:srgbClr val="000000"/>
                          </a:solidFill>
                          <a:latin typeface="Maiandra GD"/>
                        </a:rPr>
                        <a:t>15.41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 3.78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Price-Earnings Ratio</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dirty="0" smtClean="0">
                          <a:solidFill>
                            <a:srgbClr val="000000"/>
                          </a:solidFill>
                          <a:latin typeface="Maiandra GD"/>
                        </a:rPr>
                        <a:t>9.57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smtClean="0">
                          <a:solidFill>
                            <a:srgbClr val="000000"/>
                          </a:solidFill>
                          <a:latin typeface="Maiandra GD"/>
                        </a:rPr>
                        <a:t>18.97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smtClean="0">
                          <a:solidFill>
                            <a:srgbClr val="000000"/>
                          </a:solidFill>
                          <a:latin typeface="Maiandra GD"/>
                        </a:rPr>
                        <a:t>11.13 </a:t>
                      </a:r>
                      <a:endParaRPr lang="en-US" sz="1200" b="0" i="0" u="none" strike="noStrike" dirty="0">
                        <a:solidFill>
                          <a:srgbClr val="000000"/>
                        </a:solidFill>
                        <a:latin typeface="Maiandra GD"/>
                      </a:endParaRP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16858">
                <a:tc gridSpan="4">
                  <a:txBody>
                    <a:bodyPr/>
                    <a:lstStyle/>
                    <a:p>
                      <a:pPr algn="l" fontAlgn="b"/>
                      <a:r>
                        <a:rPr lang="en-US" sz="1200" b="1" i="0" u="none" strike="noStrike" dirty="0">
                          <a:solidFill>
                            <a:srgbClr val="000000"/>
                          </a:solidFill>
                          <a:latin typeface="Maiandra GD"/>
                        </a:rPr>
                        <a:t>Growth Rations (yearly)</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a:p>
                  </a:txBody>
                  <a:tcPr/>
                </a:tc>
                <a:tc hMerge="1">
                  <a:txBody>
                    <a:bodyPr/>
                    <a:lstStyle/>
                    <a:p>
                      <a:endParaRPr lang="en-US"/>
                    </a:p>
                  </a:txBody>
                  <a:tcPr/>
                </a:tc>
                <a:tc hMerge="1">
                  <a:txBody>
                    <a:bodyPr/>
                    <a:lstStyle/>
                    <a:p>
                      <a:endParaRPr lang="en-US"/>
                    </a:p>
                  </a:txBody>
                  <a:tcPr/>
                </a:tc>
              </a:tr>
              <a:tr h="206532">
                <a:tc>
                  <a:txBody>
                    <a:bodyPr/>
                    <a:lstStyle/>
                    <a:p>
                      <a:pPr algn="l" fontAlgn="b"/>
                      <a:r>
                        <a:rPr lang="en-US" sz="1200" b="0" i="0" u="none" strike="noStrike">
                          <a:solidFill>
                            <a:srgbClr val="000000"/>
                          </a:solidFill>
                          <a:latin typeface="Maiandra GD"/>
                        </a:rPr>
                        <a:t>Sales</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16.24%</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52.02%</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a:solidFill>
                            <a:srgbClr val="000000"/>
                          </a:solidFill>
                          <a:latin typeface="Maiandra GD"/>
                        </a:rPr>
                        <a:t>10.02%</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Net Income</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83.88%</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70.16%</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a:solidFill>
                            <a:srgbClr val="000000"/>
                          </a:solidFill>
                          <a:latin typeface="Maiandra GD"/>
                        </a:rPr>
                        <a:t>14.37%</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Earnings per Share</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86.30%</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67.14%</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a:solidFill>
                            <a:srgbClr val="000000"/>
                          </a:solidFill>
                          <a:latin typeface="Maiandra GD"/>
                        </a:rPr>
                        <a:t>17.76%</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r h="206532">
                <a:tc>
                  <a:txBody>
                    <a:bodyPr/>
                    <a:lstStyle/>
                    <a:p>
                      <a:pPr algn="l" fontAlgn="b"/>
                      <a:r>
                        <a:rPr lang="en-US" sz="1200" b="0" i="0" u="none" strike="noStrike">
                          <a:solidFill>
                            <a:srgbClr val="000000"/>
                          </a:solidFill>
                          <a:latin typeface="Maiandra GD"/>
                        </a:rPr>
                        <a:t>Dividends per Share</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fontAlgn="b"/>
                      <a:r>
                        <a:rPr lang="en-US" sz="1200" b="0" i="0" u="none" strike="noStrike">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93CDDD"/>
                    </a:solidFill>
                  </a:tcPr>
                </a:tc>
                <a:tc>
                  <a:txBody>
                    <a:bodyPr/>
                    <a:lstStyle/>
                    <a:p>
                      <a:pPr algn="r" fontAlgn="b"/>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AC090"/>
                    </a:solidFill>
                  </a:tcPr>
                </a:tc>
                <a:tc>
                  <a:txBody>
                    <a:bodyPr/>
                    <a:lstStyle/>
                    <a:p>
                      <a:pPr algn="r" fontAlgn="b"/>
                      <a:r>
                        <a:rPr lang="en-US" sz="1200" b="0" i="0" u="none" strike="noStrike" dirty="0">
                          <a:solidFill>
                            <a:srgbClr val="000000"/>
                          </a:solidFill>
                          <a:latin typeface="Maiandra GD"/>
                        </a:rPr>
                        <a:t>-</a:t>
                      </a:r>
                    </a:p>
                  </a:txBody>
                  <a:tcPr marL="7468" marR="7468" marT="7468"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2D69A"/>
                    </a:solidFill>
                  </a:tcPr>
                </a:tc>
              </a:tr>
            </a:tbl>
          </a:graphicData>
        </a:graphic>
      </p:graphicFrame>
    </p:spTree>
    <p:extLst>
      <p:ext uri="{BB962C8B-B14F-4D97-AF65-F5344CB8AC3E}">
        <p14:creationId xmlns:p14="http://schemas.microsoft.com/office/powerpoint/2010/main" val="1981033939"/>
      </p:ext>
    </p:extLst>
  </p:cSld>
  <p:clrMapOvr>
    <a:masterClrMapping/>
  </p:clrMapOvr>
  <p:transition>
    <p:pull dir="d"/>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31</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Strength</a:t>
            </a:r>
          </a:p>
          <a:p>
            <a:pPr algn="l"/>
            <a:endParaRPr lang="en-US" dirty="0">
              <a:solidFill>
                <a:srgbClr val="A60C48"/>
              </a:solidFill>
              <a:latin typeface="Maiandra GD" pitchFamily="34" charset="0"/>
              <a:cs typeface="Adobe Caslon Pro"/>
            </a:endParaRPr>
          </a:p>
        </p:txBody>
      </p:sp>
      <p:sp>
        <p:nvSpPr>
          <p:cNvPr id="5" name="Rectangle 4"/>
          <p:cNvSpPr/>
          <p:nvPr/>
        </p:nvSpPr>
        <p:spPr>
          <a:xfrm>
            <a:off x="1767210" y="1238358"/>
            <a:ext cx="8749335" cy="4017895"/>
          </a:xfrm>
          <a:prstGeom prst="rect">
            <a:avLst/>
          </a:prstGeom>
        </p:spPr>
        <p:txBody>
          <a:bodyPr wrap="square">
            <a:spAutoFit/>
          </a:bodyPr>
          <a:lstStyle/>
          <a:p>
            <a:pPr marL="342900" indent="-342900">
              <a:lnSpc>
                <a:spcPct val="130000"/>
              </a:lnSpc>
              <a:buFont typeface="+mj-lt"/>
              <a:buAutoNum type="arabicPeriod"/>
            </a:pPr>
            <a:r>
              <a:rPr lang="en-US" dirty="0">
                <a:latin typeface="Maiandra GD" pitchFamily="34" charset="0"/>
                <a:cs typeface="American Typewriter"/>
              </a:rPr>
              <a:t>Strong cash position of 13.9 Billion</a:t>
            </a:r>
          </a:p>
          <a:p>
            <a:pPr marL="342900" indent="-342900">
              <a:lnSpc>
                <a:spcPct val="130000"/>
              </a:lnSpc>
              <a:buFont typeface="+mj-lt"/>
              <a:buAutoNum type="arabicPeriod"/>
            </a:pPr>
            <a:r>
              <a:rPr lang="en-US" dirty="0">
                <a:solidFill>
                  <a:srgbClr val="FF0000"/>
                </a:solidFill>
                <a:latin typeface="Maiandra GD" pitchFamily="34" charset="0"/>
                <a:cs typeface="American Typewriter"/>
              </a:rPr>
              <a:t>Has over 20 different brands in their lineup ranging from servers to laptops. </a:t>
            </a:r>
          </a:p>
          <a:p>
            <a:pPr marL="342900" indent="-342900">
              <a:lnSpc>
                <a:spcPct val="130000"/>
              </a:lnSpc>
              <a:buFont typeface="+mj-lt"/>
              <a:buAutoNum type="arabicPeriod"/>
            </a:pPr>
            <a:r>
              <a:rPr lang="en-US" dirty="0">
                <a:latin typeface="Maiandra GD" pitchFamily="34" charset="0"/>
                <a:cs typeface="American Typewriter"/>
              </a:rPr>
              <a:t>Supplies customers ranging from consumers to hospitals to government contractors. </a:t>
            </a:r>
          </a:p>
          <a:p>
            <a:pPr marL="342900" indent="-342900">
              <a:lnSpc>
                <a:spcPct val="130000"/>
              </a:lnSpc>
              <a:buFont typeface="+mj-lt"/>
              <a:buAutoNum type="arabicPeriod"/>
            </a:pPr>
            <a:r>
              <a:rPr lang="en-US" dirty="0">
                <a:latin typeface="Maiandra GD" pitchFamily="34" charset="0"/>
                <a:cs typeface="American Typewriter"/>
              </a:rPr>
              <a:t>One of the best known brands in the world, ranked 46</a:t>
            </a:r>
            <a:r>
              <a:rPr lang="en-US" baseline="30000" dirty="0">
                <a:latin typeface="Maiandra GD" pitchFamily="34" charset="0"/>
                <a:cs typeface="American Typewriter"/>
              </a:rPr>
              <a:t>th</a:t>
            </a:r>
            <a:r>
              <a:rPr lang="en-US" dirty="0">
                <a:latin typeface="Maiandra GD" pitchFamily="34" charset="0"/>
                <a:cs typeface="American Typewriter"/>
              </a:rPr>
              <a:t> in the world</a:t>
            </a:r>
          </a:p>
          <a:p>
            <a:pPr marL="342900" indent="-342900">
              <a:lnSpc>
                <a:spcPct val="130000"/>
              </a:lnSpc>
              <a:buFont typeface="+mj-lt"/>
              <a:buAutoNum type="arabicPeriod"/>
            </a:pPr>
            <a:r>
              <a:rPr lang="en-US" dirty="0">
                <a:latin typeface="Maiandra GD" pitchFamily="34" charset="0"/>
                <a:cs typeface="American Typewriter"/>
              </a:rPr>
              <a:t>Ranked #2 in total PC sales.  US &amp; worldwide</a:t>
            </a:r>
          </a:p>
          <a:p>
            <a:pPr marL="342900" indent="-342900">
              <a:lnSpc>
                <a:spcPct val="130000"/>
              </a:lnSpc>
              <a:buFont typeface="+mj-lt"/>
              <a:buAutoNum type="arabicPeriod"/>
            </a:pPr>
            <a:r>
              <a:rPr lang="en-US" dirty="0">
                <a:solidFill>
                  <a:srgbClr val="FF0000"/>
                </a:solidFill>
                <a:latin typeface="Maiandra GD" pitchFamily="34" charset="0"/>
                <a:cs typeface="American Typewriter"/>
              </a:rPr>
              <a:t>5% increase in revenue from services due to acquisition of Perot Systems.</a:t>
            </a:r>
          </a:p>
          <a:p>
            <a:pPr marL="342900" indent="-342900">
              <a:lnSpc>
                <a:spcPct val="130000"/>
              </a:lnSpc>
              <a:buFont typeface="+mj-lt"/>
              <a:buAutoNum type="arabicPeriod"/>
            </a:pPr>
            <a:r>
              <a:rPr lang="en-US" dirty="0">
                <a:solidFill>
                  <a:srgbClr val="FF0000"/>
                </a:solidFill>
                <a:latin typeface="Maiandra GD" pitchFamily="34" charset="0"/>
                <a:cs typeface="American Typewriter"/>
              </a:rPr>
              <a:t>Servers sold from DCS (Data Center Solutions) up 250% in revenue growth since 2009. </a:t>
            </a:r>
          </a:p>
          <a:p>
            <a:pPr marL="342900" indent="-342900">
              <a:lnSpc>
                <a:spcPct val="130000"/>
              </a:lnSpc>
              <a:buFont typeface="+mj-lt"/>
              <a:buAutoNum type="arabicPeriod"/>
            </a:pPr>
            <a:r>
              <a:rPr lang="en-US" dirty="0">
                <a:latin typeface="Maiandra GD" pitchFamily="34" charset="0"/>
                <a:cs typeface="American Typewriter"/>
              </a:rPr>
              <a:t>Have a broad range of global customers to diversify risk, ranging from large enterprise to consumers. </a:t>
            </a:r>
          </a:p>
        </p:txBody>
      </p:sp>
    </p:spTree>
    <p:extLst>
      <p:ext uri="{BB962C8B-B14F-4D97-AF65-F5344CB8AC3E}">
        <p14:creationId xmlns:p14="http://schemas.microsoft.com/office/powerpoint/2010/main" val="1863119800"/>
      </p:ext>
    </p:extLst>
  </p:cSld>
  <p:clrMapOvr>
    <a:masterClrMapping/>
  </p:clrMapOvr>
  <p:transition>
    <p:pull dir="d"/>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32</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Weakness</a:t>
            </a:r>
          </a:p>
          <a:p>
            <a:pPr algn="l"/>
            <a:endParaRPr lang="en-US" dirty="0">
              <a:solidFill>
                <a:srgbClr val="A60C48"/>
              </a:solidFill>
              <a:latin typeface="Maiandra GD" pitchFamily="34" charset="0"/>
              <a:cs typeface="Adobe Caslon Pro"/>
            </a:endParaRPr>
          </a:p>
        </p:txBody>
      </p:sp>
      <p:sp>
        <p:nvSpPr>
          <p:cNvPr id="5" name="Rectangle 4"/>
          <p:cNvSpPr/>
          <p:nvPr/>
        </p:nvSpPr>
        <p:spPr>
          <a:xfrm>
            <a:off x="1767213" y="1233112"/>
            <a:ext cx="8900791" cy="4404284"/>
          </a:xfrm>
          <a:prstGeom prst="rect">
            <a:avLst/>
          </a:prstGeom>
        </p:spPr>
        <p:txBody>
          <a:bodyPr wrap="square">
            <a:spAutoFit/>
          </a:bodyPr>
          <a:lstStyle/>
          <a:p>
            <a:pPr marL="342900" indent="-342900">
              <a:lnSpc>
                <a:spcPct val="120000"/>
              </a:lnSpc>
              <a:buFont typeface="+mj-lt"/>
              <a:buAutoNum type="arabicPeriod"/>
            </a:pPr>
            <a:r>
              <a:rPr lang="en-US" dirty="0">
                <a:solidFill>
                  <a:srgbClr val="FF0000"/>
                </a:solidFill>
                <a:latin typeface="Maiandra GD" pitchFamily="34" charset="0"/>
                <a:cs typeface="American Typewriter"/>
              </a:rPr>
              <a:t>Weak R&amp;D department, IBM spends 6B, Apple 2B,  Dell spends 661M </a:t>
            </a:r>
          </a:p>
          <a:p>
            <a:pPr marL="342900" indent="-342900">
              <a:lnSpc>
                <a:spcPct val="120000"/>
              </a:lnSpc>
              <a:buFont typeface="+mj-lt"/>
              <a:buAutoNum type="arabicPeriod"/>
            </a:pPr>
            <a:r>
              <a:rPr lang="en-US" dirty="0">
                <a:solidFill>
                  <a:srgbClr val="FF0000"/>
                </a:solidFill>
                <a:latin typeface="Maiandra GD" pitchFamily="34" charset="0"/>
                <a:cs typeface="American Typewriter"/>
              </a:rPr>
              <a:t>Customer satisfaction rating of only 77% compared to 86% by apple</a:t>
            </a:r>
          </a:p>
          <a:p>
            <a:pPr marL="342900" indent="-342900">
              <a:lnSpc>
                <a:spcPct val="120000"/>
              </a:lnSpc>
              <a:buFont typeface="+mj-lt"/>
              <a:buAutoNum type="arabicPeriod"/>
            </a:pPr>
            <a:r>
              <a:rPr lang="en-US" dirty="0">
                <a:latin typeface="Maiandra GD" pitchFamily="34" charset="0"/>
                <a:cs typeface="American Typewriter"/>
              </a:rPr>
              <a:t>Net income decrease over 42.2% in since 2008</a:t>
            </a:r>
          </a:p>
          <a:p>
            <a:pPr marL="342900" indent="-342900">
              <a:lnSpc>
                <a:spcPct val="120000"/>
              </a:lnSpc>
              <a:buFont typeface="+mj-lt"/>
              <a:buAutoNum type="arabicPeriod"/>
            </a:pPr>
            <a:r>
              <a:rPr lang="en-US" dirty="0">
                <a:latin typeface="Maiandra GD" pitchFamily="34" charset="0"/>
                <a:cs typeface="American Typewriter"/>
              </a:rPr>
              <a:t>No retail stores. All of them are partner store with companies such as Wal-Mart and BestBuy</a:t>
            </a:r>
          </a:p>
          <a:p>
            <a:pPr marL="342900" indent="-342900">
              <a:lnSpc>
                <a:spcPct val="120000"/>
              </a:lnSpc>
              <a:buFont typeface="+mj-lt"/>
              <a:buAutoNum type="arabicPeriod"/>
            </a:pPr>
            <a:r>
              <a:rPr lang="en-US" dirty="0">
                <a:latin typeface="Maiandra GD" pitchFamily="34" charset="0"/>
                <a:cs typeface="American Typewriter"/>
              </a:rPr>
              <a:t>Dell is computer maker, not manufacturer. They are relying on few large suppliers.  And their competitors can create the same computer because they only builds computer, not design them.</a:t>
            </a:r>
          </a:p>
          <a:p>
            <a:pPr marL="342900" indent="-342900">
              <a:lnSpc>
                <a:spcPct val="120000"/>
              </a:lnSpc>
              <a:buFont typeface="+mj-lt"/>
              <a:buAutoNum type="arabicPeriod"/>
            </a:pPr>
            <a:r>
              <a:rPr lang="en-US" dirty="0">
                <a:solidFill>
                  <a:srgbClr val="FF0000"/>
                </a:solidFill>
                <a:latin typeface="Maiandra GD" pitchFamily="34" charset="0"/>
                <a:cs typeface="American Typewriter"/>
              </a:rPr>
              <a:t>Dell outsources 95% of all their call centers to India.</a:t>
            </a:r>
          </a:p>
          <a:p>
            <a:pPr marL="342900" indent="-342900">
              <a:lnSpc>
                <a:spcPct val="120000"/>
              </a:lnSpc>
              <a:buFont typeface="+mj-lt"/>
              <a:buAutoNum type="arabicPeriod"/>
            </a:pPr>
            <a:r>
              <a:rPr lang="en-US" dirty="0">
                <a:latin typeface="Maiandra GD" pitchFamily="34" charset="0"/>
                <a:cs typeface="American Typewriter"/>
              </a:rPr>
              <a:t>Dell has a significant weakness in targeting the college student segment of the market. </a:t>
            </a:r>
          </a:p>
          <a:p>
            <a:pPr marL="342900" indent="-342900">
              <a:lnSpc>
                <a:spcPct val="120000"/>
              </a:lnSpc>
              <a:buFont typeface="+mj-lt"/>
              <a:buAutoNum type="arabicPeriod"/>
            </a:pPr>
            <a:r>
              <a:rPr lang="en-US" dirty="0">
                <a:latin typeface="Maiandra GD" pitchFamily="34" charset="0"/>
                <a:cs typeface="American Typewriter"/>
              </a:rPr>
              <a:t>Product revenue decreased by 17% due to lower average selling prices in consumer segment. </a:t>
            </a:r>
          </a:p>
        </p:txBody>
      </p:sp>
    </p:spTree>
    <p:extLst>
      <p:ext uri="{BB962C8B-B14F-4D97-AF65-F5344CB8AC3E}">
        <p14:creationId xmlns:p14="http://schemas.microsoft.com/office/powerpoint/2010/main" val="2187295802"/>
      </p:ext>
    </p:extLst>
  </p:cSld>
  <p:clrMapOvr>
    <a:masterClrMapping/>
  </p:clrMapOvr>
  <p:transition>
    <p:pull dir="d"/>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33</a:t>
            </a:fld>
            <a:endParaRPr lang="en-US">
              <a:latin typeface="Maiandra GD" pitchFamily="34" charset="0"/>
            </a:endParaRPr>
          </a:p>
        </p:txBody>
      </p:sp>
      <p:sp>
        <p:nvSpPr>
          <p:cNvPr id="3" name="Rectangle 2"/>
          <p:cNvSpPr/>
          <p:nvPr/>
        </p:nvSpPr>
        <p:spPr>
          <a:xfrm>
            <a:off x="1524004" y="0"/>
            <a:ext cx="243209" cy="6858000"/>
          </a:xfrm>
          <a:prstGeom prst="rect">
            <a:avLst/>
          </a:prstGeom>
          <a:solidFill>
            <a:srgbClr val="60B5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4"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60B500"/>
                </a:solidFill>
                <a:latin typeface="Maiandra GD" pitchFamily="34" charset="0"/>
                <a:cs typeface="Adobe Caslon Pro"/>
              </a:rPr>
              <a:t>IFE</a:t>
            </a:r>
          </a:p>
          <a:p>
            <a:pPr algn="l"/>
            <a:endParaRPr lang="en-US" dirty="0">
              <a:solidFill>
                <a:srgbClr val="A60C48"/>
              </a:solidFill>
              <a:latin typeface="Maiandra GD" pitchFamily="34" charset="0"/>
              <a:cs typeface="Adobe Caslon Pro"/>
            </a:endParaRPr>
          </a:p>
        </p:txBody>
      </p:sp>
      <p:graphicFrame>
        <p:nvGraphicFramePr>
          <p:cNvPr id="5" name="Table 4"/>
          <p:cNvGraphicFramePr>
            <a:graphicFrameLocks noGrp="1"/>
          </p:cNvGraphicFramePr>
          <p:nvPr>
            <p:extLst>
              <p:ext uri="{D42A27DB-BD31-4B8C-83A1-F6EECF244321}">
                <p14:modId xmlns:p14="http://schemas.microsoft.com/office/powerpoint/2010/main" val="483287818"/>
              </p:ext>
            </p:extLst>
          </p:nvPr>
        </p:nvGraphicFramePr>
        <p:xfrm>
          <a:off x="1981200" y="1063416"/>
          <a:ext cx="8530360" cy="5416633"/>
        </p:xfrm>
        <a:graphic>
          <a:graphicData uri="http://schemas.openxmlformats.org/drawingml/2006/table">
            <a:tbl>
              <a:tblPr/>
              <a:tblGrid>
                <a:gridCol w="7397525"/>
                <a:gridCol w="484273"/>
                <a:gridCol w="164289"/>
                <a:gridCol w="484273"/>
              </a:tblGrid>
              <a:tr h="222823">
                <a:tc>
                  <a:txBody>
                    <a:bodyPr/>
                    <a:lstStyle/>
                    <a:p>
                      <a:pPr algn="l" fontAlgn="b"/>
                      <a:r>
                        <a:rPr lang="en-US" sz="1300" b="1" i="0" u="none" strike="noStrike" dirty="0" smtClean="0">
                          <a:solidFill>
                            <a:srgbClr val="000000"/>
                          </a:solidFill>
                          <a:effectLst/>
                          <a:latin typeface="Maiandra GD" pitchFamily="34" charset="0"/>
                        </a:rPr>
                        <a:t>Strengths</a:t>
                      </a:r>
                      <a:endParaRPr lang="en-US" sz="1300" b="1" i="0" u="none" strike="noStrike" dirty="0">
                        <a:solidFill>
                          <a:srgbClr val="000000"/>
                        </a:solidFill>
                        <a:effectLst/>
                        <a:latin typeface="Maiandra GD" pitchFamily="34" charset="0"/>
                      </a:endParaRP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8331">
                <a:tc>
                  <a:txBody>
                    <a:bodyPr/>
                    <a:lstStyle/>
                    <a:p>
                      <a:pPr algn="l" fontAlgn="b"/>
                      <a:r>
                        <a:rPr lang="en-US" sz="1300" b="0" i="0" u="none" strike="noStrike" dirty="0">
                          <a:solidFill>
                            <a:srgbClr val="000000"/>
                          </a:solidFill>
                          <a:effectLst/>
                          <a:latin typeface="Maiandra GD" pitchFamily="34" charset="0"/>
                        </a:rPr>
                        <a:t>1.     Strong cash position of 13.9 Billion</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0.04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3</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0.12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165668">
                <a:tc>
                  <a:txBody>
                    <a:bodyPr/>
                    <a:lstStyle/>
                    <a:p>
                      <a:pPr algn="l" fontAlgn="b"/>
                      <a:r>
                        <a:rPr lang="en-US" sz="1300" b="0" i="0" u="none" strike="noStrike" dirty="0">
                          <a:solidFill>
                            <a:srgbClr val="000000"/>
                          </a:solidFill>
                          <a:effectLst/>
                          <a:latin typeface="Maiandra GD" pitchFamily="34" charset="0"/>
                        </a:rPr>
                        <a:t>2.     Has over 20 different brands in their lineup ranging from servers to laptops.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0.05</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3</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0.15</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12945">
                <a:tc>
                  <a:txBody>
                    <a:bodyPr/>
                    <a:lstStyle/>
                    <a:p>
                      <a:pPr algn="l" fontAlgn="b"/>
                      <a:r>
                        <a:rPr lang="en-US" sz="1300" b="0" i="0" u="none" strike="noStrike">
                          <a:solidFill>
                            <a:srgbClr val="000000"/>
                          </a:solidFill>
                          <a:effectLst/>
                          <a:latin typeface="Maiandra GD" pitchFamily="34" charset="0"/>
                        </a:rPr>
                        <a:t>3.     Supplies customers ranging from consumers to hospitals to government contractors.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0.06</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0.24</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20892">
                <a:tc>
                  <a:txBody>
                    <a:bodyPr/>
                    <a:lstStyle/>
                    <a:p>
                      <a:pPr algn="l" fontAlgn="b"/>
                      <a:r>
                        <a:rPr lang="en-US" sz="1300" b="0" i="0" u="none" strike="noStrike">
                          <a:solidFill>
                            <a:srgbClr val="000000"/>
                          </a:solidFill>
                          <a:effectLst/>
                          <a:latin typeface="Maiandra GD" pitchFamily="34" charset="0"/>
                        </a:rPr>
                        <a:t>4.     One of the best known brands in the world, ranked 46</a:t>
                      </a:r>
                      <a:r>
                        <a:rPr lang="en-US" sz="1300" b="0" i="0" u="none" strike="noStrike" baseline="30000">
                          <a:solidFill>
                            <a:srgbClr val="000000"/>
                          </a:solidFill>
                          <a:effectLst/>
                          <a:latin typeface="Maiandra GD" pitchFamily="34" charset="0"/>
                        </a:rPr>
                        <a:t>th</a:t>
                      </a:r>
                      <a:r>
                        <a:rPr lang="en-US" sz="1300" b="0" i="0" u="none" strike="noStrike">
                          <a:solidFill>
                            <a:srgbClr val="000000"/>
                          </a:solidFill>
                          <a:effectLst/>
                          <a:latin typeface="Maiandra GD" pitchFamily="34" charset="0"/>
                        </a:rPr>
                        <a:t> in the world</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0.05</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20892">
                <a:tc>
                  <a:txBody>
                    <a:bodyPr/>
                    <a:lstStyle/>
                    <a:p>
                      <a:pPr algn="l" fontAlgn="b"/>
                      <a:r>
                        <a:rPr lang="en-US" sz="1300" b="0" i="0" u="none" strike="noStrike">
                          <a:solidFill>
                            <a:srgbClr val="000000"/>
                          </a:solidFill>
                          <a:effectLst/>
                          <a:latin typeface="Maiandra GD" pitchFamily="34" charset="0"/>
                        </a:rPr>
                        <a:t>5.     Ranked #2 in total PC sales.  US &amp; worldwide</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0.28</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34697">
                <a:tc>
                  <a:txBody>
                    <a:bodyPr/>
                    <a:lstStyle/>
                    <a:p>
                      <a:pPr algn="l" fontAlgn="b"/>
                      <a:r>
                        <a:rPr lang="en-US" sz="1300" b="0" i="0" u="none" strike="noStrike">
                          <a:solidFill>
                            <a:srgbClr val="000000"/>
                          </a:solidFill>
                          <a:effectLst/>
                          <a:latin typeface="Maiandra GD" pitchFamily="34" charset="0"/>
                        </a:rPr>
                        <a:t>6.     5% increase in revenue from services due to acquisition of Perot Systems.</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0.05</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3</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0.15</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193281">
                <a:tc>
                  <a:txBody>
                    <a:bodyPr/>
                    <a:lstStyle/>
                    <a:p>
                      <a:pPr algn="l" fontAlgn="b"/>
                      <a:r>
                        <a:rPr lang="en-US" sz="1300" b="0" i="0" u="none" strike="noStrike">
                          <a:solidFill>
                            <a:srgbClr val="000000"/>
                          </a:solidFill>
                          <a:effectLst/>
                          <a:latin typeface="Maiandra GD" pitchFamily="34" charset="0"/>
                        </a:rPr>
                        <a:t>7.     Servers sold from DCS (Data Center Solutions) up 250% in revenue growth since 2009.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0.05</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359353">
                <a:tc>
                  <a:txBody>
                    <a:bodyPr/>
                    <a:lstStyle/>
                    <a:p>
                      <a:pPr algn="l" fontAlgn="b"/>
                      <a:r>
                        <a:rPr lang="en-US" sz="1300" b="0" i="0" u="none" strike="noStrike">
                          <a:solidFill>
                            <a:srgbClr val="000000"/>
                          </a:solidFill>
                          <a:effectLst/>
                          <a:latin typeface="Maiandra GD" pitchFamily="34" charset="0"/>
                        </a:rPr>
                        <a:t>8.     Have a broad range of global customers to diversify risk, ranging from large enterprise to consumers.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0.04</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3</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0.12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r>
              <a:tr h="222823">
                <a:tc>
                  <a:txBody>
                    <a:bodyPr/>
                    <a:lstStyle/>
                    <a:p>
                      <a:pPr algn="l" fontAlgn="b"/>
                      <a:r>
                        <a:rPr lang="en-US" sz="1300" b="1" i="0" u="none" strike="noStrike" dirty="0" smtClean="0">
                          <a:solidFill>
                            <a:srgbClr val="000000"/>
                          </a:solidFill>
                          <a:effectLst/>
                          <a:latin typeface="Maiandra GD" pitchFamily="34" charset="0"/>
                        </a:rPr>
                        <a:t>Weaknesses</a:t>
                      </a:r>
                      <a:endParaRPr lang="en-US" sz="1300" b="1" i="0" u="none" strike="noStrike" dirty="0">
                        <a:solidFill>
                          <a:srgbClr val="000000"/>
                        </a:solidFill>
                        <a:effectLst/>
                        <a:latin typeface="Maiandra GD" pitchFamily="34" charset="0"/>
                      </a:endParaRP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735">
                <a:tc>
                  <a:txBody>
                    <a:bodyPr/>
                    <a:lstStyle/>
                    <a:p>
                      <a:pPr algn="l" fontAlgn="b"/>
                      <a:r>
                        <a:rPr lang="en-US" sz="1300" b="0" i="0" u="none" strike="noStrike">
                          <a:solidFill>
                            <a:srgbClr val="000000"/>
                          </a:solidFill>
                          <a:effectLst/>
                          <a:latin typeface="Maiandra GD" pitchFamily="34" charset="0"/>
                        </a:rPr>
                        <a:t>1.     Weak R&amp;D department, IBM spends 6B, Apple 2B,  Dell spends 661M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0.08</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2</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US" sz="1300" b="0" i="0" u="none" strike="noStrike">
                          <a:solidFill>
                            <a:srgbClr val="000000"/>
                          </a:solidFill>
                          <a:effectLst/>
                          <a:latin typeface="Maiandra GD" pitchFamily="34" charset="0"/>
                        </a:rPr>
                        <a:t>0.16</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r>
              <a:tr h="234697">
                <a:tc>
                  <a:txBody>
                    <a:bodyPr/>
                    <a:lstStyle/>
                    <a:p>
                      <a:pPr algn="l" fontAlgn="b"/>
                      <a:r>
                        <a:rPr lang="en-US" sz="1300" b="0" i="0" u="none" strike="noStrike">
                          <a:solidFill>
                            <a:srgbClr val="000000"/>
                          </a:solidFill>
                          <a:effectLst/>
                          <a:latin typeface="Maiandra GD" pitchFamily="34" charset="0"/>
                        </a:rPr>
                        <a:t>2.     Customer satisfaction rating of only 77% compared to 86% by apple</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0.06</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2</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07087">
                <a:tc>
                  <a:txBody>
                    <a:bodyPr/>
                    <a:lstStyle/>
                    <a:p>
                      <a:pPr algn="l" fontAlgn="b"/>
                      <a:r>
                        <a:rPr lang="en-US" sz="1300" b="0" i="0" u="none" strike="noStrike">
                          <a:solidFill>
                            <a:srgbClr val="000000"/>
                          </a:solidFill>
                          <a:effectLst/>
                          <a:latin typeface="Maiandra GD" pitchFamily="34" charset="0"/>
                        </a:rPr>
                        <a:t>3.     Net income decrease over 42.2% in since 2008</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1</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427977">
                <a:tc>
                  <a:txBody>
                    <a:bodyPr/>
                    <a:lstStyle/>
                    <a:p>
                      <a:pPr algn="l" fontAlgn="b"/>
                      <a:r>
                        <a:rPr lang="en-US" sz="1300" b="0" i="0" u="none" strike="noStrike">
                          <a:solidFill>
                            <a:srgbClr val="000000"/>
                          </a:solidFill>
                          <a:effectLst/>
                          <a:latin typeface="Maiandra GD" pitchFamily="34" charset="0"/>
                        </a:rPr>
                        <a:t>4.     No retail stores. All of them are partner store with companies such as Wal-Mart and BestBuy</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0.08</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2</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0.16</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662676">
                <a:tc>
                  <a:txBody>
                    <a:bodyPr/>
                    <a:lstStyle/>
                    <a:p>
                      <a:pPr algn="l" fontAlgn="b"/>
                      <a:r>
                        <a:rPr lang="en-US" sz="1300" b="0" i="0" u="none" strike="noStrike" dirty="0">
                          <a:solidFill>
                            <a:srgbClr val="000000"/>
                          </a:solidFill>
                          <a:effectLst/>
                          <a:latin typeface="Maiandra GD" pitchFamily="34" charset="0"/>
                        </a:rPr>
                        <a:t>5.     Dell is computer maker, not manufacturer. They are relying on few large suppliers.  And their competitors can create the same computer because they only builds computer, not design them.</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0.08</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1</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0.08</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62309">
                <a:tc>
                  <a:txBody>
                    <a:bodyPr/>
                    <a:lstStyle/>
                    <a:p>
                      <a:pPr algn="l" fontAlgn="b"/>
                      <a:r>
                        <a:rPr lang="en-US" sz="1300" b="0" i="0" u="none" strike="noStrike">
                          <a:solidFill>
                            <a:srgbClr val="000000"/>
                          </a:solidFill>
                          <a:effectLst/>
                          <a:latin typeface="Maiandra GD" pitchFamily="34" charset="0"/>
                        </a:rPr>
                        <a:t>6.     Dell outsources 95% of all their call centers to India.</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2</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0.14</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234697">
                <a:tc>
                  <a:txBody>
                    <a:bodyPr/>
                    <a:lstStyle/>
                    <a:p>
                      <a:pPr algn="l" fontAlgn="b"/>
                      <a:r>
                        <a:rPr lang="en-US" sz="1300" b="0" i="0" u="none" strike="noStrike">
                          <a:solidFill>
                            <a:srgbClr val="000000"/>
                          </a:solidFill>
                          <a:effectLst/>
                          <a:latin typeface="Maiandra GD" pitchFamily="34" charset="0"/>
                        </a:rPr>
                        <a:t>7.     Dell has a significant weakness in targeting the college student segment of the market.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0.08</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2</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US" sz="1300" b="0" i="0" u="none" strike="noStrike">
                          <a:solidFill>
                            <a:srgbClr val="000000"/>
                          </a:solidFill>
                          <a:effectLst/>
                          <a:latin typeface="Maiandra GD" pitchFamily="34" charset="0"/>
                        </a:rPr>
                        <a:t>0.16</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a:noFill/>
                    </a:lnB>
                  </a:tcPr>
                </a:tc>
              </a:tr>
              <a:tr h="386561">
                <a:tc>
                  <a:txBody>
                    <a:bodyPr/>
                    <a:lstStyle/>
                    <a:p>
                      <a:pPr algn="l" fontAlgn="b"/>
                      <a:r>
                        <a:rPr lang="en-US" sz="1300" b="0" i="0" u="none" strike="noStrike" dirty="0">
                          <a:solidFill>
                            <a:srgbClr val="000000"/>
                          </a:solidFill>
                          <a:effectLst/>
                          <a:latin typeface="Maiandra GD" pitchFamily="34" charset="0"/>
                        </a:rPr>
                        <a:t>8.     Product revenue decreased by 17% due to lower average selling prices in consumer segment. </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300" b="0" i="0" u="none" strike="noStrike">
                          <a:solidFill>
                            <a:srgbClr val="000000"/>
                          </a:solidFill>
                          <a:effectLst/>
                          <a:latin typeface="Maiandra GD" pitchFamily="34" charset="0"/>
                        </a:rPr>
                        <a:t>1</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c>
                  <a:txBody>
                    <a:bodyPr/>
                    <a:lstStyle/>
                    <a:p>
                      <a:pPr algn="ctr" fontAlgn="b"/>
                      <a:r>
                        <a:rPr lang="en-US" sz="1300" b="0" i="0" u="none" strike="noStrike" dirty="0">
                          <a:solidFill>
                            <a:srgbClr val="000000"/>
                          </a:solidFill>
                          <a:effectLst/>
                          <a:latin typeface="Maiandra GD" pitchFamily="34" charset="0"/>
                        </a:rPr>
                        <a:t>0.07</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a:noFill/>
                    </a:lnT>
                    <a:lnB w="12700" cap="flat" cmpd="sng" algn="ctr">
                      <a:solidFill>
                        <a:scrgbClr r="0" g="0" b="0"/>
                      </a:solidFill>
                      <a:prstDash val="solid"/>
                      <a:round/>
                      <a:headEnd type="none" w="med" len="med"/>
                      <a:tailEnd type="none" w="med" len="med"/>
                    </a:lnB>
                  </a:tcPr>
                </a:tc>
              </a:tr>
              <a:tr h="411974">
                <a:tc>
                  <a:txBody>
                    <a:bodyPr/>
                    <a:lstStyle/>
                    <a:p>
                      <a:pPr algn="l" fontAlgn="b"/>
                      <a:r>
                        <a:rPr lang="en-US" sz="1300" b="1" i="0" u="none" strike="noStrike" dirty="0">
                          <a:solidFill>
                            <a:srgbClr val="60B500"/>
                          </a:solidFill>
                          <a:effectLst/>
                          <a:latin typeface="Maiandra GD" pitchFamily="34" charset="0"/>
                        </a:rPr>
                        <a:t>Totals</a:t>
                      </a:r>
                    </a:p>
                  </a:txBody>
                  <a:tcPr marL="8562" marR="8562" marT="8562" marB="0" anchor="b">
                    <a:lnL w="12700" cap="flat" cmpd="sng" algn="ctr">
                      <a:solidFill>
                        <a:scrgbClr r="0" g="0" b="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fontAlgn="b"/>
                      <a:r>
                        <a:rPr lang="en-US" sz="1300" b="1" i="0" u="none" strike="noStrike" dirty="0">
                          <a:solidFill>
                            <a:srgbClr val="60B500"/>
                          </a:solidFill>
                          <a:effectLst/>
                          <a:latin typeface="Maiandra GD" pitchFamily="34" charset="0"/>
                        </a:rPr>
                        <a:t>1</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fontAlgn="b"/>
                      <a:r>
                        <a:rPr lang="en-US" sz="1300" b="1" i="0" u="none" strike="noStrike" dirty="0">
                          <a:solidFill>
                            <a:srgbClr val="60B500"/>
                          </a:solidFill>
                          <a:effectLst/>
                          <a:latin typeface="Maiandra GD" pitchFamily="34" charset="0"/>
                        </a:rPr>
                        <a:t> </a:t>
                      </a:r>
                    </a:p>
                  </a:txBody>
                  <a:tcPr marL="8562" marR="8562" marT="856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fontAlgn="b"/>
                      <a:r>
                        <a:rPr lang="en-US" sz="1300" b="1" i="0" u="none" strike="noStrike" dirty="0">
                          <a:solidFill>
                            <a:srgbClr val="60B500"/>
                          </a:solidFill>
                          <a:effectLst/>
                          <a:latin typeface="Maiandra GD" pitchFamily="34" charset="0"/>
                        </a:rPr>
                        <a:t>2.42</a:t>
                      </a:r>
                    </a:p>
                  </a:txBody>
                  <a:tcPr marL="8562" marR="8562" marT="8562" marB="0" anchor="b">
                    <a:lnL w="6350" cap="flat" cmpd="sng" algn="ctr">
                      <a:solidFill>
                        <a:srgbClr val="00000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264387798"/>
      </p:ext>
    </p:extLst>
  </p:cSld>
  <p:clrMapOvr>
    <a:masterClrMapping/>
  </p:clrMapOvr>
  <p:transition>
    <p:pull dir="d"/>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5.</a:t>
            </a:r>
            <a:endParaRPr lang="en-US" sz="2400" dirty="0">
              <a:latin typeface="Maiandra GD" pitchFamily="34" charset="0"/>
              <a:cs typeface="Adobe Garamond Pro"/>
            </a:endParaRPr>
          </a:p>
        </p:txBody>
      </p:sp>
      <p:cxnSp>
        <p:nvCxnSpPr>
          <p:cNvPr id="3" name="Straight Connector 2"/>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49" y="2445305"/>
            <a:ext cx="4756098"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Strategic Formulation</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3215979693"/>
      </p:ext>
    </p:extLst>
  </p:cSld>
  <p:clrMapOvr>
    <a:masterClrMapping/>
  </p:clrMapOvr>
  <p:transition>
    <p:pull dir="d"/>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35</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SWOT Matrix</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1840090" y="933488"/>
            <a:ext cx="4735689" cy="4247317"/>
          </a:xfrm>
          <a:prstGeom prst="rect">
            <a:avLst/>
          </a:prstGeom>
        </p:spPr>
        <p:txBody>
          <a:bodyPr wrap="square">
            <a:spAutoFit/>
          </a:bodyPr>
          <a:lstStyle/>
          <a:p>
            <a:r>
              <a:rPr lang="en-US" b="1" dirty="0">
                <a:latin typeface="Maiandra GD" pitchFamily="34" charset="0"/>
                <a:cs typeface="American Typewriter"/>
              </a:rPr>
              <a:t>SO</a:t>
            </a:r>
          </a:p>
          <a:p>
            <a:r>
              <a:rPr lang="en-US" dirty="0">
                <a:latin typeface="Maiandra GD" pitchFamily="34" charset="0"/>
                <a:cs typeface="American Typewriter"/>
              </a:rPr>
              <a:t>1. Market our </a:t>
            </a:r>
            <a:r>
              <a:rPr lang="en-US" dirty="0" err="1">
                <a:latin typeface="Maiandra GD" pitchFamily="34" charset="0"/>
                <a:cs typeface="American Typewriter"/>
              </a:rPr>
              <a:t>AlienWare</a:t>
            </a:r>
            <a:r>
              <a:rPr lang="en-US" dirty="0">
                <a:latin typeface="Maiandra GD" pitchFamily="34" charset="0"/>
                <a:cs typeface="American Typewriter"/>
              </a:rPr>
              <a:t> PC's to the gaming community (S3, S2, O5)</a:t>
            </a:r>
          </a:p>
          <a:p>
            <a:r>
              <a:rPr lang="en-US" dirty="0">
                <a:latin typeface="Maiandra GD" pitchFamily="34" charset="0"/>
                <a:cs typeface="American Typewriter"/>
              </a:rPr>
              <a:t>2. Look to acquire or merge with another company to increase market share and gain their technology. (S1, O6)</a:t>
            </a:r>
          </a:p>
          <a:p>
            <a:r>
              <a:rPr lang="en-US" dirty="0">
                <a:latin typeface="Maiandra GD" pitchFamily="34" charset="0"/>
                <a:cs typeface="American Typewriter"/>
              </a:rPr>
              <a:t>3. Use Dell's Strong product portfolio to appeal to the cloud infrastructure companies. (S2, O8)</a:t>
            </a:r>
          </a:p>
          <a:p>
            <a:r>
              <a:rPr lang="en-US" b="1" dirty="0">
                <a:latin typeface="Maiandra GD" pitchFamily="34" charset="0"/>
                <a:cs typeface="American Typewriter"/>
              </a:rPr>
              <a:t>WO</a:t>
            </a:r>
          </a:p>
          <a:p>
            <a:r>
              <a:rPr lang="en-US" dirty="0">
                <a:latin typeface="Maiandra GD" pitchFamily="34" charset="0"/>
                <a:cs typeface="American Typewriter"/>
              </a:rPr>
              <a:t>1. Move a portion of the call center back in the U.S. (W3, W7, O3)</a:t>
            </a:r>
          </a:p>
          <a:p>
            <a:r>
              <a:rPr lang="en-US" dirty="0">
                <a:latin typeface="Maiandra GD" pitchFamily="34" charset="0"/>
                <a:cs typeface="American Typewriter"/>
              </a:rPr>
              <a:t>2. Increase the amount of retail stores in the U.S. &amp; Canada to boost PC market share (W5, O7, O10</a:t>
            </a:r>
            <a:r>
              <a:rPr lang="en-US" dirty="0">
                <a:latin typeface="Maiandra GD" pitchFamily="34" charset="0"/>
                <a:cs typeface="American Typewriter"/>
              </a:rPr>
              <a:t>)</a:t>
            </a:r>
            <a:endParaRPr lang="en-US" dirty="0">
              <a:latin typeface="Maiandra GD" pitchFamily="34" charset="0"/>
              <a:cs typeface="American Typewriter"/>
            </a:endParaRPr>
          </a:p>
        </p:txBody>
      </p:sp>
      <p:sp>
        <p:nvSpPr>
          <p:cNvPr id="6" name="Rectangle 5"/>
          <p:cNvSpPr/>
          <p:nvPr/>
        </p:nvSpPr>
        <p:spPr>
          <a:xfrm>
            <a:off x="6477001" y="933487"/>
            <a:ext cx="4190999" cy="1477328"/>
          </a:xfrm>
          <a:prstGeom prst="rect">
            <a:avLst/>
          </a:prstGeom>
        </p:spPr>
        <p:txBody>
          <a:bodyPr wrap="square">
            <a:spAutoFit/>
          </a:bodyPr>
          <a:lstStyle/>
          <a:p>
            <a:r>
              <a:rPr lang="en-US" b="1" dirty="0">
                <a:latin typeface="Maiandra GD" pitchFamily="34" charset="0"/>
                <a:cs typeface="American Typewriter"/>
              </a:rPr>
              <a:t>ST</a:t>
            </a:r>
          </a:p>
          <a:p>
            <a:r>
              <a:rPr lang="en-US" dirty="0">
                <a:latin typeface="Maiandra GD" pitchFamily="34" charset="0"/>
                <a:cs typeface="American Typewriter"/>
              </a:rPr>
              <a:t>1. Increase marketing efforts to regain market share. (T9, S6)</a:t>
            </a:r>
          </a:p>
          <a:p>
            <a:r>
              <a:rPr lang="en-US" dirty="0">
                <a:latin typeface="Maiandra GD" pitchFamily="34" charset="0"/>
                <a:cs typeface="American Typewriter"/>
              </a:rPr>
              <a:t>2. Purchase component companies to hedge cost and control supply. (S1, T10</a:t>
            </a:r>
            <a:r>
              <a:rPr lang="en-US" dirty="0">
                <a:latin typeface="Maiandra GD" pitchFamily="34" charset="0"/>
                <a:cs typeface="American Typewriter"/>
              </a:rPr>
              <a:t>)</a:t>
            </a:r>
          </a:p>
        </p:txBody>
      </p:sp>
      <p:sp>
        <p:nvSpPr>
          <p:cNvPr id="7" name="Rectangle 6"/>
          <p:cNvSpPr/>
          <p:nvPr/>
        </p:nvSpPr>
        <p:spPr>
          <a:xfrm>
            <a:off x="6477000" y="3330224"/>
            <a:ext cx="4346222" cy="2031325"/>
          </a:xfrm>
          <a:prstGeom prst="rect">
            <a:avLst/>
          </a:prstGeom>
        </p:spPr>
        <p:txBody>
          <a:bodyPr wrap="square">
            <a:spAutoFit/>
          </a:bodyPr>
          <a:lstStyle/>
          <a:p>
            <a:r>
              <a:rPr lang="en-US" b="1" dirty="0">
                <a:latin typeface="Maiandra GD" pitchFamily="34" charset="0"/>
                <a:cs typeface="American Typewriter"/>
              </a:rPr>
              <a:t>WT</a:t>
            </a:r>
          </a:p>
          <a:p>
            <a:r>
              <a:rPr lang="en-US" dirty="0">
                <a:latin typeface="Maiandra GD" pitchFamily="34" charset="0"/>
                <a:cs typeface="American Typewriter"/>
              </a:rPr>
              <a:t>1. Invest more in R&amp;D and create a tablet and Smartphone that can compete with </a:t>
            </a:r>
            <a:r>
              <a:rPr lang="en-US" dirty="0" err="1">
                <a:latin typeface="Maiandra GD" pitchFamily="34" charset="0"/>
                <a:cs typeface="American Typewriter"/>
              </a:rPr>
              <a:t>iDevices</a:t>
            </a:r>
            <a:r>
              <a:rPr lang="en-US" dirty="0">
                <a:latin typeface="Maiandra GD" pitchFamily="34" charset="0"/>
                <a:cs typeface="American Typewriter"/>
              </a:rPr>
              <a:t>.(W2, T2, T3, T5)</a:t>
            </a:r>
          </a:p>
          <a:p>
            <a:r>
              <a:rPr lang="en-US" dirty="0">
                <a:latin typeface="Maiandra GD" pitchFamily="34" charset="0"/>
                <a:cs typeface="American Typewriter"/>
              </a:rPr>
              <a:t>2. Invest more in R&amp;D to create new and innovative products to bring to market. (W2, T5)</a:t>
            </a:r>
          </a:p>
        </p:txBody>
      </p:sp>
    </p:spTree>
    <p:extLst>
      <p:ext uri="{BB962C8B-B14F-4D97-AF65-F5344CB8AC3E}">
        <p14:creationId xmlns:p14="http://schemas.microsoft.com/office/powerpoint/2010/main" val="1869626520"/>
      </p:ext>
    </p:extLst>
  </p:cSld>
  <p:clrMapOvr>
    <a:masterClrMapping/>
  </p:clrMapOvr>
  <p:transition>
    <p:pull dir="d"/>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36</a:t>
            </a:fld>
            <a:endParaRPr lang="en-US">
              <a:latin typeface="Maiandra GD" pitchFamily="34" charset="0"/>
            </a:endParaRPr>
          </a:p>
        </p:txBody>
      </p:sp>
      <p:sp>
        <p:nvSpPr>
          <p:cNvPr id="3" name="Title 2"/>
          <p:cNvSpPr txBox="1">
            <a:spLocks/>
          </p:cNvSpPr>
          <p:nvPr/>
        </p:nvSpPr>
        <p:spPr>
          <a:xfrm>
            <a:off x="1981201" y="274638"/>
            <a:ext cx="3587638"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Hebrew"/>
              </a:rPr>
              <a:t>SPACE Matrix</a:t>
            </a:r>
          </a:p>
          <a:p>
            <a:pPr algn="l"/>
            <a:endParaRPr lang="en-US" dirty="0">
              <a:solidFill>
                <a:srgbClr val="A60C48"/>
              </a:solidFill>
              <a:latin typeface="Maiandra GD" pitchFamily="34" charset="0"/>
              <a:cs typeface="American Typewriter"/>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cs typeface="American Typewriter"/>
            </a:endParaRPr>
          </a:p>
        </p:txBody>
      </p:sp>
      <p:graphicFrame>
        <p:nvGraphicFramePr>
          <p:cNvPr id="7" name="Table 6"/>
          <p:cNvGraphicFramePr>
            <a:graphicFrameLocks noGrp="1"/>
          </p:cNvGraphicFramePr>
          <p:nvPr>
            <p:extLst/>
          </p:nvPr>
        </p:nvGraphicFramePr>
        <p:xfrm>
          <a:off x="2223396" y="1160321"/>
          <a:ext cx="7750867" cy="4376871"/>
        </p:xfrm>
        <a:graphic>
          <a:graphicData uri="http://schemas.openxmlformats.org/drawingml/2006/table">
            <a:tbl>
              <a:tblPr/>
              <a:tblGrid>
                <a:gridCol w="2867821"/>
                <a:gridCol w="1026990"/>
                <a:gridCol w="2829066"/>
                <a:gridCol w="1026990"/>
              </a:tblGrid>
              <a:tr h="257463">
                <a:tc>
                  <a:txBody>
                    <a:bodyPr/>
                    <a:lstStyle/>
                    <a:p>
                      <a:pPr algn="l" fontAlgn="b"/>
                      <a:r>
                        <a:rPr lang="en-US" sz="1600" b="0" i="0" u="none" strike="noStrike" dirty="0">
                          <a:solidFill>
                            <a:srgbClr val="000000"/>
                          </a:solidFill>
                          <a:effectLst/>
                          <a:latin typeface="Maiandra GD" pitchFamily="34" charset="0"/>
                        </a:rPr>
                        <a:t>Financial Position </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Score</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Competitive Position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Score</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Cash flow</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Market share</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-3</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Working capital</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Product quality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Inventory turnover</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7</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Customer loyalty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EPS</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1</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Technology know-how</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-6</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Leverage</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Product life cycle</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Liquidity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Capacity utilization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-7</a:t>
                      </a:r>
                    </a:p>
                  </a:txBody>
                  <a:tcPr marL="12700" marR="12700" marT="12700" marB="0" anchor="ctr">
                    <a:lnL>
                      <a:noFill/>
                    </a:lnL>
                    <a:lnR>
                      <a:noFill/>
                    </a:lnR>
                    <a:lnT>
                      <a:noFill/>
                    </a:lnT>
                    <a:lnB>
                      <a:noFill/>
                    </a:lnB>
                  </a:tcPr>
                </a:tc>
              </a:tr>
              <a:tr h="257463">
                <a:tc>
                  <a:txBody>
                    <a:bodyPr/>
                    <a:lstStyle/>
                    <a:p>
                      <a:pPr algn="l" fontAlgn="b"/>
                      <a:endParaRPr lang="en-US" sz="1600" b="0" i="0" u="none" strike="noStrike">
                        <a:solidFill>
                          <a:srgbClr val="000000"/>
                        </a:solidFill>
                        <a:effectLst/>
                        <a:latin typeface="Maiandra GD" pitchFamily="34" charset="0"/>
                      </a:endParaRP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4.33</a:t>
                      </a:r>
                    </a:p>
                  </a:txBody>
                  <a:tcPr marL="12700" marR="12700" marT="12700" marB="0" anchor="ctr">
                    <a:lnL>
                      <a:noFill/>
                    </a:lnL>
                    <a:lnR>
                      <a:noFill/>
                    </a:lnR>
                    <a:lnT>
                      <a:noFill/>
                    </a:lnT>
                    <a:lnB>
                      <a:noFill/>
                    </a:lnB>
                  </a:tcPr>
                </a:tc>
                <a:tc>
                  <a:txBody>
                    <a:bodyPr/>
                    <a:lstStyle/>
                    <a:p>
                      <a:pPr algn="l" fontAlgn="b"/>
                      <a:endParaRPr lang="en-US" sz="1600" b="0" i="0" u="none" strike="noStrike">
                        <a:solidFill>
                          <a:srgbClr val="000000"/>
                        </a:solidFill>
                        <a:effectLst/>
                        <a:latin typeface="Maiandra GD" pitchFamily="34" charset="0"/>
                      </a:endParaRP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-5.00</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Stability Position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Score</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Industry Position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Score</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Technological changes</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-2</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Growth potential</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Rate of inflation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Profit potential</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5</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Demand variability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-1</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Financial stability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6</a:t>
                      </a:r>
                    </a:p>
                  </a:txBody>
                  <a:tcPr marL="12700" marR="12700" marT="12700" marB="0" anchor="ctr">
                    <a:lnL>
                      <a:noFill/>
                    </a:lnL>
                    <a:lnR>
                      <a:noFill/>
                    </a:lnR>
                    <a:lnT>
                      <a:noFill/>
                    </a:lnT>
                    <a:lnB>
                      <a:noFill/>
                    </a:lnB>
                  </a:tcPr>
                </a:tc>
              </a:tr>
              <a:tr h="257463">
                <a:tc>
                  <a:txBody>
                    <a:bodyPr/>
                    <a:lstStyle/>
                    <a:p>
                      <a:pPr algn="l" fontAlgn="b"/>
                      <a:r>
                        <a:rPr lang="en-US" sz="1600" b="0" i="0" u="none" strike="noStrike" dirty="0">
                          <a:solidFill>
                            <a:srgbClr val="000000"/>
                          </a:solidFill>
                          <a:effectLst/>
                          <a:latin typeface="Maiandra GD" pitchFamily="34" charset="0"/>
                        </a:rPr>
                        <a:t>Competitive pressure</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-2</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Extent leverage</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Barriers to entry</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-4</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Resource utilization</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1</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Price elasticity of demand</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-2</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Ease of entry into market</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2</a:t>
                      </a:r>
                    </a:p>
                  </a:txBody>
                  <a:tcPr marL="12700" marR="12700" marT="12700" marB="0" anchor="ctr">
                    <a:lnL>
                      <a:noFill/>
                    </a:lnL>
                    <a:lnR>
                      <a:noFill/>
                    </a:lnR>
                    <a:lnT>
                      <a:noFill/>
                    </a:lnT>
                    <a:lnB>
                      <a:noFill/>
                    </a:lnB>
                  </a:tcPr>
                </a:tc>
              </a:tr>
              <a:tr h="257463">
                <a:tc>
                  <a:txBody>
                    <a:bodyPr/>
                    <a:lstStyle/>
                    <a:p>
                      <a:pPr algn="l" fontAlgn="b"/>
                      <a:endParaRPr lang="en-US" sz="1600" b="0" i="0" u="none" strike="noStrike">
                        <a:solidFill>
                          <a:srgbClr val="000000"/>
                        </a:solidFill>
                        <a:effectLst/>
                        <a:latin typeface="Maiandra GD" pitchFamily="34" charset="0"/>
                      </a:endParaRP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-2.50</a:t>
                      </a:r>
                    </a:p>
                  </a:txBody>
                  <a:tcPr marL="12700" marR="12700" marT="12700" marB="0" anchor="ctr">
                    <a:lnL>
                      <a:noFill/>
                    </a:lnL>
                    <a:lnR>
                      <a:noFill/>
                    </a:lnR>
                    <a:lnT>
                      <a:noFill/>
                    </a:lnT>
                    <a:lnB>
                      <a:noFill/>
                    </a:lnB>
                  </a:tcPr>
                </a:tc>
                <a:tc>
                  <a:txBody>
                    <a:bodyPr/>
                    <a:lstStyle/>
                    <a:p>
                      <a:pPr algn="l" fontAlgn="b"/>
                      <a:endParaRPr lang="en-US" sz="1600" b="0" i="0" u="none" strike="noStrike">
                        <a:solidFill>
                          <a:srgbClr val="000000"/>
                        </a:solidFill>
                        <a:effectLst/>
                        <a:latin typeface="Maiandra GD" pitchFamily="34" charset="0"/>
                      </a:endParaRP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3.83</a:t>
                      </a:r>
                    </a:p>
                  </a:txBody>
                  <a:tcPr marL="12700" marR="12700" marT="12700" marB="0" anchor="ctr">
                    <a:lnL>
                      <a:noFill/>
                    </a:lnL>
                    <a:lnR>
                      <a:noFill/>
                    </a:lnR>
                    <a:lnT>
                      <a:noFill/>
                    </a:lnT>
                    <a:lnB>
                      <a:noFill/>
                    </a:lnB>
                  </a:tcPr>
                </a:tc>
              </a:tr>
              <a:tr h="257463">
                <a:tc>
                  <a:txBody>
                    <a:bodyPr/>
                    <a:lstStyle/>
                    <a:p>
                      <a:pPr algn="l" fontAlgn="b"/>
                      <a:r>
                        <a:rPr lang="en-US" sz="1600" b="0" i="0" u="none" strike="noStrike">
                          <a:solidFill>
                            <a:srgbClr val="000000"/>
                          </a:solidFill>
                          <a:effectLst/>
                          <a:latin typeface="Maiandra GD" pitchFamily="34" charset="0"/>
                        </a:rPr>
                        <a:t>x-axis</a:t>
                      </a:r>
                    </a:p>
                  </a:txBody>
                  <a:tcPr marL="12700" marR="12700" marT="12700" marB="0" anchor="b">
                    <a:lnL>
                      <a:noFill/>
                    </a:lnL>
                    <a:lnR>
                      <a:noFill/>
                    </a:lnR>
                    <a:lnT>
                      <a:noFill/>
                    </a:lnT>
                    <a:lnB>
                      <a:noFill/>
                    </a:lnB>
                  </a:tcPr>
                </a:tc>
                <a:tc>
                  <a:txBody>
                    <a:bodyPr/>
                    <a:lstStyle/>
                    <a:p>
                      <a:pPr algn="ctr" fontAlgn="ctr"/>
                      <a:r>
                        <a:rPr lang="en-US" sz="1600" b="0" i="0" u="none" strike="noStrike">
                          <a:solidFill>
                            <a:srgbClr val="000000"/>
                          </a:solidFill>
                          <a:effectLst/>
                          <a:latin typeface="Maiandra GD" pitchFamily="34" charset="0"/>
                        </a:rPr>
                        <a:t>1.83</a:t>
                      </a:r>
                    </a:p>
                  </a:txBody>
                  <a:tcPr marL="12700" marR="12700" marT="12700" marB="0" anchor="ctr">
                    <a:lnL>
                      <a:noFill/>
                    </a:lnL>
                    <a:lnR>
                      <a:noFill/>
                    </a:lnR>
                    <a:lnT>
                      <a:noFill/>
                    </a:lnT>
                    <a:lnB>
                      <a:noFill/>
                    </a:lnB>
                  </a:tcPr>
                </a:tc>
                <a:tc>
                  <a:txBody>
                    <a:bodyPr/>
                    <a:lstStyle/>
                    <a:p>
                      <a:pPr algn="l" fontAlgn="b"/>
                      <a:r>
                        <a:rPr lang="en-US" sz="1600" b="0" i="0" u="none" strike="noStrike">
                          <a:solidFill>
                            <a:srgbClr val="000000"/>
                          </a:solidFill>
                          <a:effectLst/>
                          <a:latin typeface="Maiandra GD" pitchFamily="34" charset="0"/>
                        </a:rPr>
                        <a:t>y-axis</a:t>
                      </a:r>
                    </a:p>
                  </a:txBody>
                  <a:tcPr marL="12700" marR="12700" marT="12700" marB="0" anchor="b">
                    <a:lnL>
                      <a:noFill/>
                    </a:lnL>
                    <a:lnR>
                      <a:noFill/>
                    </a:lnR>
                    <a:lnT>
                      <a:noFill/>
                    </a:lnT>
                    <a:lnB>
                      <a:noFill/>
                    </a:lnB>
                  </a:tcPr>
                </a:tc>
                <a:tc>
                  <a:txBody>
                    <a:bodyPr/>
                    <a:lstStyle/>
                    <a:p>
                      <a:pPr algn="ctr" fontAlgn="ctr"/>
                      <a:r>
                        <a:rPr lang="en-US" sz="1600" b="0" i="0" u="none" strike="noStrike" dirty="0">
                          <a:solidFill>
                            <a:srgbClr val="000000"/>
                          </a:solidFill>
                          <a:effectLst/>
                          <a:latin typeface="Maiandra GD" pitchFamily="34" charset="0"/>
                        </a:rPr>
                        <a:t>-1.17</a:t>
                      </a:r>
                    </a:p>
                  </a:txBody>
                  <a:tcPr marL="12700" marR="12700" marT="12700" marB="0" anchor="ctr">
                    <a:lnL>
                      <a:noFill/>
                    </a:lnL>
                    <a:lnR>
                      <a:noFill/>
                    </a:lnR>
                    <a:lnT>
                      <a:noFill/>
                    </a:lnT>
                    <a:lnB>
                      <a:noFill/>
                    </a:lnB>
                  </a:tcPr>
                </a:tc>
              </a:tr>
            </a:tbl>
          </a:graphicData>
        </a:graphic>
      </p:graphicFrame>
    </p:spTree>
    <p:extLst>
      <p:ext uri="{BB962C8B-B14F-4D97-AF65-F5344CB8AC3E}">
        <p14:creationId xmlns:p14="http://schemas.microsoft.com/office/powerpoint/2010/main" val="2804015615"/>
      </p:ext>
    </p:extLst>
  </p:cSld>
  <p:clrMapOvr>
    <a:masterClrMapping/>
  </p:clrMapOvr>
  <p:transition>
    <p:pull dir="d"/>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cs typeface="American Typewriter"/>
              </a:rPr>
              <a:pPr/>
              <a:t>37</a:t>
            </a:fld>
            <a:endParaRPr lang="en-US">
              <a:latin typeface="Maiandra GD" pitchFamily="34" charset="0"/>
              <a:cs typeface="American Typewriter"/>
            </a:endParaRPr>
          </a:p>
        </p:txBody>
      </p:sp>
      <p:sp>
        <p:nvSpPr>
          <p:cNvPr id="3" name="Title 2"/>
          <p:cNvSpPr txBox="1">
            <a:spLocks/>
          </p:cNvSpPr>
          <p:nvPr/>
        </p:nvSpPr>
        <p:spPr>
          <a:xfrm>
            <a:off x="1981201" y="274638"/>
            <a:ext cx="3587638"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Hebrew"/>
              </a:rPr>
              <a:t>SPACE Matrix</a:t>
            </a:r>
          </a:p>
          <a:p>
            <a:pPr algn="l"/>
            <a:endParaRPr lang="en-US" dirty="0">
              <a:solidFill>
                <a:srgbClr val="A60C48"/>
              </a:solidFill>
              <a:latin typeface="Maiandra GD" pitchFamily="34" charset="0"/>
              <a:cs typeface="American Typewriter"/>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cs typeface="American Typewriter"/>
            </a:endParaRPr>
          </a:p>
        </p:txBody>
      </p:sp>
      <p:cxnSp>
        <p:nvCxnSpPr>
          <p:cNvPr id="7" name="Straight Connector 6"/>
          <p:cNvCxnSpPr/>
          <p:nvPr/>
        </p:nvCxnSpPr>
        <p:spPr>
          <a:xfrm>
            <a:off x="2979916" y="3223767"/>
            <a:ext cx="3240000" cy="0"/>
          </a:xfrm>
          <a:prstGeom prst="line">
            <a:avLst/>
          </a:prstGeom>
          <a:ln>
            <a:solidFill>
              <a:srgbClr val="348AB4"/>
            </a:solidFill>
          </a:ln>
          <a:effectLst/>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rot="5400000">
            <a:off x="4428209" y="3223767"/>
            <a:ext cx="3600000" cy="0"/>
          </a:xfrm>
          <a:prstGeom prst="line">
            <a:avLst/>
          </a:prstGeom>
          <a:ln>
            <a:solidFill>
              <a:srgbClr val="348AB4"/>
            </a:solidFill>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6219916" y="3223767"/>
            <a:ext cx="3240000" cy="0"/>
          </a:xfrm>
          <a:prstGeom prst="line">
            <a:avLst/>
          </a:prstGeom>
          <a:ln>
            <a:solidFill>
              <a:srgbClr val="348AB4"/>
            </a:solidFill>
          </a:ln>
          <a:effectLst/>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3232867" y="1756302"/>
            <a:ext cx="1630477" cy="369332"/>
          </a:xfrm>
          <a:prstGeom prst="rect">
            <a:avLst/>
          </a:prstGeom>
          <a:noFill/>
        </p:spPr>
        <p:txBody>
          <a:bodyPr wrap="square" rtlCol="0">
            <a:spAutoFit/>
          </a:bodyPr>
          <a:lstStyle/>
          <a:p>
            <a:r>
              <a:rPr lang="en-US" dirty="0">
                <a:latin typeface="Maiandra GD" pitchFamily="34" charset="0"/>
                <a:cs typeface="American Typewriter"/>
              </a:rPr>
              <a:t>Conservative</a:t>
            </a:r>
            <a:endParaRPr lang="en-US" dirty="0">
              <a:latin typeface="Maiandra GD" pitchFamily="34" charset="0"/>
              <a:cs typeface="American Typewriter"/>
            </a:endParaRPr>
          </a:p>
        </p:txBody>
      </p:sp>
      <p:sp>
        <p:nvSpPr>
          <p:cNvPr id="12" name="TextBox 11"/>
          <p:cNvSpPr txBox="1"/>
          <p:nvPr/>
        </p:nvSpPr>
        <p:spPr>
          <a:xfrm>
            <a:off x="7452707" y="1724036"/>
            <a:ext cx="1439797" cy="369332"/>
          </a:xfrm>
          <a:prstGeom prst="rect">
            <a:avLst/>
          </a:prstGeom>
          <a:noFill/>
        </p:spPr>
        <p:txBody>
          <a:bodyPr wrap="square" rtlCol="0">
            <a:spAutoFit/>
          </a:bodyPr>
          <a:lstStyle/>
          <a:p>
            <a:r>
              <a:rPr lang="en-US" dirty="0">
                <a:latin typeface="Maiandra GD" pitchFamily="34" charset="0"/>
                <a:cs typeface="American Typewriter"/>
              </a:rPr>
              <a:t>Aggressive</a:t>
            </a:r>
            <a:endParaRPr lang="en-US" dirty="0">
              <a:latin typeface="Maiandra GD" pitchFamily="34" charset="0"/>
              <a:cs typeface="American Typewriter"/>
            </a:endParaRPr>
          </a:p>
        </p:txBody>
      </p:sp>
      <p:sp>
        <p:nvSpPr>
          <p:cNvPr id="13" name="TextBox 12"/>
          <p:cNvSpPr txBox="1"/>
          <p:nvPr/>
        </p:nvSpPr>
        <p:spPr>
          <a:xfrm>
            <a:off x="3232867" y="4483700"/>
            <a:ext cx="1630477" cy="369332"/>
          </a:xfrm>
          <a:prstGeom prst="rect">
            <a:avLst/>
          </a:prstGeom>
          <a:noFill/>
        </p:spPr>
        <p:txBody>
          <a:bodyPr wrap="square" rtlCol="0">
            <a:spAutoFit/>
          </a:bodyPr>
          <a:lstStyle/>
          <a:p>
            <a:r>
              <a:rPr lang="en-US" dirty="0">
                <a:latin typeface="Maiandra GD" pitchFamily="34" charset="0"/>
                <a:cs typeface="American Typewriter"/>
              </a:rPr>
              <a:t>Defensive</a:t>
            </a:r>
            <a:endParaRPr lang="en-US" dirty="0">
              <a:latin typeface="Maiandra GD" pitchFamily="34" charset="0"/>
              <a:cs typeface="American Typewriter"/>
            </a:endParaRPr>
          </a:p>
        </p:txBody>
      </p:sp>
      <p:sp>
        <p:nvSpPr>
          <p:cNvPr id="14" name="TextBox 13"/>
          <p:cNvSpPr txBox="1"/>
          <p:nvPr/>
        </p:nvSpPr>
        <p:spPr>
          <a:xfrm>
            <a:off x="7452707" y="4483700"/>
            <a:ext cx="1630477" cy="369332"/>
          </a:xfrm>
          <a:prstGeom prst="rect">
            <a:avLst/>
          </a:prstGeom>
          <a:noFill/>
        </p:spPr>
        <p:txBody>
          <a:bodyPr wrap="square" rtlCol="0">
            <a:spAutoFit/>
          </a:bodyPr>
          <a:lstStyle/>
          <a:p>
            <a:r>
              <a:rPr lang="en-US" dirty="0">
                <a:latin typeface="Maiandra GD" pitchFamily="34" charset="0"/>
                <a:cs typeface="American Typewriter"/>
              </a:rPr>
              <a:t>Competitive</a:t>
            </a:r>
            <a:endParaRPr lang="en-US" dirty="0">
              <a:latin typeface="Maiandra GD" pitchFamily="34" charset="0"/>
              <a:cs typeface="American Typewriter"/>
            </a:endParaRPr>
          </a:p>
        </p:txBody>
      </p:sp>
      <p:sp>
        <p:nvSpPr>
          <p:cNvPr id="15" name="TextBox 14"/>
          <p:cNvSpPr txBox="1"/>
          <p:nvPr/>
        </p:nvSpPr>
        <p:spPr>
          <a:xfrm>
            <a:off x="5977367" y="1054435"/>
            <a:ext cx="501685" cy="369332"/>
          </a:xfrm>
          <a:prstGeom prst="rect">
            <a:avLst/>
          </a:prstGeom>
          <a:noFill/>
        </p:spPr>
        <p:txBody>
          <a:bodyPr wrap="square" rtlCol="0">
            <a:spAutoFit/>
          </a:bodyPr>
          <a:lstStyle/>
          <a:p>
            <a:r>
              <a:rPr lang="en-US" dirty="0">
                <a:solidFill>
                  <a:srgbClr val="348AB4"/>
                </a:solidFill>
                <a:latin typeface="Maiandra GD" pitchFamily="34" charset="0"/>
                <a:cs typeface="American Typewriter"/>
              </a:rPr>
              <a:t>FP</a:t>
            </a:r>
            <a:endParaRPr lang="en-US" dirty="0">
              <a:solidFill>
                <a:srgbClr val="348AB4"/>
              </a:solidFill>
              <a:latin typeface="Maiandra GD" pitchFamily="34" charset="0"/>
              <a:cs typeface="American Typewriter"/>
            </a:endParaRPr>
          </a:p>
        </p:txBody>
      </p:sp>
      <p:sp>
        <p:nvSpPr>
          <p:cNvPr id="16" name="TextBox 15"/>
          <p:cNvSpPr txBox="1"/>
          <p:nvPr/>
        </p:nvSpPr>
        <p:spPr>
          <a:xfrm>
            <a:off x="2570939" y="3007741"/>
            <a:ext cx="501685" cy="369332"/>
          </a:xfrm>
          <a:prstGeom prst="rect">
            <a:avLst/>
          </a:prstGeom>
          <a:noFill/>
        </p:spPr>
        <p:txBody>
          <a:bodyPr wrap="square" rtlCol="0">
            <a:spAutoFit/>
          </a:bodyPr>
          <a:lstStyle/>
          <a:p>
            <a:r>
              <a:rPr lang="en-US" dirty="0">
                <a:solidFill>
                  <a:srgbClr val="348AB4"/>
                </a:solidFill>
                <a:latin typeface="Maiandra GD" pitchFamily="34" charset="0"/>
                <a:cs typeface="American Typewriter"/>
              </a:rPr>
              <a:t>CP</a:t>
            </a:r>
            <a:endParaRPr lang="en-US" dirty="0">
              <a:solidFill>
                <a:srgbClr val="348AB4"/>
              </a:solidFill>
              <a:latin typeface="Maiandra GD" pitchFamily="34" charset="0"/>
              <a:cs typeface="American Typewriter"/>
            </a:endParaRPr>
          </a:p>
        </p:txBody>
      </p:sp>
      <p:sp>
        <p:nvSpPr>
          <p:cNvPr id="17" name="TextBox 16"/>
          <p:cNvSpPr txBox="1"/>
          <p:nvPr/>
        </p:nvSpPr>
        <p:spPr>
          <a:xfrm>
            <a:off x="5993045" y="4928477"/>
            <a:ext cx="501685" cy="369332"/>
          </a:xfrm>
          <a:prstGeom prst="rect">
            <a:avLst/>
          </a:prstGeom>
          <a:noFill/>
        </p:spPr>
        <p:txBody>
          <a:bodyPr wrap="square" rtlCol="0">
            <a:spAutoFit/>
          </a:bodyPr>
          <a:lstStyle/>
          <a:p>
            <a:r>
              <a:rPr lang="en-US" dirty="0">
                <a:solidFill>
                  <a:srgbClr val="348AB4"/>
                </a:solidFill>
                <a:latin typeface="Maiandra GD" pitchFamily="34" charset="0"/>
                <a:cs typeface="American Typewriter"/>
              </a:rPr>
              <a:t>SP</a:t>
            </a:r>
            <a:endParaRPr lang="en-US" dirty="0">
              <a:solidFill>
                <a:srgbClr val="348AB4"/>
              </a:solidFill>
              <a:latin typeface="Maiandra GD" pitchFamily="34" charset="0"/>
              <a:cs typeface="American Typewriter"/>
            </a:endParaRPr>
          </a:p>
        </p:txBody>
      </p:sp>
      <p:sp>
        <p:nvSpPr>
          <p:cNvPr id="20" name="TextBox 19"/>
          <p:cNvSpPr txBox="1"/>
          <p:nvPr/>
        </p:nvSpPr>
        <p:spPr>
          <a:xfrm>
            <a:off x="9407766" y="3007741"/>
            <a:ext cx="501685" cy="369332"/>
          </a:xfrm>
          <a:prstGeom prst="rect">
            <a:avLst/>
          </a:prstGeom>
          <a:noFill/>
        </p:spPr>
        <p:txBody>
          <a:bodyPr wrap="square" rtlCol="0">
            <a:spAutoFit/>
          </a:bodyPr>
          <a:lstStyle/>
          <a:p>
            <a:r>
              <a:rPr lang="en-US" dirty="0">
                <a:solidFill>
                  <a:srgbClr val="348AB4"/>
                </a:solidFill>
                <a:latin typeface="Maiandra GD" pitchFamily="34" charset="0"/>
                <a:cs typeface="American Typewriter"/>
              </a:rPr>
              <a:t>I</a:t>
            </a:r>
            <a:r>
              <a:rPr lang="en-US" dirty="0">
                <a:solidFill>
                  <a:srgbClr val="348AB4"/>
                </a:solidFill>
                <a:latin typeface="Maiandra GD" pitchFamily="34" charset="0"/>
                <a:cs typeface="American Typewriter"/>
              </a:rPr>
              <a:t>P</a:t>
            </a:r>
            <a:endParaRPr lang="en-US" dirty="0">
              <a:solidFill>
                <a:srgbClr val="348AB4"/>
              </a:solidFill>
              <a:latin typeface="Maiandra GD" pitchFamily="34" charset="0"/>
              <a:cs typeface="American Typewriter"/>
            </a:endParaRPr>
          </a:p>
        </p:txBody>
      </p:sp>
      <p:sp>
        <p:nvSpPr>
          <p:cNvPr id="23" name="Rectangle 22"/>
          <p:cNvSpPr>
            <a:spLocks noChangeArrowheads="1"/>
          </p:cNvSpPr>
          <p:nvPr/>
        </p:nvSpPr>
        <p:spPr bwMode="auto">
          <a:xfrm>
            <a:off x="5922329" y="162348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+6</a:t>
            </a:r>
            <a:endParaRPr lang="en-US" sz="1200" dirty="0">
              <a:latin typeface="Maiandra GD" pitchFamily="34" charset="0"/>
              <a:ea typeface="ＭＳ 明朝"/>
              <a:cs typeface="American Typewriter"/>
            </a:endParaRPr>
          </a:p>
        </p:txBody>
      </p:sp>
      <p:sp>
        <p:nvSpPr>
          <p:cNvPr id="24" name="Rectangle 23"/>
          <p:cNvSpPr>
            <a:spLocks noChangeArrowheads="1"/>
          </p:cNvSpPr>
          <p:nvPr/>
        </p:nvSpPr>
        <p:spPr bwMode="auto">
          <a:xfrm>
            <a:off x="5922329" y="290788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+1</a:t>
            </a:r>
            <a:endParaRPr lang="en-US" sz="1200" dirty="0">
              <a:latin typeface="Maiandra GD" pitchFamily="34" charset="0"/>
              <a:ea typeface="ＭＳ 明朝"/>
              <a:cs typeface="American Typewriter"/>
            </a:endParaRPr>
          </a:p>
        </p:txBody>
      </p:sp>
      <p:sp>
        <p:nvSpPr>
          <p:cNvPr id="25" name="Rectangle 24"/>
          <p:cNvSpPr>
            <a:spLocks noChangeArrowheads="1"/>
          </p:cNvSpPr>
          <p:nvPr/>
        </p:nvSpPr>
        <p:spPr bwMode="auto">
          <a:xfrm>
            <a:off x="5922329" y="188124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+5</a:t>
            </a:r>
            <a:endParaRPr lang="en-US" sz="1200" dirty="0">
              <a:latin typeface="Maiandra GD" pitchFamily="34" charset="0"/>
              <a:ea typeface="ＭＳ 明朝"/>
              <a:cs typeface="American Typewriter"/>
            </a:endParaRPr>
          </a:p>
        </p:txBody>
      </p:sp>
      <p:sp>
        <p:nvSpPr>
          <p:cNvPr id="26" name="Rectangle 25"/>
          <p:cNvSpPr>
            <a:spLocks noChangeArrowheads="1"/>
          </p:cNvSpPr>
          <p:nvPr/>
        </p:nvSpPr>
        <p:spPr bwMode="auto">
          <a:xfrm>
            <a:off x="5922329" y="213900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+4</a:t>
            </a:r>
            <a:endParaRPr lang="en-US" sz="1200" dirty="0">
              <a:latin typeface="Maiandra GD" pitchFamily="34" charset="0"/>
              <a:ea typeface="ＭＳ 明朝"/>
              <a:cs typeface="American Typewriter"/>
            </a:endParaRPr>
          </a:p>
        </p:txBody>
      </p:sp>
      <p:sp>
        <p:nvSpPr>
          <p:cNvPr id="27" name="Rectangle 26"/>
          <p:cNvSpPr>
            <a:spLocks noChangeArrowheads="1"/>
          </p:cNvSpPr>
          <p:nvPr/>
        </p:nvSpPr>
        <p:spPr bwMode="auto">
          <a:xfrm>
            <a:off x="5922329" y="238108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+3</a:t>
            </a:r>
            <a:endParaRPr lang="en-US" sz="1200" dirty="0">
              <a:latin typeface="Maiandra GD" pitchFamily="34" charset="0"/>
              <a:ea typeface="ＭＳ 明朝"/>
              <a:cs typeface="American Typewriter"/>
            </a:endParaRPr>
          </a:p>
        </p:txBody>
      </p:sp>
      <p:sp>
        <p:nvSpPr>
          <p:cNvPr id="28" name="Rectangle 27"/>
          <p:cNvSpPr>
            <a:spLocks noChangeArrowheads="1"/>
          </p:cNvSpPr>
          <p:nvPr/>
        </p:nvSpPr>
        <p:spPr bwMode="auto">
          <a:xfrm>
            <a:off x="5922329" y="265232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+2</a:t>
            </a:r>
            <a:endParaRPr lang="en-US" sz="1200" dirty="0">
              <a:latin typeface="Maiandra GD" pitchFamily="34" charset="0"/>
              <a:ea typeface="ＭＳ 明朝"/>
              <a:cs typeface="American Typewriter"/>
            </a:endParaRPr>
          </a:p>
        </p:txBody>
      </p:sp>
      <p:sp>
        <p:nvSpPr>
          <p:cNvPr id="29" name="Rectangle 28"/>
          <p:cNvSpPr>
            <a:spLocks noChangeArrowheads="1"/>
          </p:cNvSpPr>
          <p:nvPr/>
        </p:nvSpPr>
        <p:spPr bwMode="auto">
          <a:xfrm>
            <a:off x="5930333" y="4499287"/>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6</a:t>
            </a:r>
            <a:endParaRPr lang="en-US" sz="1200" dirty="0">
              <a:latin typeface="Maiandra GD" pitchFamily="34" charset="0"/>
              <a:ea typeface="ＭＳ 明朝"/>
              <a:cs typeface="American Typewriter"/>
            </a:endParaRPr>
          </a:p>
        </p:txBody>
      </p:sp>
      <p:sp>
        <p:nvSpPr>
          <p:cNvPr id="30" name="Rectangle 29"/>
          <p:cNvSpPr>
            <a:spLocks noChangeArrowheads="1"/>
          </p:cNvSpPr>
          <p:nvPr/>
        </p:nvSpPr>
        <p:spPr bwMode="auto">
          <a:xfrm>
            <a:off x="5922329" y="3308672"/>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1</a:t>
            </a:r>
            <a:endParaRPr lang="en-US" sz="1200" dirty="0">
              <a:latin typeface="Maiandra GD" pitchFamily="34" charset="0"/>
              <a:ea typeface="ＭＳ 明朝"/>
              <a:cs typeface="American Typewriter"/>
            </a:endParaRPr>
          </a:p>
        </p:txBody>
      </p:sp>
      <p:sp>
        <p:nvSpPr>
          <p:cNvPr id="31" name="Rectangle 30"/>
          <p:cNvSpPr>
            <a:spLocks noChangeArrowheads="1"/>
          </p:cNvSpPr>
          <p:nvPr/>
        </p:nvSpPr>
        <p:spPr bwMode="auto">
          <a:xfrm>
            <a:off x="5930333" y="4255100"/>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5</a:t>
            </a:r>
            <a:endParaRPr lang="en-US" sz="1200" dirty="0">
              <a:latin typeface="Maiandra GD" pitchFamily="34" charset="0"/>
              <a:ea typeface="ＭＳ 明朝"/>
              <a:cs typeface="American Typewriter"/>
            </a:endParaRPr>
          </a:p>
        </p:txBody>
      </p:sp>
      <p:sp>
        <p:nvSpPr>
          <p:cNvPr id="32" name="Rectangle 31"/>
          <p:cNvSpPr>
            <a:spLocks noChangeArrowheads="1"/>
          </p:cNvSpPr>
          <p:nvPr/>
        </p:nvSpPr>
        <p:spPr bwMode="auto">
          <a:xfrm>
            <a:off x="5922329" y="4006886"/>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4</a:t>
            </a:r>
            <a:endParaRPr lang="en-US" sz="1200" dirty="0">
              <a:latin typeface="Maiandra GD" pitchFamily="34" charset="0"/>
              <a:ea typeface="ＭＳ 明朝"/>
              <a:cs typeface="American Typewriter"/>
            </a:endParaRPr>
          </a:p>
        </p:txBody>
      </p:sp>
      <p:sp>
        <p:nvSpPr>
          <p:cNvPr id="33" name="Rectangle 32"/>
          <p:cNvSpPr>
            <a:spLocks noChangeArrowheads="1"/>
          </p:cNvSpPr>
          <p:nvPr/>
        </p:nvSpPr>
        <p:spPr bwMode="auto">
          <a:xfrm>
            <a:off x="5922329" y="3795976"/>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3</a:t>
            </a:r>
            <a:endParaRPr lang="en-US" sz="1200" dirty="0">
              <a:latin typeface="Maiandra GD" pitchFamily="34" charset="0"/>
              <a:ea typeface="ＭＳ 明朝"/>
              <a:cs typeface="American Typewriter"/>
            </a:endParaRPr>
          </a:p>
        </p:txBody>
      </p:sp>
      <p:sp>
        <p:nvSpPr>
          <p:cNvPr id="34" name="Rectangle 33"/>
          <p:cNvSpPr>
            <a:spLocks noChangeArrowheads="1"/>
          </p:cNvSpPr>
          <p:nvPr/>
        </p:nvSpPr>
        <p:spPr bwMode="auto">
          <a:xfrm>
            <a:off x="5922329" y="3546825"/>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2</a:t>
            </a:r>
            <a:endParaRPr lang="en-US" sz="1200" dirty="0">
              <a:latin typeface="Maiandra GD" pitchFamily="34" charset="0"/>
              <a:ea typeface="ＭＳ 明朝"/>
              <a:cs typeface="American Typewriter"/>
            </a:endParaRPr>
          </a:p>
        </p:txBody>
      </p:sp>
      <p:sp>
        <p:nvSpPr>
          <p:cNvPr id="35" name="Rectangle 34"/>
          <p:cNvSpPr>
            <a:spLocks noChangeArrowheads="1"/>
          </p:cNvSpPr>
          <p:nvPr/>
        </p:nvSpPr>
        <p:spPr bwMode="auto">
          <a:xfrm>
            <a:off x="6228210" y="322616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+1</a:t>
            </a:r>
            <a:endParaRPr lang="en-US" sz="1200" dirty="0">
              <a:latin typeface="Maiandra GD" pitchFamily="34" charset="0"/>
              <a:ea typeface="ＭＳ 明朝"/>
              <a:cs typeface="American Typewriter"/>
            </a:endParaRPr>
          </a:p>
        </p:txBody>
      </p:sp>
      <p:sp>
        <p:nvSpPr>
          <p:cNvPr id="36" name="Rectangle 35"/>
          <p:cNvSpPr>
            <a:spLocks noChangeArrowheads="1"/>
          </p:cNvSpPr>
          <p:nvPr/>
        </p:nvSpPr>
        <p:spPr bwMode="auto">
          <a:xfrm>
            <a:off x="6510408" y="322616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+2</a:t>
            </a:r>
            <a:endParaRPr lang="en-US" sz="1200" dirty="0">
              <a:latin typeface="Maiandra GD" pitchFamily="34" charset="0"/>
              <a:ea typeface="ＭＳ 明朝"/>
              <a:cs typeface="American Typewriter"/>
            </a:endParaRPr>
          </a:p>
        </p:txBody>
      </p:sp>
      <p:sp>
        <p:nvSpPr>
          <p:cNvPr id="37" name="Rectangle 36"/>
          <p:cNvSpPr>
            <a:spLocks noChangeArrowheads="1"/>
          </p:cNvSpPr>
          <p:nvPr/>
        </p:nvSpPr>
        <p:spPr bwMode="auto">
          <a:xfrm>
            <a:off x="6814063" y="3223767"/>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+3</a:t>
            </a:r>
            <a:endParaRPr lang="en-US" sz="1200" dirty="0">
              <a:latin typeface="Maiandra GD" pitchFamily="34" charset="0"/>
              <a:ea typeface="ＭＳ 明朝"/>
              <a:cs typeface="American Typewriter"/>
            </a:endParaRPr>
          </a:p>
        </p:txBody>
      </p:sp>
      <p:sp>
        <p:nvSpPr>
          <p:cNvPr id="38" name="Rectangle 37"/>
          <p:cNvSpPr>
            <a:spLocks noChangeArrowheads="1"/>
          </p:cNvSpPr>
          <p:nvPr/>
        </p:nvSpPr>
        <p:spPr bwMode="auto">
          <a:xfrm>
            <a:off x="7098696" y="3223767"/>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+4</a:t>
            </a:r>
            <a:endParaRPr lang="en-US" sz="1200" dirty="0">
              <a:latin typeface="Maiandra GD" pitchFamily="34" charset="0"/>
              <a:ea typeface="ＭＳ 明朝"/>
              <a:cs typeface="American Typewriter"/>
            </a:endParaRPr>
          </a:p>
        </p:txBody>
      </p:sp>
      <p:sp>
        <p:nvSpPr>
          <p:cNvPr id="39" name="Rectangle 38"/>
          <p:cNvSpPr>
            <a:spLocks noChangeArrowheads="1"/>
          </p:cNvSpPr>
          <p:nvPr/>
        </p:nvSpPr>
        <p:spPr bwMode="auto">
          <a:xfrm>
            <a:off x="7402351" y="322616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+5</a:t>
            </a:r>
            <a:endParaRPr lang="en-US" sz="1200" dirty="0">
              <a:latin typeface="Maiandra GD" pitchFamily="34" charset="0"/>
              <a:ea typeface="ＭＳ 明朝"/>
              <a:cs typeface="American Typewriter"/>
            </a:endParaRPr>
          </a:p>
        </p:txBody>
      </p:sp>
      <p:sp>
        <p:nvSpPr>
          <p:cNvPr id="40" name="Rectangle 39"/>
          <p:cNvSpPr>
            <a:spLocks noChangeArrowheads="1"/>
          </p:cNvSpPr>
          <p:nvPr/>
        </p:nvSpPr>
        <p:spPr bwMode="auto">
          <a:xfrm>
            <a:off x="7718340" y="3223767"/>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+6</a:t>
            </a:r>
            <a:endParaRPr lang="en-US" sz="1200" dirty="0">
              <a:latin typeface="Maiandra GD" pitchFamily="34" charset="0"/>
              <a:ea typeface="ＭＳ 明朝"/>
              <a:cs typeface="American Typewriter"/>
            </a:endParaRPr>
          </a:p>
        </p:txBody>
      </p:sp>
      <p:sp>
        <p:nvSpPr>
          <p:cNvPr id="41" name="Rectangle 40"/>
          <p:cNvSpPr>
            <a:spLocks noChangeArrowheads="1"/>
          </p:cNvSpPr>
          <p:nvPr/>
        </p:nvSpPr>
        <p:spPr bwMode="auto">
          <a:xfrm>
            <a:off x="5717300" y="3210484"/>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-1</a:t>
            </a:r>
            <a:endParaRPr lang="en-US" sz="1200" dirty="0">
              <a:latin typeface="Maiandra GD" pitchFamily="34" charset="0"/>
              <a:ea typeface="ＭＳ 明朝"/>
              <a:cs typeface="American Typewriter"/>
            </a:endParaRPr>
          </a:p>
        </p:txBody>
      </p:sp>
      <p:sp>
        <p:nvSpPr>
          <p:cNvPr id="42" name="Rectangle 41"/>
          <p:cNvSpPr>
            <a:spLocks noChangeArrowheads="1"/>
          </p:cNvSpPr>
          <p:nvPr/>
        </p:nvSpPr>
        <p:spPr bwMode="auto">
          <a:xfrm>
            <a:off x="5409315" y="3210316"/>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2</a:t>
            </a:r>
            <a:endParaRPr lang="en-US" sz="1200" dirty="0">
              <a:latin typeface="Maiandra GD" pitchFamily="34" charset="0"/>
              <a:ea typeface="ＭＳ 明朝"/>
              <a:cs typeface="American Typewriter"/>
            </a:endParaRPr>
          </a:p>
        </p:txBody>
      </p:sp>
      <p:sp>
        <p:nvSpPr>
          <p:cNvPr id="43" name="Rectangle 42"/>
          <p:cNvSpPr>
            <a:spLocks noChangeArrowheads="1"/>
          </p:cNvSpPr>
          <p:nvPr/>
        </p:nvSpPr>
        <p:spPr bwMode="auto">
          <a:xfrm>
            <a:off x="5109004" y="3210316"/>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3</a:t>
            </a:r>
            <a:endParaRPr lang="en-US" sz="1200" dirty="0">
              <a:latin typeface="Maiandra GD" pitchFamily="34" charset="0"/>
              <a:ea typeface="ＭＳ 明朝"/>
              <a:cs typeface="American Typewriter"/>
            </a:endParaRPr>
          </a:p>
        </p:txBody>
      </p:sp>
      <p:sp>
        <p:nvSpPr>
          <p:cNvPr id="44" name="Rectangle 43"/>
          <p:cNvSpPr>
            <a:spLocks noChangeArrowheads="1"/>
          </p:cNvSpPr>
          <p:nvPr/>
        </p:nvSpPr>
        <p:spPr bwMode="auto">
          <a:xfrm>
            <a:off x="4808693" y="3195938"/>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4</a:t>
            </a:r>
            <a:endParaRPr lang="en-US" sz="1200" dirty="0">
              <a:latin typeface="Maiandra GD" pitchFamily="34" charset="0"/>
              <a:ea typeface="ＭＳ 明朝"/>
              <a:cs typeface="American Typewriter"/>
            </a:endParaRPr>
          </a:p>
        </p:txBody>
      </p:sp>
      <p:sp>
        <p:nvSpPr>
          <p:cNvPr id="45" name="Rectangle 44"/>
          <p:cNvSpPr>
            <a:spLocks noChangeArrowheads="1"/>
          </p:cNvSpPr>
          <p:nvPr/>
        </p:nvSpPr>
        <p:spPr bwMode="auto">
          <a:xfrm>
            <a:off x="4469720" y="3194636"/>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5</a:t>
            </a:r>
            <a:endParaRPr lang="en-US" sz="1200" dirty="0">
              <a:latin typeface="Maiandra GD" pitchFamily="34" charset="0"/>
              <a:ea typeface="ＭＳ 明朝"/>
              <a:cs typeface="American Typewriter"/>
            </a:endParaRPr>
          </a:p>
        </p:txBody>
      </p:sp>
      <p:sp>
        <p:nvSpPr>
          <p:cNvPr id="46" name="Rectangle 45"/>
          <p:cNvSpPr>
            <a:spLocks noChangeArrowheads="1"/>
          </p:cNvSpPr>
          <p:nvPr/>
        </p:nvSpPr>
        <p:spPr bwMode="auto">
          <a:xfrm>
            <a:off x="4153731" y="3193927"/>
            <a:ext cx="347345" cy="228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92075" tIns="46038" rIns="92075" bIns="46038" anchor="ctr"/>
          <a:lstStyle/>
          <a:p>
            <a:pPr algn="ctr" fontAlgn="base"/>
            <a:r>
              <a:rPr lang="en-US" sz="1200" b="1" dirty="0">
                <a:solidFill>
                  <a:srgbClr val="800000"/>
                </a:solidFill>
                <a:latin typeface="Maiandra GD" pitchFamily="34" charset="0"/>
                <a:ea typeface="ＭＳ 明朝"/>
                <a:cs typeface="American Typewriter"/>
              </a:rPr>
              <a:t>-</a:t>
            </a:r>
            <a:r>
              <a:rPr lang="en-US" sz="1200" b="1" dirty="0">
                <a:solidFill>
                  <a:srgbClr val="800000"/>
                </a:solidFill>
                <a:latin typeface="Maiandra GD" pitchFamily="34" charset="0"/>
                <a:ea typeface="ＭＳ 明朝"/>
                <a:cs typeface="American Typewriter"/>
              </a:rPr>
              <a:t>6</a:t>
            </a:r>
            <a:endParaRPr lang="en-US" sz="1200" dirty="0">
              <a:latin typeface="Maiandra GD" pitchFamily="34" charset="0"/>
              <a:ea typeface="ＭＳ 明朝"/>
              <a:cs typeface="American Typewriter"/>
            </a:endParaRPr>
          </a:p>
        </p:txBody>
      </p:sp>
      <p:cxnSp>
        <p:nvCxnSpPr>
          <p:cNvPr id="55" name="Straight Arrow Connector 54"/>
          <p:cNvCxnSpPr/>
          <p:nvPr/>
        </p:nvCxnSpPr>
        <p:spPr>
          <a:xfrm flipH="1" flipV="1">
            <a:off x="5063670" y="1901400"/>
            <a:ext cx="986998" cy="1210400"/>
          </a:xfrm>
          <a:prstGeom prst="straightConnector1">
            <a:avLst/>
          </a:prstGeom>
          <a:ln>
            <a:solidFill>
              <a:srgbClr val="348AB4"/>
            </a:solidFill>
            <a:tailEnd type="arrow"/>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457653"/>
      </p:ext>
    </p:extLst>
  </p:cSld>
  <p:clrMapOvr>
    <a:masterClrMapping/>
  </p:clrMapOvr>
  <p:transition>
    <p:pull dir="d"/>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38</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BCG Matrix</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graphicFrame>
        <p:nvGraphicFramePr>
          <p:cNvPr id="5" name="Table 4"/>
          <p:cNvGraphicFramePr>
            <a:graphicFrameLocks noGrp="1"/>
          </p:cNvGraphicFramePr>
          <p:nvPr>
            <p:extLst/>
          </p:nvPr>
        </p:nvGraphicFramePr>
        <p:xfrm>
          <a:off x="2219679" y="1649148"/>
          <a:ext cx="8016521" cy="2612408"/>
        </p:xfrm>
        <a:graphic>
          <a:graphicData uri="http://schemas.openxmlformats.org/drawingml/2006/table">
            <a:tbl>
              <a:tblPr/>
              <a:tblGrid>
                <a:gridCol w="1138766"/>
                <a:gridCol w="987778"/>
                <a:gridCol w="1016000"/>
                <a:gridCol w="1147233"/>
                <a:gridCol w="975079"/>
                <a:gridCol w="928509"/>
                <a:gridCol w="1823156"/>
              </a:tblGrid>
              <a:tr h="647183">
                <a:tc>
                  <a:txBody>
                    <a:bodyPr/>
                    <a:lstStyle/>
                    <a:p>
                      <a:pPr algn="l" fontAlgn="b"/>
                      <a:r>
                        <a:rPr lang="en-US" sz="1600" b="0" i="0" u="none" strike="noStrike" dirty="0">
                          <a:solidFill>
                            <a:srgbClr val="000000"/>
                          </a:solidFill>
                          <a:effectLst/>
                          <a:latin typeface="Maiandra GD" pitchFamily="34" charset="0"/>
                        </a:rPr>
                        <a:t>Segment</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Revenue</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a:solidFill>
                            <a:srgbClr val="000000"/>
                          </a:solidFill>
                          <a:effectLst/>
                          <a:latin typeface="Maiandra GD" pitchFamily="34" charset="0"/>
                        </a:rPr>
                        <a:t>% of Revenue</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Operating Profit</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 of Profit</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Market Share</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Industry Growth Rate %</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47183">
                <a:tc>
                  <a:txBody>
                    <a:bodyPr/>
                    <a:lstStyle/>
                    <a:p>
                      <a:pPr algn="l" fontAlgn="b"/>
                      <a:r>
                        <a:rPr lang="en-US" sz="1600" b="0" i="0" u="none" strike="noStrike">
                          <a:solidFill>
                            <a:srgbClr val="000000"/>
                          </a:solidFill>
                          <a:effectLst/>
                          <a:latin typeface="Maiandra GD" pitchFamily="34" charset="0"/>
                        </a:rPr>
                        <a:t>Large enterprise</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17813</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28.97%</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1473</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32.74%</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smtClean="0">
                          <a:solidFill>
                            <a:srgbClr val="000000"/>
                          </a:solidFill>
                          <a:effectLst/>
                          <a:latin typeface="Maiandra GD" pitchFamily="34" charset="0"/>
                        </a:rPr>
                        <a:t>0.2</a:t>
                      </a:r>
                      <a:endParaRPr lang="en-US" sz="1600" b="0" i="0" u="none" strike="noStrike" dirty="0">
                        <a:solidFill>
                          <a:srgbClr val="000000"/>
                        </a:solidFill>
                        <a:effectLst/>
                        <a:latin typeface="Maiandra GD" pitchFamily="34" charset="0"/>
                      </a:endParaRP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a:solidFill>
                            <a:srgbClr val="000000"/>
                          </a:solidFill>
                          <a:effectLst/>
                          <a:latin typeface="Maiandra GD" pitchFamily="34" charset="0"/>
                        </a:rPr>
                        <a:t>2.00%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31805">
                <a:tc>
                  <a:txBody>
                    <a:bodyPr/>
                    <a:lstStyle/>
                    <a:p>
                      <a:pPr algn="l" fontAlgn="b"/>
                      <a:r>
                        <a:rPr lang="en-US" sz="1600" b="0" i="0" u="none" strike="noStrike" dirty="0">
                          <a:solidFill>
                            <a:srgbClr val="000000"/>
                          </a:solidFill>
                          <a:effectLst/>
                          <a:latin typeface="Maiandra GD" pitchFamily="34" charset="0"/>
                        </a:rPr>
                        <a:t>Public</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16851</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27.40%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1484</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32.99%</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smtClean="0">
                          <a:solidFill>
                            <a:srgbClr val="000000"/>
                          </a:solidFill>
                          <a:effectLst/>
                          <a:latin typeface="Maiandra GD" pitchFamily="34" charset="0"/>
                        </a:rPr>
                        <a:t>0.8</a:t>
                      </a:r>
                      <a:endParaRPr lang="en-US" sz="1600" b="0" i="0" u="none" strike="noStrike" dirty="0">
                        <a:solidFill>
                          <a:srgbClr val="000000"/>
                        </a:solidFill>
                        <a:effectLst/>
                        <a:latin typeface="Maiandra GD" pitchFamily="34" charset="0"/>
                      </a:endParaRP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a:solidFill>
                            <a:srgbClr val="000000"/>
                          </a:solidFill>
                          <a:effectLst/>
                          <a:latin typeface="Maiandra GD" pitchFamily="34" charset="0"/>
                        </a:rPr>
                        <a:t>1.50%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31805">
                <a:tc>
                  <a:txBody>
                    <a:bodyPr/>
                    <a:lstStyle/>
                    <a:p>
                      <a:pPr algn="l" fontAlgn="b"/>
                      <a:r>
                        <a:rPr lang="en-US" sz="1600" b="0" i="0" u="none" strike="noStrike" dirty="0">
                          <a:solidFill>
                            <a:srgbClr val="000000"/>
                          </a:solidFill>
                          <a:effectLst/>
                          <a:latin typeface="Maiandra GD" pitchFamily="34" charset="0"/>
                        </a:rPr>
                        <a:t>SMB</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14473</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23.54%</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1477</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32.83%</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smtClean="0">
                          <a:solidFill>
                            <a:srgbClr val="000000"/>
                          </a:solidFill>
                          <a:effectLst/>
                          <a:latin typeface="Maiandra GD" pitchFamily="34" charset="0"/>
                        </a:rPr>
                        <a:t>0.75</a:t>
                      </a:r>
                      <a:endParaRPr lang="en-US" sz="1600" b="0" i="0" u="none" strike="noStrike" dirty="0">
                        <a:solidFill>
                          <a:srgbClr val="000000"/>
                        </a:solidFill>
                        <a:effectLst/>
                        <a:latin typeface="Maiandra GD" pitchFamily="34" charset="0"/>
                      </a:endParaRP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-1.50%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31805">
                <a:tc>
                  <a:txBody>
                    <a:bodyPr/>
                    <a:lstStyle/>
                    <a:p>
                      <a:pPr algn="l" fontAlgn="b"/>
                      <a:r>
                        <a:rPr lang="en-US" sz="1600" b="0" i="0" u="none" strike="noStrike" dirty="0">
                          <a:solidFill>
                            <a:srgbClr val="000000"/>
                          </a:solidFill>
                          <a:effectLst/>
                          <a:latin typeface="Maiandra GD" pitchFamily="34" charset="0"/>
                        </a:rPr>
                        <a:t>Consumer</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12357</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20.09%</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65</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1.44%</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smtClean="0">
                          <a:solidFill>
                            <a:srgbClr val="000000"/>
                          </a:solidFill>
                          <a:effectLst/>
                          <a:latin typeface="Maiandra GD" pitchFamily="34" charset="0"/>
                        </a:rPr>
                        <a:t>0.6</a:t>
                      </a:r>
                      <a:endParaRPr lang="en-US" sz="1600" b="0" i="0" u="none" strike="noStrike" dirty="0">
                        <a:solidFill>
                          <a:srgbClr val="000000"/>
                        </a:solidFill>
                        <a:effectLst/>
                        <a:latin typeface="Maiandra GD" pitchFamily="34" charset="0"/>
                      </a:endParaRP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-4.00%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2627">
                <a:tc>
                  <a:txBody>
                    <a:bodyPr/>
                    <a:lstStyle/>
                    <a:p>
                      <a:pPr algn="l" fontAlgn="b"/>
                      <a:r>
                        <a:rPr lang="en-US" sz="1600" b="0" i="0" u="none" strike="noStrike">
                          <a:solidFill>
                            <a:srgbClr val="000000"/>
                          </a:solidFill>
                          <a:effectLst/>
                          <a:latin typeface="Maiandra GD" pitchFamily="34" charset="0"/>
                        </a:rPr>
                        <a:t>Total</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61494</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100.00%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4499</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100.00%</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a:solidFill>
                            <a:srgbClr val="000000"/>
                          </a:solidFill>
                          <a:effectLst/>
                          <a:latin typeface="Maiandra GD" pitchFamily="34" charset="0"/>
                        </a:rPr>
                        <a:t> </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r>
                        <a:rPr lang="en-US" sz="1600" b="0" i="0" u="none" strike="noStrike" dirty="0">
                          <a:solidFill>
                            <a:srgbClr val="000000"/>
                          </a:solidFill>
                          <a:effectLst/>
                          <a:latin typeface="Maiandra GD" pitchFamily="34" charset="0"/>
                        </a:rPr>
                        <a:t> </a:t>
                      </a:r>
                    </a:p>
                  </a:txBody>
                  <a:tcPr marL="12700" marR="12700" marT="1270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771282840"/>
      </p:ext>
    </p:extLst>
  </p:cSld>
  <p:clrMapOvr>
    <a:masterClrMapping/>
  </p:clrMapOvr>
  <p:transition>
    <p:pull dir="d"/>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39</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BCG Matrix</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6" name="Rectangle 5"/>
          <p:cNvSpPr/>
          <p:nvPr/>
        </p:nvSpPr>
        <p:spPr>
          <a:xfrm>
            <a:off x="3428996" y="2088442"/>
            <a:ext cx="6843889" cy="3358444"/>
          </a:xfrm>
          <a:prstGeom prst="rect">
            <a:avLst/>
          </a:prstGeom>
          <a:noFill/>
          <a:ln w="12700"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cxnSp>
        <p:nvCxnSpPr>
          <p:cNvPr id="10" name="Straight Connector 9"/>
          <p:cNvCxnSpPr>
            <a:stCxn id="6" idx="1"/>
            <a:endCxn id="6" idx="3"/>
          </p:cNvCxnSpPr>
          <p:nvPr/>
        </p:nvCxnSpPr>
        <p:spPr>
          <a:xfrm>
            <a:off x="3428996" y="3767664"/>
            <a:ext cx="6843889"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a:stCxn id="6" idx="0"/>
            <a:endCxn id="6" idx="2"/>
          </p:cNvCxnSpPr>
          <p:nvPr/>
        </p:nvCxnSpPr>
        <p:spPr>
          <a:xfrm>
            <a:off x="6850940" y="2088442"/>
            <a:ext cx="0" cy="3358444"/>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6659029" y="2946397"/>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3237084" y="2946397"/>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a:off x="10071095" y="2946397"/>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a:off x="6659029" y="4636908"/>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237084" y="4636908"/>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a:off x="10071095" y="4636908"/>
            <a:ext cx="383823" cy="0"/>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V="1">
            <a:off x="5156194" y="1914170"/>
            <a:ext cx="0" cy="348544"/>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V="1">
            <a:off x="8672683" y="1914170"/>
            <a:ext cx="0" cy="348544"/>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p:cNvCxnSpPr/>
          <p:nvPr/>
        </p:nvCxnSpPr>
        <p:spPr>
          <a:xfrm flipV="1">
            <a:off x="5156194" y="5272614"/>
            <a:ext cx="0" cy="348544"/>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flipV="1">
            <a:off x="8672683" y="5272614"/>
            <a:ext cx="0" cy="348544"/>
          </a:xfrm>
          <a:prstGeom prst="line">
            <a:avLst/>
          </a:prstGeom>
          <a:ln w="19050" cmpd="sng">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3128428" y="1507497"/>
            <a:ext cx="685800" cy="307777"/>
          </a:xfrm>
          <a:prstGeom prst="rect">
            <a:avLst/>
          </a:prstGeom>
          <a:noFill/>
        </p:spPr>
        <p:txBody>
          <a:bodyPr wrap="square" rtlCol="0">
            <a:spAutoFit/>
          </a:bodyPr>
          <a:lstStyle/>
          <a:p>
            <a:r>
              <a:rPr lang="en-US" sz="1400" dirty="0">
                <a:latin typeface="Maiandra GD" pitchFamily="34" charset="0"/>
                <a:cs typeface="American Typewriter"/>
              </a:rPr>
              <a:t>High</a:t>
            </a:r>
            <a:endParaRPr lang="en-US" sz="1400" dirty="0">
              <a:latin typeface="Maiandra GD" pitchFamily="34" charset="0"/>
              <a:cs typeface="American Typewriter"/>
            </a:endParaRPr>
          </a:p>
        </p:txBody>
      </p:sp>
      <p:sp>
        <p:nvSpPr>
          <p:cNvPr id="27" name="TextBox 26"/>
          <p:cNvSpPr txBox="1"/>
          <p:nvPr/>
        </p:nvSpPr>
        <p:spPr>
          <a:xfrm>
            <a:off x="2349996" y="2088443"/>
            <a:ext cx="685800" cy="307777"/>
          </a:xfrm>
          <a:prstGeom prst="rect">
            <a:avLst/>
          </a:prstGeom>
          <a:noFill/>
        </p:spPr>
        <p:txBody>
          <a:bodyPr wrap="square" rtlCol="0">
            <a:spAutoFit/>
          </a:bodyPr>
          <a:lstStyle/>
          <a:p>
            <a:r>
              <a:rPr lang="en-US" sz="1400" dirty="0">
                <a:latin typeface="Maiandra GD" pitchFamily="34" charset="0"/>
                <a:cs typeface="American Typewriter"/>
              </a:rPr>
              <a:t>High</a:t>
            </a:r>
            <a:endParaRPr lang="en-US" sz="1400" dirty="0">
              <a:latin typeface="Maiandra GD" pitchFamily="34" charset="0"/>
              <a:cs typeface="American Typewriter"/>
            </a:endParaRPr>
          </a:p>
        </p:txBody>
      </p:sp>
      <p:sp>
        <p:nvSpPr>
          <p:cNvPr id="28" name="TextBox 27"/>
          <p:cNvSpPr txBox="1"/>
          <p:nvPr/>
        </p:nvSpPr>
        <p:spPr>
          <a:xfrm>
            <a:off x="2349996" y="3613776"/>
            <a:ext cx="887087" cy="307777"/>
          </a:xfrm>
          <a:prstGeom prst="rect">
            <a:avLst/>
          </a:prstGeom>
          <a:noFill/>
        </p:spPr>
        <p:txBody>
          <a:bodyPr wrap="square" rtlCol="0">
            <a:spAutoFit/>
          </a:bodyPr>
          <a:lstStyle/>
          <a:p>
            <a:r>
              <a:rPr lang="en-US" sz="1400" dirty="0">
                <a:latin typeface="Maiandra GD" pitchFamily="34" charset="0"/>
                <a:cs typeface="American Typewriter"/>
              </a:rPr>
              <a:t>Medium</a:t>
            </a:r>
            <a:endParaRPr lang="en-US" sz="1400" dirty="0">
              <a:latin typeface="Maiandra GD" pitchFamily="34" charset="0"/>
              <a:cs typeface="American Typewriter"/>
            </a:endParaRPr>
          </a:p>
        </p:txBody>
      </p:sp>
      <p:sp>
        <p:nvSpPr>
          <p:cNvPr id="29" name="TextBox 28"/>
          <p:cNvSpPr txBox="1"/>
          <p:nvPr/>
        </p:nvSpPr>
        <p:spPr>
          <a:xfrm>
            <a:off x="2349995" y="5272615"/>
            <a:ext cx="685800" cy="307777"/>
          </a:xfrm>
          <a:prstGeom prst="rect">
            <a:avLst/>
          </a:prstGeom>
          <a:noFill/>
        </p:spPr>
        <p:txBody>
          <a:bodyPr wrap="square" rtlCol="0">
            <a:spAutoFit/>
          </a:bodyPr>
          <a:lstStyle/>
          <a:p>
            <a:r>
              <a:rPr lang="en-US" sz="1400" dirty="0">
                <a:latin typeface="Maiandra GD" pitchFamily="34" charset="0"/>
                <a:cs typeface="American Typewriter"/>
              </a:rPr>
              <a:t>Low</a:t>
            </a:r>
            <a:endParaRPr lang="en-US" sz="1400" dirty="0">
              <a:latin typeface="Maiandra GD" pitchFamily="34" charset="0"/>
              <a:cs typeface="American Typewriter"/>
            </a:endParaRPr>
          </a:p>
        </p:txBody>
      </p:sp>
      <p:sp>
        <p:nvSpPr>
          <p:cNvPr id="31" name="TextBox 30"/>
          <p:cNvSpPr txBox="1"/>
          <p:nvPr/>
        </p:nvSpPr>
        <p:spPr>
          <a:xfrm>
            <a:off x="9929984" y="1515081"/>
            <a:ext cx="685800" cy="307777"/>
          </a:xfrm>
          <a:prstGeom prst="rect">
            <a:avLst/>
          </a:prstGeom>
          <a:noFill/>
        </p:spPr>
        <p:txBody>
          <a:bodyPr wrap="square" rtlCol="0">
            <a:spAutoFit/>
          </a:bodyPr>
          <a:lstStyle/>
          <a:p>
            <a:r>
              <a:rPr lang="en-US" sz="1400" dirty="0">
                <a:latin typeface="Maiandra GD" pitchFamily="34" charset="0"/>
                <a:cs typeface="American Typewriter"/>
              </a:rPr>
              <a:t>Low</a:t>
            </a:r>
            <a:endParaRPr lang="en-US" sz="1400" dirty="0">
              <a:latin typeface="Maiandra GD" pitchFamily="34" charset="0"/>
              <a:cs typeface="American Typewriter"/>
            </a:endParaRPr>
          </a:p>
        </p:txBody>
      </p:sp>
      <p:sp>
        <p:nvSpPr>
          <p:cNvPr id="32" name="TextBox 31"/>
          <p:cNvSpPr txBox="1"/>
          <p:nvPr/>
        </p:nvSpPr>
        <p:spPr>
          <a:xfrm>
            <a:off x="6407397" y="1515081"/>
            <a:ext cx="887087" cy="307777"/>
          </a:xfrm>
          <a:prstGeom prst="rect">
            <a:avLst/>
          </a:prstGeom>
          <a:noFill/>
        </p:spPr>
        <p:txBody>
          <a:bodyPr wrap="square" rtlCol="0">
            <a:spAutoFit/>
          </a:bodyPr>
          <a:lstStyle/>
          <a:p>
            <a:r>
              <a:rPr lang="en-US" sz="1400" dirty="0">
                <a:latin typeface="Maiandra GD" pitchFamily="34" charset="0"/>
                <a:cs typeface="American Typewriter"/>
              </a:rPr>
              <a:t>Medium</a:t>
            </a:r>
            <a:endParaRPr lang="en-US" sz="1400" dirty="0">
              <a:latin typeface="Maiandra GD" pitchFamily="34" charset="0"/>
              <a:cs typeface="American Typewriter"/>
            </a:endParaRPr>
          </a:p>
        </p:txBody>
      </p:sp>
      <p:sp>
        <p:nvSpPr>
          <p:cNvPr id="33" name="TextBox 32"/>
          <p:cNvSpPr txBox="1"/>
          <p:nvPr/>
        </p:nvSpPr>
        <p:spPr>
          <a:xfrm>
            <a:off x="3229118" y="1760282"/>
            <a:ext cx="585110" cy="307777"/>
          </a:xfrm>
          <a:prstGeom prst="rect">
            <a:avLst/>
          </a:prstGeom>
          <a:noFill/>
        </p:spPr>
        <p:txBody>
          <a:bodyPr wrap="square" rtlCol="0">
            <a:spAutoFit/>
          </a:bodyPr>
          <a:lstStyle/>
          <a:p>
            <a:r>
              <a:rPr lang="en-US" sz="1400" dirty="0">
                <a:latin typeface="Maiandra GD" pitchFamily="34" charset="0"/>
                <a:cs typeface="American Typewriter"/>
              </a:rPr>
              <a:t>1.0</a:t>
            </a:r>
            <a:endParaRPr lang="en-US" sz="1400" dirty="0">
              <a:latin typeface="Maiandra GD" pitchFamily="34" charset="0"/>
              <a:cs typeface="American Typewriter"/>
            </a:endParaRPr>
          </a:p>
        </p:txBody>
      </p:sp>
      <p:sp>
        <p:nvSpPr>
          <p:cNvPr id="34" name="TextBox 33"/>
          <p:cNvSpPr txBox="1"/>
          <p:nvPr/>
        </p:nvSpPr>
        <p:spPr>
          <a:xfrm>
            <a:off x="6659028" y="1747505"/>
            <a:ext cx="585110" cy="307777"/>
          </a:xfrm>
          <a:prstGeom prst="rect">
            <a:avLst/>
          </a:prstGeom>
          <a:noFill/>
        </p:spPr>
        <p:txBody>
          <a:bodyPr wrap="square" rtlCol="0">
            <a:spAutoFit/>
          </a:bodyPr>
          <a:lstStyle/>
          <a:p>
            <a:r>
              <a:rPr lang="en-US" sz="1400" dirty="0">
                <a:latin typeface="Maiandra GD" pitchFamily="34" charset="0"/>
                <a:cs typeface="American Typewriter"/>
              </a:rPr>
              <a:t>0.5</a:t>
            </a:r>
            <a:endParaRPr lang="en-US" sz="1400" dirty="0">
              <a:latin typeface="Maiandra GD" pitchFamily="34" charset="0"/>
              <a:cs typeface="American Typewriter"/>
            </a:endParaRPr>
          </a:p>
        </p:txBody>
      </p:sp>
      <p:sp>
        <p:nvSpPr>
          <p:cNvPr id="35" name="TextBox 34"/>
          <p:cNvSpPr txBox="1"/>
          <p:nvPr/>
        </p:nvSpPr>
        <p:spPr>
          <a:xfrm>
            <a:off x="10030674" y="1780666"/>
            <a:ext cx="585110" cy="307777"/>
          </a:xfrm>
          <a:prstGeom prst="rect">
            <a:avLst/>
          </a:prstGeom>
          <a:noFill/>
        </p:spPr>
        <p:txBody>
          <a:bodyPr wrap="square" rtlCol="0">
            <a:spAutoFit/>
          </a:bodyPr>
          <a:lstStyle/>
          <a:p>
            <a:r>
              <a:rPr lang="en-US" sz="1400" dirty="0">
                <a:latin typeface="Maiandra GD" pitchFamily="34" charset="0"/>
                <a:cs typeface="American Typewriter"/>
              </a:rPr>
              <a:t>0.0</a:t>
            </a:r>
            <a:endParaRPr lang="en-US" sz="1400" dirty="0">
              <a:latin typeface="Maiandra GD" pitchFamily="34" charset="0"/>
              <a:cs typeface="American Typewriter"/>
            </a:endParaRPr>
          </a:p>
        </p:txBody>
      </p:sp>
      <p:sp>
        <p:nvSpPr>
          <p:cNvPr id="36" name="TextBox 35"/>
          <p:cNvSpPr txBox="1"/>
          <p:nvPr/>
        </p:nvSpPr>
        <p:spPr>
          <a:xfrm>
            <a:off x="2843885" y="2068059"/>
            <a:ext cx="585110" cy="307777"/>
          </a:xfrm>
          <a:prstGeom prst="rect">
            <a:avLst/>
          </a:prstGeom>
          <a:noFill/>
        </p:spPr>
        <p:txBody>
          <a:bodyPr wrap="square" rtlCol="0">
            <a:spAutoFit/>
          </a:bodyPr>
          <a:lstStyle/>
          <a:p>
            <a:r>
              <a:rPr lang="en-US" sz="1400" dirty="0">
                <a:latin typeface="Maiandra GD" pitchFamily="34" charset="0"/>
                <a:cs typeface="American Typewriter"/>
              </a:rPr>
              <a:t>+20</a:t>
            </a:r>
            <a:endParaRPr lang="en-US" sz="1400" dirty="0">
              <a:latin typeface="Maiandra GD" pitchFamily="34" charset="0"/>
              <a:cs typeface="American Typewriter"/>
            </a:endParaRPr>
          </a:p>
        </p:txBody>
      </p:sp>
      <p:sp>
        <p:nvSpPr>
          <p:cNvPr id="37" name="TextBox 36"/>
          <p:cNvSpPr txBox="1"/>
          <p:nvPr/>
        </p:nvSpPr>
        <p:spPr>
          <a:xfrm>
            <a:off x="3156650" y="3614467"/>
            <a:ext cx="585110" cy="307777"/>
          </a:xfrm>
          <a:prstGeom prst="rect">
            <a:avLst/>
          </a:prstGeom>
          <a:noFill/>
        </p:spPr>
        <p:txBody>
          <a:bodyPr wrap="square" rtlCol="0">
            <a:spAutoFit/>
          </a:bodyPr>
          <a:lstStyle/>
          <a:p>
            <a:r>
              <a:rPr lang="en-US" sz="1400" dirty="0">
                <a:latin typeface="Maiandra GD" pitchFamily="34" charset="0"/>
                <a:cs typeface="American Typewriter"/>
              </a:rPr>
              <a:t>0</a:t>
            </a:r>
            <a:endParaRPr lang="en-US" sz="1400" dirty="0">
              <a:latin typeface="Maiandra GD" pitchFamily="34" charset="0"/>
              <a:cs typeface="American Typewriter"/>
            </a:endParaRPr>
          </a:p>
        </p:txBody>
      </p:sp>
      <p:sp>
        <p:nvSpPr>
          <p:cNvPr id="38" name="TextBox 37"/>
          <p:cNvSpPr txBox="1"/>
          <p:nvPr/>
        </p:nvSpPr>
        <p:spPr>
          <a:xfrm>
            <a:off x="2843885" y="5272615"/>
            <a:ext cx="585110" cy="307777"/>
          </a:xfrm>
          <a:prstGeom prst="rect">
            <a:avLst/>
          </a:prstGeom>
          <a:noFill/>
        </p:spPr>
        <p:txBody>
          <a:bodyPr wrap="square" rtlCol="0">
            <a:spAutoFit/>
          </a:bodyPr>
          <a:lstStyle/>
          <a:p>
            <a:r>
              <a:rPr lang="en-US" sz="1400" dirty="0">
                <a:latin typeface="Maiandra GD" pitchFamily="34" charset="0"/>
                <a:cs typeface="American Typewriter"/>
              </a:rPr>
              <a:t>-20</a:t>
            </a:r>
            <a:endParaRPr lang="en-US" sz="1400" dirty="0">
              <a:latin typeface="Maiandra GD" pitchFamily="34" charset="0"/>
              <a:cs typeface="American Typewriter"/>
            </a:endParaRPr>
          </a:p>
        </p:txBody>
      </p:sp>
      <p:sp>
        <p:nvSpPr>
          <p:cNvPr id="40" name="TextBox 39"/>
          <p:cNvSpPr txBox="1"/>
          <p:nvPr/>
        </p:nvSpPr>
        <p:spPr>
          <a:xfrm>
            <a:off x="3450162" y="1030111"/>
            <a:ext cx="6801556" cy="369332"/>
          </a:xfrm>
          <a:prstGeom prst="rect">
            <a:avLst/>
          </a:prstGeom>
          <a:noFill/>
        </p:spPr>
        <p:txBody>
          <a:bodyPr wrap="square" rtlCol="0">
            <a:spAutoFit/>
          </a:bodyPr>
          <a:lstStyle/>
          <a:p>
            <a:pPr algn="ctr"/>
            <a:r>
              <a:rPr lang="en-US" dirty="0">
                <a:latin typeface="Maiandra GD" pitchFamily="34" charset="0"/>
                <a:cs typeface="American Typewriter"/>
              </a:rPr>
              <a:t>RELATIVE MARKET SHARE POSITION IN THE INDUSTRY</a:t>
            </a:r>
            <a:endParaRPr lang="en-US" dirty="0">
              <a:latin typeface="Maiandra GD" pitchFamily="34" charset="0"/>
              <a:cs typeface="American Typewriter"/>
            </a:endParaRPr>
          </a:p>
        </p:txBody>
      </p:sp>
      <p:sp>
        <p:nvSpPr>
          <p:cNvPr id="41" name="TextBox 40"/>
          <p:cNvSpPr txBox="1"/>
          <p:nvPr/>
        </p:nvSpPr>
        <p:spPr>
          <a:xfrm rot="16200000">
            <a:off x="-338158" y="3583002"/>
            <a:ext cx="4638716" cy="369333"/>
          </a:xfrm>
          <a:prstGeom prst="rect">
            <a:avLst/>
          </a:prstGeom>
          <a:noFill/>
        </p:spPr>
        <p:txBody>
          <a:bodyPr wrap="square" rtlCol="0">
            <a:spAutoFit/>
          </a:bodyPr>
          <a:lstStyle/>
          <a:p>
            <a:pPr algn="ctr"/>
            <a:r>
              <a:rPr lang="en-US" dirty="0">
                <a:latin typeface="Maiandra GD" pitchFamily="34" charset="0"/>
                <a:cs typeface="American Typewriter"/>
              </a:rPr>
              <a:t>INDUSTRY SALES GROWTH RATE (%)</a:t>
            </a:r>
            <a:endParaRPr lang="en-US" dirty="0">
              <a:latin typeface="Maiandra GD" pitchFamily="34" charset="0"/>
              <a:cs typeface="American Typewriter"/>
            </a:endParaRPr>
          </a:p>
        </p:txBody>
      </p:sp>
      <p:graphicFrame>
        <p:nvGraphicFramePr>
          <p:cNvPr id="42" name="Chart 41"/>
          <p:cNvGraphicFramePr/>
          <p:nvPr>
            <p:extLst/>
          </p:nvPr>
        </p:nvGraphicFramePr>
        <p:xfrm>
          <a:off x="8355686" y="2117045"/>
          <a:ext cx="1855114" cy="1285525"/>
        </p:xfrm>
        <a:graphic>
          <a:graphicData uri="http://schemas.openxmlformats.org/drawingml/2006/chart">
            <c:chart xmlns:c="http://schemas.openxmlformats.org/drawingml/2006/chart" xmlns:r="http://schemas.openxmlformats.org/officeDocument/2006/relationships" r:id="rId2"/>
          </a:graphicData>
        </a:graphic>
      </p:graphicFrame>
      <p:sp>
        <p:nvSpPr>
          <p:cNvPr id="43" name="TextBox 42"/>
          <p:cNvSpPr txBox="1"/>
          <p:nvPr/>
        </p:nvSpPr>
        <p:spPr>
          <a:xfrm>
            <a:off x="9403635" y="2110336"/>
            <a:ext cx="959555" cy="415498"/>
          </a:xfrm>
          <a:prstGeom prst="rect">
            <a:avLst/>
          </a:prstGeom>
          <a:noFill/>
        </p:spPr>
        <p:txBody>
          <a:bodyPr wrap="square" rtlCol="0">
            <a:spAutoFit/>
          </a:bodyPr>
          <a:lstStyle/>
          <a:p>
            <a:pPr algn="ctr"/>
            <a:r>
              <a:rPr lang="en-US" sz="1050" dirty="0">
                <a:latin typeface="Maiandra GD" pitchFamily="34" charset="0"/>
                <a:cs typeface="American Typewriter"/>
              </a:rPr>
              <a:t>Large</a:t>
            </a:r>
          </a:p>
          <a:p>
            <a:pPr algn="ctr"/>
            <a:r>
              <a:rPr lang="en-US" sz="1050" dirty="0">
                <a:latin typeface="Maiandra GD" pitchFamily="34" charset="0"/>
                <a:cs typeface="American Typewriter"/>
              </a:rPr>
              <a:t>Enterprise</a:t>
            </a:r>
            <a:endParaRPr lang="en-US" sz="1050" dirty="0">
              <a:latin typeface="Maiandra GD" pitchFamily="34" charset="0"/>
              <a:cs typeface="American Typewriter"/>
            </a:endParaRPr>
          </a:p>
        </p:txBody>
      </p:sp>
      <p:graphicFrame>
        <p:nvGraphicFramePr>
          <p:cNvPr id="44" name="Chart 43"/>
          <p:cNvGraphicFramePr/>
          <p:nvPr>
            <p:extLst/>
          </p:nvPr>
        </p:nvGraphicFramePr>
        <p:xfrm>
          <a:off x="2786913" y="2055282"/>
          <a:ext cx="2343851" cy="1329267"/>
        </p:xfrm>
        <a:graphic>
          <a:graphicData uri="http://schemas.openxmlformats.org/drawingml/2006/chart">
            <c:chart xmlns:c="http://schemas.openxmlformats.org/drawingml/2006/chart" xmlns:r="http://schemas.openxmlformats.org/officeDocument/2006/relationships" r:id="rId3"/>
          </a:graphicData>
        </a:graphic>
      </p:graphicFrame>
      <p:sp>
        <p:nvSpPr>
          <p:cNvPr id="45" name="Rectangle 44"/>
          <p:cNvSpPr/>
          <p:nvPr/>
        </p:nvSpPr>
        <p:spPr>
          <a:xfrm>
            <a:off x="4053371" y="2221252"/>
            <a:ext cx="963783" cy="276999"/>
          </a:xfrm>
          <a:prstGeom prst="rect">
            <a:avLst/>
          </a:prstGeom>
        </p:spPr>
        <p:txBody>
          <a:bodyPr wrap="square">
            <a:spAutoFit/>
          </a:bodyPr>
          <a:lstStyle/>
          <a:p>
            <a:pPr algn="ctr"/>
            <a:r>
              <a:rPr lang="en-US" sz="1200" dirty="0">
                <a:latin typeface="Maiandra GD" pitchFamily="34" charset="0"/>
                <a:cs typeface="American Typewriter"/>
              </a:rPr>
              <a:t>Public</a:t>
            </a:r>
            <a:endParaRPr lang="en-US" sz="1200" dirty="0">
              <a:latin typeface="Maiandra GD" pitchFamily="34" charset="0"/>
              <a:cs typeface="American Typewriter"/>
            </a:endParaRPr>
          </a:p>
        </p:txBody>
      </p:sp>
      <p:graphicFrame>
        <p:nvGraphicFramePr>
          <p:cNvPr id="46" name="Chart 45"/>
          <p:cNvGraphicFramePr/>
          <p:nvPr>
            <p:extLst/>
          </p:nvPr>
        </p:nvGraphicFramePr>
        <p:xfrm>
          <a:off x="3272348" y="3822772"/>
          <a:ext cx="1825978" cy="135268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7" name="Chart 46"/>
          <p:cNvGraphicFramePr/>
          <p:nvPr>
            <p:extLst/>
          </p:nvPr>
        </p:nvGraphicFramePr>
        <p:xfrm>
          <a:off x="5176649" y="3884624"/>
          <a:ext cx="1886657" cy="1504569"/>
        </p:xfrm>
        <a:graphic>
          <a:graphicData uri="http://schemas.openxmlformats.org/drawingml/2006/chart">
            <c:chart xmlns:c="http://schemas.openxmlformats.org/drawingml/2006/chart" xmlns:r="http://schemas.openxmlformats.org/officeDocument/2006/relationships" r:id="rId5"/>
          </a:graphicData>
        </a:graphic>
      </p:graphicFrame>
      <p:sp>
        <p:nvSpPr>
          <p:cNvPr id="49" name="Rectangle 48"/>
          <p:cNvSpPr/>
          <p:nvPr/>
        </p:nvSpPr>
        <p:spPr>
          <a:xfrm>
            <a:off x="4305496" y="3992212"/>
            <a:ext cx="963783" cy="276999"/>
          </a:xfrm>
          <a:prstGeom prst="rect">
            <a:avLst/>
          </a:prstGeom>
        </p:spPr>
        <p:txBody>
          <a:bodyPr wrap="square">
            <a:spAutoFit/>
          </a:bodyPr>
          <a:lstStyle/>
          <a:p>
            <a:pPr algn="ctr"/>
            <a:r>
              <a:rPr lang="en-US" sz="1200" dirty="0">
                <a:latin typeface="Maiandra GD" pitchFamily="34" charset="0"/>
                <a:cs typeface="American Typewriter"/>
              </a:rPr>
              <a:t>SMB</a:t>
            </a:r>
            <a:endParaRPr lang="en-US" sz="1200" dirty="0">
              <a:latin typeface="Maiandra GD" pitchFamily="34" charset="0"/>
              <a:cs typeface="American Typewriter"/>
            </a:endParaRPr>
          </a:p>
        </p:txBody>
      </p:sp>
      <p:sp>
        <p:nvSpPr>
          <p:cNvPr id="50" name="Rectangle 49"/>
          <p:cNvSpPr/>
          <p:nvPr/>
        </p:nvSpPr>
        <p:spPr>
          <a:xfrm>
            <a:off x="5887158" y="3798319"/>
            <a:ext cx="963783" cy="276999"/>
          </a:xfrm>
          <a:prstGeom prst="rect">
            <a:avLst/>
          </a:prstGeom>
        </p:spPr>
        <p:txBody>
          <a:bodyPr wrap="square">
            <a:spAutoFit/>
          </a:bodyPr>
          <a:lstStyle/>
          <a:p>
            <a:pPr algn="ctr"/>
            <a:r>
              <a:rPr lang="en-US" sz="1200" dirty="0">
                <a:latin typeface="Maiandra GD" pitchFamily="34" charset="0"/>
                <a:cs typeface="American Typewriter"/>
              </a:rPr>
              <a:t>Consumer</a:t>
            </a:r>
            <a:endParaRPr lang="en-US" sz="1200" dirty="0">
              <a:latin typeface="Maiandra GD" pitchFamily="34" charset="0"/>
              <a:cs typeface="American Typewriter"/>
            </a:endParaRPr>
          </a:p>
        </p:txBody>
      </p:sp>
    </p:spTree>
    <p:extLst>
      <p:ext uri="{BB962C8B-B14F-4D97-AF65-F5344CB8AC3E}">
        <p14:creationId xmlns:p14="http://schemas.microsoft.com/office/powerpoint/2010/main" val="3716128707"/>
      </p:ext>
    </p:extLst>
  </p:cSld>
  <p:clrMapOvr>
    <a:masterClrMapping/>
  </p:clrMapOvr>
  <p:transition>
    <p:pull dir="d"/>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40</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Hebrew"/>
              </a:rPr>
              <a:t>Grand Strategy Matrix</a:t>
            </a:r>
          </a:p>
          <a:p>
            <a:pPr algn="l"/>
            <a:endParaRPr lang="en-US" dirty="0">
              <a:solidFill>
                <a:srgbClr val="A60C48"/>
              </a:solidFill>
              <a:latin typeface="Maiandra GD" pitchFamily="34" charset="0"/>
              <a:cs typeface="American Typewriter"/>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extBox 4"/>
          <p:cNvSpPr txBox="1"/>
          <p:nvPr/>
        </p:nvSpPr>
        <p:spPr>
          <a:xfrm>
            <a:off x="3643495" y="1272207"/>
            <a:ext cx="3886200" cy="707886"/>
          </a:xfrm>
          <a:prstGeom prst="rect">
            <a:avLst/>
          </a:prstGeom>
          <a:noFill/>
        </p:spPr>
        <p:txBody>
          <a:bodyPr wrap="square" rtlCol="0">
            <a:spAutoFit/>
          </a:bodyPr>
          <a:lstStyle/>
          <a:p>
            <a:r>
              <a:rPr lang="en-US" sz="2000" dirty="0">
                <a:latin typeface="Maiandra GD" pitchFamily="34" charset="0"/>
                <a:cs typeface="American Typewriter"/>
              </a:rPr>
              <a:t>          Rapid Growth Market</a:t>
            </a:r>
          </a:p>
          <a:p>
            <a:endParaRPr lang="en-US" sz="2000" dirty="0">
              <a:latin typeface="Maiandra GD" pitchFamily="34" charset="0"/>
              <a:cs typeface="American Typewriter"/>
            </a:endParaRPr>
          </a:p>
        </p:txBody>
      </p:sp>
      <p:cxnSp>
        <p:nvCxnSpPr>
          <p:cNvPr id="6" name="Straight Connector 5"/>
          <p:cNvCxnSpPr/>
          <p:nvPr/>
        </p:nvCxnSpPr>
        <p:spPr>
          <a:xfrm>
            <a:off x="5586595" y="1768429"/>
            <a:ext cx="0" cy="4626113"/>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2271895" y="3905981"/>
            <a:ext cx="6858000" cy="19735"/>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138796" y="6382921"/>
            <a:ext cx="2895599" cy="677108"/>
          </a:xfrm>
          <a:prstGeom prst="rect">
            <a:avLst/>
          </a:prstGeom>
          <a:noFill/>
        </p:spPr>
        <p:txBody>
          <a:bodyPr wrap="square" rtlCol="0">
            <a:spAutoFit/>
          </a:bodyPr>
          <a:lstStyle/>
          <a:p>
            <a:r>
              <a:rPr lang="en-US" sz="2000" dirty="0">
                <a:latin typeface="Maiandra GD" pitchFamily="34" charset="0"/>
                <a:cs typeface="Bell MT"/>
              </a:rPr>
              <a:t>Slow Growth Market</a:t>
            </a:r>
          </a:p>
          <a:p>
            <a:endParaRPr lang="en-US" dirty="0">
              <a:latin typeface="Maiandra GD" pitchFamily="34" charset="0"/>
            </a:endParaRPr>
          </a:p>
        </p:txBody>
      </p:sp>
      <p:sp>
        <p:nvSpPr>
          <p:cNvPr id="10" name="TextBox 9"/>
          <p:cNvSpPr txBox="1"/>
          <p:nvPr/>
        </p:nvSpPr>
        <p:spPr>
          <a:xfrm>
            <a:off x="2767407" y="1646674"/>
            <a:ext cx="1231427" cy="338554"/>
          </a:xfrm>
          <a:prstGeom prst="rect">
            <a:avLst/>
          </a:prstGeom>
          <a:noFill/>
        </p:spPr>
        <p:txBody>
          <a:bodyPr wrap="none" rtlCol="0">
            <a:spAutoFit/>
          </a:bodyPr>
          <a:lstStyle/>
          <a:p>
            <a:r>
              <a:rPr lang="en-US" sz="1600" dirty="0">
                <a:latin typeface="Maiandra GD" pitchFamily="34" charset="0"/>
                <a:cs typeface="American Typewriter"/>
              </a:rPr>
              <a:t>Quadrant II</a:t>
            </a:r>
            <a:endParaRPr lang="en-US" sz="1600" dirty="0">
              <a:latin typeface="Maiandra GD" pitchFamily="34" charset="0"/>
              <a:cs typeface="American Typewriter"/>
            </a:endParaRPr>
          </a:p>
        </p:txBody>
      </p:sp>
      <p:sp>
        <p:nvSpPr>
          <p:cNvPr id="11" name="TextBox 10"/>
          <p:cNvSpPr txBox="1"/>
          <p:nvPr/>
        </p:nvSpPr>
        <p:spPr>
          <a:xfrm>
            <a:off x="7396084" y="1589421"/>
            <a:ext cx="1170513" cy="338554"/>
          </a:xfrm>
          <a:prstGeom prst="rect">
            <a:avLst/>
          </a:prstGeom>
          <a:noFill/>
        </p:spPr>
        <p:txBody>
          <a:bodyPr wrap="none" rtlCol="0">
            <a:spAutoFit/>
          </a:bodyPr>
          <a:lstStyle/>
          <a:p>
            <a:r>
              <a:rPr lang="en-US" sz="1600" dirty="0">
                <a:latin typeface="Maiandra GD" pitchFamily="34" charset="0"/>
                <a:cs typeface="American Typewriter"/>
              </a:rPr>
              <a:t>Quadrant I</a:t>
            </a:r>
            <a:endParaRPr lang="en-US" sz="1600" dirty="0">
              <a:latin typeface="Maiandra GD" pitchFamily="34" charset="0"/>
              <a:cs typeface="American Typewriter"/>
            </a:endParaRPr>
          </a:p>
        </p:txBody>
      </p:sp>
      <p:sp>
        <p:nvSpPr>
          <p:cNvPr id="12" name="TextBox 11"/>
          <p:cNvSpPr txBox="1"/>
          <p:nvPr/>
        </p:nvSpPr>
        <p:spPr>
          <a:xfrm>
            <a:off x="2958007" y="5505084"/>
            <a:ext cx="1292341" cy="338554"/>
          </a:xfrm>
          <a:prstGeom prst="rect">
            <a:avLst/>
          </a:prstGeom>
          <a:noFill/>
        </p:spPr>
        <p:txBody>
          <a:bodyPr wrap="none" rtlCol="0">
            <a:spAutoFit/>
          </a:bodyPr>
          <a:lstStyle/>
          <a:p>
            <a:r>
              <a:rPr lang="en-US" sz="1600" dirty="0">
                <a:latin typeface="Maiandra GD" pitchFamily="34" charset="0"/>
                <a:cs typeface="American Typewriter"/>
              </a:rPr>
              <a:t>Quadrant III</a:t>
            </a:r>
            <a:endParaRPr lang="en-US" sz="1600" dirty="0">
              <a:latin typeface="Maiandra GD" pitchFamily="34" charset="0"/>
              <a:cs typeface="American Typewriter"/>
            </a:endParaRPr>
          </a:p>
        </p:txBody>
      </p:sp>
      <p:sp>
        <p:nvSpPr>
          <p:cNvPr id="13" name="TextBox 12"/>
          <p:cNvSpPr txBox="1"/>
          <p:nvPr/>
        </p:nvSpPr>
        <p:spPr>
          <a:xfrm>
            <a:off x="7396084" y="5499240"/>
            <a:ext cx="1305165" cy="338554"/>
          </a:xfrm>
          <a:prstGeom prst="rect">
            <a:avLst/>
          </a:prstGeom>
          <a:noFill/>
        </p:spPr>
        <p:txBody>
          <a:bodyPr wrap="none" rtlCol="0">
            <a:spAutoFit/>
          </a:bodyPr>
          <a:lstStyle/>
          <a:p>
            <a:r>
              <a:rPr lang="en-US" sz="1600" dirty="0">
                <a:latin typeface="Maiandra GD" pitchFamily="34" charset="0"/>
                <a:cs typeface="American Typewriter"/>
              </a:rPr>
              <a:t>Quadrant IV</a:t>
            </a:r>
            <a:endParaRPr lang="en-US" sz="1600" dirty="0">
              <a:latin typeface="Maiandra GD" pitchFamily="34" charset="0"/>
              <a:cs typeface="American Typewriter"/>
            </a:endParaRPr>
          </a:p>
        </p:txBody>
      </p:sp>
      <p:sp>
        <p:nvSpPr>
          <p:cNvPr id="14" name="TextBox 13"/>
          <p:cNvSpPr txBox="1"/>
          <p:nvPr/>
        </p:nvSpPr>
        <p:spPr>
          <a:xfrm>
            <a:off x="8579556" y="1927976"/>
            <a:ext cx="2088445" cy="138499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200" b="1" dirty="0">
                <a:latin typeface="Maiandra GD" pitchFamily="34" charset="0"/>
                <a:cs typeface="American Typewriter"/>
              </a:rPr>
              <a:t>Possible Strategies:</a:t>
            </a:r>
          </a:p>
          <a:p>
            <a:pPr marL="228600" indent="-228600">
              <a:buFont typeface="+mj-lt"/>
              <a:buAutoNum type="arabicPeriod"/>
            </a:pPr>
            <a:r>
              <a:rPr lang="en-US" sz="1200" dirty="0">
                <a:latin typeface="Maiandra GD" pitchFamily="34" charset="0"/>
                <a:cs typeface="American Typewriter"/>
              </a:rPr>
              <a:t>Backwards, Forwards, or Horizontal Integration</a:t>
            </a:r>
          </a:p>
          <a:p>
            <a:pPr marL="228600" indent="-228600">
              <a:buFont typeface="+mj-lt"/>
              <a:buAutoNum type="arabicPeriod"/>
            </a:pPr>
            <a:r>
              <a:rPr lang="en-US" sz="1200" dirty="0">
                <a:latin typeface="Maiandra GD" pitchFamily="34" charset="0"/>
                <a:cs typeface="American Typewriter"/>
              </a:rPr>
              <a:t>Market Penetration</a:t>
            </a:r>
          </a:p>
          <a:p>
            <a:pPr marL="228600" indent="-228600">
              <a:buFont typeface="+mj-lt"/>
              <a:buAutoNum type="arabicPeriod"/>
            </a:pPr>
            <a:r>
              <a:rPr lang="en-US" sz="1200" dirty="0">
                <a:latin typeface="Maiandra GD" pitchFamily="34" charset="0"/>
                <a:cs typeface="American Typewriter"/>
              </a:rPr>
              <a:t>Market Development</a:t>
            </a:r>
          </a:p>
          <a:p>
            <a:pPr marL="228600" indent="-228600">
              <a:buFont typeface="+mj-lt"/>
              <a:buAutoNum type="arabicPeriod"/>
            </a:pPr>
            <a:r>
              <a:rPr lang="en-US" sz="1200" dirty="0">
                <a:latin typeface="Maiandra GD" pitchFamily="34" charset="0"/>
                <a:cs typeface="American Typewriter"/>
              </a:rPr>
              <a:t>Product Development</a:t>
            </a:r>
          </a:p>
          <a:p>
            <a:pPr marL="228600" indent="-228600">
              <a:buFont typeface="+mj-lt"/>
              <a:buAutoNum type="arabicPeriod"/>
            </a:pPr>
            <a:r>
              <a:rPr lang="en-US" sz="1200" dirty="0">
                <a:latin typeface="Maiandra GD" pitchFamily="34" charset="0"/>
                <a:cs typeface="American Typewriter"/>
              </a:rPr>
              <a:t>Diversification (Related)</a:t>
            </a:r>
            <a:endParaRPr lang="en-US" sz="1200" dirty="0">
              <a:latin typeface="Maiandra GD" pitchFamily="34" charset="0"/>
              <a:cs typeface="American Typewriter"/>
            </a:endParaRPr>
          </a:p>
        </p:txBody>
      </p:sp>
      <p:pic>
        <p:nvPicPr>
          <p:cNvPr id="15" name="Picture 14" descr="601px-Dell_Logo.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49163" y="1985229"/>
            <a:ext cx="1647895" cy="1642412"/>
          </a:xfrm>
          <a:prstGeom prst="rect">
            <a:avLst/>
          </a:prstGeom>
        </p:spPr>
      </p:pic>
    </p:spTree>
    <p:extLst>
      <p:ext uri="{BB962C8B-B14F-4D97-AF65-F5344CB8AC3E}">
        <p14:creationId xmlns:p14="http://schemas.microsoft.com/office/powerpoint/2010/main" val="2431375346"/>
      </p:ext>
    </p:extLst>
  </p:cSld>
  <p:clrMapOvr>
    <a:masterClrMapping/>
  </p:clrMapOvr>
  <p:transition>
    <p:pull dir="d"/>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pPr/>
              <a:t>41</a:t>
            </a:fld>
            <a:endParaRPr lang="en-US"/>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Adobe Caslon Pro"/>
                <a:cs typeface="Adobe Caslon Pro"/>
              </a:rPr>
              <a:t>Matrix Analysis</a:t>
            </a:r>
          </a:p>
          <a:p>
            <a:pPr algn="l"/>
            <a:endParaRPr lang="en-US" dirty="0">
              <a:solidFill>
                <a:srgbClr val="A60C48"/>
              </a:solidFill>
              <a:latin typeface="Adobe Caslon Pro"/>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5" name="Table 4"/>
          <p:cNvGraphicFramePr>
            <a:graphicFrameLocks noGrp="1"/>
          </p:cNvGraphicFramePr>
          <p:nvPr>
            <p:extLst/>
          </p:nvPr>
        </p:nvGraphicFramePr>
        <p:xfrm>
          <a:off x="3179759" y="1199450"/>
          <a:ext cx="6308029" cy="4239660"/>
        </p:xfrm>
        <a:graphic>
          <a:graphicData uri="http://schemas.openxmlformats.org/drawingml/2006/table">
            <a:tbl>
              <a:tblPr/>
              <a:tblGrid>
                <a:gridCol w="2900000"/>
                <a:gridCol w="338687"/>
                <a:gridCol w="762043"/>
                <a:gridCol w="889051"/>
                <a:gridCol w="550365"/>
                <a:gridCol w="867883"/>
              </a:tblGrid>
              <a:tr h="353305">
                <a:tc>
                  <a:txBody>
                    <a:bodyPr/>
                    <a:lstStyle/>
                    <a:p>
                      <a:pPr algn="l" fontAlgn="b"/>
                      <a:r>
                        <a:rPr lang="en-US" sz="1600" b="1" i="0" u="none" strike="noStrike" dirty="0">
                          <a:solidFill>
                            <a:srgbClr val="000000"/>
                          </a:solidFill>
                          <a:effectLst/>
                          <a:latin typeface="Maiandra GD" pitchFamily="34" charset="0"/>
                        </a:rPr>
                        <a:t>Alternative </a:t>
                      </a:r>
                      <a:r>
                        <a:rPr lang="en-US" sz="1600" b="1" i="0" u="none" strike="noStrike" dirty="0" smtClean="0">
                          <a:solidFill>
                            <a:srgbClr val="000000"/>
                          </a:solidFill>
                          <a:effectLst/>
                          <a:latin typeface="Maiandra GD" pitchFamily="34" charset="0"/>
                        </a:rPr>
                        <a:t>Strategies</a:t>
                      </a:r>
                      <a:endParaRPr lang="en-US" sz="1600" b="1" i="0" u="none" strike="noStrike" dirty="0">
                        <a:solidFill>
                          <a:srgbClr val="000000"/>
                        </a:solidFill>
                        <a:effectLst/>
                        <a:latin typeface="Maiandra GD" pitchFamily="34" charset="0"/>
                      </a:endParaRP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IE</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SPACE</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GRAND</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BCG</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COUNT</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Forward Integration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Backward integration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Horizontal Integration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dirty="0">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2</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Market Penetration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dirty="0">
                          <a:solidFill>
                            <a:srgbClr val="000000"/>
                          </a:solidFill>
                          <a:effectLst/>
                          <a:latin typeface="Maiandra GD" pitchFamily="34" charset="0"/>
                        </a:rPr>
                        <a:t>Product Development</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dirty="0">
                          <a:solidFill>
                            <a:srgbClr val="000000"/>
                          </a:solidFill>
                          <a:effectLst/>
                          <a:latin typeface="Maiandra GD" pitchFamily="34" charset="0"/>
                        </a:rPr>
                        <a:t>Market Development</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Related Diversification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3</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Unrelated Diversification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0</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Retrenchment</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Divestiture</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x</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1</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53305">
                <a:tc>
                  <a:txBody>
                    <a:bodyPr/>
                    <a:lstStyle/>
                    <a:p>
                      <a:pPr algn="l" fontAlgn="b"/>
                      <a:r>
                        <a:rPr lang="en-US" sz="1600" b="1" i="0" u="none" strike="noStrike">
                          <a:solidFill>
                            <a:srgbClr val="000000"/>
                          </a:solidFill>
                          <a:effectLst/>
                          <a:latin typeface="Maiandra GD" pitchFamily="34" charset="0"/>
                        </a:rPr>
                        <a:t>Liquidation</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a:solidFill>
                            <a:srgbClr val="000000"/>
                          </a:solidFill>
                          <a:effectLst/>
                          <a:latin typeface="Maiandra GD" pitchFamily="34" charset="0"/>
                        </a:rPr>
                        <a:t> </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1600" b="1" i="0" u="none" strike="noStrike" dirty="0">
                          <a:solidFill>
                            <a:srgbClr val="000000"/>
                          </a:solidFill>
                          <a:effectLst/>
                          <a:latin typeface="Maiandra GD" pitchFamily="34" charset="0"/>
                        </a:rPr>
                        <a:t>0</a:t>
                      </a:r>
                    </a:p>
                  </a:txBody>
                  <a:tcPr marL="12700" marR="12700" marT="12700" marB="0" anchor="b">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2852848411"/>
      </p:ext>
    </p:extLst>
  </p:cSld>
  <p:clrMapOvr>
    <a:masterClrMapping/>
  </p:clrMapOvr>
  <p:transition>
    <p:pull dir="d"/>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42</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Alternative Strategies</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1981200" y="991785"/>
            <a:ext cx="8515965" cy="5355313"/>
          </a:xfrm>
          <a:prstGeom prst="rect">
            <a:avLst/>
          </a:prstGeom>
        </p:spPr>
        <p:txBody>
          <a:bodyPr wrap="square">
            <a:spAutoFit/>
          </a:bodyPr>
          <a:lstStyle/>
          <a:p>
            <a:r>
              <a:rPr lang="en-US" b="1" dirty="0">
                <a:latin typeface="Maiandra GD" pitchFamily="34" charset="0"/>
                <a:cs typeface="American Typewriter"/>
              </a:rPr>
              <a:t>Backward Integration</a:t>
            </a:r>
            <a:endParaRPr lang="en-US" dirty="0">
              <a:latin typeface="Maiandra GD" pitchFamily="34" charset="0"/>
              <a:cs typeface="American Typewriter"/>
            </a:endParaRPr>
          </a:p>
          <a:p>
            <a:r>
              <a:rPr lang="en-US" dirty="0">
                <a:latin typeface="Maiandra GD" pitchFamily="34" charset="0"/>
                <a:cs typeface="American Typewriter"/>
              </a:rPr>
              <a:t>Purchase component companies to hedge cost and control supply. (S1, T10)</a:t>
            </a:r>
          </a:p>
          <a:p>
            <a:r>
              <a:rPr lang="en-US" b="1" dirty="0">
                <a:latin typeface="Maiandra GD" pitchFamily="34" charset="0"/>
                <a:cs typeface="American Typewriter"/>
              </a:rPr>
              <a:t>Horizontal Integration</a:t>
            </a:r>
            <a:endParaRPr lang="en-US" dirty="0">
              <a:latin typeface="Maiandra GD" pitchFamily="34" charset="0"/>
              <a:cs typeface="American Typewriter"/>
            </a:endParaRPr>
          </a:p>
          <a:p>
            <a:r>
              <a:rPr lang="en-US" dirty="0">
                <a:latin typeface="Maiandra GD" pitchFamily="34" charset="0"/>
                <a:cs typeface="American Typewriter"/>
              </a:rPr>
              <a:t>Look to acquire or merge with another company to increase market share and gain their technology. (S1, O6)</a:t>
            </a:r>
          </a:p>
          <a:p>
            <a:r>
              <a:rPr lang="en-US" b="1" dirty="0">
                <a:latin typeface="Maiandra GD" pitchFamily="34" charset="0"/>
                <a:cs typeface="American Typewriter"/>
              </a:rPr>
              <a:t>Market Penetration</a:t>
            </a:r>
            <a:endParaRPr lang="en-US" dirty="0">
              <a:latin typeface="Maiandra GD" pitchFamily="34" charset="0"/>
              <a:cs typeface="American Typewriter"/>
            </a:endParaRPr>
          </a:p>
          <a:p>
            <a:r>
              <a:rPr lang="en-US" dirty="0">
                <a:latin typeface="Maiandra GD" pitchFamily="34" charset="0"/>
                <a:cs typeface="American Typewriter"/>
              </a:rPr>
              <a:t>Market our </a:t>
            </a:r>
            <a:r>
              <a:rPr lang="en-US" dirty="0" err="1">
                <a:latin typeface="Maiandra GD" pitchFamily="34" charset="0"/>
                <a:cs typeface="American Typewriter"/>
              </a:rPr>
              <a:t>AlienWare</a:t>
            </a:r>
            <a:r>
              <a:rPr lang="en-US" dirty="0">
                <a:latin typeface="Maiandra GD" pitchFamily="34" charset="0"/>
                <a:cs typeface="American Typewriter"/>
              </a:rPr>
              <a:t> PC's to the gaming community (S3, S2, O5)</a:t>
            </a:r>
          </a:p>
          <a:p>
            <a:r>
              <a:rPr lang="en-US" dirty="0">
                <a:latin typeface="Maiandra GD" pitchFamily="34" charset="0"/>
                <a:cs typeface="American Typewriter"/>
              </a:rPr>
              <a:t>Use Dell's Strong product portfolio to appeal to the cloud infrastructure companies. (S2, O8)</a:t>
            </a:r>
          </a:p>
          <a:p>
            <a:r>
              <a:rPr lang="en-US" dirty="0">
                <a:latin typeface="Maiandra GD" pitchFamily="34" charset="0"/>
                <a:cs typeface="American Typewriter"/>
              </a:rPr>
              <a:t>Increase marketing efforts to regain market share. (T9, S6)</a:t>
            </a:r>
          </a:p>
          <a:p>
            <a:r>
              <a:rPr lang="en-US" b="1" dirty="0">
                <a:latin typeface="Maiandra GD" pitchFamily="34" charset="0"/>
                <a:cs typeface="American Typewriter"/>
              </a:rPr>
              <a:t>Product Development</a:t>
            </a:r>
            <a:endParaRPr lang="en-US" dirty="0">
              <a:latin typeface="Maiandra GD" pitchFamily="34" charset="0"/>
              <a:cs typeface="American Typewriter"/>
            </a:endParaRPr>
          </a:p>
          <a:p>
            <a:r>
              <a:rPr lang="en-US" dirty="0">
                <a:latin typeface="Maiandra GD" pitchFamily="34" charset="0"/>
                <a:cs typeface="American Typewriter"/>
              </a:rPr>
              <a:t>Move a portion of the call center back in the U.S. (W3, W7, O3)</a:t>
            </a:r>
          </a:p>
          <a:p>
            <a:r>
              <a:rPr lang="en-US" dirty="0">
                <a:latin typeface="Maiandra GD" pitchFamily="34" charset="0"/>
                <a:cs typeface="American Typewriter"/>
              </a:rPr>
              <a:t>Invest more in R&amp;D to create new and innovative products to bring to market. (W2, T5)</a:t>
            </a:r>
          </a:p>
          <a:p>
            <a:r>
              <a:rPr lang="en-US" dirty="0">
                <a:latin typeface="Maiandra GD" pitchFamily="34" charset="0"/>
                <a:cs typeface="American Typewriter"/>
              </a:rPr>
              <a:t>Invest more in R&amp;D and create a tablet and Smartphone that can compete with </a:t>
            </a:r>
            <a:r>
              <a:rPr lang="en-US" dirty="0" err="1">
                <a:latin typeface="Maiandra GD" pitchFamily="34" charset="0"/>
                <a:cs typeface="American Typewriter"/>
              </a:rPr>
              <a:t>iDevices</a:t>
            </a:r>
            <a:r>
              <a:rPr lang="en-US" dirty="0">
                <a:latin typeface="Maiandra GD" pitchFamily="34" charset="0"/>
                <a:cs typeface="American Typewriter"/>
              </a:rPr>
              <a:t>. (W2, T2, T3, T5)</a:t>
            </a:r>
          </a:p>
          <a:p>
            <a:r>
              <a:rPr lang="en-US" b="1" dirty="0">
                <a:latin typeface="Maiandra GD" pitchFamily="34" charset="0"/>
                <a:cs typeface="American Typewriter"/>
              </a:rPr>
              <a:t>Related Diversification</a:t>
            </a:r>
            <a:endParaRPr lang="en-US" dirty="0">
              <a:latin typeface="Maiandra GD" pitchFamily="34" charset="0"/>
              <a:cs typeface="American Typewriter"/>
            </a:endParaRPr>
          </a:p>
          <a:p>
            <a:r>
              <a:rPr lang="en-US" dirty="0">
                <a:latin typeface="Maiandra GD" pitchFamily="34" charset="0"/>
                <a:cs typeface="American Typewriter"/>
              </a:rPr>
              <a:t>Increase the amount of retail stores in the U.S. &amp; Canada to boost PC market share (W5, O7, O10)</a:t>
            </a:r>
          </a:p>
        </p:txBody>
      </p:sp>
    </p:spTree>
    <p:extLst>
      <p:ext uri="{BB962C8B-B14F-4D97-AF65-F5344CB8AC3E}">
        <p14:creationId xmlns:p14="http://schemas.microsoft.com/office/powerpoint/2010/main" val="1297259643"/>
      </p:ext>
    </p:extLst>
  </p:cSld>
  <p:clrMapOvr>
    <a:masterClrMapping/>
  </p:clrMapOvr>
  <p:transition>
    <p:pull dir="d"/>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43</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QSPM</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graphicFrame>
        <p:nvGraphicFramePr>
          <p:cNvPr id="6" name="Object 5"/>
          <p:cNvGraphicFramePr>
            <a:graphicFrameLocks noChangeAspect="1"/>
          </p:cNvGraphicFramePr>
          <p:nvPr>
            <p:extLst/>
          </p:nvPr>
        </p:nvGraphicFramePr>
        <p:xfrm>
          <a:off x="2155826" y="1417638"/>
          <a:ext cx="8054975" cy="4630738"/>
        </p:xfrm>
        <a:graphic>
          <a:graphicData uri="http://schemas.openxmlformats.org/presentationml/2006/ole">
            <mc:AlternateContent xmlns:mc="http://schemas.openxmlformats.org/markup-compatibility/2006">
              <mc:Choice xmlns:v="urn:schemas-microsoft-com:vml" Requires="v">
                <p:oleObj spid="_x0000_s1026" name="Worksheet" r:id="rId4" imgW="7362825" imgH="4371975" progId="Excel.Sheet.12">
                  <p:embed/>
                </p:oleObj>
              </mc:Choice>
              <mc:Fallback>
                <p:oleObj name="Worksheet" r:id="rId4" imgW="7362825" imgH="4371975"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5826" y="1417638"/>
                        <a:ext cx="8054975" cy="4630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564547173"/>
      </p:ext>
    </p:extLst>
  </p:cSld>
  <p:clrMapOvr>
    <a:masterClrMapping/>
  </p:clrMapOvr>
  <p:transition>
    <p:pull dir="d"/>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pPr/>
              <a:t>44</a:t>
            </a:fld>
            <a:endParaRPr lang="en-US"/>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QSPM</a:t>
            </a:r>
            <a:endParaRPr lang="en-US" dirty="0">
              <a:solidFill>
                <a:srgbClr val="348AB4"/>
              </a:solidFill>
              <a:latin typeface="Maiandra GD" pitchFamily="34" charset="0"/>
              <a:cs typeface="Adobe Caslon Pro"/>
            </a:endParaRPr>
          </a:p>
          <a:p>
            <a:pPr algn="l"/>
            <a:endParaRPr lang="en-US" dirty="0">
              <a:solidFill>
                <a:srgbClr val="A60C48"/>
              </a:solidFill>
              <a:latin typeface="Adobe Caslon Pro"/>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69633" name="Object 1"/>
          <p:cNvGraphicFramePr>
            <a:graphicFrameLocks noChangeAspect="1"/>
          </p:cNvGraphicFramePr>
          <p:nvPr/>
        </p:nvGraphicFramePr>
        <p:xfrm>
          <a:off x="1981200" y="1452246"/>
          <a:ext cx="8432800" cy="4904105"/>
        </p:xfrm>
        <a:graphic>
          <a:graphicData uri="http://schemas.openxmlformats.org/presentationml/2006/ole">
            <mc:AlternateContent xmlns:mc="http://schemas.openxmlformats.org/markup-compatibility/2006">
              <mc:Choice xmlns:v="urn:schemas-microsoft-com:vml" Requires="v">
                <p:oleObj spid="_x0000_s2050" name="Worksheet" r:id="rId4" imgW="7324898" imgH="4514964" progId="Excel.Sheet.12">
                  <p:embed/>
                </p:oleObj>
              </mc:Choice>
              <mc:Fallback>
                <p:oleObj name="Worksheet" r:id="rId4" imgW="7324898" imgH="4514964"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0" y="1452246"/>
                        <a:ext cx="8432800" cy="490410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03794405"/>
      </p:ext>
    </p:extLst>
  </p:cSld>
  <p:clrMapOvr>
    <a:masterClrMapping/>
  </p:clrMapOvr>
  <p:transition>
    <p:pull dir="d"/>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2348215" y="1168272"/>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49" y="428421"/>
            <a:ext cx="4756098"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Strategic Implementation</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1093011887"/>
      </p:ext>
    </p:extLst>
  </p:cSld>
  <p:clrMapOvr>
    <a:masterClrMapping/>
  </p:clrMapOvr>
  <p:transition>
    <p:pull dir="d"/>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46</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Objectives</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2483554" y="1615280"/>
            <a:ext cx="7239002" cy="3711785"/>
          </a:xfrm>
          <a:prstGeom prst="rect">
            <a:avLst/>
          </a:prstGeom>
        </p:spPr>
        <p:txBody>
          <a:bodyPr wrap="square">
            <a:spAutoFit/>
          </a:bodyPr>
          <a:lstStyle/>
          <a:p>
            <a:pPr>
              <a:lnSpc>
                <a:spcPct val="120000"/>
              </a:lnSpc>
            </a:pPr>
            <a:r>
              <a:rPr lang="en-US" sz="2800" dirty="0">
                <a:latin typeface="Maiandra GD" pitchFamily="34" charset="0"/>
                <a:cs typeface="American Typewriter"/>
              </a:rPr>
              <a:t>To </a:t>
            </a:r>
            <a:r>
              <a:rPr lang="en-US" sz="2800" dirty="0">
                <a:latin typeface="Maiandra GD" pitchFamily="34" charset="0"/>
                <a:cs typeface="American Typewriter"/>
              </a:rPr>
              <a:t>create new and innovative products to bring to market before our competitors.</a:t>
            </a:r>
          </a:p>
          <a:p>
            <a:pPr>
              <a:lnSpc>
                <a:spcPct val="120000"/>
              </a:lnSpc>
            </a:pPr>
            <a:endParaRPr lang="en-US" sz="2800" dirty="0">
              <a:latin typeface="Maiandra GD" pitchFamily="34" charset="0"/>
              <a:cs typeface="American Typewriter"/>
            </a:endParaRPr>
          </a:p>
          <a:p>
            <a:pPr>
              <a:lnSpc>
                <a:spcPct val="120000"/>
              </a:lnSpc>
            </a:pPr>
            <a:r>
              <a:rPr lang="en-US" sz="2800" dirty="0">
                <a:latin typeface="Maiandra GD" pitchFamily="34" charset="0"/>
                <a:cs typeface="American Typewriter"/>
              </a:rPr>
              <a:t>Hire </a:t>
            </a:r>
            <a:r>
              <a:rPr lang="en-US" sz="2800" dirty="0">
                <a:solidFill>
                  <a:srgbClr val="348AB4"/>
                </a:solidFill>
                <a:latin typeface="Maiandra GD" pitchFamily="34" charset="0"/>
                <a:cs typeface="American Typewriter"/>
              </a:rPr>
              <a:t>Xabier Uribe-</a:t>
            </a:r>
            <a:r>
              <a:rPr lang="en-US" sz="2800" dirty="0" err="1">
                <a:solidFill>
                  <a:srgbClr val="348AB4"/>
                </a:solidFill>
                <a:latin typeface="Maiandra GD" pitchFamily="34" charset="0"/>
                <a:cs typeface="American Typewriter"/>
              </a:rPr>
              <a:t>Etxebarria</a:t>
            </a:r>
            <a:r>
              <a:rPr lang="en-US" sz="2800" dirty="0">
                <a:solidFill>
                  <a:srgbClr val="348AB4"/>
                </a:solidFill>
                <a:latin typeface="Maiandra GD" pitchFamily="34" charset="0"/>
                <a:cs typeface="American Typewriter"/>
              </a:rPr>
              <a:t> </a:t>
            </a:r>
            <a:r>
              <a:rPr lang="en-US" sz="2800" dirty="0">
                <a:latin typeface="Maiandra GD" pitchFamily="34" charset="0"/>
                <a:cs typeface="American Typewriter"/>
              </a:rPr>
              <a:t>Bilbao to be an R&amp;D project manager.</a:t>
            </a:r>
            <a:endParaRPr lang="en-US" sz="2800" dirty="0">
              <a:latin typeface="Maiandra GD" pitchFamily="34" charset="0"/>
              <a:cs typeface="American Typewriter"/>
            </a:endParaRPr>
          </a:p>
          <a:p>
            <a:pPr>
              <a:lnSpc>
                <a:spcPct val="120000"/>
              </a:lnSpc>
            </a:pPr>
            <a:endParaRPr lang="en-US" sz="2800" dirty="0">
              <a:latin typeface="Maiandra GD" pitchFamily="34" charset="0"/>
              <a:cs typeface="American Typewriter"/>
            </a:endParaRPr>
          </a:p>
          <a:p>
            <a:pPr>
              <a:lnSpc>
                <a:spcPct val="120000"/>
              </a:lnSpc>
            </a:pPr>
            <a:r>
              <a:rPr lang="en-US" sz="2800" dirty="0">
                <a:latin typeface="Maiandra GD" pitchFamily="34" charset="0"/>
                <a:cs typeface="American Typewriter"/>
              </a:rPr>
              <a:t>Increase </a:t>
            </a:r>
            <a:r>
              <a:rPr lang="en-US" sz="2800" dirty="0">
                <a:latin typeface="Maiandra GD" pitchFamily="34" charset="0"/>
                <a:cs typeface="American Typewriter"/>
              </a:rPr>
              <a:t>R&amp;D budget by </a:t>
            </a:r>
            <a:r>
              <a:rPr lang="en-US" sz="2800" dirty="0">
                <a:latin typeface="Maiandra GD" pitchFamily="34" charset="0"/>
                <a:cs typeface="American Typewriter"/>
              </a:rPr>
              <a:t>1 Billion dollars.</a:t>
            </a:r>
            <a:endParaRPr lang="en-US" sz="2800" dirty="0">
              <a:latin typeface="Maiandra GD" pitchFamily="34" charset="0"/>
              <a:cs typeface="American Typewriter"/>
            </a:endParaRPr>
          </a:p>
        </p:txBody>
      </p:sp>
    </p:spTree>
    <p:extLst>
      <p:ext uri="{BB962C8B-B14F-4D97-AF65-F5344CB8AC3E}">
        <p14:creationId xmlns:p14="http://schemas.microsoft.com/office/powerpoint/2010/main" val="2782237027"/>
      </p:ext>
    </p:extLst>
  </p:cSld>
  <p:clrMapOvr>
    <a:masterClrMapping/>
  </p:clrMapOvr>
  <p:transition>
    <p:pull dir="d"/>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47</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fontScale="92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3-Year Goals &amp; Annual Objectives</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Rectangle 4"/>
          <p:cNvSpPr/>
          <p:nvPr/>
        </p:nvSpPr>
        <p:spPr>
          <a:xfrm>
            <a:off x="2129929" y="1208785"/>
            <a:ext cx="8251632" cy="4524315"/>
          </a:xfrm>
          <a:prstGeom prst="rect">
            <a:avLst/>
          </a:prstGeom>
        </p:spPr>
        <p:txBody>
          <a:bodyPr wrap="square">
            <a:spAutoFit/>
          </a:bodyPr>
          <a:lstStyle/>
          <a:p>
            <a:r>
              <a:rPr lang="en-US" sz="2400" b="1" dirty="0">
                <a:latin typeface="Maiandra GD" pitchFamily="34" charset="0"/>
                <a:cs typeface="American Typewriter"/>
              </a:rPr>
              <a:t>Year </a:t>
            </a:r>
            <a:r>
              <a:rPr lang="en-US" sz="2400" b="1" dirty="0">
                <a:latin typeface="Maiandra GD" pitchFamily="34" charset="0"/>
                <a:cs typeface="American Typewriter"/>
              </a:rPr>
              <a:t>1: </a:t>
            </a:r>
            <a:endParaRPr lang="en-US" sz="2400" b="1" dirty="0">
              <a:latin typeface="Maiandra GD" pitchFamily="34" charset="0"/>
              <a:cs typeface="American Typewriter"/>
            </a:endParaRPr>
          </a:p>
          <a:p>
            <a:pPr lvl="1"/>
            <a:r>
              <a:rPr lang="en-US" sz="2400" dirty="0">
                <a:latin typeface="Maiandra GD" pitchFamily="34" charset="0"/>
                <a:cs typeface="American Typewriter"/>
              </a:rPr>
              <a:t>Hire </a:t>
            </a:r>
            <a:r>
              <a:rPr lang="en-US" sz="2400" dirty="0" err="1">
                <a:latin typeface="Maiandra GD" pitchFamily="34" charset="0"/>
                <a:cs typeface="American Typewriter"/>
              </a:rPr>
              <a:t>Xabier</a:t>
            </a:r>
            <a:r>
              <a:rPr lang="en-US" sz="2400" dirty="0">
                <a:latin typeface="Maiandra GD" pitchFamily="34" charset="0"/>
                <a:cs typeface="American Typewriter"/>
              </a:rPr>
              <a:t> </a:t>
            </a:r>
            <a:r>
              <a:rPr lang="en-US" sz="2400" dirty="0">
                <a:latin typeface="Maiandra GD" pitchFamily="34" charset="0"/>
                <a:cs typeface="American Typewriter"/>
              </a:rPr>
              <a:t>Uribe-</a:t>
            </a:r>
            <a:r>
              <a:rPr lang="en-US" sz="2400" dirty="0" err="1">
                <a:latin typeface="Maiandra GD" pitchFamily="34" charset="0"/>
                <a:cs typeface="American Typewriter"/>
              </a:rPr>
              <a:t>Etxebarria</a:t>
            </a:r>
            <a:r>
              <a:rPr lang="en-US" sz="2400" dirty="0">
                <a:latin typeface="Maiandra GD" pitchFamily="34" charset="0"/>
                <a:cs typeface="American Typewriter"/>
              </a:rPr>
              <a:t> Bilbao to head up new projects department. Expand R&amp;D department with new influx of cash. </a:t>
            </a:r>
            <a:endParaRPr lang="en-US" sz="2400" dirty="0">
              <a:latin typeface="Maiandra GD" pitchFamily="34" charset="0"/>
              <a:cs typeface="American Typewriter"/>
            </a:endParaRPr>
          </a:p>
          <a:p>
            <a:r>
              <a:rPr lang="en-US" sz="2400" b="1" dirty="0">
                <a:latin typeface="Maiandra GD" pitchFamily="34" charset="0"/>
                <a:cs typeface="American Typewriter"/>
              </a:rPr>
              <a:t>Year </a:t>
            </a:r>
            <a:r>
              <a:rPr lang="en-US" sz="2400" b="1" dirty="0">
                <a:latin typeface="Maiandra GD" pitchFamily="34" charset="0"/>
                <a:cs typeface="American Typewriter"/>
              </a:rPr>
              <a:t>2: </a:t>
            </a:r>
            <a:endParaRPr lang="en-US" sz="2400" b="1" dirty="0">
              <a:latin typeface="Maiandra GD" pitchFamily="34" charset="0"/>
              <a:cs typeface="American Typewriter"/>
            </a:endParaRPr>
          </a:p>
          <a:p>
            <a:pPr lvl="1"/>
            <a:r>
              <a:rPr lang="en-US" sz="2400" dirty="0">
                <a:latin typeface="Maiandra GD" pitchFamily="34" charset="0"/>
                <a:cs typeface="American Typewriter"/>
              </a:rPr>
              <a:t>First half of year thoroughly test out new products and begin production. Second half of year increase marketing </a:t>
            </a:r>
            <a:r>
              <a:rPr lang="en-US" sz="2400" dirty="0">
                <a:latin typeface="Maiandra GD" pitchFamily="34" charset="0"/>
                <a:cs typeface="American Typewriter"/>
              </a:rPr>
              <a:t>budget </a:t>
            </a:r>
            <a:r>
              <a:rPr lang="en-US" sz="2400" dirty="0">
                <a:latin typeface="Maiandra GD" pitchFamily="34" charset="0"/>
                <a:cs typeface="American Typewriter"/>
              </a:rPr>
              <a:t>by 50 </a:t>
            </a:r>
            <a:r>
              <a:rPr lang="en-US" sz="2400" dirty="0">
                <a:latin typeface="Maiandra GD" pitchFamily="34" charset="0"/>
                <a:cs typeface="American Typewriter"/>
              </a:rPr>
              <a:t>Million to introduce new </a:t>
            </a:r>
            <a:r>
              <a:rPr lang="en-US" sz="2400" dirty="0">
                <a:latin typeface="Maiandra GD" pitchFamily="34" charset="0"/>
                <a:cs typeface="American Typewriter"/>
              </a:rPr>
              <a:t>product rolling out 4</a:t>
            </a:r>
            <a:r>
              <a:rPr lang="en-US" sz="2400" baseline="30000" dirty="0">
                <a:latin typeface="Maiandra GD" pitchFamily="34" charset="0"/>
                <a:cs typeface="American Typewriter"/>
              </a:rPr>
              <a:t>th</a:t>
            </a:r>
            <a:r>
              <a:rPr lang="en-US" sz="2400" dirty="0">
                <a:latin typeface="Maiandra GD" pitchFamily="34" charset="0"/>
                <a:cs typeface="American Typewriter"/>
              </a:rPr>
              <a:t> quarter. </a:t>
            </a:r>
            <a:endParaRPr lang="en-US" sz="2400" dirty="0">
              <a:latin typeface="Maiandra GD" pitchFamily="34" charset="0"/>
              <a:cs typeface="American Typewriter"/>
            </a:endParaRPr>
          </a:p>
          <a:p>
            <a:r>
              <a:rPr lang="en-US" sz="2400" b="1" dirty="0">
                <a:latin typeface="Maiandra GD" pitchFamily="34" charset="0"/>
                <a:cs typeface="American Typewriter"/>
              </a:rPr>
              <a:t>Year </a:t>
            </a:r>
            <a:r>
              <a:rPr lang="en-US" sz="2400" b="1" dirty="0">
                <a:latin typeface="Maiandra GD" pitchFamily="34" charset="0"/>
                <a:cs typeface="American Typewriter"/>
              </a:rPr>
              <a:t>3:</a:t>
            </a:r>
            <a:endParaRPr lang="en-US" sz="2400" b="1" dirty="0">
              <a:latin typeface="Maiandra GD" pitchFamily="34" charset="0"/>
              <a:cs typeface="American Typewriter"/>
            </a:endParaRPr>
          </a:p>
          <a:p>
            <a:pPr lvl="1"/>
            <a:r>
              <a:rPr lang="en-US" sz="2400" dirty="0">
                <a:latin typeface="Maiandra GD" pitchFamily="34" charset="0"/>
                <a:cs typeface="American Typewriter"/>
              </a:rPr>
              <a:t>Continue market new products, work on supporting projects and new products to bring to market. </a:t>
            </a:r>
            <a:endParaRPr lang="en-US" sz="2400" dirty="0">
              <a:latin typeface="Maiandra GD" pitchFamily="34" charset="0"/>
              <a:cs typeface="American Typewriter"/>
            </a:endParaRPr>
          </a:p>
        </p:txBody>
      </p:sp>
    </p:spTree>
    <p:extLst>
      <p:ext uri="{BB962C8B-B14F-4D97-AF65-F5344CB8AC3E}">
        <p14:creationId xmlns:p14="http://schemas.microsoft.com/office/powerpoint/2010/main" val="4225085823"/>
      </p:ext>
    </p:extLst>
  </p:cSld>
  <p:clrMapOvr>
    <a:masterClrMapping/>
  </p:clrMapOvr>
  <p:transition>
    <p:pull dir="d"/>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1"/>
          <p:cNvSpPr txBox="1">
            <a:spLocks/>
          </p:cNvSpPr>
          <p:nvPr/>
        </p:nvSpPr>
        <p:spPr>
          <a:xfrm>
            <a:off x="8077200" y="6356351"/>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DD8C13-E55E-E140-9FA7-14DA22126518}" type="slidenum">
              <a:rPr lang="en-US">
                <a:latin typeface="Maiandra GD" pitchFamily="34" charset="0"/>
              </a:rPr>
              <a:pPr/>
              <a:t>48</a:t>
            </a:fld>
            <a:endParaRPr lang="en-US">
              <a:latin typeface="Maiandra GD" pitchFamily="34" charset="0"/>
            </a:endParaRPr>
          </a:p>
        </p:txBody>
      </p:sp>
      <p:sp>
        <p:nvSpPr>
          <p:cNvPr id="4" name="Title 2"/>
          <p:cNvSpPr txBox="1">
            <a:spLocks/>
          </p:cNvSpPr>
          <p:nvPr/>
        </p:nvSpPr>
        <p:spPr>
          <a:xfrm>
            <a:off x="1981201" y="274638"/>
            <a:ext cx="6958727"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Strategy 2 Year Cost</a:t>
            </a:r>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2" name="TextBox 1"/>
          <p:cNvSpPr txBox="1"/>
          <p:nvPr/>
        </p:nvSpPr>
        <p:spPr>
          <a:xfrm>
            <a:off x="2592637" y="1322024"/>
            <a:ext cx="7249099" cy="3970318"/>
          </a:xfrm>
          <a:prstGeom prst="rect">
            <a:avLst/>
          </a:prstGeom>
          <a:noFill/>
        </p:spPr>
        <p:txBody>
          <a:bodyPr wrap="square" rtlCol="0">
            <a:spAutoFit/>
          </a:bodyPr>
          <a:lstStyle/>
          <a:p>
            <a:r>
              <a:rPr lang="en-US" sz="2400" dirty="0">
                <a:latin typeface="Maiandra GD" pitchFamily="34" charset="0"/>
              </a:rPr>
              <a:t>Year 1</a:t>
            </a:r>
          </a:p>
          <a:p>
            <a:r>
              <a:rPr lang="en-US" sz="2400" dirty="0">
                <a:latin typeface="Maiandra GD" pitchFamily="34" charset="0"/>
              </a:rPr>
              <a:t>Increase R&amp;D budget by 1 billion dollars to be paid out of operating income to be more competitive.</a:t>
            </a:r>
          </a:p>
          <a:p>
            <a:endParaRPr lang="en-US" sz="2400" dirty="0">
              <a:latin typeface="Maiandra GD" pitchFamily="34" charset="0"/>
            </a:endParaRPr>
          </a:p>
          <a:p>
            <a:r>
              <a:rPr lang="en-US" sz="2400" dirty="0">
                <a:latin typeface="Maiandra GD" pitchFamily="34" charset="0"/>
              </a:rPr>
              <a:t>Year 2</a:t>
            </a:r>
          </a:p>
          <a:p>
            <a:endParaRPr lang="en-US" sz="2400" dirty="0">
              <a:latin typeface="Maiandra GD" pitchFamily="34" charset="0"/>
            </a:endParaRPr>
          </a:p>
          <a:p>
            <a:r>
              <a:rPr lang="en-US" sz="2400" dirty="0">
                <a:latin typeface="Maiandra GD" pitchFamily="34" charset="0"/>
              </a:rPr>
              <a:t>Increase Marketing budget by 50 million to create a buzz and roll out our new products such as “Dell TV”.</a:t>
            </a:r>
          </a:p>
          <a:p>
            <a:endParaRPr lang="en-US" dirty="0">
              <a:latin typeface="Maiandra GD" pitchFamily="34" charset="0"/>
            </a:endParaRPr>
          </a:p>
          <a:p>
            <a:endParaRPr lang="en-US" dirty="0">
              <a:latin typeface="Maiandra GD" pitchFamily="34" charset="0"/>
            </a:endParaRPr>
          </a:p>
        </p:txBody>
      </p:sp>
    </p:spTree>
    <p:extLst>
      <p:ext uri="{BB962C8B-B14F-4D97-AF65-F5344CB8AC3E}">
        <p14:creationId xmlns:p14="http://schemas.microsoft.com/office/powerpoint/2010/main" val="634429328"/>
      </p:ext>
    </p:extLst>
  </p:cSld>
  <p:clrMapOvr>
    <a:masterClrMapping/>
  </p:clrMapOvr>
  <p:transition>
    <p:pull dir="d"/>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49</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Strategy Implementation</a:t>
            </a:r>
          </a:p>
          <a:p>
            <a:pPr algn="l"/>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extBox 4"/>
          <p:cNvSpPr txBox="1"/>
          <p:nvPr/>
        </p:nvSpPr>
        <p:spPr>
          <a:xfrm>
            <a:off x="5009444" y="3090333"/>
            <a:ext cx="1404552" cy="369332"/>
          </a:xfrm>
          <a:prstGeom prst="rect">
            <a:avLst/>
          </a:prstGeom>
          <a:noFill/>
        </p:spPr>
        <p:txBody>
          <a:bodyPr wrap="none" rtlCol="0">
            <a:spAutoFit/>
          </a:bodyPr>
          <a:lstStyle/>
          <a:p>
            <a:r>
              <a:rPr lang="en-US" dirty="0">
                <a:latin typeface="Maiandra GD" pitchFamily="34" charset="0"/>
              </a:rPr>
              <a:t>(TV display)</a:t>
            </a:r>
            <a:endParaRPr lang="en-US" dirty="0">
              <a:latin typeface="Maiandra GD" pitchFamily="34" charset="0"/>
            </a:endParaRPr>
          </a:p>
        </p:txBody>
      </p:sp>
      <p:sp>
        <p:nvSpPr>
          <p:cNvPr id="7" name="Rectangle 6"/>
          <p:cNvSpPr/>
          <p:nvPr/>
        </p:nvSpPr>
        <p:spPr>
          <a:xfrm>
            <a:off x="4969856" y="4616244"/>
            <a:ext cx="2161169" cy="923330"/>
          </a:xfrm>
          <a:prstGeom prst="rect">
            <a:avLst/>
          </a:prstGeom>
          <a:noFill/>
        </p:spPr>
        <p:txBody>
          <a:bodyPr wrap="none" lIns="91440" tIns="45720" rIns="91440" bIns="45720">
            <a:spAutoFit/>
          </a:bodyPr>
          <a:lstStyle/>
          <a:p>
            <a:pPr algn="ctr"/>
            <a:r>
              <a:rPr lang="en-US" sz="5400" dirty="0">
                <a:ln w="0"/>
                <a:solidFill>
                  <a:schemeClr val="tx2">
                    <a:lumMod val="60000"/>
                    <a:lumOff val="40000"/>
                  </a:schemeClr>
                </a:solidFill>
                <a:effectLst>
                  <a:reflection blurRad="6350" stA="53000" endA="300" endPos="35500" dir="5400000" sy="-90000" algn="bl" rotWithShape="0"/>
                </a:effectLst>
              </a:rPr>
              <a:t>Dell TV</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7844" y="967213"/>
            <a:ext cx="6264257" cy="4246241"/>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8218" y="1366736"/>
            <a:ext cx="1423988" cy="1324059"/>
          </a:xfrm>
          <a:prstGeom prst="rect">
            <a:avLst/>
          </a:prstGeom>
          <a:ln>
            <a:noFill/>
          </a:ln>
          <a:effectLst>
            <a:softEdge rad="112500"/>
          </a:effectLst>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9418" y="1509566"/>
            <a:ext cx="2089258" cy="1119733"/>
          </a:xfrm>
          <a:prstGeom prst="rect">
            <a:avLst/>
          </a:prstGeom>
          <a:ln>
            <a:noFill/>
          </a:ln>
          <a:effectLst>
            <a:softEdge rad="112500"/>
          </a:effectLst>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82692" y="2950617"/>
            <a:ext cx="1226616" cy="1226616"/>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96906" y="2898127"/>
            <a:ext cx="1279107" cy="1279107"/>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43093" y="1333985"/>
            <a:ext cx="1389559" cy="1389559"/>
          </a:xfrm>
          <a:prstGeom prst="rect">
            <a:avLst/>
          </a:prstGeom>
          <a:ln>
            <a:noFill/>
          </a:ln>
          <a:effectLst>
            <a:softEdge rad="112500"/>
          </a:effectLst>
        </p:spPr>
      </p:pic>
      <p:pic>
        <p:nvPicPr>
          <p:cNvPr id="15" name="Picture 1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91332" y="2898126"/>
            <a:ext cx="1451760" cy="1451760"/>
          </a:xfrm>
          <a:prstGeom prst="rect">
            <a:avLst/>
          </a:prstGeom>
          <a:ln>
            <a:noFill/>
          </a:ln>
          <a:effectLst>
            <a:softEdge rad="112500"/>
          </a:effectLst>
        </p:spPr>
      </p:pic>
    </p:spTree>
    <p:extLst>
      <p:ext uri="{BB962C8B-B14F-4D97-AF65-F5344CB8AC3E}">
        <p14:creationId xmlns:p14="http://schemas.microsoft.com/office/powerpoint/2010/main" val="3769297550"/>
      </p:ext>
    </p:extLst>
  </p:cSld>
  <p:clrMapOvr>
    <a:masterClrMapping/>
  </p:clrMapOvr>
  <p:transition>
    <p:pull dir="d"/>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1"/>
          <p:cNvSpPr txBox="1">
            <a:spLocks/>
          </p:cNvSpPr>
          <p:nvPr/>
        </p:nvSpPr>
        <p:spPr>
          <a:xfrm>
            <a:off x="8077200" y="6356351"/>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DD8C13-E55E-E140-9FA7-14DA22126518}" type="slidenum">
              <a:rPr lang="en-US">
                <a:latin typeface="Maiandra GD" pitchFamily="34" charset="0"/>
              </a:rPr>
              <a:pPr/>
              <a:t>50</a:t>
            </a:fld>
            <a:endParaRPr lang="en-US">
              <a:latin typeface="Maiandra GD" pitchFamily="34" charset="0"/>
            </a:endParaRPr>
          </a:p>
        </p:txBody>
      </p:sp>
      <p:sp>
        <p:nvSpPr>
          <p:cNvPr id="4" name="Title 2"/>
          <p:cNvSpPr txBox="1">
            <a:spLocks/>
          </p:cNvSpPr>
          <p:nvPr/>
        </p:nvSpPr>
        <p:spPr>
          <a:xfrm>
            <a:off x="1981204" y="274638"/>
            <a:ext cx="4725191" cy="1143000"/>
          </a:xfrm>
          <a:prstGeom prst="rect">
            <a:avLst/>
          </a:prstGeom>
        </p:spPr>
        <p:txBody>
          <a:bodyPr>
            <a:normAutofit fontScale="92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Projected Financials</a:t>
            </a:r>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6" name="TextBox 5"/>
          <p:cNvSpPr txBox="1"/>
          <p:nvPr/>
        </p:nvSpPr>
        <p:spPr>
          <a:xfrm>
            <a:off x="6801854" y="541555"/>
            <a:ext cx="3408947" cy="461665"/>
          </a:xfrm>
          <a:prstGeom prst="rect">
            <a:avLst/>
          </a:prstGeom>
          <a:noFill/>
        </p:spPr>
        <p:txBody>
          <a:bodyPr wrap="square" rtlCol="0">
            <a:spAutoFit/>
          </a:bodyPr>
          <a:lstStyle/>
          <a:p>
            <a:r>
              <a:rPr lang="en-US" sz="2400" dirty="0">
                <a:solidFill>
                  <a:srgbClr val="348AB4"/>
                </a:solidFill>
                <a:latin typeface="Maiandra GD" pitchFamily="34" charset="0"/>
                <a:cs typeface="Adobe Hebrew"/>
              </a:rPr>
              <a:t>-Income Statement</a:t>
            </a:r>
            <a:endParaRPr lang="en-US" sz="2400" dirty="0">
              <a:solidFill>
                <a:srgbClr val="348AB4"/>
              </a:solidFill>
              <a:latin typeface="Maiandra GD" pitchFamily="34" charset="0"/>
              <a:cs typeface="Adobe Hebrew"/>
            </a:endParaRPr>
          </a:p>
        </p:txBody>
      </p:sp>
      <p:graphicFrame>
        <p:nvGraphicFramePr>
          <p:cNvPr id="2" name="Object 1"/>
          <p:cNvGraphicFramePr>
            <a:graphicFrameLocks noChangeAspect="1"/>
          </p:cNvGraphicFramePr>
          <p:nvPr>
            <p:extLst/>
          </p:nvPr>
        </p:nvGraphicFramePr>
        <p:xfrm>
          <a:off x="1844846" y="1336675"/>
          <a:ext cx="8737600" cy="5348288"/>
        </p:xfrm>
        <a:graphic>
          <a:graphicData uri="http://schemas.openxmlformats.org/presentationml/2006/ole">
            <mc:AlternateContent xmlns:mc="http://schemas.openxmlformats.org/markup-compatibility/2006">
              <mc:Choice xmlns:v="urn:schemas-microsoft-com:vml" Requires="v">
                <p:oleObj spid="_x0000_s3074" name="Worksheet" r:id="rId4" imgW="8334375" imgH="5105400" progId="Excel.Sheet.12">
                  <p:embed/>
                </p:oleObj>
              </mc:Choice>
              <mc:Fallback>
                <p:oleObj name="Worksheet" r:id="rId4" imgW="8334375" imgH="5105400"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846" y="1336675"/>
                        <a:ext cx="8737600" cy="53482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TextBox 7"/>
          <p:cNvSpPr txBox="1"/>
          <p:nvPr/>
        </p:nvSpPr>
        <p:spPr>
          <a:xfrm>
            <a:off x="8077200" y="1082759"/>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percentages</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789372791"/>
      </p:ext>
    </p:extLst>
  </p:cSld>
  <p:clrMapOvr>
    <a:masterClrMapping/>
  </p:clrMapOvr>
  <p:transition>
    <p:pull dir="d"/>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51</a:t>
            </a:fld>
            <a:endParaRPr lang="en-US">
              <a:latin typeface="Maiandra GD" pitchFamily="34" charset="0"/>
            </a:endParaRPr>
          </a:p>
        </p:txBody>
      </p:sp>
      <p:sp>
        <p:nvSpPr>
          <p:cNvPr id="3" name="Title 2"/>
          <p:cNvSpPr txBox="1">
            <a:spLocks/>
          </p:cNvSpPr>
          <p:nvPr/>
        </p:nvSpPr>
        <p:spPr>
          <a:xfrm>
            <a:off x="1981203" y="274638"/>
            <a:ext cx="5550192"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Projected Financials</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7" name="TextBox 6"/>
          <p:cNvSpPr txBox="1"/>
          <p:nvPr/>
        </p:nvSpPr>
        <p:spPr>
          <a:xfrm>
            <a:off x="7058407" y="541555"/>
            <a:ext cx="3408947" cy="461665"/>
          </a:xfrm>
          <a:prstGeom prst="rect">
            <a:avLst/>
          </a:prstGeom>
          <a:noFill/>
        </p:spPr>
        <p:txBody>
          <a:bodyPr wrap="square" rtlCol="0">
            <a:spAutoFit/>
          </a:bodyPr>
          <a:lstStyle/>
          <a:p>
            <a:r>
              <a:rPr lang="en-US" sz="2400" dirty="0">
                <a:solidFill>
                  <a:srgbClr val="348AB4"/>
                </a:solidFill>
                <a:latin typeface="Maiandra GD" pitchFamily="34" charset="0"/>
                <a:cs typeface="Adobe Hebrew"/>
              </a:rPr>
              <a:t>-Balance Sheet</a:t>
            </a:r>
            <a:endParaRPr lang="en-US" sz="2400" dirty="0">
              <a:solidFill>
                <a:srgbClr val="348AB4"/>
              </a:solidFill>
              <a:latin typeface="Maiandra GD" pitchFamily="34" charset="0"/>
              <a:cs typeface="Adobe Hebrew"/>
            </a:endParaRPr>
          </a:p>
        </p:txBody>
      </p:sp>
      <p:graphicFrame>
        <p:nvGraphicFramePr>
          <p:cNvPr id="5" name="Object 4"/>
          <p:cNvGraphicFramePr>
            <a:graphicFrameLocks noChangeAspect="1"/>
          </p:cNvGraphicFramePr>
          <p:nvPr>
            <p:extLst/>
          </p:nvPr>
        </p:nvGraphicFramePr>
        <p:xfrm>
          <a:off x="1835571" y="1901825"/>
          <a:ext cx="8770938" cy="3448050"/>
        </p:xfrm>
        <a:graphic>
          <a:graphicData uri="http://schemas.openxmlformats.org/presentationml/2006/ole">
            <mc:AlternateContent xmlns:mc="http://schemas.openxmlformats.org/markup-compatibility/2006">
              <mc:Choice xmlns:v="urn:schemas-microsoft-com:vml" Requires="v">
                <p:oleObj spid="_x0000_s4098" name="Worksheet" r:id="rId4" imgW="9601200" imgH="3448050" progId="Excel.Sheet.12">
                  <p:embed/>
                </p:oleObj>
              </mc:Choice>
              <mc:Fallback>
                <p:oleObj name="Worksheet" r:id="rId4" imgW="9601200" imgH="3448050"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5571" y="1901825"/>
                        <a:ext cx="8770938" cy="3448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TextBox 7"/>
          <p:cNvSpPr txBox="1"/>
          <p:nvPr/>
        </p:nvSpPr>
        <p:spPr>
          <a:xfrm>
            <a:off x="8077200" y="1647909"/>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percentages</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2335552321"/>
      </p:ext>
    </p:extLst>
  </p:cSld>
  <p:clrMapOvr>
    <a:masterClrMapping/>
  </p:clrMapOvr>
  <p:transition>
    <p:pull dir="d"/>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1"/>
          <p:cNvSpPr txBox="1">
            <a:spLocks/>
          </p:cNvSpPr>
          <p:nvPr/>
        </p:nvSpPr>
        <p:spPr>
          <a:xfrm>
            <a:off x="8077200" y="6356351"/>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BDD8C13-E55E-E140-9FA7-14DA22126518}" type="slidenum">
              <a:rPr lang="en-US">
                <a:latin typeface="Maiandra GD" pitchFamily="34" charset="0"/>
              </a:rPr>
              <a:pPr/>
              <a:t>52</a:t>
            </a:fld>
            <a:endParaRPr lang="en-US">
              <a:latin typeface="Maiandra GD" pitchFamily="34" charset="0"/>
            </a:endParaRPr>
          </a:p>
        </p:txBody>
      </p:sp>
      <p:sp>
        <p:nvSpPr>
          <p:cNvPr id="4" name="Title 2"/>
          <p:cNvSpPr txBox="1">
            <a:spLocks/>
          </p:cNvSpPr>
          <p:nvPr/>
        </p:nvSpPr>
        <p:spPr>
          <a:xfrm>
            <a:off x="1981204" y="274638"/>
            <a:ext cx="4725191" cy="1143000"/>
          </a:xfrm>
          <a:prstGeom prst="rect">
            <a:avLst/>
          </a:prstGeom>
        </p:spPr>
        <p:txBody>
          <a:bodyPr>
            <a:normAutofit fontScale="92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Projected Financials</a:t>
            </a:r>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6" name="TextBox 5"/>
          <p:cNvSpPr txBox="1"/>
          <p:nvPr/>
        </p:nvSpPr>
        <p:spPr>
          <a:xfrm>
            <a:off x="6801854" y="541555"/>
            <a:ext cx="3408947" cy="461665"/>
          </a:xfrm>
          <a:prstGeom prst="rect">
            <a:avLst/>
          </a:prstGeom>
          <a:noFill/>
        </p:spPr>
        <p:txBody>
          <a:bodyPr wrap="square" rtlCol="0">
            <a:spAutoFit/>
          </a:bodyPr>
          <a:lstStyle/>
          <a:p>
            <a:r>
              <a:rPr lang="en-US" sz="2400" dirty="0">
                <a:solidFill>
                  <a:srgbClr val="348AB4"/>
                </a:solidFill>
                <a:latin typeface="Maiandra GD" pitchFamily="34" charset="0"/>
                <a:cs typeface="Adobe Hebrew"/>
              </a:rPr>
              <a:t>-Balance Sheet</a:t>
            </a:r>
            <a:endParaRPr lang="en-US" sz="2400" dirty="0">
              <a:solidFill>
                <a:srgbClr val="348AB4"/>
              </a:solidFill>
              <a:latin typeface="Maiandra GD" pitchFamily="34" charset="0"/>
              <a:cs typeface="Adobe Hebrew"/>
            </a:endParaRPr>
          </a:p>
        </p:txBody>
      </p:sp>
      <p:graphicFrame>
        <p:nvGraphicFramePr>
          <p:cNvPr id="2" name="Object 1"/>
          <p:cNvGraphicFramePr>
            <a:graphicFrameLocks noChangeAspect="1"/>
          </p:cNvGraphicFramePr>
          <p:nvPr>
            <p:extLst/>
          </p:nvPr>
        </p:nvGraphicFramePr>
        <p:xfrm>
          <a:off x="1854200" y="1271588"/>
          <a:ext cx="8586788" cy="3835400"/>
        </p:xfrm>
        <a:graphic>
          <a:graphicData uri="http://schemas.openxmlformats.org/presentationml/2006/ole">
            <mc:AlternateContent xmlns:mc="http://schemas.openxmlformats.org/markup-compatibility/2006">
              <mc:Choice xmlns:v="urn:schemas-microsoft-com:vml" Requires="v">
                <p:oleObj spid="_x0000_s5122" name="Worksheet" r:id="rId4" imgW="8934450" imgH="3838575" progId="Excel.Sheet.12">
                  <p:embed/>
                </p:oleObj>
              </mc:Choice>
              <mc:Fallback>
                <p:oleObj name="Worksheet" r:id="rId4" imgW="8934450" imgH="3838575"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54200" y="1271588"/>
                        <a:ext cx="8586788" cy="383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TextBox 6"/>
          <p:cNvSpPr txBox="1"/>
          <p:nvPr/>
        </p:nvSpPr>
        <p:spPr>
          <a:xfrm>
            <a:off x="8077200" y="1003219"/>
            <a:ext cx="2590800" cy="253916"/>
          </a:xfrm>
          <a:prstGeom prst="rect">
            <a:avLst/>
          </a:prstGeom>
          <a:noFill/>
        </p:spPr>
        <p:txBody>
          <a:bodyPr wrap="square" rtlCol="0">
            <a:spAutoFit/>
          </a:bodyPr>
          <a:lstStyle/>
          <a:p>
            <a:pPr algn="r"/>
            <a:r>
              <a:rPr lang="en-US" sz="1050" dirty="0">
                <a:latin typeface="Maiandra GD" pitchFamily="34" charset="0"/>
                <a:cs typeface="American Typewriter"/>
              </a:rPr>
              <a:t>In millions, except percentages</a:t>
            </a:r>
            <a:endParaRPr lang="en-US" sz="1050" dirty="0">
              <a:latin typeface="Maiandra GD" pitchFamily="34" charset="0"/>
              <a:cs typeface="American Typewriter"/>
            </a:endParaRPr>
          </a:p>
        </p:txBody>
      </p:sp>
    </p:spTree>
    <p:extLst>
      <p:ext uri="{BB962C8B-B14F-4D97-AF65-F5344CB8AC3E}">
        <p14:creationId xmlns:p14="http://schemas.microsoft.com/office/powerpoint/2010/main" val="3281117902"/>
      </p:ext>
    </p:extLst>
  </p:cSld>
  <p:clrMapOvr>
    <a:masterClrMapping/>
  </p:clrMapOvr>
  <p:transition>
    <p:pull dir="d"/>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53</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348AB4"/>
                </a:solidFill>
                <a:latin typeface="Maiandra GD" pitchFamily="34" charset="0"/>
                <a:cs typeface="Adobe Caslon Pro"/>
              </a:rPr>
              <a:t>Projected Ratios</a:t>
            </a:r>
            <a:endParaRPr lang="en-US" dirty="0">
              <a:solidFill>
                <a:srgbClr val="A60C48"/>
              </a:solidFill>
              <a:latin typeface="Maiandra GD" pitchFamily="34" charset="0"/>
              <a:cs typeface="Adobe Caslon Pro"/>
            </a:endParaRPr>
          </a:p>
        </p:txBody>
      </p:sp>
      <p:sp>
        <p:nvSpPr>
          <p:cNvPr id="4" name="Rectangle 3"/>
          <p:cNvSpPr/>
          <p:nvPr/>
        </p:nvSpPr>
        <p:spPr>
          <a:xfrm>
            <a:off x="1524004" y="0"/>
            <a:ext cx="243209" cy="6858000"/>
          </a:xfrm>
          <a:prstGeom prst="rect">
            <a:avLst/>
          </a:prstGeom>
          <a:solidFill>
            <a:srgbClr val="348AB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graphicFrame>
        <p:nvGraphicFramePr>
          <p:cNvPr id="8" name="Object 7"/>
          <p:cNvGraphicFramePr>
            <a:graphicFrameLocks noChangeAspect="1"/>
          </p:cNvGraphicFramePr>
          <p:nvPr>
            <p:extLst/>
          </p:nvPr>
        </p:nvGraphicFramePr>
        <p:xfrm>
          <a:off x="4014788" y="1045142"/>
          <a:ext cx="4710112" cy="4422208"/>
        </p:xfrm>
        <a:graphic>
          <a:graphicData uri="http://schemas.openxmlformats.org/presentationml/2006/ole">
            <mc:AlternateContent xmlns:mc="http://schemas.openxmlformats.org/markup-compatibility/2006">
              <mc:Choice xmlns:v="urn:schemas-microsoft-com:vml" Requires="v">
                <p:oleObj spid="_x0000_s6146" name="Worksheet" r:id="rId4" imgW="3895725" imgH="3657600" progId="Excel.Sheet.12">
                  <p:embed/>
                </p:oleObj>
              </mc:Choice>
              <mc:Fallback>
                <p:oleObj name="Worksheet" r:id="rId4" imgW="3895725" imgH="3657600" progId="Excel.Sheet.1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14788" y="1045142"/>
                        <a:ext cx="4710112" cy="442220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237486457"/>
      </p:ext>
    </p:extLst>
  </p:cSld>
  <p:clrMapOvr>
    <a:masterClrMapping/>
  </p:clrMapOvr>
  <p:transition>
    <p:pull dir="d"/>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5003" y="0"/>
            <a:ext cx="2675304" cy="2646878"/>
          </a:xfrm>
          <a:prstGeom prst="rect">
            <a:avLst/>
          </a:prstGeom>
          <a:noFill/>
        </p:spPr>
        <p:txBody>
          <a:bodyPr wrap="square" rtlCol="0">
            <a:spAutoFit/>
          </a:bodyPr>
          <a:lstStyle/>
          <a:p>
            <a:r>
              <a:rPr lang="en-US" sz="16600" dirty="0">
                <a:solidFill>
                  <a:srgbClr val="FFFFFF"/>
                </a:solidFill>
                <a:latin typeface="Maiandra GD" pitchFamily="34" charset="0"/>
                <a:cs typeface="Adobe Garamond Pro"/>
              </a:rPr>
              <a:t>6</a:t>
            </a:r>
            <a:r>
              <a:rPr lang="en-US" sz="16600" dirty="0">
                <a:solidFill>
                  <a:srgbClr val="FFFFFF"/>
                </a:solidFill>
                <a:latin typeface="Maiandra GD" pitchFamily="34" charset="0"/>
                <a:cs typeface="Adobe Garamond Pro"/>
              </a:rPr>
              <a:t>.</a:t>
            </a:r>
            <a:endParaRPr lang="en-US" sz="2400" dirty="0">
              <a:latin typeface="Maiandra GD" pitchFamily="34" charset="0"/>
              <a:cs typeface="Adobe Garamond Pro"/>
            </a:endParaRPr>
          </a:p>
        </p:txBody>
      </p:sp>
      <p:cxnSp>
        <p:nvCxnSpPr>
          <p:cNvPr id="3" name="Straight Connector 2"/>
          <p:cNvCxnSpPr/>
          <p:nvPr/>
        </p:nvCxnSpPr>
        <p:spPr>
          <a:xfrm>
            <a:off x="2348215" y="2417208"/>
            <a:ext cx="4931747" cy="0"/>
          </a:xfrm>
          <a:prstGeom prst="line">
            <a:avLst/>
          </a:prstGeom>
          <a:ln>
            <a:solidFill>
              <a:schemeClr val="bg1"/>
            </a:solidFill>
            <a:prstDash val="lgDash"/>
          </a:ln>
          <a:effectLst/>
        </p:spPr>
        <p:style>
          <a:lnRef idx="2">
            <a:schemeClr val="accent1"/>
          </a:lnRef>
          <a:fillRef idx="0">
            <a:schemeClr val="accent1"/>
          </a:fillRef>
          <a:effectRef idx="1">
            <a:schemeClr val="accent1"/>
          </a:effectRef>
          <a:fontRef idx="minor">
            <a:schemeClr val="tx1"/>
          </a:fontRef>
        </p:style>
      </p:cxnSp>
      <p:sp>
        <p:nvSpPr>
          <p:cNvPr id="4" name="TextBox 3"/>
          <p:cNvSpPr txBox="1"/>
          <p:nvPr/>
        </p:nvSpPr>
        <p:spPr>
          <a:xfrm>
            <a:off x="2280651" y="2445304"/>
            <a:ext cx="7345396" cy="584776"/>
          </a:xfrm>
          <a:prstGeom prst="rect">
            <a:avLst/>
          </a:prstGeom>
          <a:noFill/>
        </p:spPr>
        <p:txBody>
          <a:bodyPr wrap="square" rtlCol="0">
            <a:spAutoFit/>
          </a:bodyPr>
          <a:lstStyle/>
          <a:p>
            <a:r>
              <a:rPr lang="en-US" sz="3200" dirty="0">
                <a:solidFill>
                  <a:srgbClr val="FFFFFF"/>
                </a:solidFill>
                <a:latin typeface="Maiandra GD" pitchFamily="34" charset="0"/>
                <a:cs typeface="American Typewriter"/>
              </a:rPr>
              <a:t>Strategic Evaluation &amp; Update</a:t>
            </a:r>
            <a:endParaRPr lang="en-US" sz="3200" dirty="0">
              <a:solidFill>
                <a:srgbClr val="FFFFFF"/>
              </a:solidFill>
              <a:latin typeface="Maiandra GD" pitchFamily="34" charset="0"/>
              <a:cs typeface="American Typewriter"/>
            </a:endParaRPr>
          </a:p>
        </p:txBody>
      </p:sp>
    </p:spTree>
    <p:extLst>
      <p:ext uri="{BB962C8B-B14F-4D97-AF65-F5344CB8AC3E}">
        <p14:creationId xmlns:p14="http://schemas.microsoft.com/office/powerpoint/2010/main" val="2928723071"/>
      </p:ext>
    </p:extLst>
  </p:cSld>
  <p:clrMapOvr>
    <a:masterClrMapping/>
  </p:clrMapOvr>
  <p:transition>
    <p:pull dir="d"/>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4F0F77"/>
                </a:solidFill>
                <a:latin typeface="Maiandra GD" pitchFamily="34" charset="0"/>
                <a:cs typeface="Adobe Caslon Pro"/>
              </a:rPr>
              <a:t>Balanced Scorecard</a:t>
            </a:r>
          </a:p>
          <a:p>
            <a:pPr algn="l"/>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4F0F7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graphicFrame>
        <p:nvGraphicFramePr>
          <p:cNvPr id="6" name="Table 5"/>
          <p:cNvGraphicFramePr>
            <a:graphicFrameLocks noGrp="1"/>
          </p:cNvGraphicFramePr>
          <p:nvPr>
            <p:extLst/>
          </p:nvPr>
        </p:nvGraphicFramePr>
        <p:xfrm>
          <a:off x="1868310" y="1119037"/>
          <a:ext cx="8517468" cy="5418072"/>
        </p:xfrm>
        <a:graphic>
          <a:graphicData uri="http://schemas.openxmlformats.org/drawingml/2006/table">
            <a:tbl>
              <a:tblPr firstRow="1" bandRow="1">
                <a:tableStyleId>{5C22544A-7EE6-4342-B048-85BDC9FD1C3A}</a:tableStyleId>
              </a:tblPr>
              <a:tblGrid>
                <a:gridCol w="2929469"/>
                <a:gridCol w="2252133"/>
                <a:gridCol w="1656644"/>
                <a:gridCol w="1679222"/>
              </a:tblGrid>
              <a:tr h="382950">
                <a:tc>
                  <a:txBody>
                    <a:bodyPr/>
                    <a:lstStyle/>
                    <a:p>
                      <a:r>
                        <a:rPr lang="en-US" sz="1600" b="1" dirty="0" smtClean="0">
                          <a:latin typeface="Maiandra GD" pitchFamily="34" charset="0"/>
                          <a:cs typeface="American Typewriter"/>
                        </a:rPr>
                        <a:t>Areas of Objectives</a:t>
                      </a:r>
                    </a:p>
                  </a:txBody>
                  <a:tcPr/>
                </a:tc>
                <a:tc>
                  <a:txBody>
                    <a:bodyPr/>
                    <a:lstStyle/>
                    <a:p>
                      <a:r>
                        <a:rPr lang="en-US" sz="1600" b="1" dirty="0" smtClean="0">
                          <a:latin typeface="Maiandra GD" pitchFamily="34" charset="0"/>
                          <a:cs typeface="American Typewriter"/>
                        </a:rPr>
                        <a:t>Measure of Target</a:t>
                      </a:r>
                      <a:endParaRPr lang="en-US" sz="1600" b="1" dirty="0">
                        <a:latin typeface="Maiandra GD" pitchFamily="34" charset="0"/>
                        <a:cs typeface="American Typewriter"/>
                      </a:endParaRPr>
                    </a:p>
                  </a:txBody>
                  <a:tcPr/>
                </a:tc>
                <a:tc>
                  <a:txBody>
                    <a:bodyPr/>
                    <a:lstStyle/>
                    <a:p>
                      <a:r>
                        <a:rPr lang="en-US" sz="1600" b="1" dirty="0" smtClean="0">
                          <a:latin typeface="Maiandra GD" pitchFamily="34" charset="0"/>
                          <a:cs typeface="American Typewriter"/>
                        </a:rPr>
                        <a:t>Time Expectation</a:t>
                      </a:r>
                      <a:endParaRPr lang="en-US" sz="1600" b="1" dirty="0">
                        <a:latin typeface="Maiandra GD" pitchFamily="34" charset="0"/>
                        <a:cs typeface="American Typewriter"/>
                      </a:endParaRPr>
                    </a:p>
                  </a:txBody>
                  <a:tcPr/>
                </a:tc>
                <a:tc>
                  <a:txBody>
                    <a:bodyPr/>
                    <a:lstStyle/>
                    <a:p>
                      <a:r>
                        <a:rPr lang="en-US" sz="1600" b="1" dirty="0" smtClean="0">
                          <a:latin typeface="Maiandra GD" pitchFamily="34" charset="0"/>
                          <a:cs typeface="American Typewriter"/>
                        </a:rPr>
                        <a:t>Primary Responsibility</a:t>
                      </a:r>
                    </a:p>
                  </a:txBody>
                  <a:tcPr/>
                </a:tc>
              </a:tr>
              <a:tr h="797812">
                <a:tc>
                  <a:txBody>
                    <a:bodyPr/>
                    <a:lstStyle/>
                    <a:p>
                      <a:r>
                        <a:rPr lang="en-US" sz="1600" dirty="0" smtClean="0">
                          <a:latin typeface="Maiandra GD" pitchFamily="34" charset="0"/>
                          <a:cs typeface="American Typewriter"/>
                        </a:rPr>
                        <a:t>Customers</a:t>
                      </a:r>
                    </a:p>
                    <a:p>
                      <a:pPr marL="800100" lvl="1" indent="-342900">
                        <a:buFont typeface="+mj-lt"/>
                        <a:buAutoNum type="arabicPeriod"/>
                      </a:pPr>
                      <a:r>
                        <a:rPr lang="en-US" sz="1400" dirty="0" smtClean="0">
                          <a:latin typeface="Maiandra GD" pitchFamily="34" charset="0"/>
                          <a:cs typeface="American Typewriter"/>
                        </a:rPr>
                        <a:t>Satisfaction</a:t>
                      </a:r>
                    </a:p>
                    <a:p>
                      <a:pPr marL="800100" lvl="1" indent="-342900">
                        <a:buFont typeface="+mj-lt"/>
                        <a:buAutoNum type="arabicPeriod"/>
                      </a:pPr>
                      <a:r>
                        <a:rPr lang="en-US" sz="1400" dirty="0" smtClean="0">
                          <a:latin typeface="Maiandra GD" pitchFamily="34" charset="0"/>
                          <a:cs typeface="American Typewriter"/>
                        </a:rPr>
                        <a:t>Customer</a:t>
                      </a:r>
                      <a:r>
                        <a:rPr lang="en-US" sz="1400" baseline="0" dirty="0" smtClean="0">
                          <a:latin typeface="Maiandra GD" pitchFamily="34" charset="0"/>
                          <a:cs typeface="American Typewriter"/>
                        </a:rPr>
                        <a:t> Service</a:t>
                      </a:r>
                      <a:endParaRPr lang="en-US" sz="1400" dirty="0" smtClean="0">
                        <a:latin typeface="Maiandra GD" pitchFamily="34" charset="0"/>
                        <a:cs typeface="American Typewriter"/>
                      </a:endParaRPr>
                    </a:p>
                  </a:txBody>
                  <a:tcPr/>
                </a:tc>
                <a:tc>
                  <a:txBody>
                    <a:bodyPr/>
                    <a:lstStyle/>
                    <a:p>
                      <a:r>
                        <a:rPr lang="en-US" sz="1400" b="0" kern="1200" dirty="0" smtClean="0">
                          <a:solidFill>
                            <a:schemeClr val="dk1"/>
                          </a:solidFill>
                          <a:effectLst/>
                          <a:latin typeface="Maiandra GD" pitchFamily="34" charset="0"/>
                          <a:ea typeface="+mn-ea"/>
                          <a:cs typeface="American Typewriter"/>
                        </a:rPr>
                        <a:t>1.</a:t>
                      </a:r>
                      <a:r>
                        <a:rPr lang="en-US" sz="1400" b="0" kern="1200" baseline="0" dirty="0" smtClean="0">
                          <a:solidFill>
                            <a:schemeClr val="dk1"/>
                          </a:solidFill>
                          <a:effectLst/>
                          <a:latin typeface="Maiandra GD" pitchFamily="34" charset="0"/>
                          <a:ea typeface="+mn-ea"/>
                          <a:cs typeface="American Typewriter"/>
                        </a:rPr>
                        <a:t>    </a:t>
                      </a:r>
                      <a:r>
                        <a:rPr lang="en-US" sz="1400" b="0" kern="1200" dirty="0" smtClean="0">
                          <a:solidFill>
                            <a:schemeClr val="dk1"/>
                          </a:solidFill>
                          <a:effectLst/>
                          <a:latin typeface="Maiandra GD" pitchFamily="34" charset="0"/>
                          <a:ea typeface="+mn-ea"/>
                          <a:cs typeface="American Typewriter"/>
                        </a:rPr>
                        <a:t>85% satisfaction rate through customer surveys</a:t>
                      </a:r>
                    </a:p>
                    <a:p>
                      <a:r>
                        <a:rPr lang="en-US" sz="1400" b="0" kern="1200" dirty="0" smtClean="0">
                          <a:solidFill>
                            <a:schemeClr val="dk1"/>
                          </a:solidFill>
                          <a:effectLst/>
                          <a:latin typeface="Maiandra GD" pitchFamily="34" charset="0"/>
                          <a:ea typeface="+mn-ea"/>
                          <a:cs typeface="American Typewriter"/>
                        </a:rPr>
                        <a:t>2.</a:t>
                      </a:r>
                      <a:r>
                        <a:rPr lang="en-US" sz="1400" b="0" kern="1200" baseline="0" dirty="0" smtClean="0">
                          <a:solidFill>
                            <a:schemeClr val="dk1"/>
                          </a:solidFill>
                          <a:effectLst/>
                          <a:latin typeface="Maiandra GD" pitchFamily="34" charset="0"/>
                          <a:ea typeface="+mn-ea"/>
                          <a:cs typeface="American Typewriter"/>
                        </a:rPr>
                        <a:t>  </a:t>
                      </a:r>
                      <a:r>
                        <a:rPr lang="en-US" sz="1400" b="0" kern="1200" dirty="0" smtClean="0">
                          <a:solidFill>
                            <a:schemeClr val="dk1"/>
                          </a:solidFill>
                          <a:effectLst/>
                          <a:latin typeface="Maiandra GD" pitchFamily="34" charset="0"/>
                          <a:ea typeface="+mn-ea"/>
                          <a:cs typeface="American Typewriter"/>
                        </a:rPr>
                        <a:t> Being #1</a:t>
                      </a:r>
                      <a:r>
                        <a:rPr lang="en-US" sz="1400" b="0" kern="1200" baseline="0" dirty="0" smtClean="0">
                          <a:solidFill>
                            <a:schemeClr val="dk1"/>
                          </a:solidFill>
                          <a:effectLst/>
                          <a:latin typeface="Maiandra GD" pitchFamily="34" charset="0"/>
                          <a:ea typeface="+mn-ea"/>
                          <a:cs typeface="American Typewriter"/>
                        </a:rPr>
                        <a:t> in customer service</a:t>
                      </a:r>
                      <a:endParaRPr lang="en-US" sz="1400" b="0" dirty="0" smtClean="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Yearly Evaluations</a:t>
                      </a:r>
                    </a:p>
                    <a:p>
                      <a:endParaRPr lang="en-US" sz="140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Karen </a:t>
                      </a:r>
                      <a:r>
                        <a:rPr lang="en-US" sz="1400" dirty="0" err="1" smtClean="0">
                          <a:latin typeface="Maiandra GD" pitchFamily="34" charset="0"/>
                          <a:cs typeface="American Typewriter"/>
                        </a:rPr>
                        <a:t>Quintos</a:t>
                      </a:r>
                      <a:r>
                        <a:rPr lang="en-US" sz="1400" dirty="0" smtClean="0">
                          <a:latin typeface="Maiandra GD" pitchFamily="34" charset="0"/>
                          <a:cs typeface="American Typewriter"/>
                        </a:rPr>
                        <a:t> </a:t>
                      </a:r>
                    </a:p>
                    <a:p>
                      <a:r>
                        <a:rPr lang="en-US" sz="1400" dirty="0" smtClean="0">
                          <a:latin typeface="Maiandra GD" pitchFamily="34" charset="0"/>
                          <a:cs typeface="American Typewriter"/>
                        </a:rPr>
                        <a:t> – CMO</a:t>
                      </a:r>
                      <a:endParaRPr lang="en-US" sz="1400" dirty="0">
                        <a:latin typeface="Maiandra GD" pitchFamily="34" charset="0"/>
                        <a:cs typeface="American Typewriter"/>
                      </a:endParaRPr>
                    </a:p>
                  </a:txBody>
                  <a:tcPr/>
                </a:tc>
              </a:tr>
              <a:tr h="973664">
                <a:tc>
                  <a:txBody>
                    <a:bodyPr/>
                    <a:lstStyle/>
                    <a:p>
                      <a:r>
                        <a:rPr lang="en-US" sz="1600" dirty="0" smtClean="0">
                          <a:latin typeface="Maiandra GD" pitchFamily="34" charset="0"/>
                          <a:cs typeface="American Typewriter"/>
                        </a:rPr>
                        <a:t>Employees</a:t>
                      </a:r>
                    </a:p>
                    <a:p>
                      <a:pPr marL="800100" lvl="1" indent="-342900">
                        <a:buFont typeface="+mj-lt"/>
                        <a:buAutoNum type="arabicPeriod"/>
                      </a:pPr>
                      <a:r>
                        <a:rPr lang="en-US" sz="1400" dirty="0" smtClean="0">
                          <a:latin typeface="Maiandra GD" pitchFamily="34" charset="0"/>
                          <a:cs typeface="American Typewriter"/>
                        </a:rPr>
                        <a:t>Quality and</a:t>
                      </a:r>
                      <a:r>
                        <a:rPr lang="en-US" sz="1400" baseline="0" dirty="0" smtClean="0">
                          <a:latin typeface="Maiandra GD" pitchFamily="34" charset="0"/>
                          <a:cs typeface="American Typewriter"/>
                        </a:rPr>
                        <a:t> Service Training</a:t>
                      </a:r>
                    </a:p>
                    <a:p>
                      <a:pPr marL="800100" lvl="1" indent="-342900">
                        <a:buFont typeface="+mj-lt"/>
                        <a:buAutoNum type="arabicPeriod"/>
                      </a:pPr>
                      <a:r>
                        <a:rPr lang="en-US" sz="1400" baseline="0" dirty="0" smtClean="0">
                          <a:latin typeface="Maiandra GD" pitchFamily="34" charset="0"/>
                          <a:cs typeface="American Typewriter"/>
                        </a:rPr>
                        <a:t>Employee Satisfaction</a:t>
                      </a:r>
                      <a:endParaRPr lang="en-US" sz="1400" dirty="0">
                        <a:latin typeface="Maiandra GD" pitchFamily="34" charset="0"/>
                        <a:cs typeface="American Typewriter"/>
                      </a:endParaRPr>
                    </a:p>
                  </a:txBody>
                  <a:tcPr/>
                </a:tc>
                <a:tc>
                  <a:txBody>
                    <a:bodyPr/>
                    <a:lstStyle/>
                    <a:p>
                      <a:r>
                        <a:rPr lang="en-US" sz="1400" b="0" kern="1200" dirty="0" smtClean="0">
                          <a:solidFill>
                            <a:schemeClr val="dk1"/>
                          </a:solidFill>
                          <a:effectLst/>
                          <a:latin typeface="Maiandra GD" pitchFamily="34" charset="0"/>
                          <a:ea typeface="+mn-ea"/>
                          <a:cs typeface="American Typewriter"/>
                        </a:rPr>
                        <a:t>1.</a:t>
                      </a:r>
                      <a:r>
                        <a:rPr lang="en-US" sz="1400" b="0" kern="1200" baseline="0" dirty="0" smtClean="0">
                          <a:solidFill>
                            <a:schemeClr val="dk1"/>
                          </a:solidFill>
                          <a:effectLst/>
                          <a:latin typeface="Maiandra GD" pitchFamily="34" charset="0"/>
                          <a:ea typeface="+mn-ea"/>
                          <a:cs typeface="American Typewriter"/>
                        </a:rPr>
                        <a:t> </a:t>
                      </a:r>
                      <a:r>
                        <a:rPr lang="en-US" sz="1400" b="0" kern="1200" dirty="0" smtClean="0">
                          <a:solidFill>
                            <a:schemeClr val="dk1"/>
                          </a:solidFill>
                          <a:effectLst/>
                          <a:latin typeface="Maiandra GD" pitchFamily="34" charset="0"/>
                          <a:ea typeface="+mn-ea"/>
                          <a:cs typeface="American Typewriter"/>
                        </a:rPr>
                        <a:t>   Two mandatory   classes per year</a:t>
                      </a:r>
                    </a:p>
                    <a:p>
                      <a:r>
                        <a:rPr lang="en-US" sz="1400" b="0" kern="1200" dirty="0" smtClean="0">
                          <a:solidFill>
                            <a:schemeClr val="dk1"/>
                          </a:solidFill>
                          <a:effectLst/>
                          <a:latin typeface="Maiandra GD" pitchFamily="34" charset="0"/>
                          <a:ea typeface="+mn-ea"/>
                          <a:cs typeface="American Typewriter"/>
                        </a:rPr>
                        <a:t>2.</a:t>
                      </a:r>
                      <a:r>
                        <a:rPr lang="en-US" sz="1400" b="0" kern="1200" baseline="0" dirty="0" smtClean="0">
                          <a:solidFill>
                            <a:schemeClr val="dk1"/>
                          </a:solidFill>
                          <a:effectLst/>
                          <a:latin typeface="Maiandra GD" pitchFamily="34" charset="0"/>
                          <a:ea typeface="+mn-ea"/>
                          <a:cs typeface="American Typewriter"/>
                        </a:rPr>
                        <a:t>   </a:t>
                      </a:r>
                      <a:r>
                        <a:rPr lang="en-US" sz="1400" b="0" kern="1200" dirty="0" smtClean="0">
                          <a:solidFill>
                            <a:schemeClr val="dk1"/>
                          </a:solidFill>
                          <a:effectLst/>
                          <a:latin typeface="Maiandra GD" pitchFamily="34" charset="0"/>
                          <a:ea typeface="+mn-ea"/>
                          <a:cs typeface="American Typewriter"/>
                        </a:rPr>
                        <a:t> 90% satisfaction rate through employee surveys</a:t>
                      </a:r>
                      <a:endParaRPr lang="en-US" sz="1400" b="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Yearly Evaluations</a:t>
                      </a:r>
                    </a:p>
                    <a:p>
                      <a:endParaRPr lang="en-US" sz="140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Steve Price</a:t>
                      </a:r>
                    </a:p>
                    <a:p>
                      <a:endParaRPr lang="en-US" sz="1400" dirty="0">
                        <a:latin typeface="Maiandra GD" pitchFamily="34" charset="0"/>
                        <a:cs typeface="American Typewriter"/>
                      </a:endParaRPr>
                    </a:p>
                  </a:txBody>
                  <a:tcPr/>
                </a:tc>
              </a:tr>
              <a:tr h="558810">
                <a:tc>
                  <a:txBody>
                    <a:bodyPr/>
                    <a:lstStyle/>
                    <a:p>
                      <a:r>
                        <a:rPr lang="en-US" sz="1600" dirty="0" smtClean="0">
                          <a:latin typeface="Maiandra GD" pitchFamily="34" charset="0"/>
                          <a:cs typeface="American Typewriter"/>
                        </a:rPr>
                        <a:t>Marketing/Public</a:t>
                      </a:r>
                      <a:r>
                        <a:rPr lang="en-US" sz="1600" baseline="0" dirty="0" smtClean="0">
                          <a:latin typeface="Maiandra GD" pitchFamily="34" charset="0"/>
                          <a:cs typeface="American Typewriter"/>
                        </a:rPr>
                        <a:t> Image</a:t>
                      </a:r>
                    </a:p>
                    <a:p>
                      <a:pPr marL="800100" lvl="1" indent="-342900">
                        <a:buFont typeface="+mj-lt"/>
                        <a:buAutoNum type="arabicPeriod"/>
                      </a:pPr>
                      <a:r>
                        <a:rPr lang="en-US" sz="1400" baseline="0" dirty="0" smtClean="0">
                          <a:latin typeface="Maiandra GD" pitchFamily="34" charset="0"/>
                          <a:cs typeface="American Typewriter"/>
                        </a:rPr>
                        <a:t>Positive Public Image</a:t>
                      </a:r>
                    </a:p>
                  </a:txBody>
                  <a:tcPr/>
                </a:tc>
                <a:tc>
                  <a:txBody>
                    <a:bodyPr/>
                    <a:lstStyle/>
                    <a:p>
                      <a:pPr marL="342900" indent="-342900">
                        <a:buFont typeface="+mj-lt"/>
                        <a:buAutoNum type="arabicPeriod"/>
                      </a:pPr>
                      <a:r>
                        <a:rPr lang="en-US" sz="1400" dirty="0" smtClean="0">
                          <a:latin typeface="Maiandra GD" pitchFamily="34" charset="0"/>
                          <a:cs typeface="American Typewriter"/>
                        </a:rPr>
                        <a:t>Increase brand identity</a:t>
                      </a:r>
                      <a:endParaRPr lang="en-US" sz="140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Every 3 Years</a:t>
                      </a:r>
                    </a:p>
                    <a:p>
                      <a:endParaRPr lang="en-US" sz="140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Karen </a:t>
                      </a:r>
                      <a:r>
                        <a:rPr lang="en-US" sz="1400" dirty="0" err="1" smtClean="0">
                          <a:latin typeface="Maiandra GD" pitchFamily="34" charset="0"/>
                          <a:cs typeface="American Typewriter"/>
                        </a:rPr>
                        <a:t>Quintos</a:t>
                      </a:r>
                      <a:r>
                        <a:rPr lang="en-US" sz="1400" dirty="0" smtClean="0">
                          <a:latin typeface="Maiandra GD" pitchFamily="34" charset="0"/>
                          <a:cs typeface="American Typewriter"/>
                        </a:rPr>
                        <a:t> </a:t>
                      </a:r>
                    </a:p>
                    <a:p>
                      <a:endParaRPr lang="en-US" sz="1400" dirty="0">
                        <a:latin typeface="Maiandra GD" pitchFamily="34" charset="0"/>
                        <a:cs typeface="American Typewriter"/>
                      </a:endParaRPr>
                    </a:p>
                  </a:txBody>
                  <a:tcPr/>
                </a:tc>
              </a:tr>
              <a:tr h="489360">
                <a:tc>
                  <a:txBody>
                    <a:bodyPr/>
                    <a:lstStyle/>
                    <a:p>
                      <a:pPr marL="0" lvl="0" indent="0">
                        <a:buFont typeface="+mj-lt"/>
                        <a:buNone/>
                      </a:pPr>
                      <a:r>
                        <a:rPr lang="en-US" sz="1400" baseline="0" dirty="0" smtClean="0">
                          <a:latin typeface="Maiandra GD" pitchFamily="34" charset="0"/>
                          <a:cs typeface="American Typewriter"/>
                        </a:rPr>
                        <a:t>Business Ethics/Natural Environment</a:t>
                      </a:r>
                    </a:p>
                    <a:p>
                      <a:pPr marL="800100" lvl="1" indent="-342900">
                        <a:buFont typeface="+mj-lt"/>
                        <a:buAutoNum type="arabicPeriod"/>
                      </a:pPr>
                      <a:r>
                        <a:rPr lang="en-US" sz="1400" baseline="0" dirty="0" smtClean="0">
                          <a:latin typeface="Maiandra GD" pitchFamily="34" charset="0"/>
                          <a:cs typeface="American Typewriter"/>
                        </a:rPr>
                        <a:t>Green Practices</a:t>
                      </a:r>
                    </a:p>
                    <a:p>
                      <a:pPr marL="800100" lvl="1" indent="-342900">
                        <a:buFont typeface="+mj-lt"/>
                        <a:buAutoNum type="arabicPeriod"/>
                      </a:pPr>
                      <a:r>
                        <a:rPr lang="en-US" sz="1400" baseline="0" dirty="0" smtClean="0">
                          <a:latin typeface="Maiandra GD" pitchFamily="34" charset="0"/>
                          <a:cs typeface="American Typewriter"/>
                        </a:rPr>
                        <a:t>Mandatory volunteering </a:t>
                      </a:r>
                    </a:p>
                  </a:txBody>
                  <a:tcPr/>
                </a:tc>
                <a:tc>
                  <a:txBody>
                    <a:bodyPr/>
                    <a:lstStyle/>
                    <a:p>
                      <a:pPr marL="342900" indent="-342900">
                        <a:buFont typeface="+mj-lt"/>
                        <a:buAutoNum type="arabicPeriod"/>
                      </a:pPr>
                      <a:r>
                        <a:rPr lang="en-US" sz="1400" dirty="0" smtClean="0">
                          <a:latin typeface="Maiandra GD" pitchFamily="34" charset="0"/>
                          <a:cs typeface="American Typewriter"/>
                        </a:rPr>
                        <a:t>10% reduction in landfill</a:t>
                      </a:r>
                      <a:r>
                        <a:rPr lang="en-US" sz="1400" baseline="0" dirty="0" smtClean="0">
                          <a:latin typeface="Maiandra GD" pitchFamily="34" charset="0"/>
                          <a:cs typeface="American Typewriter"/>
                        </a:rPr>
                        <a:t> waste</a:t>
                      </a:r>
                    </a:p>
                    <a:p>
                      <a:pPr marL="342900" indent="-342900">
                        <a:buFont typeface="+mj-lt"/>
                        <a:buAutoNum type="arabicPeriod"/>
                      </a:pPr>
                      <a:r>
                        <a:rPr lang="en-US" sz="1400" baseline="0" dirty="0" smtClean="0">
                          <a:latin typeface="Maiandra GD" pitchFamily="34" charset="0"/>
                          <a:cs typeface="American Typewriter"/>
                        </a:rPr>
                        <a:t>10 hours annually</a:t>
                      </a:r>
                    </a:p>
                  </a:txBody>
                  <a:tcPr/>
                </a:tc>
                <a:tc>
                  <a:txBody>
                    <a:bodyPr/>
                    <a:lstStyle/>
                    <a:p>
                      <a:r>
                        <a:rPr lang="en-US" sz="1400" dirty="0" smtClean="0">
                          <a:latin typeface="Maiandra GD" pitchFamily="34" charset="0"/>
                          <a:cs typeface="American Typewriter"/>
                        </a:rPr>
                        <a:t>Yearly Evaluations</a:t>
                      </a:r>
                      <a:endParaRPr lang="en-US" sz="1400" dirty="0">
                        <a:latin typeface="Maiandra GD" pitchFamily="34" charset="0"/>
                        <a:cs typeface="American Typewriter"/>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400" dirty="0" smtClean="0">
                          <a:latin typeface="Maiandra GD" pitchFamily="34" charset="0"/>
                          <a:cs typeface="American Typewriter"/>
                        </a:rPr>
                        <a:t>Karen </a:t>
                      </a:r>
                      <a:r>
                        <a:rPr lang="en-US" sz="1400" dirty="0" err="1" smtClean="0">
                          <a:latin typeface="Maiandra GD" pitchFamily="34" charset="0"/>
                          <a:cs typeface="American Typewriter"/>
                        </a:rPr>
                        <a:t>Quintos</a:t>
                      </a:r>
                      <a:r>
                        <a:rPr lang="en-US" sz="1400" dirty="0" smtClean="0">
                          <a:latin typeface="Maiandra GD" pitchFamily="34" charset="0"/>
                          <a:cs typeface="American Typewriter"/>
                        </a:rPr>
                        <a:t> </a:t>
                      </a:r>
                    </a:p>
                    <a:p>
                      <a:endParaRPr lang="en-US" sz="1400" dirty="0">
                        <a:latin typeface="Maiandra GD" pitchFamily="34" charset="0"/>
                        <a:cs typeface="American Typewriter"/>
                      </a:endParaRPr>
                    </a:p>
                  </a:txBody>
                  <a:tcPr/>
                </a:tc>
              </a:tr>
              <a:tr h="470142">
                <a:tc>
                  <a:txBody>
                    <a:bodyPr/>
                    <a:lstStyle/>
                    <a:p>
                      <a:pPr marL="0" lvl="0" indent="0">
                        <a:buFont typeface="+mj-lt"/>
                        <a:buNone/>
                      </a:pPr>
                      <a:r>
                        <a:rPr lang="en-US" sz="1400" baseline="0" dirty="0" smtClean="0">
                          <a:latin typeface="Maiandra GD" pitchFamily="34" charset="0"/>
                          <a:cs typeface="American Typewriter"/>
                        </a:rPr>
                        <a:t>Financial</a:t>
                      </a:r>
                    </a:p>
                    <a:p>
                      <a:pPr marL="800100" lvl="1" indent="-342900">
                        <a:buFont typeface="+mj-lt"/>
                        <a:buAutoNum type="arabicPeriod"/>
                      </a:pPr>
                      <a:r>
                        <a:rPr lang="en-US" sz="1400" baseline="0" dirty="0" smtClean="0">
                          <a:latin typeface="Maiandra GD" pitchFamily="34" charset="0"/>
                          <a:cs typeface="American Typewriter"/>
                        </a:rPr>
                        <a:t>Net Income</a:t>
                      </a:r>
                    </a:p>
                    <a:p>
                      <a:pPr marL="800100" lvl="1" indent="-342900">
                        <a:buFont typeface="+mj-lt"/>
                        <a:buAutoNum type="arabicPeriod"/>
                      </a:pPr>
                      <a:r>
                        <a:rPr lang="en-US" sz="1400" baseline="0" dirty="0" smtClean="0">
                          <a:latin typeface="Maiandra GD" pitchFamily="34" charset="0"/>
                          <a:cs typeface="American Typewriter"/>
                        </a:rPr>
                        <a:t>R&amp;D Production</a:t>
                      </a:r>
                    </a:p>
                  </a:txBody>
                  <a:tcPr/>
                </a:tc>
                <a:tc>
                  <a:txBody>
                    <a:bodyPr/>
                    <a:lstStyle/>
                    <a:p>
                      <a:pPr marL="342900" indent="-342900">
                        <a:buFont typeface="+mj-lt"/>
                        <a:buAutoNum type="arabicPeriod"/>
                      </a:pPr>
                      <a:r>
                        <a:rPr lang="en-US" sz="1400" dirty="0" smtClean="0">
                          <a:latin typeface="Maiandra GD" pitchFamily="34" charset="0"/>
                          <a:cs typeface="American Typewriter"/>
                        </a:rPr>
                        <a:t>5% increase in Net Income</a:t>
                      </a:r>
                    </a:p>
                    <a:p>
                      <a:pPr marL="342900" indent="-342900">
                        <a:buFont typeface="+mj-lt"/>
                        <a:buAutoNum type="arabicPeriod"/>
                      </a:pPr>
                      <a:r>
                        <a:rPr lang="en-US" sz="1400" dirty="0" smtClean="0">
                          <a:latin typeface="Maiandra GD" pitchFamily="34" charset="0"/>
                          <a:cs typeface="American Typewriter"/>
                        </a:rPr>
                        <a:t>One innovative</a:t>
                      </a:r>
                      <a:r>
                        <a:rPr lang="en-US" sz="1400" baseline="0" dirty="0" smtClean="0">
                          <a:latin typeface="Maiandra GD" pitchFamily="34" charset="0"/>
                          <a:cs typeface="American Typewriter"/>
                        </a:rPr>
                        <a:t> product</a:t>
                      </a:r>
                      <a:endParaRPr lang="en-US" sz="1400" dirty="0">
                        <a:latin typeface="Maiandra GD" pitchFamily="34" charset="0"/>
                        <a:cs typeface="American Typewriter"/>
                      </a:endParaRPr>
                    </a:p>
                  </a:txBody>
                  <a:tcPr/>
                </a:tc>
                <a:tc>
                  <a:txBody>
                    <a:bodyPr/>
                    <a:lstStyle/>
                    <a:p>
                      <a:pPr marL="342900" indent="-342900">
                        <a:buFont typeface="+mj-lt"/>
                        <a:buAutoNum type="arabicPeriod"/>
                      </a:pPr>
                      <a:r>
                        <a:rPr lang="en-US" sz="1400" dirty="0" smtClean="0">
                          <a:latin typeface="Maiandra GD" pitchFamily="34" charset="0"/>
                          <a:cs typeface="American Typewriter"/>
                        </a:rPr>
                        <a:t>Yearly Evaluation</a:t>
                      </a:r>
                    </a:p>
                    <a:p>
                      <a:pPr marL="342900" indent="-342900">
                        <a:buFont typeface="+mj-lt"/>
                        <a:buAutoNum type="arabicPeriod"/>
                      </a:pPr>
                      <a:r>
                        <a:rPr lang="en-US" sz="1400" baseline="0" dirty="0" smtClean="0">
                          <a:latin typeface="Maiandra GD" pitchFamily="34" charset="0"/>
                          <a:cs typeface="American Typewriter"/>
                        </a:rPr>
                        <a:t>Every Years</a:t>
                      </a:r>
                      <a:endParaRPr lang="en-US" sz="1400" dirty="0" smtClean="0">
                        <a:latin typeface="Maiandra GD" pitchFamily="34" charset="0"/>
                        <a:cs typeface="American Typewriter"/>
                      </a:endParaRPr>
                    </a:p>
                  </a:txBody>
                  <a:tcPr/>
                </a:tc>
                <a:tc>
                  <a:txBody>
                    <a:bodyPr/>
                    <a:lstStyle/>
                    <a:p>
                      <a:pPr marL="342900" indent="-342900">
                        <a:buFont typeface="+mj-lt"/>
                        <a:buNone/>
                      </a:pPr>
                      <a:r>
                        <a:rPr lang="en-US" sz="1400" dirty="0" smtClean="0">
                          <a:latin typeface="Maiandra GD" pitchFamily="34" charset="0"/>
                          <a:cs typeface="American Typewriter"/>
                        </a:rPr>
                        <a:t>Michael</a:t>
                      </a:r>
                      <a:r>
                        <a:rPr lang="en-US" sz="1400" baseline="0" dirty="0" smtClean="0">
                          <a:latin typeface="Maiandra GD" pitchFamily="34" charset="0"/>
                          <a:cs typeface="American Typewriter"/>
                        </a:rPr>
                        <a:t> Dell</a:t>
                      </a:r>
                    </a:p>
                    <a:p>
                      <a:pPr marL="342900" indent="-342900">
                        <a:buFont typeface="+mj-lt"/>
                        <a:buNone/>
                      </a:pPr>
                      <a:r>
                        <a:rPr lang="en-US" sz="1400" dirty="0" smtClean="0">
                          <a:latin typeface="Maiandra GD" pitchFamily="34" charset="0"/>
                          <a:cs typeface="American Typewriter"/>
                        </a:rPr>
                        <a:t>– CEO</a:t>
                      </a:r>
                    </a:p>
                    <a:p>
                      <a:r>
                        <a:rPr lang="en-US" sz="1400" dirty="0" smtClean="0">
                          <a:latin typeface="Maiandra GD" pitchFamily="34" charset="0"/>
                          <a:cs typeface="American Typewriter"/>
                        </a:rPr>
                        <a:t>Brain Gladden</a:t>
                      </a:r>
                    </a:p>
                    <a:p>
                      <a:r>
                        <a:rPr lang="en-US" sz="1400" dirty="0" smtClean="0">
                          <a:latin typeface="Maiandra GD" pitchFamily="34" charset="0"/>
                          <a:cs typeface="American Typewriter"/>
                        </a:rPr>
                        <a:t>– CFO</a:t>
                      </a:r>
                    </a:p>
                  </a:txBody>
                  <a:tcPr/>
                </a:tc>
              </a:tr>
              <a:tr h="470142">
                <a:tc>
                  <a:txBody>
                    <a:bodyPr/>
                    <a:lstStyle/>
                    <a:p>
                      <a:pPr marL="800100" lvl="1" indent="-342900">
                        <a:buFont typeface="+mj-lt"/>
                        <a:buNone/>
                      </a:pPr>
                      <a:endParaRPr lang="en-US" sz="1400" baseline="0" dirty="0" smtClean="0">
                        <a:latin typeface="Maiandra GD" pitchFamily="34" charset="0"/>
                        <a:cs typeface="American Typewriter"/>
                      </a:endParaRPr>
                    </a:p>
                  </a:txBody>
                  <a:tcPr/>
                </a:tc>
                <a:tc>
                  <a:txBody>
                    <a:bodyPr/>
                    <a:lstStyle/>
                    <a:p>
                      <a:pPr marL="342900" indent="-342900">
                        <a:buFont typeface="+mj-lt"/>
                        <a:buAutoNum type="arabicPeriod"/>
                      </a:pPr>
                      <a:endParaRPr lang="en-US" sz="1400" dirty="0">
                        <a:latin typeface="Maiandra GD" pitchFamily="34" charset="0"/>
                        <a:cs typeface="American Typewriter"/>
                      </a:endParaRPr>
                    </a:p>
                  </a:txBody>
                  <a:tcPr/>
                </a:tc>
                <a:tc>
                  <a:txBody>
                    <a:bodyPr/>
                    <a:lstStyle/>
                    <a:p>
                      <a:pPr marL="342900" indent="-342900">
                        <a:buFont typeface="+mj-lt"/>
                        <a:buAutoNum type="arabicPeriod"/>
                      </a:pPr>
                      <a:endParaRPr lang="en-US" sz="1400" dirty="0" smtClean="0">
                        <a:latin typeface="Maiandra GD" pitchFamily="34" charset="0"/>
                        <a:cs typeface="American Typewriter"/>
                      </a:endParaRPr>
                    </a:p>
                  </a:txBody>
                  <a:tcPr/>
                </a:tc>
                <a:tc>
                  <a:txBody>
                    <a:bodyPr/>
                    <a:lstStyle/>
                    <a:p>
                      <a:pPr marL="342900" indent="-342900">
                        <a:buFont typeface="+mj-lt"/>
                        <a:buNone/>
                      </a:pPr>
                      <a:endParaRPr lang="en-US" sz="1400" dirty="0">
                        <a:latin typeface="Maiandra GD" pitchFamily="34" charset="0"/>
                        <a:cs typeface="American Typewriter"/>
                      </a:endParaRPr>
                    </a:p>
                  </a:txBody>
                  <a:tcPr/>
                </a:tc>
              </a:tr>
            </a:tbl>
          </a:graphicData>
        </a:graphic>
      </p:graphicFrame>
    </p:spTree>
    <p:extLst>
      <p:ext uri="{BB962C8B-B14F-4D97-AF65-F5344CB8AC3E}">
        <p14:creationId xmlns:p14="http://schemas.microsoft.com/office/powerpoint/2010/main" val="78815166"/>
      </p:ext>
    </p:extLst>
  </p:cSld>
  <p:clrMapOvr>
    <a:masterClrMapping/>
  </p:clrMapOvr>
  <p:transition>
    <p:pull dir="d"/>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56</a:t>
            </a:fld>
            <a:endParaRPr lang="en-US">
              <a:latin typeface="Maiandra GD" pitchFamily="34" charset="0"/>
            </a:endParaRPr>
          </a:p>
        </p:txBody>
      </p:sp>
      <p:sp>
        <p:nvSpPr>
          <p:cNvPr id="3"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4F0F77"/>
                </a:solidFill>
                <a:latin typeface="Maiandra GD" pitchFamily="34" charset="0"/>
                <a:cs typeface="Adobe Caslon Pro"/>
              </a:rPr>
              <a:t>Stock Performance</a:t>
            </a:r>
            <a:endParaRPr lang="en-US" dirty="0">
              <a:solidFill>
                <a:srgbClr val="A60C48"/>
              </a:solidFill>
              <a:latin typeface="Maiandra GD" pitchFamily="34" charset="0"/>
              <a:cs typeface="Adobe Caslon Pro"/>
            </a:endParaRPr>
          </a:p>
        </p:txBody>
      </p:sp>
      <p:sp>
        <p:nvSpPr>
          <p:cNvPr id="5" name="Rectangle 4"/>
          <p:cNvSpPr/>
          <p:nvPr/>
        </p:nvSpPr>
        <p:spPr>
          <a:xfrm>
            <a:off x="1524004" y="0"/>
            <a:ext cx="243209" cy="6858000"/>
          </a:xfrm>
          <a:prstGeom prst="rect">
            <a:avLst/>
          </a:prstGeom>
          <a:solidFill>
            <a:srgbClr val="4F0F7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r="1986"/>
          <a:stretch/>
        </p:blipFill>
        <p:spPr>
          <a:xfrm>
            <a:off x="1889346" y="945000"/>
            <a:ext cx="8778655" cy="4865498"/>
          </a:xfrm>
          <a:prstGeom prst="rect">
            <a:avLst/>
          </a:prstGeom>
        </p:spPr>
      </p:pic>
    </p:spTree>
    <p:extLst>
      <p:ext uri="{BB962C8B-B14F-4D97-AF65-F5344CB8AC3E}">
        <p14:creationId xmlns:p14="http://schemas.microsoft.com/office/powerpoint/2010/main" val="1089761491"/>
      </p:ext>
    </p:extLst>
  </p:cSld>
  <p:clrMapOvr>
    <a:masterClrMapping/>
  </p:clrMapOvr>
  <p:transition>
    <p:pull dir="d"/>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BDD8C13-E55E-E140-9FA7-14DA22126518}" type="slidenum">
              <a:rPr lang="en-US" smtClean="0">
                <a:latin typeface="Maiandra GD" pitchFamily="34" charset="0"/>
              </a:rPr>
              <a:pPr/>
              <a:t>57</a:t>
            </a:fld>
            <a:endParaRPr lang="en-US">
              <a:latin typeface="Maiandra GD" pitchFamily="34" charset="0"/>
            </a:endParaRPr>
          </a:p>
        </p:txBody>
      </p:sp>
      <p:sp>
        <p:nvSpPr>
          <p:cNvPr id="5"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4F0F77"/>
                </a:solidFill>
                <a:latin typeface="Maiandra GD" pitchFamily="34" charset="0"/>
                <a:cs typeface="Adobe Caslon Pro"/>
              </a:rPr>
              <a:t>Update</a:t>
            </a:r>
            <a:endParaRPr lang="en-US" dirty="0">
              <a:solidFill>
                <a:srgbClr val="A60C48"/>
              </a:solidFill>
              <a:latin typeface="Maiandra GD" pitchFamily="34" charset="0"/>
              <a:cs typeface="Adobe Caslon Pro"/>
            </a:endParaRPr>
          </a:p>
        </p:txBody>
      </p:sp>
      <p:sp>
        <p:nvSpPr>
          <p:cNvPr id="6" name="Rectangle 5"/>
          <p:cNvSpPr/>
          <p:nvPr/>
        </p:nvSpPr>
        <p:spPr>
          <a:xfrm>
            <a:off x="1524004" y="0"/>
            <a:ext cx="243209" cy="6858000"/>
          </a:xfrm>
          <a:prstGeom prst="rect">
            <a:avLst/>
          </a:prstGeom>
          <a:solidFill>
            <a:srgbClr val="4F0F7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8" name="Rectangle 7"/>
          <p:cNvSpPr/>
          <p:nvPr/>
        </p:nvSpPr>
        <p:spPr>
          <a:xfrm>
            <a:off x="1788840" y="959917"/>
            <a:ext cx="8900791" cy="4736683"/>
          </a:xfrm>
          <a:prstGeom prst="rect">
            <a:avLst/>
          </a:prstGeom>
        </p:spPr>
        <p:txBody>
          <a:bodyPr wrap="square">
            <a:spAutoFit/>
          </a:bodyPr>
          <a:lstStyle/>
          <a:p>
            <a:pPr marL="285750" indent="-285750">
              <a:lnSpc>
                <a:spcPct val="120000"/>
              </a:lnSpc>
              <a:buFont typeface="Arial" panose="020B0604020202020204" pitchFamily="34" charset="0"/>
              <a:buChar char="•"/>
            </a:pPr>
            <a:r>
              <a:rPr lang="en-US" dirty="0">
                <a:latin typeface="Maiandra GD" pitchFamily="34" charset="0"/>
                <a:cs typeface="American Typewriter"/>
              </a:rPr>
              <a:t>Dell's own mobility division has not managed success with developing smartphones or tablets, whether running Windows or Google Android. The Dell Streak was a failure commercially and critically due to its outdated OS, numerous bugs, and low resolution screen.</a:t>
            </a:r>
          </a:p>
          <a:p>
            <a:pPr marL="285750" indent="-285750">
              <a:lnSpc>
                <a:spcPct val="120000"/>
              </a:lnSpc>
              <a:buFont typeface="Arial" panose="020B0604020202020204" pitchFamily="34" charset="0"/>
              <a:buChar char="•"/>
            </a:pPr>
            <a:r>
              <a:rPr lang="en-US" dirty="0">
                <a:latin typeface="Maiandra GD" pitchFamily="34" charset="0"/>
                <a:cs typeface="American Typewriter"/>
              </a:rPr>
              <a:t>In the shrinking PC industry, Dell continued to lose market share, as it dropped below Lenovo in 2011 to fall to number three in the world. Lenovo's ThinkPad series was winning corporate customers away from Dell's laptops, Dell's customer service and reputation had been slipping.</a:t>
            </a:r>
            <a:r>
              <a:rPr lang="en-US" baseline="30000" dirty="0">
                <a:latin typeface="Maiandra GD" pitchFamily="34" charset="0"/>
                <a:cs typeface="American Typewriter"/>
              </a:rPr>
              <a:t>[ </a:t>
            </a:r>
            <a:r>
              <a:rPr lang="en-US" dirty="0">
                <a:latin typeface="Maiandra GD" pitchFamily="34" charset="0"/>
                <a:cs typeface="American Typewriter"/>
              </a:rPr>
              <a:t>However Dell remained the most profitable PC vendor, after Apple (which did not need to hand over the lion's share of its profits to Microsoft.</a:t>
            </a:r>
          </a:p>
          <a:p>
            <a:pPr marL="285750" indent="-285750">
              <a:lnSpc>
                <a:spcPct val="120000"/>
              </a:lnSpc>
              <a:buFont typeface="Arial" panose="020B0604020202020204" pitchFamily="34" charset="0"/>
              <a:buChar char="•"/>
            </a:pPr>
            <a:r>
              <a:rPr lang="en-US" dirty="0">
                <a:latin typeface="Maiandra GD" pitchFamily="34" charset="0"/>
                <a:cs typeface="American Typewriter"/>
              </a:rPr>
              <a:t>Dell has been attempting to offset its declining PC business, by expanding into the enterprise market with servers, networking, software, and services.</a:t>
            </a:r>
            <a:r>
              <a:rPr lang="en-US" baseline="30000" dirty="0">
                <a:latin typeface="Maiandra GD" pitchFamily="34" charset="0"/>
                <a:cs typeface="American Typewriter"/>
              </a:rPr>
              <a:t> </a:t>
            </a:r>
            <a:r>
              <a:rPr lang="en-US" dirty="0">
                <a:latin typeface="Maiandra GD" pitchFamily="34" charset="0"/>
                <a:cs typeface="American Typewriter"/>
              </a:rPr>
              <a:t>Dell also managed some success in taking advantage of its high-touch direct sales heritage to establish close relationships and design solutions for clients.</a:t>
            </a:r>
          </a:p>
        </p:txBody>
      </p:sp>
    </p:spTree>
    <p:extLst>
      <p:ext uri="{BB962C8B-B14F-4D97-AF65-F5344CB8AC3E}">
        <p14:creationId xmlns:p14="http://schemas.microsoft.com/office/powerpoint/2010/main" val="427612078"/>
      </p:ext>
    </p:extLst>
  </p:cSld>
  <p:clrMapOvr>
    <a:masterClrMapping/>
  </p:clrMapOvr>
  <p:transition>
    <p:pull dir="d"/>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58</a:t>
            </a:fld>
            <a:endParaRPr lang="en-US">
              <a:latin typeface="Maiandra GD" pitchFamily="34" charset="0"/>
            </a:endParaRPr>
          </a:p>
        </p:txBody>
      </p:sp>
      <p:sp>
        <p:nvSpPr>
          <p:cNvPr id="4" name="Rectangle 3"/>
          <p:cNvSpPr/>
          <p:nvPr/>
        </p:nvSpPr>
        <p:spPr>
          <a:xfrm>
            <a:off x="1524004" y="0"/>
            <a:ext cx="243209" cy="6858000"/>
          </a:xfrm>
          <a:prstGeom prst="rect">
            <a:avLst/>
          </a:prstGeom>
          <a:solidFill>
            <a:srgbClr val="4F0F7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4F0F77"/>
                </a:solidFill>
                <a:latin typeface="Maiandra GD" pitchFamily="34" charset="0"/>
                <a:cs typeface="Adobe Caslon Pro"/>
              </a:rPr>
              <a:t>Update</a:t>
            </a:r>
            <a:endParaRPr lang="en-US" dirty="0">
              <a:solidFill>
                <a:srgbClr val="A60C48"/>
              </a:solidFill>
              <a:latin typeface="Maiandra GD" pitchFamily="34" charset="0"/>
              <a:cs typeface="Adobe Caslon Pro"/>
            </a:endParaRPr>
          </a:p>
        </p:txBody>
      </p:sp>
      <p:sp>
        <p:nvSpPr>
          <p:cNvPr id="6" name="Rectangle 5"/>
          <p:cNvSpPr/>
          <p:nvPr/>
        </p:nvSpPr>
        <p:spPr>
          <a:xfrm>
            <a:off x="1981204" y="1269959"/>
            <a:ext cx="3027765" cy="4268604"/>
          </a:xfrm>
          <a:prstGeom prst="rect">
            <a:avLst/>
          </a:prstGeom>
        </p:spPr>
        <p:txBody>
          <a:bodyPr wrap="square">
            <a:spAutoFit/>
          </a:bodyPr>
          <a:lstStyle/>
          <a:p>
            <a:pPr>
              <a:lnSpc>
                <a:spcPct val="110000"/>
              </a:lnSpc>
            </a:pPr>
            <a:r>
              <a:rPr lang="en-US" sz="1900" dirty="0">
                <a:latin typeface="Maiandra GD" pitchFamily="34" charset="0"/>
                <a:cs typeface="American Typewriter"/>
              </a:rPr>
              <a:t> </a:t>
            </a:r>
            <a:r>
              <a:rPr lang="en-US" sz="1900" dirty="0">
                <a:latin typeface="Maiandra GD" pitchFamily="34" charset="0"/>
                <a:cs typeface="American Typewriter"/>
              </a:rPr>
              <a:t>     Dell </a:t>
            </a:r>
            <a:r>
              <a:rPr lang="en-US" sz="1900" dirty="0">
                <a:latin typeface="Maiandra GD" pitchFamily="34" charset="0"/>
                <a:cs typeface="American Typewriter"/>
              </a:rPr>
              <a:t>has made a number of acquisitions including:</a:t>
            </a:r>
          </a:p>
          <a:p>
            <a:pPr>
              <a:lnSpc>
                <a:spcPct val="110000"/>
              </a:lnSpc>
            </a:pPr>
            <a:r>
              <a:rPr lang="en-US" sz="1900" dirty="0">
                <a:latin typeface="Maiandra GD" pitchFamily="34" charset="0"/>
                <a:cs typeface="American Typewriter"/>
              </a:rPr>
              <a:t>KACE Networks, </a:t>
            </a:r>
            <a:r>
              <a:rPr lang="en-US" sz="1900" dirty="0" err="1">
                <a:latin typeface="Maiandra GD" pitchFamily="34" charset="0"/>
                <a:cs typeface="American Typewriter"/>
              </a:rPr>
              <a:t>Compellent</a:t>
            </a:r>
            <a:r>
              <a:rPr lang="en-US" sz="1900" dirty="0">
                <a:latin typeface="Maiandra GD" pitchFamily="34" charset="0"/>
                <a:cs typeface="American Typewriter"/>
              </a:rPr>
              <a:t>, Force10, </a:t>
            </a:r>
            <a:r>
              <a:rPr lang="en-US" sz="1900" dirty="0" err="1">
                <a:latin typeface="Maiandra GD" pitchFamily="34" charset="0"/>
                <a:cs typeface="American Typewriter"/>
              </a:rPr>
              <a:t>AppAssure</a:t>
            </a:r>
            <a:r>
              <a:rPr lang="en-US" sz="1900" dirty="0">
                <a:latin typeface="Maiandra GD" pitchFamily="34" charset="0"/>
                <a:cs typeface="American Typewriter"/>
              </a:rPr>
              <a:t>, </a:t>
            </a:r>
            <a:r>
              <a:rPr lang="en-US" sz="1900" dirty="0" err="1">
                <a:latin typeface="Maiandra GD" pitchFamily="34" charset="0"/>
                <a:cs typeface="American Typewriter"/>
              </a:rPr>
              <a:t>SonicWall</a:t>
            </a:r>
            <a:r>
              <a:rPr lang="en-US" sz="1900" dirty="0">
                <a:latin typeface="Maiandra GD" pitchFamily="34" charset="0"/>
                <a:cs typeface="American Typewriter"/>
              </a:rPr>
              <a:t>, Wyse, </a:t>
            </a:r>
            <a:r>
              <a:rPr lang="en-US" sz="1900" dirty="0" err="1">
                <a:latin typeface="Maiandra GD" pitchFamily="34" charset="0"/>
                <a:cs typeface="American Typewriter"/>
              </a:rPr>
              <a:t>Clerity</a:t>
            </a:r>
            <a:r>
              <a:rPr lang="en-US" sz="1900" dirty="0">
                <a:latin typeface="Maiandra GD" pitchFamily="34" charset="0"/>
                <a:cs typeface="American Typewriter"/>
              </a:rPr>
              <a:t> Solutions, Quest Software, Gale Technologies, </a:t>
            </a:r>
            <a:r>
              <a:rPr lang="en-US" sz="1900" dirty="0" err="1">
                <a:latin typeface="Maiandra GD" pitchFamily="34" charset="0"/>
                <a:cs typeface="American Typewriter"/>
              </a:rPr>
              <a:t>Credant</a:t>
            </a:r>
            <a:r>
              <a:rPr lang="en-US" sz="1900" dirty="0">
                <a:latin typeface="Maiandra GD" pitchFamily="34" charset="0"/>
                <a:cs typeface="American Typewriter"/>
              </a:rPr>
              <a:t> Technologies</a:t>
            </a:r>
            <a:r>
              <a:rPr lang="en-US" sz="1900" dirty="0">
                <a:latin typeface="Maiandra GD" pitchFamily="34" charset="0"/>
                <a:cs typeface="American Typewriter"/>
              </a:rPr>
              <a:t>.</a:t>
            </a:r>
            <a:endParaRPr lang="en-US" sz="1900" dirty="0">
              <a:latin typeface="Maiandra GD" pitchFamily="34" charset="0"/>
              <a:cs typeface="American Typewriter"/>
            </a:endParaRPr>
          </a:p>
          <a:p>
            <a:pPr>
              <a:lnSpc>
                <a:spcPct val="110000"/>
              </a:lnSpc>
            </a:pPr>
            <a:r>
              <a:rPr lang="en-US" sz="1900" dirty="0">
                <a:latin typeface="Maiandra GD" pitchFamily="34" charset="0"/>
                <a:cs typeface="American Typewriter"/>
              </a:rPr>
              <a:t>      Dell </a:t>
            </a:r>
            <a:r>
              <a:rPr lang="en-US" sz="1900" dirty="0">
                <a:latin typeface="Maiandra GD" pitchFamily="34" charset="0"/>
                <a:cs typeface="American Typewriter"/>
              </a:rPr>
              <a:t>has spent 13 Billion since 2008 and 5 Billion in 2012.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42040" y="266333"/>
            <a:ext cx="4861658" cy="5355577"/>
          </a:xfrm>
          <a:prstGeom prst="rect">
            <a:avLst/>
          </a:prstGeom>
        </p:spPr>
      </p:pic>
      <p:sp>
        <p:nvSpPr>
          <p:cNvPr id="8" name="Rectangle 7"/>
          <p:cNvSpPr/>
          <p:nvPr/>
        </p:nvSpPr>
        <p:spPr>
          <a:xfrm>
            <a:off x="5242040" y="3572199"/>
            <a:ext cx="4861658" cy="1159682"/>
          </a:xfrm>
          <a:prstGeom prst="rect">
            <a:avLst/>
          </a:prstGeom>
          <a:noFill/>
          <a:ln w="28575" cmpd="sng">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3" name="Rectangle 2"/>
          <p:cNvSpPr/>
          <p:nvPr/>
        </p:nvSpPr>
        <p:spPr>
          <a:xfrm>
            <a:off x="5242040" y="2006714"/>
            <a:ext cx="4861658" cy="838200"/>
          </a:xfrm>
          <a:prstGeom prst="rect">
            <a:avLst/>
          </a:prstGeom>
          <a:noFill/>
          <a:ln w="2857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solidFill>
                  <a:schemeClr val="tx1"/>
                </a:solidFill>
              </a:ln>
            </a:endParaRPr>
          </a:p>
        </p:txBody>
      </p:sp>
    </p:spTree>
    <p:extLst>
      <p:ext uri="{BB962C8B-B14F-4D97-AF65-F5344CB8AC3E}">
        <p14:creationId xmlns:p14="http://schemas.microsoft.com/office/powerpoint/2010/main" val="3838769219"/>
      </p:ext>
    </p:extLst>
  </p:cSld>
  <p:clrMapOvr>
    <a:masterClrMapping/>
  </p:clrMapOvr>
  <p:transition>
    <p:pull dir="d"/>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BDD8C13-E55E-E140-9FA7-14DA22126518}" type="slidenum">
              <a:rPr lang="en-US" smtClean="0">
                <a:latin typeface="Maiandra GD" pitchFamily="34" charset="0"/>
              </a:rPr>
              <a:pPr/>
              <a:t>59</a:t>
            </a:fld>
            <a:endParaRPr lang="en-US">
              <a:latin typeface="Maiandra GD" pitchFamily="34" charset="0"/>
            </a:endParaRPr>
          </a:p>
        </p:txBody>
      </p:sp>
      <p:sp>
        <p:nvSpPr>
          <p:cNvPr id="3" name="Rectangle 2"/>
          <p:cNvSpPr/>
          <p:nvPr/>
        </p:nvSpPr>
        <p:spPr>
          <a:xfrm>
            <a:off x="2073005" y="1647132"/>
            <a:ext cx="8229600" cy="2751522"/>
          </a:xfrm>
          <a:prstGeom prst="rect">
            <a:avLst/>
          </a:prstGeom>
        </p:spPr>
        <p:txBody>
          <a:bodyPr wrap="square">
            <a:spAutoFit/>
          </a:bodyPr>
          <a:lstStyle/>
          <a:p>
            <a:pPr>
              <a:lnSpc>
                <a:spcPct val="120000"/>
              </a:lnSpc>
            </a:pPr>
            <a:r>
              <a:rPr lang="en-US" sz="2400" dirty="0">
                <a:latin typeface="Maiandra GD" pitchFamily="34" charset="0"/>
                <a:cs typeface="American Typewriter"/>
              </a:rPr>
              <a:t>	Dell </a:t>
            </a:r>
            <a:r>
              <a:rPr lang="en-US" sz="2400" dirty="0">
                <a:latin typeface="Maiandra GD" pitchFamily="34" charset="0"/>
                <a:cs typeface="American Typewriter"/>
              </a:rPr>
              <a:t>announced on February 5, 2013 that it had struck a $24.4 billion leveraged buyout deal, that would have delisted its shares from the NASDAQ and Hong Kong Stock Exchange and taken it private. Michael Dell and Silver Lake Partners, aided by a $2 billion loan from Microsoft, will buy the public shares at $13.65 a piece</a:t>
            </a:r>
          </a:p>
        </p:txBody>
      </p:sp>
      <p:sp>
        <p:nvSpPr>
          <p:cNvPr id="4" name="Rectangle 3"/>
          <p:cNvSpPr/>
          <p:nvPr/>
        </p:nvSpPr>
        <p:spPr>
          <a:xfrm>
            <a:off x="1524004" y="0"/>
            <a:ext cx="243209" cy="6858000"/>
          </a:xfrm>
          <a:prstGeom prst="rect">
            <a:avLst/>
          </a:prstGeom>
          <a:solidFill>
            <a:srgbClr val="4F0F7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atin typeface="Maiandra GD" pitchFamily="34" charset="0"/>
            </a:endParaRPr>
          </a:p>
        </p:txBody>
      </p:sp>
      <p:sp>
        <p:nvSpPr>
          <p:cNvPr id="5" name="Title 2"/>
          <p:cNvSpPr txBox="1">
            <a:spLocks/>
          </p:cNvSpPr>
          <p:nvPr/>
        </p:nvSpPr>
        <p:spPr>
          <a:xfrm>
            <a:off x="1981200" y="274638"/>
            <a:ext cx="8229600" cy="1143000"/>
          </a:xfrm>
          <a:prstGeom prst="rect">
            <a:avLst/>
          </a:prstGeom>
        </p:spPr>
        <p:txBody>
          <a:bodyP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dirty="0">
                <a:solidFill>
                  <a:srgbClr val="4F0F77"/>
                </a:solidFill>
                <a:latin typeface="Maiandra GD" pitchFamily="34" charset="0"/>
                <a:cs typeface="Adobe Caslon Pro"/>
              </a:rPr>
              <a:t>Update</a:t>
            </a:r>
            <a:endParaRPr lang="en-US" dirty="0">
              <a:solidFill>
                <a:srgbClr val="A60C48"/>
              </a:solidFill>
              <a:latin typeface="Maiandra GD" pitchFamily="34" charset="0"/>
              <a:cs typeface="Adobe Caslon Pro"/>
            </a:endParaRPr>
          </a:p>
        </p:txBody>
      </p:sp>
    </p:spTree>
    <p:extLst>
      <p:ext uri="{BB962C8B-B14F-4D97-AF65-F5344CB8AC3E}">
        <p14:creationId xmlns:p14="http://schemas.microsoft.com/office/powerpoint/2010/main" val="1025792073"/>
      </p:ext>
    </p:extLst>
  </p:cSld>
  <p:clrMapOvr>
    <a:masterClrMapping/>
  </p:clrMapOvr>
  <p:transition>
    <p:pull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TotalTime>
  <Words>3060</Words>
  <Application>Microsoft Office PowerPoint</Application>
  <PresentationFormat>Widescreen</PresentationFormat>
  <Paragraphs>1082</Paragraphs>
  <Slides>59</Slides>
  <Notes>1</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59</vt:i4>
      </vt:variant>
    </vt:vector>
  </HeadingPairs>
  <TitlesOfParts>
    <vt:vector size="73" baseType="lpstr">
      <vt:lpstr>ＭＳ 明朝</vt:lpstr>
      <vt:lpstr>Adobe Caslon Pro</vt:lpstr>
      <vt:lpstr>Adobe Garamond Pro</vt:lpstr>
      <vt:lpstr>Adobe Hebrew</vt:lpstr>
      <vt:lpstr>American Typewriter</vt:lpstr>
      <vt:lpstr>Arial</vt:lpstr>
      <vt:lpstr>Bell MT</vt:lpstr>
      <vt:lpstr>Calibri</vt:lpstr>
      <vt:lpstr>Century Gothic</vt:lpstr>
      <vt:lpstr>Maiandra GD</vt:lpstr>
      <vt:lpstr>Prestige Elite Std Bold</vt:lpstr>
      <vt:lpstr>Wingdings 3</vt:lpstr>
      <vt:lpstr>Ion</vt:lpstr>
      <vt:lpstr>Worksheet</vt:lpstr>
      <vt:lpstr>PowerPoint Presentation</vt:lpstr>
      <vt:lpstr>CONTENTS</vt:lpstr>
      <vt:lpstr>PowerPoint Presentation</vt:lpstr>
      <vt:lpstr>PowerPoint Presentation</vt:lpstr>
      <vt:lpstr>PowerPoint Presentation</vt:lpstr>
      <vt:lpstr>Dell Milestones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L0237_User</dc:creator>
  <cp:lastModifiedBy>L0237_User</cp:lastModifiedBy>
  <cp:revision>1</cp:revision>
  <dcterms:created xsi:type="dcterms:W3CDTF">2017-02-16T11:40:36Z</dcterms:created>
  <dcterms:modified xsi:type="dcterms:W3CDTF">2017-02-16T11:44:20Z</dcterms:modified>
</cp:coreProperties>
</file>