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51586" autoAdjust="0"/>
  </p:normalViewPr>
  <p:slideViewPr>
    <p:cSldViewPr snapToGrid="0">
      <p:cViewPr varScale="1">
        <p:scale>
          <a:sx n="59" d="100"/>
          <a:sy n="59" d="100"/>
        </p:scale>
        <p:origin x="253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B22CDA-B9D2-4711-8D32-BAF7C782FE32}" type="datetimeFigureOut">
              <a:rPr lang="en-GB" smtClean="0"/>
              <a:t>20/04/2020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9FFB0F-C0F6-490A-B665-D01FB13A2740}" type="slidenum">
              <a:rPr lang="en-GB" smtClean="0"/>
              <a:t>‹#›</a:t>
            </a:fld>
            <a:endParaRPr lang="en-GB"/>
          </a:p>
        </p:txBody>
      </p:sp>
    </p:spTree>
    <p:extLst>
      <p:ext uri="{BB962C8B-B14F-4D97-AF65-F5344CB8AC3E}">
        <p14:creationId xmlns:p14="http://schemas.microsoft.com/office/powerpoint/2010/main" val="14351730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 chose to study the mountains of China because of their permanence. During lectures, we talked about the fact that when we look at a mountain we look at the same one that people hundreds of years ago looked at. When you look at a mountain, you can see the raw power of the earth. I think also, they have mystical properties that one does not usually get with other structures. They are close to the heavens, so they naturally attract the divine. It take a lot of energy to conquer the mountain, and to build on it. Not only do you have to get the materials up to the top of the mountain, you have to have skilled workmen there too, and some way of getting them up or down, or somewhere to camp. The construction of temples on mountains has always fascinated me for these reasons. For a group to build something so magnificent on the mountain hundreds or even thousands of years ago was truly impressive. It shows the dedication of the religious people building a temple. It also shows a love for the mountain that they are dedicated to building on there.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reason I chose Mount Wutai because it has such an interesting history. I came across it in Jansen’s work </a:t>
            </a:r>
            <a:r>
              <a:rPr lang="en-US" sz="1200" i="1" kern="1200" dirty="0">
                <a:solidFill>
                  <a:schemeClr val="tx1"/>
                </a:solidFill>
                <a:effectLst/>
                <a:latin typeface="+mn-lt"/>
                <a:ea typeface="+mn-ea"/>
                <a:cs typeface="+mn-cs"/>
              </a:rPr>
              <a:t>The Sacralization of Landscape</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realised</a:t>
            </a:r>
            <a:r>
              <a:rPr lang="en-US" sz="1200" kern="1200" dirty="0">
                <a:solidFill>
                  <a:schemeClr val="tx1"/>
                </a:solidFill>
                <a:effectLst/>
                <a:latin typeface="+mn-lt"/>
                <a:ea typeface="+mn-ea"/>
                <a:cs typeface="+mn-cs"/>
              </a:rPr>
              <a:t> that there was a lot of potential for an essay there. In researching it further, I found that there was lots of information about Tibetan and Mongolian people coming to the mountains and a push from the Qing emperors for those people to come and live there. This immediately grabbed my attention because I </a:t>
            </a:r>
            <a:r>
              <a:rPr lang="en-US" sz="1200" kern="1200" dirty="0" err="1">
                <a:solidFill>
                  <a:schemeClr val="tx1"/>
                </a:solidFill>
                <a:effectLst/>
                <a:latin typeface="+mn-lt"/>
                <a:ea typeface="+mn-ea"/>
                <a:cs typeface="+mn-cs"/>
              </a:rPr>
              <a:t>realised</a:t>
            </a:r>
            <a:r>
              <a:rPr lang="en-US" sz="1200" kern="1200" dirty="0">
                <a:solidFill>
                  <a:schemeClr val="tx1"/>
                </a:solidFill>
                <a:effectLst/>
                <a:latin typeface="+mn-lt"/>
                <a:ea typeface="+mn-ea"/>
                <a:cs typeface="+mn-cs"/>
              </a:rPr>
              <a:t> there was a lot of potential for some arguments about control. The poem featured in Jansen’s article appealed to me too. Meng </a:t>
            </a:r>
            <a:r>
              <a:rPr lang="en-US" sz="1200" kern="1200" dirty="0" err="1">
                <a:solidFill>
                  <a:schemeClr val="tx1"/>
                </a:solidFill>
                <a:effectLst/>
                <a:latin typeface="+mn-lt"/>
                <a:ea typeface="+mn-ea"/>
                <a:cs typeface="+mn-cs"/>
              </a:rPr>
              <a:t>Haoran’s</a:t>
            </a:r>
            <a:r>
              <a:rPr lang="en-US" sz="1200" kern="1200" dirty="0">
                <a:solidFill>
                  <a:schemeClr val="tx1"/>
                </a:solidFill>
                <a:effectLst/>
                <a:latin typeface="+mn-lt"/>
                <a:ea typeface="+mn-ea"/>
                <a:cs typeface="+mn-cs"/>
              </a:rPr>
              <a:t> Ascending Mount Xian with Several Gentlemen. This poem appealed to me because of the way it talks about taking a journey with friends and what they encounter along the way. I also liked the way that Meng Haoran has put so much emotion into eight lines.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519FFB0F-C0F6-490A-B665-D01FB13A2740}" type="slidenum">
              <a:rPr lang="en-GB" smtClean="0"/>
              <a:t>2</a:t>
            </a:fld>
            <a:endParaRPr lang="en-GB"/>
          </a:p>
        </p:txBody>
      </p:sp>
    </p:spTree>
    <p:extLst>
      <p:ext uri="{BB962C8B-B14F-4D97-AF65-F5344CB8AC3E}">
        <p14:creationId xmlns:p14="http://schemas.microsoft.com/office/powerpoint/2010/main" val="19902654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research materials I used for this assignment were Thomas Jansen’s The Sacralization of Landscape as Memory Space in Medieval China, this was an excellent read and contained so much information on both numinosity and sacrality. It also contained some poems which I talk about in the essay. It was such an easy read for someone that has not studied the topic before. </a:t>
            </a:r>
            <a:endParaRPr lang="en-GB"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contrast to Jansen’s article, I used David Palmer’s article Transnational </a:t>
            </a:r>
            <a:r>
              <a:rPr lang="en-US" sz="1200" kern="1200" dirty="0" err="1">
                <a:solidFill>
                  <a:schemeClr val="tx1"/>
                </a:solidFill>
                <a:effectLst/>
                <a:latin typeface="+mn-lt"/>
                <a:ea typeface="+mn-ea"/>
                <a:cs typeface="+mn-cs"/>
              </a:rPr>
              <a:t>Sacralizations</a:t>
            </a:r>
            <a:r>
              <a:rPr lang="en-US" sz="1200" kern="1200" dirty="0">
                <a:solidFill>
                  <a:schemeClr val="tx1"/>
                </a:solidFill>
                <a:effectLst/>
                <a:latin typeface="+mn-lt"/>
                <a:ea typeface="+mn-ea"/>
                <a:cs typeface="+mn-cs"/>
              </a:rPr>
              <a:t>: When Daoist Monks meet Global Spiritual Tourists. Palmer’s article is so convoluted and full of unnecessarily complicated language that it took me a long while to get through it. Once I did though, It was a very useful article. I used it primarily to talk about spiritual tourism in relation to Mount Wutai. For these details, Palmer’s article was perfect. He related spiritual tourism to Daoist temples and why people visit them. There is one point that I did not agree with Palmer and that is when he states that “The international Participants, for the most part, have little knowledge of or interest in the geographic, historical and religious significance of these sites.” While I understand the point he is trying to make, that the history doesn’t matter, they are there for the shared human experience, both with modern people and the deceased, I don’t think that he can make such a sweeping general statement. I think that if someone is going to a Daoist temple, then they will do the research, and read up on the history of the mountain and the region, although perhaps I am making the same mistake I am criticizing Palmer for. </a:t>
            </a:r>
            <a:endParaRPr lang="en-GB"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Alongside these articles, I used the book Building a Sacred Mountain: The Buddhist Architecture of China’s Mount Wutai by Wei-Cheng Lin. This book was excellent for giving more information on what makes a mountain sacred, and talks about the divine energies that drew emperors there in the past, as well as what makes them </a:t>
            </a:r>
            <a:r>
              <a:rPr lang="en-US" sz="1200" kern="1200" dirty="0" err="1">
                <a:solidFill>
                  <a:schemeClr val="tx1"/>
                </a:solidFill>
                <a:effectLst/>
                <a:latin typeface="+mn-lt"/>
                <a:ea typeface="+mn-ea"/>
                <a:cs typeface="+mn-cs"/>
              </a:rPr>
              <a:t>savcred</a:t>
            </a:r>
            <a:r>
              <a:rPr lang="en-US" sz="1200" kern="1200" dirty="0">
                <a:solidFill>
                  <a:schemeClr val="tx1"/>
                </a:solidFill>
                <a:effectLst/>
                <a:latin typeface="+mn-lt"/>
                <a:ea typeface="+mn-ea"/>
                <a:cs typeface="+mn-cs"/>
              </a:rPr>
              <a:t> today. </a:t>
            </a:r>
            <a:endParaRPr lang="en-GB"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Another book that was instrumental for my argument was Isabelle </a:t>
            </a:r>
            <a:r>
              <a:rPr lang="en-US" sz="1200" kern="1200" dirty="0" err="1">
                <a:solidFill>
                  <a:schemeClr val="tx1"/>
                </a:solidFill>
                <a:effectLst/>
                <a:latin typeface="+mn-lt"/>
                <a:ea typeface="+mn-ea"/>
                <a:cs typeface="+mn-cs"/>
              </a:rPr>
              <a:t>Charleux’s</a:t>
            </a:r>
            <a:r>
              <a:rPr lang="en-US" sz="1200" kern="1200" dirty="0">
                <a:solidFill>
                  <a:schemeClr val="tx1"/>
                </a:solidFill>
                <a:effectLst/>
                <a:latin typeface="+mn-lt"/>
                <a:ea typeface="+mn-ea"/>
                <a:cs typeface="+mn-cs"/>
              </a:rPr>
              <a:t> Nomads on Pilgrimage: Mongols on Wutaishan. This book was perfect for expanding on the information I had found regarding Tibetan Buddhism on Mount Wutai. The book talks about Mount Wutai specifically, as well as what the Wing emperors did to attract people from Tibet and Mongolia to the mountain. Without this book, I would not have half of my essay. The language used is perfect for newcomers to the topic and the information is extremely well researched.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519FFB0F-C0F6-490A-B665-D01FB13A2740}" type="slidenum">
              <a:rPr lang="en-GB" smtClean="0"/>
              <a:t>3</a:t>
            </a:fld>
            <a:endParaRPr lang="en-GB"/>
          </a:p>
        </p:txBody>
      </p:sp>
    </p:spTree>
    <p:extLst>
      <p:ext uri="{BB962C8B-B14F-4D97-AF65-F5344CB8AC3E}">
        <p14:creationId xmlns:p14="http://schemas.microsoft.com/office/powerpoint/2010/main" val="15967662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main issues I encountered while writing this essay were to do with the current situation going on in the world, as is the same with most students I would think. The coronavirus has made it impossible to use libraries, and as a result I was limited to online resources. While I made it work, I believe my essay would have been bettered by books found in the library, both at university and at home. The virus has also made my mental health decline, which has put a strain on the essay. Though I have tried to work on it every day, some days this was impossible and as a result it has suffered. I have also encountered the issue of not having studied Chinese history since my first year of university. This was a problem when researching because I would have to take extra time to look up certain details, or to get a better understanding of what I was reading.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519FFB0F-C0F6-490A-B665-D01FB13A2740}" type="slidenum">
              <a:rPr lang="en-GB" smtClean="0"/>
              <a:t>4</a:t>
            </a:fld>
            <a:endParaRPr lang="en-GB"/>
          </a:p>
        </p:txBody>
      </p:sp>
    </p:spTree>
    <p:extLst>
      <p:ext uri="{BB962C8B-B14F-4D97-AF65-F5344CB8AC3E}">
        <p14:creationId xmlns:p14="http://schemas.microsoft.com/office/powerpoint/2010/main" val="25437825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E8430-2A9A-4E34-948E-64E221C7A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CB812C3-9980-40AD-AADF-C7B5B82D0DF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1F4F4B7-A9F1-4B13-A8A5-4AFC53883697}"/>
              </a:ext>
            </a:extLst>
          </p:cNvPr>
          <p:cNvSpPr>
            <a:spLocks noGrp="1"/>
          </p:cNvSpPr>
          <p:nvPr>
            <p:ph type="dt" sz="half" idx="10"/>
          </p:nvPr>
        </p:nvSpPr>
        <p:spPr/>
        <p:txBody>
          <a:bodyPr/>
          <a:lstStyle/>
          <a:p>
            <a:fld id="{2DEE21CF-2F19-42CE-B496-2BD03D110DE3}" type="datetimeFigureOut">
              <a:rPr lang="en-GB" smtClean="0"/>
              <a:t>20/04/2020</a:t>
            </a:fld>
            <a:endParaRPr lang="en-GB"/>
          </a:p>
        </p:txBody>
      </p:sp>
      <p:sp>
        <p:nvSpPr>
          <p:cNvPr id="5" name="Footer Placeholder 4">
            <a:extLst>
              <a:ext uri="{FF2B5EF4-FFF2-40B4-BE49-F238E27FC236}">
                <a16:creationId xmlns:a16="http://schemas.microsoft.com/office/drawing/2014/main" id="{FA50D1DF-B22A-482D-BAE9-9176B6B31E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99A9B3-43A1-40AA-8FD9-DEB61A7B2348}"/>
              </a:ext>
            </a:extLst>
          </p:cNvPr>
          <p:cNvSpPr>
            <a:spLocks noGrp="1"/>
          </p:cNvSpPr>
          <p:nvPr>
            <p:ph type="sldNum" sz="quarter" idx="12"/>
          </p:nvPr>
        </p:nvSpPr>
        <p:spPr/>
        <p:txBody>
          <a:bodyPr/>
          <a:lstStyle/>
          <a:p>
            <a:fld id="{29D09FFD-0B5F-4136-BFE8-82E25552AC55}" type="slidenum">
              <a:rPr lang="en-GB" smtClean="0"/>
              <a:t>‹#›</a:t>
            </a:fld>
            <a:endParaRPr lang="en-GB"/>
          </a:p>
        </p:txBody>
      </p:sp>
    </p:spTree>
    <p:extLst>
      <p:ext uri="{BB962C8B-B14F-4D97-AF65-F5344CB8AC3E}">
        <p14:creationId xmlns:p14="http://schemas.microsoft.com/office/powerpoint/2010/main" val="24959169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0C74B-25C0-4283-8C20-73D75C8C20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524101E-54EB-4A72-AAAC-4CAB6049A21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5778B5-6B52-4F7F-A6D1-C692E8925B96}"/>
              </a:ext>
            </a:extLst>
          </p:cNvPr>
          <p:cNvSpPr>
            <a:spLocks noGrp="1"/>
          </p:cNvSpPr>
          <p:nvPr>
            <p:ph type="dt" sz="half" idx="10"/>
          </p:nvPr>
        </p:nvSpPr>
        <p:spPr/>
        <p:txBody>
          <a:bodyPr/>
          <a:lstStyle/>
          <a:p>
            <a:fld id="{2DEE21CF-2F19-42CE-B496-2BD03D110DE3}" type="datetimeFigureOut">
              <a:rPr lang="en-GB" smtClean="0"/>
              <a:t>20/04/2020</a:t>
            </a:fld>
            <a:endParaRPr lang="en-GB"/>
          </a:p>
        </p:txBody>
      </p:sp>
      <p:sp>
        <p:nvSpPr>
          <p:cNvPr id="5" name="Footer Placeholder 4">
            <a:extLst>
              <a:ext uri="{FF2B5EF4-FFF2-40B4-BE49-F238E27FC236}">
                <a16:creationId xmlns:a16="http://schemas.microsoft.com/office/drawing/2014/main" id="{15ACA81A-C1BB-47F5-A290-EFF74D03FF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A3A9A4-AB8D-4E59-B030-5CFFF0B816C8}"/>
              </a:ext>
            </a:extLst>
          </p:cNvPr>
          <p:cNvSpPr>
            <a:spLocks noGrp="1"/>
          </p:cNvSpPr>
          <p:nvPr>
            <p:ph type="sldNum" sz="quarter" idx="12"/>
          </p:nvPr>
        </p:nvSpPr>
        <p:spPr/>
        <p:txBody>
          <a:bodyPr/>
          <a:lstStyle/>
          <a:p>
            <a:fld id="{29D09FFD-0B5F-4136-BFE8-82E25552AC55}" type="slidenum">
              <a:rPr lang="en-GB" smtClean="0"/>
              <a:t>‹#›</a:t>
            </a:fld>
            <a:endParaRPr lang="en-GB"/>
          </a:p>
        </p:txBody>
      </p:sp>
    </p:spTree>
    <p:extLst>
      <p:ext uri="{BB962C8B-B14F-4D97-AF65-F5344CB8AC3E}">
        <p14:creationId xmlns:p14="http://schemas.microsoft.com/office/powerpoint/2010/main" val="4079960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AAE6B-E021-4B9E-B35F-6D9153EC5F1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5E0B083-0048-4A84-AB18-D078112431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097BB2D-DAB3-480F-89AB-699C883F73E9}"/>
              </a:ext>
            </a:extLst>
          </p:cNvPr>
          <p:cNvSpPr>
            <a:spLocks noGrp="1"/>
          </p:cNvSpPr>
          <p:nvPr>
            <p:ph type="dt" sz="half" idx="10"/>
          </p:nvPr>
        </p:nvSpPr>
        <p:spPr/>
        <p:txBody>
          <a:bodyPr/>
          <a:lstStyle/>
          <a:p>
            <a:fld id="{2DEE21CF-2F19-42CE-B496-2BD03D110DE3}" type="datetimeFigureOut">
              <a:rPr lang="en-GB" smtClean="0"/>
              <a:t>20/04/2020</a:t>
            </a:fld>
            <a:endParaRPr lang="en-GB"/>
          </a:p>
        </p:txBody>
      </p:sp>
      <p:sp>
        <p:nvSpPr>
          <p:cNvPr id="5" name="Footer Placeholder 4">
            <a:extLst>
              <a:ext uri="{FF2B5EF4-FFF2-40B4-BE49-F238E27FC236}">
                <a16:creationId xmlns:a16="http://schemas.microsoft.com/office/drawing/2014/main" id="{2A94BFC8-705D-42E5-BDA4-928F80E971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42CCD2-B9E4-4B80-837B-EB5826C46EC1}"/>
              </a:ext>
            </a:extLst>
          </p:cNvPr>
          <p:cNvSpPr>
            <a:spLocks noGrp="1"/>
          </p:cNvSpPr>
          <p:nvPr>
            <p:ph type="sldNum" sz="quarter" idx="12"/>
          </p:nvPr>
        </p:nvSpPr>
        <p:spPr/>
        <p:txBody>
          <a:bodyPr/>
          <a:lstStyle/>
          <a:p>
            <a:fld id="{29D09FFD-0B5F-4136-BFE8-82E25552AC55}" type="slidenum">
              <a:rPr lang="en-GB" smtClean="0"/>
              <a:t>‹#›</a:t>
            </a:fld>
            <a:endParaRPr lang="en-GB"/>
          </a:p>
        </p:txBody>
      </p:sp>
    </p:spTree>
    <p:extLst>
      <p:ext uri="{BB962C8B-B14F-4D97-AF65-F5344CB8AC3E}">
        <p14:creationId xmlns:p14="http://schemas.microsoft.com/office/powerpoint/2010/main" val="7665509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BBE4E-F0B8-4E36-86A8-0897781746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C83711B-A069-43E2-8B49-D2BA356C91F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190CCC9-78AD-4705-BB79-07417F99C88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8C5AABA-25FB-4E56-8399-5648EC7A5A32}"/>
              </a:ext>
            </a:extLst>
          </p:cNvPr>
          <p:cNvSpPr>
            <a:spLocks noGrp="1"/>
          </p:cNvSpPr>
          <p:nvPr>
            <p:ph type="dt" sz="half" idx="10"/>
          </p:nvPr>
        </p:nvSpPr>
        <p:spPr/>
        <p:txBody>
          <a:bodyPr/>
          <a:lstStyle/>
          <a:p>
            <a:fld id="{2DEE21CF-2F19-42CE-B496-2BD03D110DE3}" type="datetimeFigureOut">
              <a:rPr lang="en-GB" smtClean="0"/>
              <a:t>20/04/2020</a:t>
            </a:fld>
            <a:endParaRPr lang="en-GB"/>
          </a:p>
        </p:txBody>
      </p:sp>
      <p:sp>
        <p:nvSpPr>
          <p:cNvPr id="6" name="Footer Placeholder 5">
            <a:extLst>
              <a:ext uri="{FF2B5EF4-FFF2-40B4-BE49-F238E27FC236}">
                <a16:creationId xmlns:a16="http://schemas.microsoft.com/office/drawing/2014/main" id="{AC7A7C22-75B8-477A-8753-11D889E4A5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EBF948-6FFB-42FB-803F-B714C92606AF}"/>
              </a:ext>
            </a:extLst>
          </p:cNvPr>
          <p:cNvSpPr>
            <a:spLocks noGrp="1"/>
          </p:cNvSpPr>
          <p:nvPr>
            <p:ph type="sldNum" sz="quarter" idx="12"/>
          </p:nvPr>
        </p:nvSpPr>
        <p:spPr/>
        <p:txBody>
          <a:bodyPr/>
          <a:lstStyle/>
          <a:p>
            <a:fld id="{29D09FFD-0B5F-4136-BFE8-82E25552AC55}" type="slidenum">
              <a:rPr lang="en-GB" smtClean="0"/>
              <a:t>‹#›</a:t>
            </a:fld>
            <a:endParaRPr lang="en-GB"/>
          </a:p>
        </p:txBody>
      </p:sp>
    </p:spTree>
    <p:extLst>
      <p:ext uri="{BB962C8B-B14F-4D97-AF65-F5344CB8AC3E}">
        <p14:creationId xmlns:p14="http://schemas.microsoft.com/office/powerpoint/2010/main" val="31021706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66F84-D89E-4350-BF5D-0BB5C49915A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62F634-C275-47F4-9DA3-5AB799755E9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0E04EE6-49C8-4263-8761-69C360F9AF9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796E19E-96E9-4DE7-B657-1A8A000D160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023E91A-8D50-40C9-8B8F-7579616BE05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3BFBDE7-E5DE-45B5-A93B-8480D258829A}"/>
              </a:ext>
            </a:extLst>
          </p:cNvPr>
          <p:cNvSpPr>
            <a:spLocks noGrp="1"/>
          </p:cNvSpPr>
          <p:nvPr>
            <p:ph type="dt" sz="half" idx="10"/>
          </p:nvPr>
        </p:nvSpPr>
        <p:spPr/>
        <p:txBody>
          <a:bodyPr/>
          <a:lstStyle/>
          <a:p>
            <a:fld id="{2DEE21CF-2F19-42CE-B496-2BD03D110DE3}" type="datetimeFigureOut">
              <a:rPr lang="en-GB" smtClean="0"/>
              <a:t>20/04/2020</a:t>
            </a:fld>
            <a:endParaRPr lang="en-GB"/>
          </a:p>
        </p:txBody>
      </p:sp>
      <p:sp>
        <p:nvSpPr>
          <p:cNvPr id="8" name="Footer Placeholder 7">
            <a:extLst>
              <a:ext uri="{FF2B5EF4-FFF2-40B4-BE49-F238E27FC236}">
                <a16:creationId xmlns:a16="http://schemas.microsoft.com/office/drawing/2014/main" id="{6F53D663-2509-41CC-8C16-C6364F634A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6FF7A03-7FC9-48E9-9799-0C34A924243F}"/>
              </a:ext>
            </a:extLst>
          </p:cNvPr>
          <p:cNvSpPr>
            <a:spLocks noGrp="1"/>
          </p:cNvSpPr>
          <p:nvPr>
            <p:ph type="sldNum" sz="quarter" idx="12"/>
          </p:nvPr>
        </p:nvSpPr>
        <p:spPr/>
        <p:txBody>
          <a:bodyPr/>
          <a:lstStyle/>
          <a:p>
            <a:fld id="{29D09FFD-0B5F-4136-BFE8-82E25552AC55}" type="slidenum">
              <a:rPr lang="en-GB" smtClean="0"/>
              <a:t>‹#›</a:t>
            </a:fld>
            <a:endParaRPr lang="en-GB"/>
          </a:p>
        </p:txBody>
      </p:sp>
    </p:spTree>
    <p:extLst>
      <p:ext uri="{BB962C8B-B14F-4D97-AF65-F5344CB8AC3E}">
        <p14:creationId xmlns:p14="http://schemas.microsoft.com/office/powerpoint/2010/main" val="14973077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82329-897C-440E-A1B6-75C86B5ED95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200139B-CB9B-4411-AC34-5F0F9B44BAF7}"/>
              </a:ext>
            </a:extLst>
          </p:cNvPr>
          <p:cNvSpPr>
            <a:spLocks noGrp="1"/>
          </p:cNvSpPr>
          <p:nvPr>
            <p:ph type="dt" sz="half" idx="10"/>
          </p:nvPr>
        </p:nvSpPr>
        <p:spPr/>
        <p:txBody>
          <a:bodyPr/>
          <a:lstStyle/>
          <a:p>
            <a:fld id="{2DEE21CF-2F19-42CE-B496-2BD03D110DE3}" type="datetimeFigureOut">
              <a:rPr lang="en-GB" smtClean="0"/>
              <a:t>20/04/2020</a:t>
            </a:fld>
            <a:endParaRPr lang="en-GB"/>
          </a:p>
        </p:txBody>
      </p:sp>
      <p:sp>
        <p:nvSpPr>
          <p:cNvPr id="4" name="Footer Placeholder 3">
            <a:extLst>
              <a:ext uri="{FF2B5EF4-FFF2-40B4-BE49-F238E27FC236}">
                <a16:creationId xmlns:a16="http://schemas.microsoft.com/office/drawing/2014/main" id="{220021F6-14DE-4777-A743-70BFB966F4E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5BCB11-D774-4D67-BAE9-F256B26D4A7B}"/>
              </a:ext>
            </a:extLst>
          </p:cNvPr>
          <p:cNvSpPr>
            <a:spLocks noGrp="1"/>
          </p:cNvSpPr>
          <p:nvPr>
            <p:ph type="sldNum" sz="quarter" idx="12"/>
          </p:nvPr>
        </p:nvSpPr>
        <p:spPr/>
        <p:txBody>
          <a:bodyPr/>
          <a:lstStyle/>
          <a:p>
            <a:fld id="{29D09FFD-0B5F-4136-BFE8-82E25552AC55}" type="slidenum">
              <a:rPr lang="en-GB" smtClean="0"/>
              <a:t>‹#›</a:t>
            </a:fld>
            <a:endParaRPr lang="en-GB"/>
          </a:p>
        </p:txBody>
      </p:sp>
    </p:spTree>
    <p:extLst>
      <p:ext uri="{BB962C8B-B14F-4D97-AF65-F5344CB8AC3E}">
        <p14:creationId xmlns:p14="http://schemas.microsoft.com/office/powerpoint/2010/main" val="1928249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7CDB1DC-8904-44C2-81EF-3DA3AB3269AE}"/>
              </a:ext>
            </a:extLst>
          </p:cNvPr>
          <p:cNvSpPr>
            <a:spLocks noGrp="1"/>
          </p:cNvSpPr>
          <p:nvPr>
            <p:ph type="dt" sz="half" idx="10"/>
          </p:nvPr>
        </p:nvSpPr>
        <p:spPr/>
        <p:txBody>
          <a:bodyPr/>
          <a:lstStyle/>
          <a:p>
            <a:fld id="{2DEE21CF-2F19-42CE-B496-2BD03D110DE3}" type="datetimeFigureOut">
              <a:rPr lang="en-GB" smtClean="0"/>
              <a:t>20/04/2020</a:t>
            </a:fld>
            <a:endParaRPr lang="en-GB"/>
          </a:p>
        </p:txBody>
      </p:sp>
      <p:sp>
        <p:nvSpPr>
          <p:cNvPr id="3" name="Footer Placeholder 2">
            <a:extLst>
              <a:ext uri="{FF2B5EF4-FFF2-40B4-BE49-F238E27FC236}">
                <a16:creationId xmlns:a16="http://schemas.microsoft.com/office/drawing/2014/main" id="{35E59415-36E2-4487-ABF3-9EE4B6D7296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72F9009-5186-4DFC-B801-66B4D368A718}"/>
              </a:ext>
            </a:extLst>
          </p:cNvPr>
          <p:cNvSpPr>
            <a:spLocks noGrp="1"/>
          </p:cNvSpPr>
          <p:nvPr>
            <p:ph type="sldNum" sz="quarter" idx="12"/>
          </p:nvPr>
        </p:nvSpPr>
        <p:spPr/>
        <p:txBody>
          <a:bodyPr/>
          <a:lstStyle/>
          <a:p>
            <a:fld id="{29D09FFD-0B5F-4136-BFE8-82E25552AC55}" type="slidenum">
              <a:rPr lang="en-GB" smtClean="0"/>
              <a:t>‹#›</a:t>
            </a:fld>
            <a:endParaRPr lang="en-GB"/>
          </a:p>
        </p:txBody>
      </p:sp>
    </p:spTree>
    <p:extLst>
      <p:ext uri="{BB962C8B-B14F-4D97-AF65-F5344CB8AC3E}">
        <p14:creationId xmlns:p14="http://schemas.microsoft.com/office/powerpoint/2010/main" val="3143004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496F7-D71B-4283-A010-F7ED5861B1F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77136B1-B7D8-4572-A22A-2ADC5E77A3D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3C82B14-4487-4120-B5E2-2F9813DE60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E05129-46D6-49E5-AC98-F1AAE808AE62}"/>
              </a:ext>
            </a:extLst>
          </p:cNvPr>
          <p:cNvSpPr>
            <a:spLocks noGrp="1"/>
          </p:cNvSpPr>
          <p:nvPr>
            <p:ph type="dt" sz="half" idx="10"/>
          </p:nvPr>
        </p:nvSpPr>
        <p:spPr/>
        <p:txBody>
          <a:bodyPr/>
          <a:lstStyle/>
          <a:p>
            <a:fld id="{2DEE21CF-2F19-42CE-B496-2BD03D110DE3}" type="datetimeFigureOut">
              <a:rPr lang="en-GB" smtClean="0"/>
              <a:t>20/04/2020</a:t>
            </a:fld>
            <a:endParaRPr lang="en-GB"/>
          </a:p>
        </p:txBody>
      </p:sp>
      <p:sp>
        <p:nvSpPr>
          <p:cNvPr id="6" name="Footer Placeholder 5">
            <a:extLst>
              <a:ext uri="{FF2B5EF4-FFF2-40B4-BE49-F238E27FC236}">
                <a16:creationId xmlns:a16="http://schemas.microsoft.com/office/drawing/2014/main" id="{59DEFC83-6DD3-445A-B637-B87707ABE9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C58672-D5F6-4D9B-85C5-A7C42CC5ADF6}"/>
              </a:ext>
            </a:extLst>
          </p:cNvPr>
          <p:cNvSpPr>
            <a:spLocks noGrp="1"/>
          </p:cNvSpPr>
          <p:nvPr>
            <p:ph type="sldNum" sz="quarter" idx="12"/>
          </p:nvPr>
        </p:nvSpPr>
        <p:spPr/>
        <p:txBody>
          <a:bodyPr/>
          <a:lstStyle/>
          <a:p>
            <a:fld id="{29D09FFD-0B5F-4136-BFE8-82E25552AC55}" type="slidenum">
              <a:rPr lang="en-GB" smtClean="0"/>
              <a:t>‹#›</a:t>
            </a:fld>
            <a:endParaRPr lang="en-GB"/>
          </a:p>
        </p:txBody>
      </p:sp>
    </p:spTree>
    <p:extLst>
      <p:ext uri="{BB962C8B-B14F-4D97-AF65-F5344CB8AC3E}">
        <p14:creationId xmlns:p14="http://schemas.microsoft.com/office/powerpoint/2010/main" val="12137759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3DE78-BF94-4B8A-9185-35AED89980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DFD356A-0938-4AAD-AF9A-9B75BFD9B21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5422C0-6FCE-47E9-A773-5D027C22A5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8A0322-F744-4CF1-A457-7AB09374D760}"/>
              </a:ext>
            </a:extLst>
          </p:cNvPr>
          <p:cNvSpPr>
            <a:spLocks noGrp="1"/>
          </p:cNvSpPr>
          <p:nvPr>
            <p:ph type="dt" sz="half" idx="10"/>
          </p:nvPr>
        </p:nvSpPr>
        <p:spPr/>
        <p:txBody>
          <a:bodyPr/>
          <a:lstStyle/>
          <a:p>
            <a:fld id="{2DEE21CF-2F19-42CE-B496-2BD03D110DE3}" type="datetimeFigureOut">
              <a:rPr lang="en-GB" smtClean="0"/>
              <a:t>20/04/2020</a:t>
            </a:fld>
            <a:endParaRPr lang="en-GB"/>
          </a:p>
        </p:txBody>
      </p:sp>
      <p:sp>
        <p:nvSpPr>
          <p:cNvPr id="6" name="Footer Placeholder 5">
            <a:extLst>
              <a:ext uri="{FF2B5EF4-FFF2-40B4-BE49-F238E27FC236}">
                <a16:creationId xmlns:a16="http://schemas.microsoft.com/office/drawing/2014/main" id="{85CFEA12-E5F5-4856-9128-4AA1A824AA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B3AD93-4741-4DCA-8F44-C3DA4521453C}"/>
              </a:ext>
            </a:extLst>
          </p:cNvPr>
          <p:cNvSpPr>
            <a:spLocks noGrp="1"/>
          </p:cNvSpPr>
          <p:nvPr>
            <p:ph type="sldNum" sz="quarter" idx="12"/>
          </p:nvPr>
        </p:nvSpPr>
        <p:spPr/>
        <p:txBody>
          <a:bodyPr/>
          <a:lstStyle/>
          <a:p>
            <a:fld id="{29D09FFD-0B5F-4136-BFE8-82E25552AC55}" type="slidenum">
              <a:rPr lang="en-GB" smtClean="0"/>
              <a:t>‹#›</a:t>
            </a:fld>
            <a:endParaRPr lang="en-GB"/>
          </a:p>
        </p:txBody>
      </p:sp>
    </p:spTree>
    <p:extLst>
      <p:ext uri="{BB962C8B-B14F-4D97-AF65-F5344CB8AC3E}">
        <p14:creationId xmlns:p14="http://schemas.microsoft.com/office/powerpoint/2010/main" val="11430782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7D1B4-42AF-4EAD-8676-6530AA51808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063C72C-972F-4C4F-B9B3-B4B883D5AC5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384DFD-9D11-460B-8499-B9FA7480694A}"/>
              </a:ext>
            </a:extLst>
          </p:cNvPr>
          <p:cNvSpPr>
            <a:spLocks noGrp="1"/>
          </p:cNvSpPr>
          <p:nvPr>
            <p:ph type="dt" sz="half" idx="10"/>
          </p:nvPr>
        </p:nvSpPr>
        <p:spPr/>
        <p:txBody>
          <a:bodyPr/>
          <a:lstStyle/>
          <a:p>
            <a:fld id="{2DEE21CF-2F19-42CE-B496-2BD03D110DE3}" type="datetimeFigureOut">
              <a:rPr lang="en-GB" smtClean="0"/>
              <a:t>20/04/2020</a:t>
            </a:fld>
            <a:endParaRPr lang="en-GB"/>
          </a:p>
        </p:txBody>
      </p:sp>
      <p:sp>
        <p:nvSpPr>
          <p:cNvPr id="5" name="Footer Placeholder 4">
            <a:extLst>
              <a:ext uri="{FF2B5EF4-FFF2-40B4-BE49-F238E27FC236}">
                <a16:creationId xmlns:a16="http://schemas.microsoft.com/office/drawing/2014/main" id="{994EB1AF-A18B-4032-9EAC-61931B8B54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62FD09-0009-4A47-ACD4-2BCEC9942A09}"/>
              </a:ext>
            </a:extLst>
          </p:cNvPr>
          <p:cNvSpPr>
            <a:spLocks noGrp="1"/>
          </p:cNvSpPr>
          <p:nvPr>
            <p:ph type="sldNum" sz="quarter" idx="12"/>
          </p:nvPr>
        </p:nvSpPr>
        <p:spPr/>
        <p:txBody>
          <a:bodyPr/>
          <a:lstStyle/>
          <a:p>
            <a:fld id="{29D09FFD-0B5F-4136-BFE8-82E25552AC55}" type="slidenum">
              <a:rPr lang="en-GB" smtClean="0"/>
              <a:t>‹#›</a:t>
            </a:fld>
            <a:endParaRPr lang="en-GB"/>
          </a:p>
        </p:txBody>
      </p:sp>
    </p:spTree>
    <p:extLst>
      <p:ext uri="{BB962C8B-B14F-4D97-AF65-F5344CB8AC3E}">
        <p14:creationId xmlns:p14="http://schemas.microsoft.com/office/powerpoint/2010/main" val="29700555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692B89-842B-43C8-8D5D-8926FA7B1F2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32F390-0763-4694-8D22-A9200FDC118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A2C347-0C15-4876-82DF-2CEE92ABA68A}"/>
              </a:ext>
            </a:extLst>
          </p:cNvPr>
          <p:cNvSpPr>
            <a:spLocks noGrp="1"/>
          </p:cNvSpPr>
          <p:nvPr>
            <p:ph type="dt" sz="half" idx="10"/>
          </p:nvPr>
        </p:nvSpPr>
        <p:spPr/>
        <p:txBody>
          <a:bodyPr/>
          <a:lstStyle/>
          <a:p>
            <a:fld id="{2DEE21CF-2F19-42CE-B496-2BD03D110DE3}" type="datetimeFigureOut">
              <a:rPr lang="en-GB" smtClean="0"/>
              <a:t>20/04/2020</a:t>
            </a:fld>
            <a:endParaRPr lang="en-GB"/>
          </a:p>
        </p:txBody>
      </p:sp>
      <p:sp>
        <p:nvSpPr>
          <p:cNvPr id="5" name="Footer Placeholder 4">
            <a:extLst>
              <a:ext uri="{FF2B5EF4-FFF2-40B4-BE49-F238E27FC236}">
                <a16:creationId xmlns:a16="http://schemas.microsoft.com/office/drawing/2014/main" id="{399ABA72-B8DF-4F25-A98C-59A2A2D737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645EEB-3527-4AFF-B70A-19698905F195}"/>
              </a:ext>
            </a:extLst>
          </p:cNvPr>
          <p:cNvSpPr>
            <a:spLocks noGrp="1"/>
          </p:cNvSpPr>
          <p:nvPr>
            <p:ph type="sldNum" sz="quarter" idx="12"/>
          </p:nvPr>
        </p:nvSpPr>
        <p:spPr/>
        <p:txBody>
          <a:bodyPr/>
          <a:lstStyle/>
          <a:p>
            <a:fld id="{29D09FFD-0B5F-4136-BFE8-82E25552AC55}" type="slidenum">
              <a:rPr lang="en-GB" smtClean="0"/>
              <a:t>‹#›</a:t>
            </a:fld>
            <a:endParaRPr lang="en-GB"/>
          </a:p>
        </p:txBody>
      </p:sp>
    </p:spTree>
    <p:extLst>
      <p:ext uri="{BB962C8B-B14F-4D97-AF65-F5344CB8AC3E}">
        <p14:creationId xmlns:p14="http://schemas.microsoft.com/office/powerpoint/2010/main" val="1030595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DE5CC1D-9DAA-40C2-B9F5-706078CBC7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77E79DE-8550-4931-9EFE-121FE413EC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FB5B7A-50E8-4C76-BE93-5152A43A532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EE21CF-2F19-42CE-B496-2BD03D110DE3}" type="datetimeFigureOut">
              <a:rPr lang="en-GB" smtClean="0"/>
              <a:t>20/04/2020</a:t>
            </a:fld>
            <a:endParaRPr lang="en-GB"/>
          </a:p>
        </p:txBody>
      </p:sp>
      <p:sp>
        <p:nvSpPr>
          <p:cNvPr id="5" name="Footer Placeholder 4">
            <a:extLst>
              <a:ext uri="{FF2B5EF4-FFF2-40B4-BE49-F238E27FC236}">
                <a16:creationId xmlns:a16="http://schemas.microsoft.com/office/drawing/2014/main" id="{A4D0C39F-50E5-4ED6-8C7E-15D9EBDBAC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BB8381E-F3EE-423C-8301-5C10ADE035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D09FFD-0B5F-4136-BFE8-82E25552AC55}" type="slidenum">
              <a:rPr lang="en-GB" smtClean="0"/>
              <a:t>‹#›</a:t>
            </a:fld>
            <a:endParaRPr lang="en-GB"/>
          </a:p>
        </p:txBody>
      </p:sp>
    </p:spTree>
    <p:extLst>
      <p:ext uri="{BB962C8B-B14F-4D97-AF65-F5344CB8AC3E}">
        <p14:creationId xmlns:p14="http://schemas.microsoft.com/office/powerpoint/2010/main" val="18665768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C3C37-241E-46DF-88D6-D678727C2BFB}"/>
              </a:ext>
            </a:extLst>
          </p:cNvPr>
          <p:cNvSpPr>
            <a:spLocks noGrp="1"/>
          </p:cNvSpPr>
          <p:nvPr>
            <p:ph type="ctrTitle"/>
          </p:nvPr>
        </p:nvSpPr>
        <p:spPr/>
        <p:txBody>
          <a:bodyPr/>
          <a:lstStyle/>
          <a:p>
            <a:r>
              <a:rPr lang="en-US" dirty="0"/>
              <a:t>Reflective Presentation</a:t>
            </a:r>
            <a:endParaRPr lang="en-GB" dirty="0"/>
          </a:p>
        </p:txBody>
      </p:sp>
      <p:sp>
        <p:nvSpPr>
          <p:cNvPr id="3" name="Subtitle 2">
            <a:extLst>
              <a:ext uri="{FF2B5EF4-FFF2-40B4-BE49-F238E27FC236}">
                <a16:creationId xmlns:a16="http://schemas.microsoft.com/office/drawing/2014/main" id="{7A9C5477-61DC-4F71-9A38-10609B698163}"/>
              </a:ext>
            </a:extLst>
          </p:cNvPr>
          <p:cNvSpPr>
            <a:spLocks noGrp="1"/>
          </p:cNvSpPr>
          <p:nvPr>
            <p:ph type="subTitle" idx="1"/>
          </p:nvPr>
        </p:nvSpPr>
        <p:spPr/>
        <p:txBody>
          <a:bodyPr/>
          <a:lstStyle/>
          <a:p>
            <a:r>
              <a:rPr lang="en-US" dirty="0"/>
              <a:t>Press the speaker in the corner to hear me talk about Why I chose the topic, the research materials I used and the issues that I encountered while writing the essay.</a:t>
            </a:r>
            <a:endParaRPr lang="en-GB" dirty="0"/>
          </a:p>
        </p:txBody>
      </p:sp>
    </p:spTree>
    <p:extLst>
      <p:ext uri="{BB962C8B-B14F-4D97-AF65-F5344CB8AC3E}">
        <p14:creationId xmlns:p14="http://schemas.microsoft.com/office/powerpoint/2010/main" val="31494986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4F1A1-FD30-4A72-9E6F-57AEBBFA9C9D}"/>
              </a:ext>
            </a:extLst>
          </p:cNvPr>
          <p:cNvSpPr>
            <a:spLocks noGrp="1"/>
          </p:cNvSpPr>
          <p:nvPr>
            <p:ph type="title"/>
          </p:nvPr>
        </p:nvSpPr>
        <p:spPr/>
        <p:txBody>
          <a:bodyPr/>
          <a:lstStyle/>
          <a:p>
            <a:r>
              <a:rPr lang="en-US" dirty="0"/>
              <a:t>Mountains</a:t>
            </a:r>
            <a:endParaRPr lang="en-GB" dirty="0"/>
          </a:p>
        </p:txBody>
      </p:sp>
      <p:sp>
        <p:nvSpPr>
          <p:cNvPr id="3" name="Content Placeholder 2">
            <a:extLst>
              <a:ext uri="{FF2B5EF4-FFF2-40B4-BE49-F238E27FC236}">
                <a16:creationId xmlns:a16="http://schemas.microsoft.com/office/drawing/2014/main" id="{88415402-4C2D-4D25-BCEF-6EEE79814317}"/>
              </a:ext>
            </a:extLst>
          </p:cNvPr>
          <p:cNvSpPr>
            <a:spLocks noGrp="1"/>
          </p:cNvSpPr>
          <p:nvPr>
            <p:ph idx="1"/>
          </p:nvPr>
        </p:nvSpPr>
        <p:spPr/>
        <p:txBody>
          <a:bodyPr/>
          <a:lstStyle/>
          <a:p>
            <a:r>
              <a:rPr lang="en-US" dirty="0"/>
              <a:t>Permanence</a:t>
            </a:r>
          </a:p>
          <a:p>
            <a:r>
              <a:rPr lang="en-US" dirty="0"/>
              <a:t>Mystical </a:t>
            </a:r>
            <a:r>
              <a:rPr lang="en-US" dirty="0" err="1"/>
              <a:t>qualitites</a:t>
            </a:r>
            <a:endParaRPr lang="en-US" dirty="0"/>
          </a:p>
          <a:p>
            <a:r>
              <a:rPr lang="en-US" dirty="0"/>
              <a:t>Buddhist temples on mountains</a:t>
            </a:r>
          </a:p>
          <a:p>
            <a:endParaRPr lang="en-GB" dirty="0"/>
          </a:p>
        </p:txBody>
      </p:sp>
      <p:pic>
        <p:nvPicPr>
          <p:cNvPr id="5" name="Audio 4">
            <a:hlinkClick r:id="" action="ppaction://media"/>
            <a:extLst>
              <a:ext uri="{FF2B5EF4-FFF2-40B4-BE49-F238E27FC236}">
                <a16:creationId xmlns:a16="http://schemas.microsoft.com/office/drawing/2014/main" id="{36DEE0DA-DD77-4557-8AF0-6F973F8E218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6887934"/>
      </p:ext>
    </p:extLst>
  </p:cSld>
  <p:clrMapOvr>
    <a:masterClrMapping/>
  </p:clrMapOvr>
  <mc:AlternateContent xmlns:mc="http://schemas.openxmlformats.org/markup-compatibility/2006">
    <mc:Choice xmlns:p14="http://schemas.microsoft.com/office/powerpoint/2010/main" Requires="p14">
      <p:transition spd="slow" p14:dur="2000" advTm="113926"/>
    </mc:Choice>
    <mc:Fallback>
      <p:transition spd="slow" advTm="1139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A1E97-C6A6-4763-8F6E-2A846B1AF0EF}"/>
              </a:ext>
            </a:extLst>
          </p:cNvPr>
          <p:cNvSpPr>
            <a:spLocks noGrp="1"/>
          </p:cNvSpPr>
          <p:nvPr>
            <p:ph type="title"/>
          </p:nvPr>
        </p:nvSpPr>
        <p:spPr/>
        <p:txBody>
          <a:bodyPr/>
          <a:lstStyle/>
          <a:p>
            <a:r>
              <a:rPr lang="en-US" dirty="0"/>
              <a:t>Research tools</a:t>
            </a:r>
            <a:endParaRPr lang="en-GB" dirty="0"/>
          </a:p>
        </p:txBody>
      </p:sp>
      <p:sp>
        <p:nvSpPr>
          <p:cNvPr id="3" name="Content Placeholder 2">
            <a:extLst>
              <a:ext uri="{FF2B5EF4-FFF2-40B4-BE49-F238E27FC236}">
                <a16:creationId xmlns:a16="http://schemas.microsoft.com/office/drawing/2014/main" id="{CCAB7490-0387-410D-9A6F-9117F362EDB6}"/>
              </a:ext>
            </a:extLst>
          </p:cNvPr>
          <p:cNvSpPr>
            <a:spLocks noGrp="1"/>
          </p:cNvSpPr>
          <p:nvPr>
            <p:ph idx="1"/>
          </p:nvPr>
        </p:nvSpPr>
        <p:spPr/>
        <p:txBody>
          <a:bodyPr/>
          <a:lstStyle/>
          <a:p>
            <a:r>
              <a:rPr lang="en-US" dirty="0"/>
              <a:t>Jansen’s The Sacralization of </a:t>
            </a:r>
            <a:r>
              <a:rPr lang="en-US" dirty="0" err="1"/>
              <a:t>Lanscape</a:t>
            </a:r>
            <a:r>
              <a:rPr lang="en-US" dirty="0"/>
              <a:t> as Memory Space in Medieval China</a:t>
            </a:r>
          </a:p>
          <a:p>
            <a:r>
              <a:rPr lang="en-US" dirty="0"/>
              <a:t>Palmer’s Transnational </a:t>
            </a:r>
            <a:r>
              <a:rPr lang="en-US" dirty="0" err="1"/>
              <a:t>Sacralizations</a:t>
            </a:r>
            <a:r>
              <a:rPr lang="en-US" dirty="0"/>
              <a:t>: When Daoist Monks meet Global Spiritual Tourists</a:t>
            </a:r>
          </a:p>
          <a:p>
            <a:r>
              <a:rPr lang="en-US" dirty="0"/>
              <a:t>Wei-Cheng Lin’s Building a Sacred Mountain: The Buddhist Architecture of China’s Mount Wutai</a:t>
            </a:r>
          </a:p>
          <a:p>
            <a:r>
              <a:rPr lang="en-US" dirty="0" err="1"/>
              <a:t>Charleux’s</a:t>
            </a:r>
            <a:r>
              <a:rPr lang="en-US" dirty="0"/>
              <a:t> Nomads on Pilgrimage: Mongols on Wutaishan</a:t>
            </a:r>
          </a:p>
          <a:p>
            <a:endParaRPr lang="en-GB" dirty="0"/>
          </a:p>
        </p:txBody>
      </p:sp>
      <p:pic>
        <p:nvPicPr>
          <p:cNvPr id="4" name="Audio 3">
            <a:hlinkClick r:id="" action="ppaction://media"/>
            <a:extLst>
              <a:ext uri="{FF2B5EF4-FFF2-40B4-BE49-F238E27FC236}">
                <a16:creationId xmlns:a16="http://schemas.microsoft.com/office/drawing/2014/main" id="{326452AD-0931-43AB-864B-C670BE95673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71860451"/>
      </p:ext>
    </p:extLst>
  </p:cSld>
  <p:clrMapOvr>
    <a:masterClrMapping/>
  </p:clrMapOvr>
  <mc:AlternateContent xmlns:mc="http://schemas.openxmlformats.org/markup-compatibility/2006">
    <mc:Choice xmlns:p14="http://schemas.microsoft.com/office/powerpoint/2010/main" Requires="p14">
      <p:transition spd="slow" p14:dur="2000" advTm="212351"/>
    </mc:Choice>
    <mc:Fallback>
      <p:transition spd="slow" advTm="2123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93A1F-C43C-4013-883F-47200AC7FEEB}"/>
              </a:ext>
            </a:extLst>
          </p:cNvPr>
          <p:cNvSpPr>
            <a:spLocks noGrp="1"/>
          </p:cNvSpPr>
          <p:nvPr>
            <p:ph type="title"/>
          </p:nvPr>
        </p:nvSpPr>
        <p:spPr/>
        <p:txBody>
          <a:bodyPr/>
          <a:lstStyle/>
          <a:p>
            <a:r>
              <a:rPr lang="en-US" dirty="0"/>
              <a:t>Issues encountered</a:t>
            </a:r>
            <a:endParaRPr lang="en-GB" dirty="0"/>
          </a:p>
        </p:txBody>
      </p:sp>
      <p:sp>
        <p:nvSpPr>
          <p:cNvPr id="3" name="Content Placeholder 2">
            <a:extLst>
              <a:ext uri="{FF2B5EF4-FFF2-40B4-BE49-F238E27FC236}">
                <a16:creationId xmlns:a16="http://schemas.microsoft.com/office/drawing/2014/main" id="{2DDE7514-F7DF-4A9E-BF1D-9FE74688E914}"/>
              </a:ext>
            </a:extLst>
          </p:cNvPr>
          <p:cNvSpPr>
            <a:spLocks noGrp="1"/>
          </p:cNvSpPr>
          <p:nvPr>
            <p:ph idx="1"/>
          </p:nvPr>
        </p:nvSpPr>
        <p:spPr/>
        <p:txBody>
          <a:bodyPr/>
          <a:lstStyle/>
          <a:p>
            <a:r>
              <a:rPr lang="en-US" dirty="0"/>
              <a:t>Lack of access to libraries</a:t>
            </a:r>
          </a:p>
          <a:p>
            <a:r>
              <a:rPr lang="en-US" dirty="0"/>
              <a:t>Lack of known information on topic</a:t>
            </a:r>
          </a:p>
          <a:p>
            <a:r>
              <a:rPr lang="en-US" dirty="0"/>
              <a:t>Writing under these peculiar circumstances</a:t>
            </a:r>
            <a:endParaRPr lang="en-GB" dirty="0"/>
          </a:p>
        </p:txBody>
      </p:sp>
      <p:pic>
        <p:nvPicPr>
          <p:cNvPr id="4" name="Audio 3">
            <a:hlinkClick r:id="" action="ppaction://media"/>
            <a:extLst>
              <a:ext uri="{FF2B5EF4-FFF2-40B4-BE49-F238E27FC236}">
                <a16:creationId xmlns:a16="http://schemas.microsoft.com/office/drawing/2014/main" id="{1DCA99F8-3FCC-481D-9A5B-D898E568DBE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06090529"/>
      </p:ext>
    </p:extLst>
  </p:cSld>
  <p:clrMapOvr>
    <a:masterClrMapping/>
  </p:clrMapOvr>
  <mc:AlternateContent xmlns:mc="http://schemas.openxmlformats.org/markup-compatibility/2006">
    <mc:Choice xmlns:p14="http://schemas.microsoft.com/office/powerpoint/2010/main" Requires="p14">
      <p:transition spd="slow" p14:dur="2000" advTm="111760"/>
    </mc:Choice>
    <mc:Fallback>
      <p:transition spd="slow" advTm="1117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TotalTime>
  <Words>1119</Words>
  <Application>Microsoft Office PowerPoint</Application>
  <PresentationFormat>Widescreen</PresentationFormat>
  <Paragraphs>28</Paragraphs>
  <Slides>4</Slides>
  <Notes>3</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Reflective Presentation</vt:lpstr>
      <vt:lpstr>Mountains</vt:lpstr>
      <vt:lpstr>Research tools</vt:lpstr>
      <vt:lpstr>Issues encountered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Presentation</dc:title>
  <dc:creator>Sam Smith (1701825)</dc:creator>
  <cp:lastModifiedBy>Sam Smith (1701825)</cp:lastModifiedBy>
  <cp:revision>2</cp:revision>
  <dcterms:created xsi:type="dcterms:W3CDTF">2020-04-20T12:28:21Z</dcterms:created>
  <dcterms:modified xsi:type="dcterms:W3CDTF">2020-04-20T12:37:17Z</dcterms:modified>
</cp:coreProperties>
</file>