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36"/>
  </p:notesMasterIdLst>
  <p:sldIdLst>
    <p:sldId id="256" r:id="rId2"/>
    <p:sldId id="259" r:id="rId3"/>
    <p:sldId id="260" r:id="rId4"/>
    <p:sldId id="261" r:id="rId5"/>
    <p:sldId id="262" r:id="rId6"/>
    <p:sldId id="263" r:id="rId7"/>
    <p:sldId id="264" r:id="rId8"/>
    <p:sldId id="292" r:id="rId9"/>
    <p:sldId id="268" r:id="rId10"/>
    <p:sldId id="269" r:id="rId11"/>
    <p:sldId id="295" r:id="rId12"/>
    <p:sldId id="270" r:id="rId13"/>
    <p:sldId id="293"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543" autoAdjust="0"/>
  </p:normalViewPr>
  <p:slideViewPr>
    <p:cSldViewPr>
      <p:cViewPr varScale="1">
        <p:scale>
          <a:sx n="75" d="100"/>
          <a:sy n="75" d="100"/>
        </p:scale>
        <p:origin x="821"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054467-56BE-49F6-B88C-AC467C74DBBA}" type="datetimeFigureOut">
              <a:rPr lang="en-GB" smtClean="0"/>
              <a:t>27/09/2019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54BC62-F5C8-4360-B5E0-FFBF2E17A0A4}" type="slidenum">
              <a:rPr lang="en-GB" smtClean="0"/>
              <a:t>‹#›</a:t>
            </a:fld>
            <a:endParaRPr lang="en-GB"/>
          </a:p>
        </p:txBody>
      </p:sp>
    </p:spTree>
    <p:extLst>
      <p:ext uri="{BB962C8B-B14F-4D97-AF65-F5344CB8AC3E}">
        <p14:creationId xmlns:p14="http://schemas.microsoft.com/office/powerpoint/2010/main" val="2307070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1" kern="1200" dirty="0" smtClean="0">
                <a:solidFill>
                  <a:schemeClr val="tx1"/>
                </a:solidFill>
                <a:latin typeface="+mn-lt"/>
                <a:ea typeface="+mn-ea"/>
                <a:cs typeface="+mn-cs"/>
              </a:rPr>
              <a:t>A</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ccurate</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Information should be error free.  Figures should add up, there should be no typos, assumptions should be stated for uncertain information.</a:t>
            </a:r>
          </a:p>
          <a:p>
            <a:endParaRPr lang="en-GB" sz="1200" b="1"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C</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omplete</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Information should include everything that it needs to include (the correct level of detail), for example, external data if relevant, or comparative information.</a:t>
            </a:r>
          </a:p>
          <a:p>
            <a:endParaRPr lang="en-GB" sz="1200" b="1"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C</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ost</a:t>
            </a:r>
            <a:r>
              <a:rPr lang="en-GB" sz="1200" kern="1200" dirty="0" smtClean="0">
                <a:solidFill>
                  <a:schemeClr val="tx1"/>
                </a:solidFill>
                <a:latin typeface="+mn-lt"/>
                <a:ea typeface="+mn-ea"/>
                <a:cs typeface="+mn-cs"/>
              </a:rPr>
              <a:t>-beneficial</a:t>
            </a:r>
          </a:p>
          <a:p>
            <a:r>
              <a:rPr lang="en-GB" sz="1200" kern="1200" dirty="0" smtClean="0">
                <a:solidFill>
                  <a:schemeClr val="tx1"/>
                </a:solidFill>
                <a:latin typeface="+mn-lt"/>
                <a:ea typeface="+mn-ea"/>
                <a:cs typeface="+mn-cs"/>
              </a:rPr>
              <a:t>It should not cost more to obtain the information than the benefit of having it.</a:t>
            </a:r>
          </a:p>
          <a:p>
            <a:endParaRPr lang="en-GB" sz="1200" b="1"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U</a:t>
            </a:r>
            <a:r>
              <a:rPr lang="en-GB" sz="1200" kern="1200" dirty="0" smtClean="0">
                <a:solidFill>
                  <a:schemeClr val="tx1"/>
                </a:solidFill>
                <a:latin typeface="+mn-lt"/>
                <a:ea typeface="+mn-ea"/>
                <a:cs typeface="+mn-cs"/>
              </a:rPr>
              <a:t> ser-targeted</a:t>
            </a:r>
          </a:p>
          <a:p>
            <a:r>
              <a:rPr lang="en-GB" sz="1200" kern="1200" dirty="0" smtClean="0">
                <a:solidFill>
                  <a:schemeClr val="tx1"/>
                </a:solidFill>
                <a:latin typeface="+mn-lt"/>
                <a:ea typeface="+mn-ea"/>
                <a:cs typeface="+mn-cs"/>
              </a:rPr>
              <a:t>The needs of the user should be borne in mind, for instance senior managers need summaries, junior ones need detail.  </a:t>
            </a:r>
          </a:p>
          <a:p>
            <a:endParaRPr lang="en-GB" sz="1200" b="1"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R</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elevant</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Information that is not needed for a decision should be omitted, no matter how ‘interesting’ it may be. </a:t>
            </a:r>
          </a:p>
          <a:p>
            <a:endParaRPr lang="en-GB" sz="1200" b="1"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A</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uthoritative</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source of the information should be a reliable one (not for instance, </a:t>
            </a:r>
            <a:r>
              <a:rPr lang="en-GB" sz="1200" i="1" kern="1200" dirty="0" smtClean="0">
                <a:solidFill>
                  <a:schemeClr val="tx1"/>
                </a:solidFill>
                <a:latin typeface="+mn-lt"/>
                <a:ea typeface="+mn-ea"/>
                <a:cs typeface="+mn-cs"/>
              </a:rPr>
              <a:t>‘Joe </a:t>
            </a:r>
            <a:r>
              <a:rPr lang="en-GB" sz="1200" i="1" kern="1200" dirty="0" err="1" smtClean="0">
                <a:solidFill>
                  <a:schemeClr val="tx1"/>
                </a:solidFill>
                <a:latin typeface="+mn-lt"/>
                <a:ea typeface="+mn-ea"/>
                <a:cs typeface="+mn-cs"/>
              </a:rPr>
              <a:t>Bloggs</a:t>
            </a:r>
            <a:r>
              <a:rPr lang="en-GB" sz="1200" i="1" kern="1200" dirty="0" smtClean="0">
                <a:solidFill>
                  <a:schemeClr val="tx1"/>
                </a:solidFill>
                <a:latin typeface="+mn-lt"/>
                <a:ea typeface="+mn-ea"/>
                <a:cs typeface="+mn-cs"/>
              </a:rPr>
              <a:t> Horoscopes’</a:t>
            </a:r>
            <a:r>
              <a:rPr lang="en-GB" sz="1200" kern="1200" dirty="0" smtClean="0">
                <a:solidFill>
                  <a:schemeClr val="tx1"/>
                </a:solidFill>
                <a:latin typeface="+mn-lt"/>
                <a:ea typeface="+mn-ea"/>
                <a:cs typeface="+mn-cs"/>
              </a:rPr>
              <a:t> on the Internet).</a:t>
            </a:r>
          </a:p>
          <a:p>
            <a:endParaRPr lang="en-GB" sz="1200" b="1"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T</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imely</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The information should be available when it is needed, otherwise it is useless and costly.</a:t>
            </a:r>
          </a:p>
          <a:p>
            <a:endParaRPr lang="en-GB" sz="1200" b="1"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E</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asy</a:t>
            </a:r>
            <a:r>
              <a:rPr lang="en-GB" sz="1200" kern="1200" dirty="0" smtClean="0">
                <a:solidFill>
                  <a:schemeClr val="tx1"/>
                </a:solidFill>
                <a:latin typeface="+mn-lt"/>
                <a:ea typeface="+mn-ea"/>
                <a:cs typeface="+mn-cs"/>
              </a:rPr>
              <a:t> to use</a:t>
            </a:r>
          </a:p>
          <a:p>
            <a:r>
              <a:rPr lang="en-GB" sz="1200" kern="1200" dirty="0" smtClean="0">
                <a:solidFill>
                  <a:schemeClr val="tx1"/>
                </a:solidFill>
                <a:latin typeface="+mn-lt"/>
                <a:ea typeface="+mn-ea"/>
                <a:cs typeface="+mn-cs"/>
              </a:rPr>
              <a:t>Information should be clearly presented (standard formats/ templates can help), not excessively long (too much detail can result in the overlooking of vital facts), and sent using the right medium and communication channel (e-mail, telephone, hard-copy report, etc.). For example, sales figures are usually presented graphically rather than descriptively.</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EC576438-6346-47F6-A737-6F0D0286FB86}" type="slidenum">
              <a:rPr lang="en-GB" smtClean="0"/>
              <a:pPr/>
              <a:t>3</a:t>
            </a:fld>
            <a:endParaRPr lang="en-GB"/>
          </a:p>
        </p:txBody>
      </p:sp>
    </p:spTree>
    <p:extLst>
      <p:ext uri="{BB962C8B-B14F-4D97-AF65-F5344CB8AC3E}">
        <p14:creationId xmlns:p14="http://schemas.microsoft.com/office/powerpoint/2010/main" val="621777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6F22268-CFE9-4F9A-B68B-B8280FAEC956}" type="slidenum">
              <a:rPr lang="en-GB" smtClean="0"/>
              <a:pPr/>
              <a:t>4</a:t>
            </a:fld>
            <a:endParaRPr lang="en-GB"/>
          </a:p>
        </p:txBody>
      </p:sp>
    </p:spTree>
    <p:extLst>
      <p:ext uri="{BB962C8B-B14F-4D97-AF65-F5344CB8AC3E}">
        <p14:creationId xmlns:p14="http://schemas.microsoft.com/office/powerpoint/2010/main" val="359818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F436BFC-4E33-4E8C-A678-6E90544684BA}"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2715F-A538-42AA-8009-4B18E29C9F8E}"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0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GB" dirty="0"/>
          </a:p>
        </p:txBody>
      </p:sp>
      <p:pic>
        <p:nvPicPr>
          <p:cNvPr id="8" name="Picture 7"/>
          <p:cNvPicPr/>
          <p:nvPr userDrawn="1"/>
        </p:nvPicPr>
        <p:blipFill>
          <a:blip r:embed="rId2" cstate="print">
            <a:extLst>
              <a:ext uri="{28A0092B-C50C-407E-A947-70E740481C1C}">
                <a14:useLocalDpi xmlns:a14="http://schemas.microsoft.com/office/drawing/2010/main" val="0"/>
              </a:ext>
            </a:extLst>
          </a:blip>
          <a:stretch>
            <a:fillRect/>
          </a:stretch>
        </p:blipFill>
        <p:spPr>
          <a:xfrm>
            <a:off x="6967507" y="6237312"/>
            <a:ext cx="2186940" cy="648335"/>
          </a:xfrm>
          <a:prstGeom prst="rect">
            <a:avLst/>
          </a:prstGeom>
        </p:spPr>
      </p:pic>
    </p:spTree>
    <p:extLst>
      <p:ext uri="{BB962C8B-B14F-4D97-AF65-F5344CB8AC3E}">
        <p14:creationId xmlns:p14="http://schemas.microsoft.com/office/powerpoint/2010/main" val="1067642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436BFC-4E33-4E8C-A678-6E90544684BA}"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2715F-A538-42AA-8009-4B18E29C9F8E}"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8635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F436BFC-4E33-4E8C-A678-6E90544684BA}"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2556502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F436BFC-4E33-4E8C-A678-6E90544684BA}" type="datetimeFigureOut">
              <a:rPr lang="en-GB" smtClean="0"/>
              <a:t>27/09/2019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1357152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F436BFC-4E33-4E8C-A678-6E90544684BA}" type="datetimeFigureOut">
              <a:rPr lang="en-GB" smtClean="0"/>
              <a:t>27/09/2019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682715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F436BFC-4E33-4E8C-A678-6E90544684BA}" type="datetimeFigureOut">
              <a:rPr lang="en-GB" smtClean="0"/>
              <a:t>27/09/2019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2382148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F436BFC-4E33-4E8C-A678-6E90544684BA}" type="datetimeFigureOut">
              <a:rPr lang="en-GB" smtClean="0"/>
              <a:t>27/09/2019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ED2715F-A538-42AA-8009-4B18E29C9F8E}" type="slidenum">
              <a:rPr lang="en-GB" smtClean="0"/>
              <a:t>‹#›</a:t>
            </a:fld>
            <a:endParaRPr lang="en-GB"/>
          </a:p>
        </p:txBody>
      </p:sp>
    </p:spTree>
    <p:extLst>
      <p:ext uri="{BB962C8B-B14F-4D97-AF65-F5344CB8AC3E}">
        <p14:creationId xmlns:p14="http://schemas.microsoft.com/office/powerpoint/2010/main" val="366935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F436BFC-4E33-4E8C-A678-6E90544684BA}" type="datetimeFigureOut">
              <a:rPr lang="en-GB" smtClean="0"/>
              <a:t>27/09/2019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2938601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436BFC-4E33-4E8C-A678-6E90544684BA}"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4282229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436BFC-4E33-4E8C-A678-6E90544684BA}" type="datetimeFigureOut">
              <a:rPr lang="en-GB" smtClean="0"/>
              <a:t>27/09/2019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2715F-A538-42AA-8009-4B18E29C9F8E}" type="slidenum">
              <a:rPr lang="en-GB" smtClean="0"/>
              <a:t>‹#›</a:t>
            </a:fld>
            <a:endParaRPr lang="en-GB"/>
          </a:p>
        </p:txBody>
      </p:sp>
    </p:spTree>
    <p:extLst>
      <p:ext uri="{BB962C8B-B14F-4D97-AF65-F5344CB8AC3E}">
        <p14:creationId xmlns:p14="http://schemas.microsoft.com/office/powerpoint/2010/main" val="3627025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F436BFC-4E33-4E8C-A678-6E90544684BA}" type="datetimeFigureOut">
              <a:rPr lang="en-GB" smtClean="0"/>
              <a:t>27/09/2019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DED2715F-A538-42AA-8009-4B18E29C9F8E}"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784504"/>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625"/>
            <a:ext cx="7315200" cy="984384"/>
          </a:xfrm>
        </p:spPr>
        <p:txBody>
          <a:bodyPr>
            <a:normAutofit fontScale="90000"/>
          </a:bodyPr>
          <a:lstStyle/>
          <a:p>
            <a:pPr algn="ctr"/>
            <a:r>
              <a:rPr lang="en-GB" dirty="0" smtClean="0"/>
              <a:t>Information engineering</a:t>
            </a:r>
            <a:endParaRPr lang="en-GB" dirty="0"/>
          </a:p>
        </p:txBody>
      </p:sp>
      <p:sp>
        <p:nvSpPr>
          <p:cNvPr id="3" name="Subtitle 2"/>
          <p:cNvSpPr>
            <a:spLocks noGrp="1"/>
          </p:cNvSpPr>
          <p:nvPr>
            <p:ph type="subTitle" idx="1"/>
          </p:nvPr>
        </p:nvSpPr>
        <p:spPr>
          <a:xfrm rot="10800000" flipV="1">
            <a:off x="1528617" y="3476566"/>
            <a:ext cx="6442331" cy="888538"/>
          </a:xfrm>
        </p:spPr>
        <p:txBody>
          <a:bodyPr>
            <a:noAutofit/>
          </a:bodyPr>
          <a:lstStyle/>
          <a:p>
            <a:pPr algn="ctr"/>
            <a:r>
              <a:rPr lang="en-GB" sz="2800" dirty="0" smtClean="0"/>
              <a:t>Data, information and the SDLC</a:t>
            </a:r>
            <a:endParaRPr lang="en-GB" sz="2800" dirty="0"/>
          </a:p>
        </p:txBody>
      </p:sp>
      <p:sp>
        <p:nvSpPr>
          <p:cNvPr id="4" name="TextBox 3"/>
          <p:cNvSpPr txBox="1"/>
          <p:nvPr/>
        </p:nvSpPr>
        <p:spPr>
          <a:xfrm>
            <a:off x="7164288" y="5877272"/>
            <a:ext cx="1186543" cy="646331"/>
          </a:xfrm>
          <a:prstGeom prst="rect">
            <a:avLst/>
          </a:prstGeom>
          <a:noFill/>
        </p:spPr>
        <p:txBody>
          <a:bodyPr wrap="none" rtlCol="0">
            <a:spAutoFit/>
          </a:bodyPr>
          <a:lstStyle/>
          <a:p>
            <a:r>
              <a:rPr lang="en-GB" dirty="0" smtClean="0"/>
              <a:t>B Holland </a:t>
            </a:r>
            <a:endParaRPr lang="en-GB" dirty="0"/>
          </a:p>
          <a:p>
            <a:endParaRPr lang="en-GB" dirty="0"/>
          </a:p>
        </p:txBody>
      </p:sp>
    </p:spTree>
    <p:extLst>
      <p:ext uri="{BB962C8B-B14F-4D97-AF65-F5344CB8AC3E}">
        <p14:creationId xmlns:p14="http://schemas.microsoft.com/office/powerpoint/2010/main" val="17600654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365760"/>
            <a:ext cx="7520940" cy="830992"/>
          </a:xfrm>
        </p:spPr>
        <p:txBody>
          <a:bodyPr>
            <a:normAutofit/>
          </a:bodyPr>
          <a:lstStyle/>
          <a:p>
            <a:r>
              <a:rPr lang="en-GB" dirty="0" smtClean="0"/>
              <a:t>Introduction</a:t>
            </a:r>
            <a:endParaRPr lang="en-GB" dirty="0"/>
          </a:p>
        </p:txBody>
      </p:sp>
      <p:sp>
        <p:nvSpPr>
          <p:cNvPr id="3" name="Content Placeholder 2"/>
          <p:cNvSpPr>
            <a:spLocks noGrp="1"/>
          </p:cNvSpPr>
          <p:nvPr>
            <p:ph idx="1"/>
          </p:nvPr>
        </p:nvSpPr>
        <p:spPr>
          <a:xfrm>
            <a:off x="822960" y="1772816"/>
            <a:ext cx="7520940" cy="3888432"/>
          </a:xfrm>
        </p:spPr>
        <p:txBody>
          <a:bodyPr>
            <a:noAutofit/>
          </a:bodyPr>
          <a:lstStyle/>
          <a:p>
            <a:r>
              <a:rPr lang="en-GB" sz="1400" b="1" u="sng" dirty="0" smtClean="0"/>
              <a:t>Information</a:t>
            </a:r>
            <a:endParaRPr lang="en-GB" sz="1400" dirty="0" smtClean="0"/>
          </a:p>
          <a:p>
            <a:r>
              <a:rPr lang="en-GB" sz="1400" i="1" dirty="0" smtClean="0"/>
              <a:t>“Information is data that have been shaped into a form that is meaningful and useful to human beings.”</a:t>
            </a:r>
            <a:r>
              <a:rPr lang="en-GB" sz="1400" dirty="0" smtClean="0"/>
              <a:t> </a:t>
            </a:r>
          </a:p>
          <a:p>
            <a:pPr>
              <a:buNone/>
            </a:pPr>
            <a:r>
              <a:rPr lang="en-GB" sz="1400" b="1" dirty="0" smtClean="0"/>
              <a:t>	</a:t>
            </a:r>
            <a:r>
              <a:rPr lang="en-GB" sz="1400" i="1" dirty="0" smtClean="0"/>
              <a:t> “Information is data processed for a purpose.”</a:t>
            </a:r>
            <a:r>
              <a:rPr lang="en-GB" sz="1400" dirty="0" smtClean="0"/>
              <a:t> 	</a:t>
            </a:r>
          </a:p>
          <a:p>
            <a:r>
              <a:rPr lang="en-GB" sz="1400" i="1" dirty="0" smtClean="0"/>
              <a:t>“Information is data that has been processed in such a way as to be meaningful to the person who receives it.” </a:t>
            </a:r>
          </a:p>
          <a:p>
            <a:r>
              <a:rPr lang="en-GB" sz="1400" dirty="0" smtClean="0"/>
              <a:t>Information is </a:t>
            </a:r>
            <a:r>
              <a:rPr lang="en-GB" sz="1400" i="1" dirty="0" smtClean="0"/>
              <a:t>“some tangible or intangible entity that reduces uncertainty about some state or event”.</a:t>
            </a:r>
          </a:p>
          <a:p>
            <a:pPr>
              <a:buNone/>
            </a:pPr>
            <a:r>
              <a:rPr lang="en-GB" sz="1400" dirty="0" smtClean="0"/>
              <a:t>	</a:t>
            </a:r>
            <a:r>
              <a:rPr lang="en-GB" sz="1400" b="1" dirty="0" smtClean="0"/>
              <a:t> </a:t>
            </a:r>
            <a:r>
              <a:rPr lang="en-GB" sz="1400" i="1" dirty="0" smtClean="0"/>
              <a:t>“Information is data that has been put into context”</a:t>
            </a:r>
          </a:p>
        </p:txBody>
      </p:sp>
    </p:spTree>
    <p:extLst>
      <p:ext uri="{BB962C8B-B14F-4D97-AF65-F5344CB8AC3E}">
        <p14:creationId xmlns:p14="http://schemas.microsoft.com/office/powerpoint/2010/main" val="137676500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Qualities of Good Information</a:t>
            </a:r>
            <a:endParaRPr lang="en-GB" dirty="0"/>
          </a:p>
        </p:txBody>
      </p:sp>
      <p:sp>
        <p:nvSpPr>
          <p:cNvPr id="3" name="Content Placeholder 2"/>
          <p:cNvSpPr>
            <a:spLocks noGrp="1"/>
          </p:cNvSpPr>
          <p:nvPr>
            <p:ph idx="1"/>
          </p:nvPr>
        </p:nvSpPr>
        <p:spPr/>
        <p:txBody>
          <a:bodyPr/>
          <a:lstStyle/>
          <a:p>
            <a:r>
              <a:rPr lang="en-GB" b="1" dirty="0" smtClean="0"/>
              <a:t>A</a:t>
            </a:r>
            <a:r>
              <a:rPr lang="en-GB" dirty="0" smtClean="0"/>
              <a:t> </a:t>
            </a:r>
            <a:r>
              <a:rPr lang="en-GB" dirty="0" err="1" smtClean="0"/>
              <a:t>ccurate</a:t>
            </a:r>
            <a:endParaRPr lang="en-GB" dirty="0" smtClean="0"/>
          </a:p>
          <a:p>
            <a:r>
              <a:rPr lang="en-GB" b="1" dirty="0" smtClean="0"/>
              <a:t>C</a:t>
            </a:r>
            <a:r>
              <a:rPr lang="en-GB" dirty="0" smtClean="0"/>
              <a:t> </a:t>
            </a:r>
            <a:r>
              <a:rPr lang="en-GB" dirty="0" err="1" smtClean="0"/>
              <a:t>omplete</a:t>
            </a:r>
            <a:endParaRPr lang="en-GB" dirty="0" smtClean="0"/>
          </a:p>
          <a:p>
            <a:r>
              <a:rPr lang="en-GB" b="1" dirty="0" smtClean="0"/>
              <a:t>C</a:t>
            </a:r>
            <a:r>
              <a:rPr lang="en-GB" dirty="0" smtClean="0"/>
              <a:t> </a:t>
            </a:r>
            <a:r>
              <a:rPr lang="en-GB" dirty="0" err="1" smtClean="0"/>
              <a:t>ost</a:t>
            </a:r>
            <a:r>
              <a:rPr lang="en-GB" dirty="0" smtClean="0"/>
              <a:t>-beneficial</a:t>
            </a:r>
          </a:p>
          <a:p>
            <a:r>
              <a:rPr lang="en-GB" b="1" dirty="0" smtClean="0"/>
              <a:t>U</a:t>
            </a:r>
            <a:r>
              <a:rPr lang="en-GB" dirty="0" smtClean="0"/>
              <a:t> ser-targeted</a:t>
            </a:r>
          </a:p>
          <a:p>
            <a:r>
              <a:rPr lang="en-GB" b="1" dirty="0" smtClean="0"/>
              <a:t>R</a:t>
            </a:r>
            <a:r>
              <a:rPr lang="en-GB" dirty="0" smtClean="0"/>
              <a:t> </a:t>
            </a:r>
            <a:r>
              <a:rPr lang="en-GB" dirty="0" err="1" smtClean="0"/>
              <a:t>elevant</a:t>
            </a:r>
            <a:endParaRPr lang="en-GB" dirty="0" smtClean="0"/>
          </a:p>
          <a:p>
            <a:r>
              <a:rPr lang="en-GB" b="1" dirty="0" smtClean="0"/>
              <a:t>A</a:t>
            </a:r>
            <a:r>
              <a:rPr lang="en-GB" dirty="0" smtClean="0"/>
              <a:t> </a:t>
            </a:r>
            <a:r>
              <a:rPr lang="en-GB" dirty="0" err="1" smtClean="0"/>
              <a:t>uthoritative</a:t>
            </a:r>
            <a:endParaRPr lang="en-GB" dirty="0" smtClean="0"/>
          </a:p>
          <a:p>
            <a:r>
              <a:rPr lang="en-GB" b="1" dirty="0" smtClean="0"/>
              <a:t>T</a:t>
            </a:r>
            <a:r>
              <a:rPr lang="en-GB" dirty="0" smtClean="0"/>
              <a:t> </a:t>
            </a:r>
            <a:r>
              <a:rPr lang="en-GB" dirty="0" err="1" smtClean="0"/>
              <a:t>imely</a:t>
            </a:r>
            <a:endParaRPr lang="en-GB" dirty="0" smtClean="0"/>
          </a:p>
          <a:p>
            <a:r>
              <a:rPr lang="en-GB" b="1" dirty="0" smtClean="0"/>
              <a:t>E</a:t>
            </a:r>
            <a:r>
              <a:rPr lang="en-GB" dirty="0" smtClean="0"/>
              <a:t> </a:t>
            </a:r>
            <a:r>
              <a:rPr lang="en-GB" dirty="0" err="1" smtClean="0"/>
              <a:t>asy</a:t>
            </a:r>
            <a:r>
              <a:rPr lang="en-GB" dirty="0" smtClean="0"/>
              <a:t> to use</a:t>
            </a:r>
          </a:p>
          <a:p>
            <a:endParaRPr lang="en-GB" dirty="0"/>
          </a:p>
        </p:txBody>
      </p:sp>
    </p:spTree>
    <p:extLst>
      <p:ext uri="{BB962C8B-B14F-4D97-AF65-F5344CB8AC3E}">
        <p14:creationId xmlns:p14="http://schemas.microsoft.com/office/powerpoint/2010/main" val="5894639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Systems and Information Systems</a:t>
            </a:r>
            <a:endParaRPr lang="en-GB" dirty="0"/>
          </a:p>
        </p:txBody>
      </p:sp>
      <p:sp>
        <p:nvSpPr>
          <p:cNvPr id="3" name="Content Placeholder 2"/>
          <p:cNvSpPr>
            <a:spLocks noGrp="1"/>
          </p:cNvSpPr>
          <p:nvPr>
            <p:ph idx="1"/>
          </p:nvPr>
        </p:nvSpPr>
        <p:spPr/>
        <p:txBody>
          <a:bodyPr>
            <a:normAutofit/>
          </a:bodyPr>
          <a:lstStyle/>
          <a:p>
            <a:r>
              <a:rPr lang="en-GB" dirty="0" smtClean="0"/>
              <a:t>A system is defined by </a:t>
            </a:r>
            <a:r>
              <a:rPr lang="en-GB" b="1" i="1" dirty="0" smtClean="0"/>
              <a:t>Chaffey et al </a:t>
            </a:r>
            <a:r>
              <a:rPr lang="en-GB" dirty="0" smtClean="0"/>
              <a:t>as </a:t>
            </a:r>
            <a:r>
              <a:rPr lang="en-GB" i="1" dirty="0" smtClean="0"/>
              <a:t>‘a collection of interrelated components that work together towards a collective goal’</a:t>
            </a:r>
            <a:r>
              <a:rPr lang="en-GB" dirty="0" smtClean="0"/>
              <a:t>.  </a:t>
            </a:r>
          </a:p>
          <a:p>
            <a:pPr>
              <a:buNone/>
            </a:pPr>
            <a:r>
              <a:rPr lang="en-GB" dirty="0" smtClean="0"/>
              <a:t> </a:t>
            </a:r>
          </a:p>
          <a:p>
            <a:r>
              <a:rPr lang="en-GB" dirty="0" smtClean="0"/>
              <a:t>The function of a system is to receive inputs and transform these into outputs.  It can be said that data is used as the </a:t>
            </a:r>
            <a:r>
              <a:rPr lang="en-GB" b="1" dirty="0" smtClean="0"/>
              <a:t>input</a:t>
            </a:r>
            <a:r>
              <a:rPr lang="en-GB" dirty="0" smtClean="0"/>
              <a:t> for a </a:t>
            </a:r>
            <a:r>
              <a:rPr lang="en-GB" b="1" dirty="0" smtClean="0"/>
              <a:t>process</a:t>
            </a:r>
            <a:r>
              <a:rPr lang="en-GB" dirty="0" smtClean="0"/>
              <a:t> that creates information as an </a:t>
            </a:r>
            <a:r>
              <a:rPr lang="en-GB" b="1" dirty="0" smtClean="0"/>
              <a:t>output</a:t>
            </a:r>
            <a:r>
              <a:rPr lang="en-GB" dirty="0" smtClean="0"/>
              <a:t>.</a:t>
            </a:r>
          </a:p>
          <a:p>
            <a:pPr>
              <a:buNone/>
            </a:pPr>
            <a:r>
              <a:rPr lang="en-GB" dirty="0" smtClean="0"/>
              <a:t> </a:t>
            </a:r>
          </a:p>
          <a:p>
            <a:pPr>
              <a:buNone/>
            </a:pPr>
            <a:endParaRPr lang="en-GB" dirty="0" smtClean="0"/>
          </a:p>
          <a:p>
            <a:pPr algn="ctr">
              <a:buNone/>
            </a:pPr>
            <a:r>
              <a:rPr lang="en-GB" dirty="0" smtClean="0"/>
              <a:t>A basic model of the transformation process</a:t>
            </a:r>
          </a:p>
          <a:p>
            <a:endParaRPr lang="en-GB" dirty="0"/>
          </a:p>
        </p:txBody>
      </p:sp>
      <p:sp>
        <p:nvSpPr>
          <p:cNvPr id="6153" name="Text Box 9"/>
          <p:cNvSpPr txBox="1">
            <a:spLocks noChangeArrowheads="1"/>
          </p:cNvSpPr>
          <p:nvPr/>
        </p:nvSpPr>
        <p:spPr bwMode="auto">
          <a:xfrm>
            <a:off x="2317767" y="4042940"/>
            <a:ext cx="1189038" cy="457200"/>
          </a:xfrm>
          <a:prstGeom prst="rect">
            <a:avLst/>
          </a:prstGeom>
          <a:solidFill>
            <a:srgbClr val="FFFFFF"/>
          </a:solidFill>
          <a:ln w="41275">
            <a:solidFill>
              <a:schemeClr val="tx1"/>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lumMod val="65000"/>
                    <a:lumOff val="35000"/>
                  </a:schemeClr>
                </a:solidFill>
                <a:effectLst/>
                <a:latin typeface="Times New Roman" pitchFamily="18" charset="0"/>
                <a:cs typeface="Arial" pitchFamily="34" charset="0"/>
              </a:rPr>
              <a:t>INPUT</a:t>
            </a:r>
            <a:endParaRPr kumimoji="0" lang="en-US" sz="1600" b="1" i="0" u="none" strike="noStrike" cap="none" normalizeH="0" baseline="0" dirty="0" smtClean="0">
              <a:ln>
                <a:noFill/>
              </a:ln>
              <a:solidFill>
                <a:schemeClr val="tx1">
                  <a:lumMod val="65000"/>
                  <a:lumOff val="35000"/>
                </a:schemeClr>
              </a:solidFill>
              <a:effectLst/>
              <a:latin typeface="Arial" pitchFamily="34" charset="0"/>
              <a:cs typeface="Arial" pitchFamily="34" charset="0"/>
            </a:endParaRPr>
          </a:p>
        </p:txBody>
      </p:sp>
      <p:sp>
        <p:nvSpPr>
          <p:cNvPr id="6154" name="Text Box 10"/>
          <p:cNvSpPr txBox="1">
            <a:spLocks noChangeArrowheads="1"/>
          </p:cNvSpPr>
          <p:nvPr/>
        </p:nvSpPr>
        <p:spPr bwMode="auto">
          <a:xfrm>
            <a:off x="4146567" y="4042940"/>
            <a:ext cx="1189038" cy="457200"/>
          </a:xfrm>
          <a:prstGeom prst="rect">
            <a:avLst/>
          </a:prstGeom>
          <a:solidFill>
            <a:srgbClr val="FFFFFF"/>
          </a:solidFill>
          <a:ln w="41275">
            <a:solidFill>
              <a:schemeClr val="tx1"/>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lumMod val="65000"/>
                    <a:lumOff val="35000"/>
                  </a:schemeClr>
                </a:solidFill>
                <a:effectLst/>
                <a:latin typeface="Times New Roman" pitchFamily="18" charset="0"/>
                <a:cs typeface="Arial" pitchFamily="34" charset="0"/>
              </a:rPr>
              <a:t>Process</a:t>
            </a:r>
            <a:endParaRPr kumimoji="0" lang="en-US" sz="1600" b="1" i="0" u="none" strike="noStrike" cap="none" normalizeH="0" baseline="0" dirty="0" smtClean="0">
              <a:ln>
                <a:noFill/>
              </a:ln>
              <a:solidFill>
                <a:schemeClr val="tx1">
                  <a:lumMod val="65000"/>
                  <a:lumOff val="35000"/>
                </a:schemeClr>
              </a:solidFill>
              <a:effectLst/>
              <a:latin typeface="Arial" pitchFamily="34" charset="0"/>
              <a:cs typeface="Arial" pitchFamily="34" charset="0"/>
            </a:endParaRPr>
          </a:p>
        </p:txBody>
      </p:sp>
      <p:sp>
        <p:nvSpPr>
          <p:cNvPr id="6155" name="Text Box 11"/>
          <p:cNvSpPr txBox="1">
            <a:spLocks noChangeArrowheads="1"/>
          </p:cNvSpPr>
          <p:nvPr/>
        </p:nvSpPr>
        <p:spPr bwMode="auto">
          <a:xfrm>
            <a:off x="5975367" y="4042940"/>
            <a:ext cx="1096963" cy="457200"/>
          </a:xfrm>
          <a:prstGeom prst="rect">
            <a:avLst/>
          </a:prstGeom>
          <a:solidFill>
            <a:srgbClr val="FFFFFF"/>
          </a:solidFill>
          <a:ln w="41275">
            <a:solidFill>
              <a:schemeClr val="tx1"/>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lumMod val="65000"/>
                    <a:lumOff val="35000"/>
                  </a:schemeClr>
                </a:solidFill>
                <a:effectLst/>
                <a:latin typeface="Times New Roman" pitchFamily="18" charset="0"/>
                <a:cs typeface="Arial" pitchFamily="34" charset="0"/>
              </a:rPr>
              <a:t>Output</a:t>
            </a:r>
            <a:endParaRPr kumimoji="0" lang="en-US" sz="1600" b="1" i="0" u="none" strike="noStrike" cap="none" normalizeH="0" baseline="0" dirty="0" smtClean="0">
              <a:ln>
                <a:noFill/>
              </a:ln>
              <a:solidFill>
                <a:schemeClr val="tx1">
                  <a:lumMod val="65000"/>
                  <a:lumOff val="35000"/>
                </a:schemeClr>
              </a:solidFill>
              <a:effectLst/>
              <a:latin typeface="Arial" pitchFamily="34" charset="0"/>
              <a:cs typeface="Arial" pitchFamily="34" charset="0"/>
            </a:endParaRPr>
          </a:p>
        </p:txBody>
      </p:sp>
      <p:sp>
        <p:nvSpPr>
          <p:cNvPr id="6156" name="Line 12"/>
          <p:cNvSpPr>
            <a:spLocks noChangeShapeType="1"/>
          </p:cNvSpPr>
          <p:nvPr/>
        </p:nvSpPr>
        <p:spPr bwMode="auto">
          <a:xfrm>
            <a:off x="3506805" y="4317577"/>
            <a:ext cx="639762" cy="0"/>
          </a:xfrm>
          <a:prstGeom prst="line">
            <a:avLst/>
          </a:prstGeom>
          <a:noFill/>
          <a:ln w="41275">
            <a:solidFill>
              <a:schemeClr val="tx1"/>
            </a:solidFill>
            <a:round/>
            <a:headEnd/>
            <a:tailEnd type="triangle" w="med" len="med"/>
          </a:ln>
        </p:spPr>
        <p:txBody>
          <a:bodyPr vert="horz" wrap="square" lIns="91440" tIns="45720" rIns="91440" bIns="45720" numCol="1" anchor="t" anchorCtr="0" compatLnSpc="1">
            <a:prstTxWarp prst="textNoShape">
              <a:avLst/>
            </a:prstTxWarp>
          </a:bodyPr>
          <a:lstStyle/>
          <a:p>
            <a:endParaRPr lang="en-GB" sz="1600" b="1">
              <a:solidFill>
                <a:schemeClr val="bg1"/>
              </a:solidFill>
            </a:endParaRPr>
          </a:p>
        </p:txBody>
      </p:sp>
      <p:sp>
        <p:nvSpPr>
          <p:cNvPr id="6157" name="Line 13"/>
          <p:cNvSpPr>
            <a:spLocks noChangeShapeType="1"/>
          </p:cNvSpPr>
          <p:nvPr/>
        </p:nvSpPr>
        <p:spPr bwMode="auto">
          <a:xfrm>
            <a:off x="5335605" y="4317577"/>
            <a:ext cx="639762" cy="0"/>
          </a:xfrm>
          <a:prstGeom prst="line">
            <a:avLst/>
          </a:prstGeom>
          <a:noFill/>
          <a:ln w="41275">
            <a:solidFill>
              <a:schemeClr val="tx1"/>
            </a:solidFill>
            <a:round/>
            <a:headEnd/>
            <a:tailEnd type="triangle" w="med" len="med"/>
          </a:ln>
        </p:spPr>
        <p:txBody>
          <a:bodyPr vert="horz" wrap="square" lIns="91440" tIns="45720" rIns="91440" bIns="45720" numCol="1" anchor="t" anchorCtr="0" compatLnSpc="1">
            <a:prstTxWarp prst="textNoShape">
              <a:avLst/>
            </a:prstTxWarp>
          </a:bodyPr>
          <a:lstStyle/>
          <a:p>
            <a:endParaRPr lang="en-GB" sz="1600" b="1">
              <a:solidFill>
                <a:schemeClr val="bg1"/>
              </a:solidFill>
            </a:endParaRPr>
          </a:p>
        </p:txBody>
      </p:sp>
    </p:spTree>
    <p:extLst>
      <p:ext uri="{BB962C8B-B14F-4D97-AF65-F5344CB8AC3E}">
        <p14:creationId xmlns:p14="http://schemas.microsoft.com/office/powerpoint/2010/main" val="17703748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Information Systems</a:t>
            </a:r>
            <a:endParaRPr lang="en-GB" dirty="0"/>
          </a:p>
        </p:txBody>
      </p:sp>
      <p:sp>
        <p:nvSpPr>
          <p:cNvPr id="3" name="Content Placeholder 2"/>
          <p:cNvSpPr>
            <a:spLocks noGrp="1"/>
          </p:cNvSpPr>
          <p:nvPr>
            <p:ph idx="1"/>
          </p:nvPr>
        </p:nvSpPr>
        <p:spPr/>
        <p:txBody>
          <a:bodyPr>
            <a:normAutofit/>
          </a:bodyPr>
          <a:lstStyle/>
          <a:p>
            <a:r>
              <a:rPr lang="en-GB" sz="1800" b="1" i="1" dirty="0" smtClean="0"/>
              <a:t>Chaffey et al </a:t>
            </a:r>
            <a:r>
              <a:rPr lang="en-GB" sz="1800" dirty="0" smtClean="0"/>
              <a:t>define an information system as:</a:t>
            </a:r>
          </a:p>
          <a:p>
            <a:pPr>
              <a:buNone/>
            </a:pPr>
            <a:endParaRPr lang="en-GB" sz="1800" dirty="0" smtClean="0"/>
          </a:p>
          <a:p>
            <a:pPr lvl="1"/>
            <a:r>
              <a:rPr lang="en-GB" sz="1800" i="1" dirty="0" smtClean="0"/>
              <a:t>“a group of interrelated components that work collectively to carry out input, processing, output, storage and control actions in order to convert data into information products that can be used to support forecasting, planning, control, co-ordination, decision making and operational activities in an organisation”</a:t>
            </a:r>
            <a:r>
              <a:rPr lang="en-GB" sz="1800" dirty="0" smtClean="0"/>
              <a:t>.</a:t>
            </a:r>
          </a:p>
          <a:p>
            <a:r>
              <a:rPr lang="en-GB" i="1" dirty="0"/>
              <a:t>OR</a:t>
            </a:r>
            <a:r>
              <a:rPr lang="en-GB" dirty="0"/>
              <a:t>:</a:t>
            </a:r>
          </a:p>
          <a:p>
            <a:endParaRPr lang="en-GB" dirty="0"/>
          </a:p>
          <a:p>
            <a:pPr lvl="1"/>
            <a:r>
              <a:rPr lang="en-GB" i="1" dirty="0"/>
              <a:t>“A system designed to produce information that can be used to support the activities of managers and other workers.”</a:t>
            </a:r>
            <a:endParaRPr lang="en-GB" sz="1200" dirty="0"/>
          </a:p>
          <a:p>
            <a:endParaRPr lang="en-GB" sz="1800" dirty="0"/>
          </a:p>
        </p:txBody>
      </p:sp>
    </p:spTree>
    <p:extLst>
      <p:ext uri="{BB962C8B-B14F-4D97-AF65-F5344CB8AC3E}">
        <p14:creationId xmlns:p14="http://schemas.microsoft.com/office/powerpoint/2010/main" val="37660895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Does This Make Sense What is it ?</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032893" y="2066925"/>
            <a:ext cx="3122663" cy="358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462792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Now We have Some Information</a:t>
            </a:r>
            <a:endParaRPr lang="en-GB" dirty="0"/>
          </a:p>
        </p:txBody>
      </p:sp>
      <p:pic>
        <p:nvPicPr>
          <p:cNvPr id="2049" name="Picture 1"/>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148167" y="1846263"/>
            <a:ext cx="2892115" cy="402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280885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accent1">
                    <a:tint val="83000"/>
                    <a:satMod val="150000"/>
                  </a:schemeClr>
                </a:solidFill>
              </a:rPr>
              <a:t>What is Information Systems Analysis and Design?</a:t>
            </a:r>
            <a:endParaRPr lang="en-GB" dirty="0"/>
          </a:p>
        </p:txBody>
      </p:sp>
      <p:sp>
        <p:nvSpPr>
          <p:cNvPr id="3" name="Content Placeholder 2"/>
          <p:cNvSpPr>
            <a:spLocks noGrp="1"/>
          </p:cNvSpPr>
          <p:nvPr>
            <p:ph idx="1"/>
          </p:nvPr>
        </p:nvSpPr>
        <p:spPr>
          <a:xfrm>
            <a:off x="822960" y="2420888"/>
            <a:ext cx="7520940" cy="2979669"/>
          </a:xfrm>
        </p:spPr>
        <p:txBody>
          <a:bodyPr>
            <a:normAutofit fontScale="92500" lnSpcReduction="20000"/>
          </a:bodyPr>
          <a:lstStyle/>
          <a:p>
            <a:pPr>
              <a:buFont typeface="Arial" panose="020B0604020202020204" pitchFamily="34" charset="0"/>
              <a:buChar char="•"/>
            </a:pPr>
            <a:r>
              <a:rPr lang="en-GB" sz="2400" dirty="0"/>
              <a:t>The analysis and design of computer-based information systems began in the 1950s. Since then, the development environment has changed dramatically, driven by organizational needs as well as by rapid changes in the technological capabilities of computers</a:t>
            </a:r>
            <a:endParaRPr lang="en-US" sz="2400" dirty="0" smtClean="0"/>
          </a:p>
          <a:p>
            <a:pPr>
              <a:lnSpc>
                <a:spcPct val="90000"/>
              </a:lnSpc>
              <a:buFont typeface="Arial" panose="020B0604020202020204" pitchFamily="34" charset="0"/>
              <a:buChar char="•"/>
            </a:pPr>
            <a:r>
              <a:rPr lang="en-US" sz="2400" dirty="0" smtClean="0"/>
              <a:t>A </a:t>
            </a:r>
            <a:r>
              <a:rPr lang="en-US" sz="2400" dirty="0"/>
              <a:t>method used by companies to create and maintain systems that perform basic business functions</a:t>
            </a:r>
          </a:p>
          <a:p>
            <a:pPr>
              <a:lnSpc>
                <a:spcPct val="90000"/>
              </a:lnSpc>
              <a:buFont typeface="Arial" panose="020B0604020202020204" pitchFamily="34" charset="0"/>
              <a:buChar char="•"/>
            </a:pPr>
            <a:r>
              <a:rPr lang="en-US" sz="2400" dirty="0"/>
              <a:t>Main goal is to improve employee efficiency by applying software solutions to key business tasks</a:t>
            </a:r>
          </a:p>
          <a:p>
            <a:pPr>
              <a:lnSpc>
                <a:spcPct val="90000"/>
              </a:lnSpc>
              <a:buFont typeface="Arial" panose="020B0604020202020204" pitchFamily="34" charset="0"/>
              <a:buChar char="•"/>
            </a:pPr>
            <a:r>
              <a:rPr lang="en-US" sz="2400" dirty="0"/>
              <a:t>A structured approach must be used in order to ensure </a:t>
            </a:r>
            <a:r>
              <a:rPr lang="en-US" sz="2400" dirty="0" smtClean="0"/>
              <a:t>success</a:t>
            </a:r>
          </a:p>
          <a:p>
            <a:pPr>
              <a:lnSpc>
                <a:spcPct val="90000"/>
              </a:lnSpc>
              <a:buFont typeface="Arial" panose="020B0604020202020204" pitchFamily="34" charset="0"/>
              <a:buChar char="•"/>
            </a:pPr>
            <a:endParaRPr lang="en-US" sz="1100" dirty="0"/>
          </a:p>
          <a:p>
            <a:endParaRPr lang="en-GB" dirty="0"/>
          </a:p>
        </p:txBody>
      </p:sp>
    </p:spTree>
    <p:extLst>
      <p:ext uri="{BB962C8B-B14F-4D97-AF65-F5344CB8AC3E}">
        <p14:creationId xmlns:p14="http://schemas.microsoft.com/office/powerpoint/2010/main" val="1819843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Systems Development Lifecycle (SDLC)</a:t>
            </a:r>
            <a:endParaRPr lang="en-GB" dirty="0"/>
          </a:p>
        </p:txBody>
      </p:sp>
      <p:sp>
        <p:nvSpPr>
          <p:cNvPr id="3" name="Content Placeholder 2"/>
          <p:cNvSpPr>
            <a:spLocks noGrp="1"/>
          </p:cNvSpPr>
          <p:nvPr>
            <p:ph idx="1"/>
          </p:nvPr>
        </p:nvSpPr>
        <p:spPr/>
        <p:txBody>
          <a:bodyPr>
            <a:normAutofit/>
          </a:bodyPr>
          <a:lstStyle/>
          <a:p>
            <a:r>
              <a:rPr lang="en-GB" dirty="0" smtClean="0"/>
              <a:t>In the early days of computing;</a:t>
            </a:r>
          </a:p>
          <a:p>
            <a:pPr lvl="1"/>
            <a:r>
              <a:rPr lang="en-GB" dirty="0" smtClean="0"/>
              <a:t>systems development was piecemeal. </a:t>
            </a:r>
          </a:p>
          <a:p>
            <a:pPr lvl="1"/>
            <a:r>
              <a:rPr lang="en-GB" dirty="0" smtClean="0"/>
              <a:t>involved automation of existing procedures rather than forming part of a planned strategy.  </a:t>
            </a:r>
          </a:p>
          <a:p>
            <a:r>
              <a:rPr lang="en-GB" dirty="0" smtClean="0"/>
              <a:t>The development of systems was </a:t>
            </a:r>
            <a:r>
              <a:rPr lang="en-GB" i="1" dirty="0" smtClean="0"/>
              <a:t>not properly planned</a:t>
            </a:r>
            <a:r>
              <a:rPr lang="en-GB" dirty="0" smtClean="0"/>
              <a:t>.</a:t>
            </a:r>
          </a:p>
          <a:p>
            <a:r>
              <a:rPr lang="en-GB" dirty="0" smtClean="0"/>
              <a:t>Consequently;</a:t>
            </a:r>
          </a:p>
          <a:p>
            <a:pPr lvl="1"/>
            <a:r>
              <a:rPr lang="en-GB" dirty="0" smtClean="0"/>
              <a:t>systems were poorly designed</a:t>
            </a:r>
          </a:p>
          <a:p>
            <a:pPr lvl="1"/>
            <a:r>
              <a:rPr lang="en-GB" dirty="0" smtClean="0"/>
              <a:t>cost too much to make</a:t>
            </a:r>
          </a:p>
          <a:p>
            <a:pPr lvl="1"/>
            <a:r>
              <a:rPr lang="en-GB" dirty="0" smtClean="0"/>
              <a:t>not suited to users’ needs.  </a:t>
            </a:r>
          </a:p>
        </p:txBody>
      </p:sp>
    </p:spTree>
    <p:extLst>
      <p:ext uri="{BB962C8B-B14F-4D97-AF65-F5344CB8AC3E}">
        <p14:creationId xmlns:p14="http://schemas.microsoft.com/office/powerpoint/2010/main" val="1321166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Systems Development Lifecycle (SDLC)</a:t>
            </a:r>
            <a:endParaRPr lang="en-GB" dirty="0"/>
          </a:p>
        </p:txBody>
      </p:sp>
      <p:sp>
        <p:nvSpPr>
          <p:cNvPr id="3" name="Content Placeholder 2"/>
          <p:cNvSpPr>
            <a:spLocks noGrp="1"/>
          </p:cNvSpPr>
          <p:nvPr>
            <p:ph idx="1"/>
          </p:nvPr>
        </p:nvSpPr>
        <p:spPr/>
        <p:txBody>
          <a:bodyPr>
            <a:normAutofit/>
          </a:bodyPr>
          <a:lstStyle/>
          <a:p>
            <a:r>
              <a:rPr lang="en-GB" sz="3000" dirty="0" smtClean="0"/>
              <a:t>These problems led to the development of </a:t>
            </a:r>
            <a:r>
              <a:rPr lang="en-GB" sz="3000" i="1" dirty="0" smtClean="0"/>
              <a:t>linear</a:t>
            </a:r>
            <a:r>
              <a:rPr lang="en-GB" sz="3000" dirty="0" smtClean="0"/>
              <a:t> systems development lifecycle models </a:t>
            </a:r>
          </a:p>
          <a:p>
            <a:r>
              <a:rPr lang="en-GB" sz="3000" dirty="0" smtClean="0"/>
              <a:t>Examples include;</a:t>
            </a:r>
          </a:p>
          <a:p>
            <a:pPr lvl="1"/>
            <a:r>
              <a:rPr lang="en-GB" dirty="0" smtClean="0"/>
              <a:t>the National Computing Centre model (in the 1960’s) </a:t>
            </a:r>
          </a:p>
          <a:p>
            <a:pPr lvl="1"/>
            <a:r>
              <a:rPr lang="en-GB" dirty="0" smtClean="0"/>
              <a:t>Royce’s ‘Waterfall’ model (in the 1970’s). </a:t>
            </a:r>
          </a:p>
          <a:p>
            <a:r>
              <a:rPr lang="en-GB" sz="3000" dirty="0" smtClean="0"/>
              <a:t>Linear models suggest that analysts must first define the problem to be solved and then use an ordered set of steps to reach a solution. </a:t>
            </a:r>
          </a:p>
        </p:txBody>
      </p:sp>
    </p:spTree>
    <p:extLst>
      <p:ext uri="{BB962C8B-B14F-4D97-AF65-F5344CB8AC3E}">
        <p14:creationId xmlns:p14="http://schemas.microsoft.com/office/powerpoint/2010/main" val="199585862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5800" y="457200"/>
            <a:ext cx="7772400" cy="838200"/>
          </a:xfrm>
        </p:spPr>
        <p:txBody>
          <a:bodyPr/>
          <a:lstStyle/>
          <a:p>
            <a:r>
              <a:rPr lang="en-GB" altLang="en-US" smtClean="0"/>
              <a:t>Waterfall Model</a:t>
            </a:r>
          </a:p>
        </p:txBody>
      </p:sp>
      <p:sp>
        <p:nvSpPr>
          <p:cNvPr id="11267" name="Rectangle 3"/>
          <p:cNvSpPr>
            <a:spLocks noChangeArrowheads="1"/>
          </p:cNvSpPr>
          <p:nvPr/>
        </p:nvSpPr>
        <p:spPr bwMode="auto">
          <a:xfrm>
            <a:off x="228600" y="1600200"/>
            <a:ext cx="2057400" cy="9906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a:t>Requirements</a:t>
            </a:r>
          </a:p>
          <a:p>
            <a:pPr algn="ctr"/>
            <a:r>
              <a:rPr lang="en-GB" altLang="en-US"/>
              <a:t>Analysis</a:t>
            </a:r>
          </a:p>
        </p:txBody>
      </p:sp>
      <p:sp>
        <p:nvSpPr>
          <p:cNvPr id="11268" name="Rectangle 4"/>
          <p:cNvSpPr>
            <a:spLocks noChangeArrowheads="1"/>
          </p:cNvSpPr>
          <p:nvPr/>
        </p:nvSpPr>
        <p:spPr bwMode="auto">
          <a:xfrm>
            <a:off x="1905000" y="2743200"/>
            <a:ext cx="2057400" cy="7620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a:t>Design</a:t>
            </a:r>
          </a:p>
        </p:txBody>
      </p:sp>
      <p:sp>
        <p:nvSpPr>
          <p:cNvPr id="11269" name="Rectangle 5"/>
          <p:cNvSpPr>
            <a:spLocks noChangeArrowheads="1"/>
          </p:cNvSpPr>
          <p:nvPr/>
        </p:nvSpPr>
        <p:spPr bwMode="auto">
          <a:xfrm>
            <a:off x="3429000" y="3657600"/>
            <a:ext cx="2057400" cy="7620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a:t>Coding</a:t>
            </a:r>
          </a:p>
        </p:txBody>
      </p:sp>
      <p:sp>
        <p:nvSpPr>
          <p:cNvPr id="11270" name="Rectangle 6"/>
          <p:cNvSpPr>
            <a:spLocks noChangeArrowheads="1"/>
          </p:cNvSpPr>
          <p:nvPr/>
        </p:nvSpPr>
        <p:spPr bwMode="auto">
          <a:xfrm>
            <a:off x="4876800" y="4572000"/>
            <a:ext cx="2057400" cy="7620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a:t>Testing</a:t>
            </a:r>
          </a:p>
        </p:txBody>
      </p:sp>
      <p:sp>
        <p:nvSpPr>
          <p:cNvPr id="11271" name="Rectangle 7"/>
          <p:cNvSpPr>
            <a:spLocks noChangeArrowheads="1"/>
          </p:cNvSpPr>
          <p:nvPr/>
        </p:nvSpPr>
        <p:spPr bwMode="auto">
          <a:xfrm>
            <a:off x="6781800" y="5638800"/>
            <a:ext cx="2057400" cy="838200"/>
          </a:xfrm>
          <a:prstGeom prst="rect">
            <a:avLst/>
          </a:prstGeom>
          <a:solidFill>
            <a:srgbClr val="CCFFCC">
              <a:alpha val="50195"/>
            </a:srgbClr>
          </a:solidFill>
          <a:ln w="9525">
            <a:solidFill>
              <a:schemeClr val="tx1"/>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ctr"/>
            <a:r>
              <a:rPr lang="en-GB" altLang="en-US"/>
              <a:t>Maintenance</a:t>
            </a:r>
          </a:p>
        </p:txBody>
      </p:sp>
      <p:sp>
        <p:nvSpPr>
          <p:cNvPr id="11272" name="Freeform 8"/>
          <p:cNvSpPr>
            <a:spLocks/>
          </p:cNvSpPr>
          <p:nvPr/>
        </p:nvSpPr>
        <p:spPr bwMode="auto">
          <a:xfrm>
            <a:off x="2286000" y="2057400"/>
            <a:ext cx="609600" cy="685800"/>
          </a:xfrm>
          <a:custGeom>
            <a:avLst/>
            <a:gdLst>
              <a:gd name="T0" fmla="*/ 0 w 384"/>
              <a:gd name="T1" fmla="*/ 0 h 432"/>
              <a:gd name="T2" fmla="*/ 382 w 384"/>
              <a:gd name="T3" fmla="*/ 3 h 432"/>
              <a:gd name="T4" fmla="*/ 384 w 384"/>
              <a:gd name="T5" fmla="*/ 432 h 432"/>
              <a:gd name="T6" fmla="*/ 0 60000 65536"/>
              <a:gd name="T7" fmla="*/ 0 60000 65536"/>
              <a:gd name="T8" fmla="*/ 0 60000 65536"/>
              <a:gd name="T9" fmla="*/ 0 w 384"/>
              <a:gd name="T10" fmla="*/ 0 h 432"/>
              <a:gd name="T11" fmla="*/ 384 w 384"/>
              <a:gd name="T12" fmla="*/ 432 h 432"/>
            </a:gdLst>
            <a:ahLst/>
            <a:cxnLst>
              <a:cxn ang="T6">
                <a:pos x="T0" y="T1"/>
              </a:cxn>
              <a:cxn ang="T7">
                <a:pos x="T2" y="T3"/>
              </a:cxn>
              <a:cxn ang="T8">
                <a:pos x="T4" y="T5"/>
              </a:cxn>
            </a:cxnLst>
            <a:rect l="T9" t="T10" r="T11" b="T12"/>
            <a:pathLst>
              <a:path w="384" h="432">
                <a:moveTo>
                  <a:pt x="0" y="0"/>
                </a:moveTo>
                <a:lnTo>
                  <a:pt x="382" y="3"/>
                </a:lnTo>
                <a:lnTo>
                  <a:pt x="384" y="432"/>
                </a:ln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a:p>
        </p:txBody>
      </p:sp>
      <p:sp>
        <p:nvSpPr>
          <p:cNvPr id="11273" name="Freeform 9"/>
          <p:cNvSpPr>
            <a:spLocks/>
          </p:cNvSpPr>
          <p:nvPr/>
        </p:nvSpPr>
        <p:spPr bwMode="auto">
          <a:xfrm>
            <a:off x="3962400" y="2971800"/>
            <a:ext cx="609600" cy="685800"/>
          </a:xfrm>
          <a:custGeom>
            <a:avLst/>
            <a:gdLst>
              <a:gd name="T0" fmla="*/ 0 w 384"/>
              <a:gd name="T1" fmla="*/ 0 h 432"/>
              <a:gd name="T2" fmla="*/ 382 w 384"/>
              <a:gd name="T3" fmla="*/ 3 h 432"/>
              <a:gd name="T4" fmla="*/ 384 w 384"/>
              <a:gd name="T5" fmla="*/ 432 h 432"/>
              <a:gd name="T6" fmla="*/ 0 60000 65536"/>
              <a:gd name="T7" fmla="*/ 0 60000 65536"/>
              <a:gd name="T8" fmla="*/ 0 60000 65536"/>
              <a:gd name="T9" fmla="*/ 0 w 384"/>
              <a:gd name="T10" fmla="*/ 0 h 432"/>
              <a:gd name="T11" fmla="*/ 384 w 384"/>
              <a:gd name="T12" fmla="*/ 432 h 432"/>
            </a:gdLst>
            <a:ahLst/>
            <a:cxnLst>
              <a:cxn ang="T6">
                <a:pos x="T0" y="T1"/>
              </a:cxn>
              <a:cxn ang="T7">
                <a:pos x="T2" y="T3"/>
              </a:cxn>
              <a:cxn ang="T8">
                <a:pos x="T4" y="T5"/>
              </a:cxn>
            </a:cxnLst>
            <a:rect l="T9" t="T10" r="T11" b="T12"/>
            <a:pathLst>
              <a:path w="384" h="432">
                <a:moveTo>
                  <a:pt x="0" y="0"/>
                </a:moveTo>
                <a:lnTo>
                  <a:pt x="382" y="3"/>
                </a:lnTo>
                <a:lnTo>
                  <a:pt x="384" y="432"/>
                </a:ln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a:p>
        </p:txBody>
      </p:sp>
      <p:sp>
        <p:nvSpPr>
          <p:cNvPr id="11274" name="Freeform 10"/>
          <p:cNvSpPr>
            <a:spLocks/>
          </p:cNvSpPr>
          <p:nvPr/>
        </p:nvSpPr>
        <p:spPr bwMode="auto">
          <a:xfrm>
            <a:off x="5486400" y="3886200"/>
            <a:ext cx="685800" cy="685800"/>
          </a:xfrm>
          <a:custGeom>
            <a:avLst/>
            <a:gdLst>
              <a:gd name="T0" fmla="*/ 0 w 384"/>
              <a:gd name="T1" fmla="*/ 0 h 432"/>
              <a:gd name="T2" fmla="*/ 382 w 384"/>
              <a:gd name="T3" fmla="*/ 3 h 432"/>
              <a:gd name="T4" fmla="*/ 384 w 384"/>
              <a:gd name="T5" fmla="*/ 432 h 432"/>
              <a:gd name="T6" fmla="*/ 0 60000 65536"/>
              <a:gd name="T7" fmla="*/ 0 60000 65536"/>
              <a:gd name="T8" fmla="*/ 0 60000 65536"/>
              <a:gd name="T9" fmla="*/ 0 w 384"/>
              <a:gd name="T10" fmla="*/ 0 h 432"/>
              <a:gd name="T11" fmla="*/ 384 w 384"/>
              <a:gd name="T12" fmla="*/ 432 h 432"/>
            </a:gdLst>
            <a:ahLst/>
            <a:cxnLst>
              <a:cxn ang="T6">
                <a:pos x="T0" y="T1"/>
              </a:cxn>
              <a:cxn ang="T7">
                <a:pos x="T2" y="T3"/>
              </a:cxn>
              <a:cxn ang="T8">
                <a:pos x="T4" y="T5"/>
              </a:cxn>
            </a:cxnLst>
            <a:rect l="T9" t="T10" r="T11" b="T12"/>
            <a:pathLst>
              <a:path w="384" h="432">
                <a:moveTo>
                  <a:pt x="0" y="0"/>
                </a:moveTo>
                <a:lnTo>
                  <a:pt x="382" y="3"/>
                </a:lnTo>
                <a:lnTo>
                  <a:pt x="384" y="432"/>
                </a:ln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a:p>
        </p:txBody>
      </p:sp>
      <p:sp>
        <p:nvSpPr>
          <p:cNvPr id="11275" name="Freeform 11"/>
          <p:cNvSpPr>
            <a:spLocks/>
          </p:cNvSpPr>
          <p:nvPr/>
        </p:nvSpPr>
        <p:spPr bwMode="auto">
          <a:xfrm>
            <a:off x="6934200" y="4953000"/>
            <a:ext cx="609600" cy="685800"/>
          </a:xfrm>
          <a:custGeom>
            <a:avLst/>
            <a:gdLst>
              <a:gd name="T0" fmla="*/ 0 w 384"/>
              <a:gd name="T1" fmla="*/ 0 h 432"/>
              <a:gd name="T2" fmla="*/ 382 w 384"/>
              <a:gd name="T3" fmla="*/ 3 h 432"/>
              <a:gd name="T4" fmla="*/ 384 w 384"/>
              <a:gd name="T5" fmla="*/ 432 h 432"/>
              <a:gd name="T6" fmla="*/ 0 60000 65536"/>
              <a:gd name="T7" fmla="*/ 0 60000 65536"/>
              <a:gd name="T8" fmla="*/ 0 60000 65536"/>
              <a:gd name="T9" fmla="*/ 0 w 384"/>
              <a:gd name="T10" fmla="*/ 0 h 432"/>
              <a:gd name="T11" fmla="*/ 384 w 384"/>
              <a:gd name="T12" fmla="*/ 432 h 432"/>
            </a:gdLst>
            <a:ahLst/>
            <a:cxnLst>
              <a:cxn ang="T6">
                <a:pos x="T0" y="T1"/>
              </a:cxn>
              <a:cxn ang="T7">
                <a:pos x="T2" y="T3"/>
              </a:cxn>
              <a:cxn ang="T8">
                <a:pos x="T4" y="T5"/>
              </a:cxn>
            </a:cxnLst>
            <a:rect l="T9" t="T10" r="T11" b="T12"/>
            <a:pathLst>
              <a:path w="384" h="432">
                <a:moveTo>
                  <a:pt x="0" y="0"/>
                </a:moveTo>
                <a:lnTo>
                  <a:pt x="382" y="3"/>
                </a:lnTo>
                <a:lnTo>
                  <a:pt x="384" y="432"/>
                </a:lnTo>
              </a:path>
            </a:pathLst>
          </a:custGeom>
          <a:noFill/>
          <a:ln w="9525">
            <a:solidFill>
              <a:schemeClr val="tx1"/>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endParaRPr lang="en-US" altLang="en-US"/>
          </a:p>
        </p:txBody>
      </p:sp>
    </p:spTree>
    <p:extLst>
      <p:ext uri="{BB962C8B-B14F-4D97-AF65-F5344CB8AC3E}">
        <p14:creationId xmlns:p14="http://schemas.microsoft.com/office/powerpoint/2010/main" val="3217378307"/>
      </p:ext>
    </p:extLst>
  </p:cSld>
  <p:clrMapOvr>
    <a:masterClrMapping/>
  </p:clrMapOvr>
  <p:transition>
    <p:zoom/>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Systems Development Lifecycle (SDLC)</a:t>
            </a:r>
            <a:endParaRPr lang="en-GB" dirty="0"/>
          </a:p>
        </p:txBody>
      </p:sp>
      <p:sp>
        <p:nvSpPr>
          <p:cNvPr id="3" name="Content Placeholder 2"/>
          <p:cNvSpPr>
            <a:spLocks noGrp="1"/>
          </p:cNvSpPr>
          <p:nvPr>
            <p:ph idx="1"/>
          </p:nvPr>
        </p:nvSpPr>
        <p:spPr/>
        <p:txBody>
          <a:bodyPr/>
          <a:lstStyle/>
          <a:p>
            <a:r>
              <a:rPr lang="en-GB" sz="2000" b="0" dirty="0" smtClean="0"/>
              <a:t>Numerous linear models have since been developed each viewing the development process as a set of predefined steps (or sequence of tasks) for building a system. </a:t>
            </a:r>
          </a:p>
          <a:p>
            <a:endParaRPr lang="en-GB" sz="2000" b="0" dirty="0" smtClean="0"/>
          </a:p>
          <a:p>
            <a:r>
              <a:rPr lang="en-GB" sz="2000" b="0" dirty="0" smtClean="0"/>
              <a:t>Such </a:t>
            </a:r>
            <a:r>
              <a:rPr lang="en-GB" sz="2000" b="0" i="1" dirty="0" smtClean="0"/>
              <a:t>structured</a:t>
            </a:r>
            <a:r>
              <a:rPr lang="en-GB" sz="2000" b="0" dirty="0" smtClean="0"/>
              <a:t> and </a:t>
            </a:r>
            <a:r>
              <a:rPr lang="en-GB" sz="2000" b="0" i="1" dirty="0" smtClean="0"/>
              <a:t>traditional</a:t>
            </a:r>
            <a:r>
              <a:rPr lang="en-GB" sz="2000" b="0" dirty="0" smtClean="0"/>
              <a:t> approaches to systems development identify several differently named stages of development, although all conform to four basic phases.</a:t>
            </a:r>
          </a:p>
          <a:p>
            <a:endParaRPr lang="en-GB" dirty="0"/>
          </a:p>
        </p:txBody>
      </p:sp>
    </p:spTree>
    <p:extLst>
      <p:ext uri="{BB962C8B-B14F-4D97-AF65-F5344CB8AC3E}">
        <p14:creationId xmlns:p14="http://schemas.microsoft.com/office/powerpoint/2010/main" val="40779549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SDLC</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22325" y="2009607"/>
            <a:ext cx="7543800" cy="3696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83675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Steps In The SDLC</a:t>
            </a:r>
            <a:endParaRPr lang="en-GB" dirty="0"/>
          </a:p>
        </p:txBody>
      </p:sp>
      <p:sp>
        <p:nvSpPr>
          <p:cNvPr id="3" name="Content Placeholder 2"/>
          <p:cNvSpPr>
            <a:spLocks noGrp="1"/>
          </p:cNvSpPr>
          <p:nvPr>
            <p:ph idx="1"/>
          </p:nvPr>
        </p:nvSpPr>
        <p:spPr/>
        <p:txBody>
          <a:bodyPr>
            <a:noAutofit/>
          </a:bodyPr>
          <a:lstStyle/>
          <a:p>
            <a:r>
              <a:rPr lang="en-GB" sz="2000" dirty="0" smtClean="0">
                <a:solidFill>
                  <a:schemeClr val="accent1"/>
                </a:solidFill>
              </a:rPr>
              <a:t>Phase 1 - Concept</a:t>
            </a:r>
          </a:p>
          <a:p>
            <a:r>
              <a:rPr lang="en-GB" sz="2000" i="1" dirty="0" smtClean="0"/>
              <a:t>Identification of problem or opportunity</a:t>
            </a:r>
            <a:endParaRPr lang="en-GB" sz="2000" dirty="0" smtClean="0"/>
          </a:p>
          <a:p>
            <a:pPr lvl="1">
              <a:tabLst>
                <a:tab pos="2152650" algn="l"/>
              </a:tabLst>
            </a:pPr>
            <a:r>
              <a:rPr lang="en-GB" sz="2000" b="1" dirty="0" smtClean="0"/>
              <a:t>Purpose:</a:t>
            </a:r>
            <a:r>
              <a:rPr lang="en-GB" sz="2000" dirty="0" smtClean="0"/>
              <a:t>  Determine current problems &amp; set scope and objectives of new system</a:t>
            </a:r>
          </a:p>
          <a:p>
            <a:pPr lvl="1">
              <a:tabLst>
                <a:tab pos="2152650" algn="l"/>
              </a:tabLst>
            </a:pPr>
            <a:endParaRPr lang="en-GB" sz="2000" dirty="0" smtClean="0"/>
          </a:p>
          <a:p>
            <a:pPr lvl="1">
              <a:tabLst>
                <a:tab pos="2152650" algn="l"/>
              </a:tabLst>
            </a:pPr>
            <a:r>
              <a:rPr lang="en-GB" sz="2000" b="1" dirty="0" smtClean="0"/>
              <a:t>Key activities:</a:t>
            </a:r>
            <a:r>
              <a:rPr lang="en-GB" sz="2000" dirty="0" smtClean="0"/>
              <a:t>  Brief review of existing system, identification of constraints</a:t>
            </a:r>
          </a:p>
          <a:p>
            <a:pPr lvl="1">
              <a:tabLst>
                <a:tab pos="2152650" algn="l"/>
              </a:tabLst>
            </a:pPr>
            <a:endParaRPr lang="en-GB" sz="2000" dirty="0" smtClean="0"/>
          </a:p>
          <a:p>
            <a:pPr lvl="1">
              <a:tabLst>
                <a:tab pos="2152650" algn="l"/>
              </a:tabLst>
            </a:pPr>
            <a:r>
              <a:rPr lang="en-GB" sz="2000" b="1" dirty="0" smtClean="0"/>
              <a:t>Input:  </a:t>
            </a:r>
            <a:r>
              <a:rPr lang="en-GB" sz="2000" dirty="0" smtClean="0"/>
              <a:t>brief opinions of managers/users/analyst</a:t>
            </a:r>
          </a:p>
          <a:p>
            <a:pPr marL="0" lvl="1" indent="0">
              <a:buNone/>
              <a:tabLst>
                <a:tab pos="2152650" algn="l"/>
              </a:tabLst>
            </a:pPr>
            <a:r>
              <a:rPr lang="en-GB" sz="2000" dirty="0" smtClean="0"/>
              <a:t> </a:t>
            </a:r>
          </a:p>
          <a:p>
            <a:pPr lvl="1">
              <a:tabLst>
                <a:tab pos="2152650" algn="l"/>
              </a:tabLst>
            </a:pPr>
            <a:r>
              <a:rPr lang="en-GB" sz="2000" b="1" dirty="0" smtClean="0"/>
              <a:t>Output:</a:t>
            </a:r>
            <a:r>
              <a:rPr lang="en-GB" sz="2000" dirty="0" smtClean="0"/>
              <a:t>  </a:t>
            </a:r>
            <a:r>
              <a:rPr lang="en-GB" sz="2000" i="1" dirty="0" smtClean="0"/>
              <a:t>Statement of scope and objectives</a:t>
            </a:r>
            <a:endParaRPr lang="en-GB" sz="2000" dirty="0" smtClean="0"/>
          </a:p>
        </p:txBody>
      </p:sp>
    </p:spTree>
    <p:extLst>
      <p:ext uri="{BB962C8B-B14F-4D97-AF65-F5344CB8AC3E}">
        <p14:creationId xmlns:p14="http://schemas.microsoft.com/office/powerpoint/2010/main" val="30869815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Steps In The SDLC</a:t>
            </a:r>
            <a:endParaRPr lang="en-GB" dirty="0"/>
          </a:p>
        </p:txBody>
      </p:sp>
      <p:sp>
        <p:nvSpPr>
          <p:cNvPr id="3" name="Content Placeholder 2"/>
          <p:cNvSpPr>
            <a:spLocks noGrp="1"/>
          </p:cNvSpPr>
          <p:nvPr>
            <p:ph idx="1"/>
          </p:nvPr>
        </p:nvSpPr>
        <p:spPr/>
        <p:txBody>
          <a:bodyPr>
            <a:normAutofit/>
          </a:bodyPr>
          <a:lstStyle/>
          <a:p>
            <a:r>
              <a:rPr lang="en-GB" sz="2000" dirty="0" smtClean="0">
                <a:solidFill>
                  <a:schemeClr val="accent1"/>
                </a:solidFill>
              </a:rPr>
              <a:t>Phase 1 - Concept</a:t>
            </a:r>
          </a:p>
          <a:p>
            <a:r>
              <a:rPr lang="en-GB" sz="2000" i="1" dirty="0" smtClean="0"/>
              <a:t>Feasibility study</a:t>
            </a:r>
            <a:endParaRPr lang="en-GB" sz="2000" dirty="0" smtClean="0"/>
          </a:p>
          <a:p>
            <a:pPr lvl="1">
              <a:tabLst>
                <a:tab pos="2152650" algn="l"/>
              </a:tabLst>
            </a:pPr>
            <a:r>
              <a:rPr lang="en-GB" sz="2000" b="1" dirty="0" smtClean="0"/>
              <a:t>Purpose: </a:t>
            </a:r>
            <a:r>
              <a:rPr lang="en-GB" sz="2000" dirty="0" smtClean="0"/>
              <a:t>Determine if the system is worth doing and can be done</a:t>
            </a:r>
          </a:p>
          <a:p>
            <a:pPr lvl="1">
              <a:tabLst>
                <a:tab pos="2152650" algn="l"/>
              </a:tabLst>
            </a:pPr>
            <a:endParaRPr lang="en-GB" sz="2000" dirty="0" smtClean="0"/>
          </a:p>
          <a:p>
            <a:pPr lvl="1">
              <a:tabLst>
                <a:tab pos="2152650" algn="l"/>
              </a:tabLst>
            </a:pPr>
            <a:r>
              <a:rPr lang="en-GB" sz="2000" b="1" dirty="0" smtClean="0"/>
              <a:t>Key activities:</a:t>
            </a:r>
            <a:r>
              <a:rPr lang="en-GB" sz="2000" dirty="0" smtClean="0"/>
              <a:t> Technical/operational/economic feasibility (cost/benefit analysis)</a:t>
            </a:r>
          </a:p>
          <a:p>
            <a:pPr lvl="1">
              <a:tabLst>
                <a:tab pos="2152650" algn="l"/>
              </a:tabLst>
            </a:pPr>
            <a:endParaRPr lang="en-GB" sz="2000" dirty="0" smtClean="0"/>
          </a:p>
          <a:p>
            <a:pPr lvl="1">
              <a:tabLst>
                <a:tab pos="2152650" algn="l"/>
              </a:tabLst>
            </a:pPr>
            <a:r>
              <a:rPr lang="en-GB" sz="2000" b="1" dirty="0" smtClean="0"/>
              <a:t>Input:</a:t>
            </a:r>
            <a:r>
              <a:rPr lang="en-GB" sz="2000" dirty="0" smtClean="0"/>
              <a:t>  Idea for new system or problem(s) with existing system</a:t>
            </a:r>
          </a:p>
          <a:p>
            <a:pPr lvl="1">
              <a:tabLst>
                <a:tab pos="2152650" algn="l"/>
              </a:tabLst>
            </a:pPr>
            <a:endParaRPr lang="en-GB" sz="2000" dirty="0" smtClean="0"/>
          </a:p>
          <a:p>
            <a:pPr lvl="1">
              <a:tabLst>
                <a:tab pos="2152650" algn="l"/>
              </a:tabLst>
            </a:pPr>
            <a:r>
              <a:rPr lang="en-GB" sz="2000" b="1" dirty="0" smtClean="0"/>
              <a:t>Output: </a:t>
            </a:r>
            <a:r>
              <a:rPr lang="en-GB" sz="2000" dirty="0" smtClean="0"/>
              <a:t>Feasibility study, recommendation to proceed.</a:t>
            </a:r>
          </a:p>
        </p:txBody>
      </p:sp>
    </p:spTree>
    <p:extLst>
      <p:ext uri="{BB962C8B-B14F-4D97-AF65-F5344CB8AC3E}">
        <p14:creationId xmlns:p14="http://schemas.microsoft.com/office/powerpoint/2010/main" val="15722914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Steps In The SDLC</a:t>
            </a:r>
            <a:endParaRPr lang="en-GB" dirty="0"/>
          </a:p>
        </p:txBody>
      </p:sp>
      <p:sp>
        <p:nvSpPr>
          <p:cNvPr id="3" name="Content Placeholder 2"/>
          <p:cNvSpPr>
            <a:spLocks noGrp="1"/>
          </p:cNvSpPr>
          <p:nvPr>
            <p:ph idx="1"/>
          </p:nvPr>
        </p:nvSpPr>
        <p:spPr/>
        <p:txBody>
          <a:bodyPr>
            <a:noAutofit/>
          </a:bodyPr>
          <a:lstStyle/>
          <a:p>
            <a:r>
              <a:rPr lang="en-GB" sz="1800" dirty="0" smtClean="0">
                <a:solidFill>
                  <a:schemeClr val="accent1"/>
                </a:solidFill>
              </a:rPr>
              <a:t>Phase 2 - Analysis</a:t>
            </a:r>
          </a:p>
          <a:p>
            <a:r>
              <a:rPr lang="en-GB" sz="1800" i="1" dirty="0" smtClean="0"/>
              <a:t>Systems investigation</a:t>
            </a:r>
            <a:endParaRPr lang="en-GB" sz="1800" dirty="0" smtClean="0"/>
          </a:p>
          <a:p>
            <a:pPr lvl="1">
              <a:tabLst>
                <a:tab pos="2152650" algn="l"/>
              </a:tabLst>
            </a:pPr>
            <a:r>
              <a:rPr lang="en-GB" sz="1800" b="1" dirty="0" smtClean="0"/>
              <a:t>Purpose: </a:t>
            </a:r>
            <a:r>
              <a:rPr lang="en-GB" sz="1800" dirty="0" smtClean="0"/>
              <a:t>Identify current problems/restrictions &amp; what users want from new system</a:t>
            </a:r>
          </a:p>
          <a:p>
            <a:pPr lvl="1">
              <a:tabLst>
                <a:tab pos="2152650" algn="l"/>
              </a:tabLst>
            </a:pPr>
            <a:endParaRPr lang="en-GB" sz="1800" dirty="0" smtClean="0"/>
          </a:p>
          <a:p>
            <a:pPr lvl="1">
              <a:tabLst>
                <a:tab pos="2152650" algn="l"/>
              </a:tabLst>
            </a:pPr>
            <a:r>
              <a:rPr lang="en-GB" sz="1800" b="1" dirty="0" smtClean="0"/>
              <a:t>Key activities:</a:t>
            </a:r>
            <a:r>
              <a:rPr lang="en-GB" sz="1800" dirty="0" smtClean="0"/>
              <a:t> investigation/fact finding techniques, diagramming and recording</a:t>
            </a:r>
          </a:p>
          <a:p>
            <a:pPr lvl="1">
              <a:tabLst>
                <a:tab pos="2152650" algn="l"/>
              </a:tabLst>
            </a:pPr>
            <a:endParaRPr lang="en-GB" sz="1800" dirty="0" smtClean="0"/>
          </a:p>
          <a:p>
            <a:pPr lvl="1">
              <a:tabLst>
                <a:tab pos="2152650" algn="l"/>
              </a:tabLst>
            </a:pPr>
            <a:r>
              <a:rPr lang="en-GB" sz="1800" b="1" dirty="0" smtClean="0"/>
              <a:t>Input:  </a:t>
            </a:r>
            <a:r>
              <a:rPr lang="en-GB" sz="1800" dirty="0" smtClean="0"/>
              <a:t>User’s opinions/requirements, system documentation, observation</a:t>
            </a:r>
          </a:p>
          <a:p>
            <a:pPr lvl="1">
              <a:tabLst>
                <a:tab pos="2152650" algn="l"/>
              </a:tabLst>
            </a:pPr>
            <a:endParaRPr lang="en-GB" sz="1800" dirty="0" smtClean="0"/>
          </a:p>
          <a:p>
            <a:pPr lvl="1">
              <a:tabLst>
                <a:tab pos="2152650" algn="l"/>
              </a:tabLst>
            </a:pPr>
            <a:r>
              <a:rPr lang="en-GB" sz="1800" b="1" dirty="0" smtClean="0"/>
              <a:t>Output:  </a:t>
            </a:r>
            <a:r>
              <a:rPr lang="en-GB" sz="1800" dirty="0" smtClean="0"/>
              <a:t>Documentation of investigation findings (e.g. data flow diagrams, use case diagrams)</a:t>
            </a:r>
            <a:endParaRPr lang="en-GB" sz="2000" dirty="0"/>
          </a:p>
        </p:txBody>
      </p:sp>
    </p:spTree>
    <p:extLst>
      <p:ext uri="{BB962C8B-B14F-4D97-AF65-F5344CB8AC3E}">
        <p14:creationId xmlns:p14="http://schemas.microsoft.com/office/powerpoint/2010/main" val="36210010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Steps In The SDLC</a:t>
            </a:r>
            <a:endParaRPr lang="en-GB" dirty="0"/>
          </a:p>
        </p:txBody>
      </p:sp>
      <p:sp>
        <p:nvSpPr>
          <p:cNvPr id="3" name="Content Placeholder 2"/>
          <p:cNvSpPr>
            <a:spLocks noGrp="1"/>
          </p:cNvSpPr>
          <p:nvPr>
            <p:ph idx="1"/>
          </p:nvPr>
        </p:nvSpPr>
        <p:spPr/>
        <p:txBody>
          <a:bodyPr>
            <a:normAutofit/>
          </a:bodyPr>
          <a:lstStyle/>
          <a:p>
            <a:r>
              <a:rPr lang="en-GB" sz="1800" dirty="0" smtClean="0">
                <a:solidFill>
                  <a:schemeClr val="accent1"/>
                </a:solidFill>
              </a:rPr>
              <a:t>Phase 2 - Analysis</a:t>
            </a:r>
          </a:p>
          <a:p>
            <a:r>
              <a:rPr lang="en-GB" sz="1800" i="1" dirty="0" smtClean="0"/>
              <a:t>Systems  analysis</a:t>
            </a:r>
            <a:endParaRPr lang="en-GB" sz="1800" dirty="0" smtClean="0"/>
          </a:p>
          <a:p>
            <a:pPr lvl="1">
              <a:tabLst>
                <a:tab pos="2152650" algn="l"/>
              </a:tabLst>
            </a:pPr>
            <a:r>
              <a:rPr lang="en-GB" sz="1800" b="1" dirty="0" smtClean="0"/>
              <a:t>Purpose: </a:t>
            </a:r>
            <a:r>
              <a:rPr lang="en-GB" sz="1800" dirty="0" smtClean="0"/>
              <a:t>Identify </a:t>
            </a:r>
            <a:r>
              <a:rPr lang="en-GB" sz="1800" i="1" dirty="0" smtClean="0"/>
              <a:t>what</a:t>
            </a:r>
            <a:r>
              <a:rPr lang="en-GB" sz="1800" dirty="0" smtClean="0"/>
              <a:t> the new system must/will do (requirements) </a:t>
            </a:r>
          </a:p>
          <a:p>
            <a:pPr lvl="1">
              <a:tabLst>
                <a:tab pos="2152650" algn="l"/>
              </a:tabLst>
            </a:pPr>
            <a:endParaRPr lang="en-GB" sz="1800" dirty="0" smtClean="0"/>
          </a:p>
          <a:p>
            <a:pPr lvl="1">
              <a:tabLst>
                <a:tab pos="2152650" algn="l"/>
              </a:tabLst>
            </a:pPr>
            <a:r>
              <a:rPr lang="en-GB" sz="1800" b="1" dirty="0" smtClean="0"/>
              <a:t>Key activities:  </a:t>
            </a:r>
            <a:r>
              <a:rPr lang="en-GB" sz="1800" dirty="0" smtClean="0"/>
              <a:t>Consider why current methods are used and identify alternatives</a:t>
            </a:r>
          </a:p>
          <a:p>
            <a:pPr lvl="1">
              <a:tabLst>
                <a:tab pos="2152650" algn="l"/>
              </a:tabLst>
            </a:pPr>
            <a:endParaRPr lang="en-GB" sz="1800" dirty="0" smtClean="0"/>
          </a:p>
          <a:p>
            <a:pPr lvl="1">
              <a:tabLst>
                <a:tab pos="2152650" algn="l"/>
              </a:tabLst>
            </a:pPr>
            <a:r>
              <a:rPr lang="en-GB" sz="1800" b="1" dirty="0" smtClean="0"/>
              <a:t>Input:  </a:t>
            </a:r>
            <a:r>
              <a:rPr lang="en-GB" sz="1800" dirty="0" smtClean="0"/>
              <a:t>Documentation of investigation findings </a:t>
            </a:r>
          </a:p>
          <a:p>
            <a:pPr lvl="1">
              <a:tabLst>
                <a:tab pos="2152650" algn="l"/>
              </a:tabLst>
            </a:pPr>
            <a:endParaRPr lang="en-GB" sz="1800" dirty="0" smtClean="0"/>
          </a:p>
          <a:p>
            <a:pPr lvl="1">
              <a:tabLst>
                <a:tab pos="2152650" algn="l"/>
              </a:tabLst>
            </a:pPr>
            <a:r>
              <a:rPr lang="en-GB" sz="1800" b="1" dirty="0" smtClean="0"/>
              <a:t>Output:</a:t>
            </a:r>
            <a:r>
              <a:rPr lang="en-GB" sz="1800" dirty="0" smtClean="0"/>
              <a:t>  </a:t>
            </a:r>
            <a:r>
              <a:rPr lang="en-GB" sz="1800" i="1" dirty="0" smtClean="0"/>
              <a:t>Requirements specification</a:t>
            </a:r>
            <a:endParaRPr lang="en-GB" sz="1800" dirty="0"/>
          </a:p>
        </p:txBody>
      </p:sp>
    </p:spTree>
    <p:extLst>
      <p:ext uri="{BB962C8B-B14F-4D97-AF65-F5344CB8AC3E}">
        <p14:creationId xmlns:p14="http://schemas.microsoft.com/office/powerpoint/2010/main" val="23323258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Steps In The SDLC</a:t>
            </a:r>
            <a:endParaRPr lang="en-GB" dirty="0"/>
          </a:p>
        </p:txBody>
      </p:sp>
      <p:sp>
        <p:nvSpPr>
          <p:cNvPr id="3" name="Content Placeholder 2"/>
          <p:cNvSpPr>
            <a:spLocks noGrp="1"/>
          </p:cNvSpPr>
          <p:nvPr>
            <p:ph idx="1"/>
          </p:nvPr>
        </p:nvSpPr>
        <p:spPr>
          <a:xfrm>
            <a:off x="755576" y="2132856"/>
            <a:ext cx="7520940" cy="3579849"/>
          </a:xfrm>
        </p:spPr>
        <p:txBody>
          <a:bodyPr>
            <a:noAutofit/>
          </a:bodyPr>
          <a:lstStyle/>
          <a:p>
            <a:r>
              <a:rPr lang="en-GB" sz="1800" dirty="0" smtClean="0">
                <a:solidFill>
                  <a:schemeClr val="accent1"/>
                </a:solidFill>
              </a:rPr>
              <a:t>Phase 3 - Design</a:t>
            </a:r>
          </a:p>
          <a:p>
            <a:r>
              <a:rPr lang="en-GB" sz="1800" i="1" dirty="0" smtClean="0"/>
              <a:t>Outline systems design</a:t>
            </a:r>
            <a:endParaRPr lang="en-GB" sz="1800" dirty="0" smtClean="0"/>
          </a:p>
          <a:p>
            <a:pPr lvl="1">
              <a:tabLst>
                <a:tab pos="2152650" algn="l"/>
              </a:tabLst>
            </a:pPr>
            <a:r>
              <a:rPr lang="en-GB" sz="1800" b="1" dirty="0" smtClean="0"/>
              <a:t>Purpose: </a:t>
            </a:r>
            <a:r>
              <a:rPr lang="en-GB" sz="1800" dirty="0" smtClean="0"/>
              <a:t>Identify solutions that define broadly </a:t>
            </a:r>
            <a:r>
              <a:rPr lang="en-GB" sz="1800" i="1" dirty="0" smtClean="0"/>
              <a:t>how</a:t>
            </a:r>
            <a:r>
              <a:rPr lang="en-GB" sz="1800" dirty="0" smtClean="0"/>
              <a:t> the new system may work </a:t>
            </a:r>
          </a:p>
          <a:p>
            <a:pPr lvl="1">
              <a:tabLst>
                <a:tab pos="2152650" algn="l"/>
              </a:tabLst>
            </a:pPr>
            <a:endParaRPr lang="en-GB" sz="1800" dirty="0" smtClean="0"/>
          </a:p>
          <a:p>
            <a:pPr lvl="1">
              <a:tabLst>
                <a:tab pos="2152650" algn="l"/>
              </a:tabLst>
            </a:pPr>
            <a:r>
              <a:rPr lang="en-GB" sz="1800" b="1" dirty="0" smtClean="0"/>
              <a:t>Key activities:</a:t>
            </a:r>
            <a:r>
              <a:rPr lang="en-GB" sz="1800" dirty="0" smtClean="0"/>
              <a:t> Determine how to distribute processing and the method, database or file approach, hardware specification, make or buy software, input methods.</a:t>
            </a:r>
          </a:p>
          <a:p>
            <a:pPr lvl="1">
              <a:tabLst>
                <a:tab pos="2152650" algn="l"/>
              </a:tabLst>
            </a:pPr>
            <a:endParaRPr lang="en-GB" sz="1800" dirty="0" smtClean="0"/>
          </a:p>
          <a:p>
            <a:pPr lvl="1">
              <a:tabLst>
                <a:tab pos="2152650" algn="l"/>
              </a:tabLst>
            </a:pPr>
            <a:r>
              <a:rPr lang="en-GB" sz="1800" b="1" dirty="0" smtClean="0"/>
              <a:t>Input:</a:t>
            </a:r>
            <a:r>
              <a:rPr lang="en-GB" sz="1800" dirty="0" smtClean="0"/>
              <a:t> Requirements specification</a:t>
            </a:r>
          </a:p>
          <a:p>
            <a:pPr lvl="1">
              <a:tabLst>
                <a:tab pos="2152650" algn="l"/>
              </a:tabLst>
            </a:pPr>
            <a:endParaRPr lang="en-GB" sz="1800" dirty="0" smtClean="0"/>
          </a:p>
          <a:p>
            <a:pPr lvl="1">
              <a:tabLst>
                <a:tab pos="2152650" algn="l"/>
              </a:tabLst>
            </a:pPr>
            <a:r>
              <a:rPr lang="en-GB" sz="1800" b="1" dirty="0" smtClean="0"/>
              <a:t>Output:</a:t>
            </a:r>
            <a:r>
              <a:rPr lang="en-GB" sz="1800" dirty="0" smtClean="0"/>
              <a:t> </a:t>
            </a:r>
            <a:r>
              <a:rPr lang="en-GB" sz="1800" i="1" dirty="0" smtClean="0"/>
              <a:t>Outline</a:t>
            </a:r>
            <a:r>
              <a:rPr lang="en-GB" sz="1800" dirty="0" smtClean="0"/>
              <a:t> </a:t>
            </a:r>
            <a:r>
              <a:rPr lang="en-GB" sz="1800" i="1" dirty="0" smtClean="0"/>
              <a:t>system design specification (otherwise known as a system proposal ERD to physical Database)</a:t>
            </a:r>
            <a:endParaRPr lang="en-GB" sz="1800" dirty="0"/>
          </a:p>
        </p:txBody>
      </p:sp>
    </p:spTree>
    <p:extLst>
      <p:ext uri="{BB962C8B-B14F-4D97-AF65-F5344CB8AC3E}">
        <p14:creationId xmlns:p14="http://schemas.microsoft.com/office/powerpoint/2010/main" val="369048498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Steps In The SDLC</a:t>
            </a:r>
            <a:endParaRPr lang="en-GB" dirty="0"/>
          </a:p>
        </p:txBody>
      </p:sp>
      <p:sp>
        <p:nvSpPr>
          <p:cNvPr id="3" name="Content Placeholder 2"/>
          <p:cNvSpPr>
            <a:spLocks noGrp="1"/>
          </p:cNvSpPr>
          <p:nvPr>
            <p:ph idx="1"/>
          </p:nvPr>
        </p:nvSpPr>
        <p:spPr/>
        <p:txBody>
          <a:bodyPr>
            <a:normAutofit/>
          </a:bodyPr>
          <a:lstStyle/>
          <a:p>
            <a:r>
              <a:rPr lang="en-GB" sz="1800" dirty="0" smtClean="0">
                <a:solidFill>
                  <a:schemeClr val="accent1"/>
                </a:solidFill>
              </a:rPr>
              <a:t>Phase 4 - Development</a:t>
            </a:r>
          </a:p>
          <a:p>
            <a:r>
              <a:rPr lang="en-GB" sz="1800" i="1" dirty="0" smtClean="0"/>
              <a:t>Systems build/ development</a:t>
            </a:r>
            <a:endParaRPr lang="en-GB" sz="1800" dirty="0" smtClean="0"/>
          </a:p>
          <a:p>
            <a:pPr lvl="1">
              <a:tabLst>
                <a:tab pos="2152650" algn="l"/>
              </a:tabLst>
            </a:pPr>
            <a:r>
              <a:rPr lang="en-GB" sz="1800" b="1" dirty="0" smtClean="0"/>
              <a:t>Purpose: </a:t>
            </a:r>
            <a:r>
              <a:rPr lang="en-GB" sz="1800" dirty="0" smtClean="0"/>
              <a:t>To produce a working system</a:t>
            </a:r>
          </a:p>
          <a:p>
            <a:pPr lvl="1">
              <a:tabLst>
                <a:tab pos="2152650" algn="l"/>
              </a:tabLst>
            </a:pPr>
            <a:endParaRPr lang="en-GB" sz="1800" dirty="0" smtClean="0"/>
          </a:p>
          <a:p>
            <a:pPr lvl="1">
              <a:tabLst>
                <a:tab pos="2152650" algn="l"/>
              </a:tabLst>
            </a:pPr>
            <a:r>
              <a:rPr lang="en-GB" sz="1800" b="1" dirty="0" smtClean="0"/>
              <a:t>Key activities:</a:t>
            </a:r>
            <a:r>
              <a:rPr lang="en-GB" sz="1800" dirty="0" smtClean="0"/>
              <a:t> Programming (coding), system and user documentation, testing. </a:t>
            </a:r>
          </a:p>
          <a:p>
            <a:pPr lvl="1">
              <a:tabLst>
                <a:tab pos="2152650" algn="l"/>
              </a:tabLst>
            </a:pPr>
            <a:endParaRPr lang="en-GB" sz="1800" dirty="0" smtClean="0"/>
          </a:p>
          <a:p>
            <a:pPr lvl="1">
              <a:tabLst>
                <a:tab pos="2152650" algn="l"/>
              </a:tabLst>
            </a:pPr>
            <a:r>
              <a:rPr lang="en-GB" sz="1800" b="1" dirty="0" smtClean="0"/>
              <a:t>Input:</a:t>
            </a:r>
            <a:r>
              <a:rPr lang="en-GB" sz="1800" dirty="0" smtClean="0"/>
              <a:t>  Requirements specification and detailed design specification</a:t>
            </a:r>
          </a:p>
          <a:p>
            <a:pPr lvl="1">
              <a:tabLst>
                <a:tab pos="2152650" algn="l"/>
              </a:tabLst>
            </a:pPr>
            <a:endParaRPr lang="en-GB" sz="1800" dirty="0" smtClean="0"/>
          </a:p>
          <a:p>
            <a:pPr lvl="1">
              <a:tabLst>
                <a:tab pos="2152650" algn="l"/>
              </a:tabLst>
            </a:pPr>
            <a:r>
              <a:rPr lang="en-GB" sz="1800" b="1" dirty="0" smtClean="0"/>
              <a:t>Output:</a:t>
            </a:r>
            <a:r>
              <a:rPr lang="en-GB" sz="1800" dirty="0" smtClean="0"/>
              <a:t> Preliminary working system which can be tested by end users</a:t>
            </a:r>
          </a:p>
        </p:txBody>
      </p:sp>
    </p:spTree>
    <p:extLst>
      <p:ext uri="{BB962C8B-B14F-4D97-AF65-F5344CB8AC3E}">
        <p14:creationId xmlns:p14="http://schemas.microsoft.com/office/powerpoint/2010/main" val="25880488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Steps In The SDLC</a:t>
            </a:r>
            <a:endParaRPr lang="en-GB" dirty="0"/>
          </a:p>
        </p:txBody>
      </p:sp>
      <p:sp>
        <p:nvSpPr>
          <p:cNvPr id="3" name="Content Placeholder 2"/>
          <p:cNvSpPr>
            <a:spLocks noGrp="1"/>
          </p:cNvSpPr>
          <p:nvPr>
            <p:ph idx="1"/>
          </p:nvPr>
        </p:nvSpPr>
        <p:spPr/>
        <p:txBody>
          <a:bodyPr>
            <a:normAutofit/>
          </a:bodyPr>
          <a:lstStyle/>
          <a:p>
            <a:r>
              <a:rPr lang="en-GB" sz="1800" dirty="0" smtClean="0">
                <a:solidFill>
                  <a:schemeClr val="accent1"/>
                </a:solidFill>
              </a:rPr>
              <a:t>Phase 4 – Development</a:t>
            </a:r>
          </a:p>
          <a:p>
            <a:r>
              <a:rPr lang="en-GB" sz="1800" i="1" dirty="0" smtClean="0"/>
              <a:t>Systems implementation and changeover</a:t>
            </a:r>
            <a:endParaRPr lang="en-GB" sz="1800" dirty="0" smtClean="0"/>
          </a:p>
          <a:p>
            <a:pPr lvl="1">
              <a:tabLst>
                <a:tab pos="2152650" algn="l"/>
              </a:tabLst>
            </a:pPr>
            <a:r>
              <a:rPr lang="en-GB" sz="1800" b="1" dirty="0" smtClean="0"/>
              <a:t>Purpose: </a:t>
            </a:r>
            <a:r>
              <a:rPr lang="en-GB" sz="1800" dirty="0" smtClean="0"/>
              <a:t>To install the system in the live environment</a:t>
            </a:r>
          </a:p>
          <a:p>
            <a:pPr lvl="1">
              <a:tabLst>
                <a:tab pos="2152650" algn="l"/>
              </a:tabLst>
            </a:pPr>
            <a:endParaRPr lang="en-GB" sz="1800" dirty="0" smtClean="0"/>
          </a:p>
          <a:p>
            <a:pPr lvl="1">
              <a:tabLst>
                <a:tab pos="2152650" algn="l"/>
              </a:tabLst>
            </a:pPr>
            <a:r>
              <a:rPr lang="en-GB" sz="1800" b="1" dirty="0" smtClean="0"/>
              <a:t>Key activities:</a:t>
            </a:r>
            <a:r>
              <a:rPr lang="en-GB" sz="1800" dirty="0" smtClean="0"/>
              <a:t>  Install hard/software, user acceptance test, conversion, changeover</a:t>
            </a:r>
          </a:p>
          <a:p>
            <a:pPr lvl="1">
              <a:tabLst>
                <a:tab pos="2152650" algn="l"/>
              </a:tabLst>
            </a:pPr>
            <a:endParaRPr lang="en-GB" sz="1800" dirty="0" smtClean="0"/>
          </a:p>
          <a:p>
            <a:pPr lvl="1">
              <a:tabLst>
                <a:tab pos="2152650" algn="l"/>
              </a:tabLst>
            </a:pPr>
            <a:r>
              <a:rPr lang="en-GB" sz="1800" b="1" dirty="0" smtClean="0"/>
              <a:t>Input:</a:t>
            </a:r>
            <a:r>
              <a:rPr lang="en-GB" sz="1800" dirty="0" smtClean="0"/>
              <a:t>  Preliminary versions of software</a:t>
            </a:r>
          </a:p>
          <a:p>
            <a:pPr lvl="1">
              <a:tabLst>
                <a:tab pos="2152650" algn="l"/>
              </a:tabLst>
            </a:pPr>
            <a:endParaRPr lang="en-GB" sz="1800" dirty="0" smtClean="0"/>
          </a:p>
          <a:p>
            <a:pPr lvl="1">
              <a:tabLst>
                <a:tab pos="2152650" algn="l"/>
              </a:tabLst>
            </a:pPr>
            <a:r>
              <a:rPr lang="en-GB" sz="1800" b="1" dirty="0" smtClean="0"/>
              <a:t>Output:</a:t>
            </a:r>
            <a:r>
              <a:rPr lang="en-GB" sz="1800" dirty="0" smtClean="0"/>
              <a:t>  Tested, release version of software</a:t>
            </a:r>
          </a:p>
        </p:txBody>
      </p:sp>
    </p:spTree>
    <p:extLst>
      <p:ext uri="{BB962C8B-B14F-4D97-AF65-F5344CB8AC3E}">
        <p14:creationId xmlns:p14="http://schemas.microsoft.com/office/powerpoint/2010/main" val="24956903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Steps In The SDLC</a:t>
            </a:r>
            <a:endParaRPr lang="en-GB" dirty="0"/>
          </a:p>
        </p:txBody>
      </p:sp>
      <p:sp>
        <p:nvSpPr>
          <p:cNvPr id="3" name="Content Placeholder 2"/>
          <p:cNvSpPr>
            <a:spLocks noGrp="1"/>
          </p:cNvSpPr>
          <p:nvPr>
            <p:ph idx="1"/>
          </p:nvPr>
        </p:nvSpPr>
        <p:spPr/>
        <p:txBody>
          <a:bodyPr>
            <a:normAutofit/>
          </a:bodyPr>
          <a:lstStyle/>
          <a:p>
            <a:r>
              <a:rPr lang="en-GB" sz="1800" dirty="0" smtClean="0">
                <a:solidFill>
                  <a:schemeClr val="accent1"/>
                </a:solidFill>
              </a:rPr>
              <a:t>Phase 4 – Development</a:t>
            </a:r>
          </a:p>
          <a:p>
            <a:r>
              <a:rPr lang="en-GB" sz="1800" i="1" dirty="0" smtClean="0"/>
              <a:t>Systems maintenance</a:t>
            </a:r>
            <a:endParaRPr lang="en-GB" sz="1800" dirty="0" smtClean="0"/>
          </a:p>
          <a:p>
            <a:pPr lvl="1">
              <a:tabLst>
                <a:tab pos="2152650" algn="l"/>
              </a:tabLst>
            </a:pPr>
            <a:r>
              <a:rPr lang="en-GB" sz="1800" b="1" dirty="0" smtClean="0"/>
              <a:t>Purpose: </a:t>
            </a:r>
            <a:r>
              <a:rPr lang="en-GB" sz="1800" dirty="0" smtClean="0"/>
              <a:t>To ensure system remains available to end users</a:t>
            </a:r>
          </a:p>
          <a:p>
            <a:pPr lvl="1">
              <a:tabLst>
                <a:tab pos="2152650" algn="l"/>
              </a:tabLst>
            </a:pPr>
            <a:endParaRPr lang="en-GB" sz="1800" dirty="0" smtClean="0"/>
          </a:p>
          <a:p>
            <a:pPr lvl="1">
              <a:tabLst>
                <a:tab pos="2152650" algn="l"/>
              </a:tabLst>
            </a:pPr>
            <a:r>
              <a:rPr lang="en-GB" sz="1800" b="1" dirty="0" smtClean="0"/>
              <a:t>Key activities:</a:t>
            </a:r>
            <a:r>
              <a:rPr lang="en-GB" sz="1800" dirty="0" smtClean="0"/>
              <a:t>  Monitoring errors, reviewing and fixing problems, releasing patches</a:t>
            </a:r>
          </a:p>
          <a:p>
            <a:pPr lvl="1">
              <a:tabLst>
                <a:tab pos="2152650" algn="l"/>
              </a:tabLst>
            </a:pPr>
            <a:endParaRPr lang="en-GB" sz="1800" dirty="0" smtClean="0"/>
          </a:p>
          <a:p>
            <a:pPr lvl="1">
              <a:tabLst>
                <a:tab pos="2152650" algn="l"/>
              </a:tabLst>
            </a:pPr>
            <a:r>
              <a:rPr lang="en-GB" sz="1800" b="1" dirty="0" smtClean="0"/>
              <a:t>Input:</a:t>
            </a:r>
            <a:r>
              <a:rPr lang="en-GB" sz="1800" dirty="0" smtClean="0"/>
              <a:t>  Tested, release version of software</a:t>
            </a:r>
          </a:p>
          <a:p>
            <a:pPr lvl="1">
              <a:tabLst>
                <a:tab pos="2152650" algn="l"/>
              </a:tabLst>
            </a:pPr>
            <a:endParaRPr lang="en-GB" sz="1800" dirty="0" smtClean="0"/>
          </a:p>
          <a:p>
            <a:pPr lvl="1">
              <a:tabLst>
                <a:tab pos="2152650" algn="l"/>
              </a:tabLst>
            </a:pPr>
            <a:r>
              <a:rPr lang="en-GB" sz="1800" b="1" dirty="0" smtClean="0"/>
              <a:t>Output: </a:t>
            </a:r>
            <a:r>
              <a:rPr lang="en-GB" sz="1800" dirty="0" smtClean="0"/>
              <a:t>Revised version of software</a:t>
            </a:r>
            <a:endParaRPr lang="en-GB" sz="1800" dirty="0"/>
          </a:p>
        </p:txBody>
      </p:sp>
    </p:spTree>
    <p:extLst>
      <p:ext uri="{BB962C8B-B14F-4D97-AF65-F5344CB8AC3E}">
        <p14:creationId xmlns:p14="http://schemas.microsoft.com/office/powerpoint/2010/main" val="333657903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480060" y="1988840"/>
            <a:ext cx="8229600" cy="5144237"/>
          </a:xfrm>
        </p:spPr>
        <p:txBody>
          <a:bodyPr>
            <a:normAutofit/>
          </a:bodyPr>
          <a:lstStyle/>
          <a:p>
            <a:pPr lvl="0"/>
            <a:r>
              <a:rPr lang="en-GB" sz="2000" i="1" u="sng" dirty="0" smtClean="0"/>
              <a:t>Project identification / concept formation</a:t>
            </a:r>
            <a:endParaRPr lang="en-GB" sz="2000" dirty="0" smtClean="0"/>
          </a:p>
          <a:p>
            <a:r>
              <a:rPr lang="en-GB" sz="2000" i="1" dirty="0" smtClean="0"/>
              <a:t> </a:t>
            </a:r>
            <a:r>
              <a:rPr lang="en-GB" sz="2000" dirty="0" smtClean="0"/>
              <a:t>The first step in the SDLC is called project identification and selection. </a:t>
            </a:r>
          </a:p>
          <a:p>
            <a:r>
              <a:rPr lang="en-GB" sz="2000" dirty="0" smtClean="0"/>
              <a:t>The key question is </a:t>
            </a:r>
            <a:r>
              <a:rPr lang="en-GB" sz="2000" i="1" dirty="0" smtClean="0"/>
              <a:t>what is the problem</a:t>
            </a:r>
            <a:r>
              <a:rPr lang="en-GB" sz="2000" dirty="0" smtClean="0"/>
              <a:t>? </a:t>
            </a:r>
          </a:p>
          <a:p>
            <a:endParaRPr lang="en-GB" sz="2000" dirty="0" smtClean="0"/>
          </a:p>
          <a:p>
            <a:pPr lvl="1"/>
            <a:r>
              <a:rPr lang="en-GB" sz="2000" dirty="0" smtClean="0"/>
              <a:t>Often the user will encounter difficulties and ask for help; </a:t>
            </a:r>
          </a:p>
          <a:p>
            <a:pPr lvl="1"/>
            <a:r>
              <a:rPr lang="en-GB" sz="2000" dirty="0" smtClean="0"/>
              <a:t>Operational management may identify an area of poor performance within their function; </a:t>
            </a:r>
          </a:p>
          <a:p>
            <a:pPr lvl="1"/>
            <a:r>
              <a:rPr lang="en-GB" sz="2000" dirty="0" smtClean="0"/>
              <a:t>Alternatively, senior management may feel that the current system is not helping to achieve the objectives of the overall business. </a:t>
            </a:r>
          </a:p>
        </p:txBody>
      </p:sp>
    </p:spTree>
    <p:extLst>
      <p:ext uri="{BB962C8B-B14F-4D97-AF65-F5344CB8AC3E}">
        <p14:creationId xmlns:p14="http://schemas.microsoft.com/office/powerpoint/2010/main" val="247716046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198180"/>
          </a:xfrm>
        </p:spPr>
        <p:txBody>
          <a:bodyPr>
            <a:no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467544" y="1988840"/>
            <a:ext cx="8229600" cy="5144237"/>
          </a:xfrm>
        </p:spPr>
        <p:txBody>
          <a:bodyPr>
            <a:normAutofit/>
          </a:bodyPr>
          <a:lstStyle/>
          <a:p>
            <a:pPr lvl="0"/>
            <a:r>
              <a:rPr lang="en-GB" sz="2000" i="1" u="sng" dirty="0" smtClean="0"/>
              <a:t>Project identification / concept formation</a:t>
            </a:r>
            <a:endParaRPr lang="en-GB" sz="2000" dirty="0" smtClean="0"/>
          </a:p>
          <a:p>
            <a:r>
              <a:rPr lang="en-GB" sz="2000" dirty="0" smtClean="0"/>
              <a:t>The main point is that someone identifies the </a:t>
            </a:r>
            <a:r>
              <a:rPr lang="en-GB" sz="2000" u="sng" dirty="0" smtClean="0"/>
              <a:t>need</a:t>
            </a:r>
            <a:r>
              <a:rPr lang="en-GB" sz="2000" dirty="0" smtClean="0"/>
              <a:t> for a new or enhanced system. </a:t>
            </a:r>
          </a:p>
          <a:p>
            <a:r>
              <a:rPr lang="en-GB" sz="2000" dirty="0" smtClean="0"/>
              <a:t>This need for a new system may result from:</a:t>
            </a:r>
          </a:p>
          <a:p>
            <a:pPr lvl="1"/>
            <a:r>
              <a:rPr lang="en-GB" sz="2000" i="1" dirty="0" smtClean="0"/>
              <a:t>problems that occur as a result of current procedures </a:t>
            </a:r>
            <a:r>
              <a:rPr lang="en-GB" sz="2000" dirty="0" smtClean="0"/>
              <a:t>(e.g. taking too long to fulfil customer orders, not having access to up-to-date information); </a:t>
            </a:r>
          </a:p>
          <a:p>
            <a:pPr lvl="1"/>
            <a:r>
              <a:rPr lang="en-GB" sz="2000" i="1" dirty="0" smtClean="0"/>
              <a:t>the desire to perform additional tasks</a:t>
            </a:r>
            <a:r>
              <a:rPr lang="en-GB" sz="2000" dirty="0" smtClean="0"/>
              <a:t> (e.g. generate summary reports); or </a:t>
            </a:r>
          </a:p>
          <a:p>
            <a:pPr lvl="1"/>
            <a:r>
              <a:rPr lang="en-GB" sz="2000" i="1" dirty="0" smtClean="0"/>
              <a:t>the realisation that IT could be used to capitalise on an existing opportunity</a:t>
            </a:r>
            <a:r>
              <a:rPr lang="en-GB" sz="2000" dirty="0" smtClean="0"/>
              <a:t> (e.g. internet trading).</a:t>
            </a:r>
          </a:p>
          <a:p>
            <a:endParaRPr lang="en-GB" sz="2000" dirty="0"/>
          </a:p>
        </p:txBody>
      </p:sp>
    </p:spTree>
    <p:extLst>
      <p:ext uri="{BB962C8B-B14F-4D97-AF65-F5344CB8AC3E}">
        <p14:creationId xmlns:p14="http://schemas.microsoft.com/office/powerpoint/2010/main" val="264441915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480060" y="1916832"/>
            <a:ext cx="8229600" cy="5040999"/>
          </a:xfrm>
        </p:spPr>
        <p:txBody>
          <a:bodyPr>
            <a:normAutofit/>
          </a:bodyPr>
          <a:lstStyle/>
          <a:p>
            <a:pPr lvl="0"/>
            <a:r>
              <a:rPr lang="en-GB" sz="2000" i="1" u="sng" dirty="0" smtClean="0"/>
              <a:t>Project identification / concept formation</a:t>
            </a:r>
          </a:p>
          <a:p>
            <a:pPr lvl="0"/>
            <a:endParaRPr lang="en-GB" sz="2000" dirty="0" smtClean="0"/>
          </a:p>
          <a:p>
            <a:pPr marL="285750" indent="-285750">
              <a:buFont typeface="Arial" panose="020B0604020202020204" pitchFamily="34" charset="0"/>
              <a:buChar char="•"/>
            </a:pPr>
            <a:r>
              <a:rPr lang="en-GB" sz="2000" dirty="0" smtClean="0"/>
              <a:t>Although the need for problem definition may seem obvious, this is perhaps the most frequently by-passed step in the entire SDLC process. </a:t>
            </a:r>
          </a:p>
          <a:p>
            <a:pPr marL="285750" indent="-285750">
              <a:buFont typeface="Arial" panose="020B0604020202020204" pitchFamily="34" charset="0"/>
              <a:buChar char="•"/>
            </a:pPr>
            <a:endParaRPr lang="en-GB" sz="2000" dirty="0" smtClean="0"/>
          </a:p>
          <a:p>
            <a:pPr marL="285750" indent="-285750">
              <a:buFont typeface="Arial" panose="020B0604020202020204" pitchFamily="34" charset="0"/>
              <a:buChar char="•"/>
              <a:tabLst>
                <a:tab pos="0" algn="l"/>
              </a:tabLst>
            </a:pPr>
            <a:r>
              <a:rPr lang="en-GB" sz="2000" dirty="0" smtClean="0"/>
              <a:t>James </a:t>
            </a:r>
            <a:r>
              <a:rPr lang="en-GB" sz="2000" dirty="0" err="1" smtClean="0"/>
              <a:t>Wetherbe</a:t>
            </a:r>
            <a:r>
              <a:rPr lang="en-GB" sz="2000" dirty="0" smtClean="0"/>
              <a:t> (1994) developed a useful framework for classifying problems (the PIECES framework):</a:t>
            </a:r>
          </a:p>
          <a:p>
            <a:endParaRPr lang="en-GB" sz="2000" dirty="0"/>
          </a:p>
        </p:txBody>
      </p:sp>
    </p:spTree>
    <p:extLst>
      <p:ext uri="{BB962C8B-B14F-4D97-AF65-F5344CB8AC3E}">
        <p14:creationId xmlns:p14="http://schemas.microsoft.com/office/powerpoint/2010/main" val="19581225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539552" y="1916832"/>
            <a:ext cx="8229600" cy="5070495"/>
          </a:xfrm>
        </p:spPr>
        <p:txBody>
          <a:bodyPr/>
          <a:lstStyle/>
          <a:p>
            <a:pPr lvl="0"/>
            <a:r>
              <a:rPr lang="en-GB" i="1" u="sng" dirty="0" smtClean="0"/>
              <a:t>Project identification / concept formation</a:t>
            </a:r>
            <a:endParaRPr lang="en-GB" dirty="0" smtClean="0"/>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634741073"/>
              </p:ext>
            </p:extLst>
          </p:nvPr>
        </p:nvGraphicFramePr>
        <p:xfrm>
          <a:off x="1115616" y="2348880"/>
          <a:ext cx="7057144" cy="3657600"/>
        </p:xfrm>
        <a:graphic>
          <a:graphicData uri="http://schemas.openxmlformats.org/drawingml/2006/table">
            <a:tbl>
              <a:tblPr/>
              <a:tblGrid>
                <a:gridCol w="909050">
                  <a:extLst>
                    <a:ext uri="{9D8B030D-6E8A-4147-A177-3AD203B41FA5}">
                      <a16:colId xmlns:a16="http://schemas.microsoft.com/office/drawing/2014/main" val="20000"/>
                    </a:ext>
                  </a:extLst>
                </a:gridCol>
                <a:gridCol w="6148094">
                  <a:extLst>
                    <a:ext uri="{9D8B030D-6E8A-4147-A177-3AD203B41FA5}">
                      <a16:colId xmlns:a16="http://schemas.microsoft.com/office/drawing/2014/main" val="20001"/>
                    </a:ext>
                  </a:extLst>
                </a:gridCol>
              </a:tblGrid>
              <a:tr h="0">
                <a:tc>
                  <a:txBody>
                    <a:bodyPr/>
                    <a:lstStyle/>
                    <a:p>
                      <a:pPr algn="ctr">
                        <a:spcAft>
                          <a:spcPts val="0"/>
                        </a:spcAft>
                      </a:pPr>
                      <a:r>
                        <a:rPr lang="en-GB" sz="2400" b="1" kern="0" dirty="0">
                          <a:solidFill>
                            <a:srgbClr val="92D050"/>
                          </a:solidFill>
                          <a:latin typeface="Rockwell" pitchFamily="18" charset="0"/>
                        </a:rPr>
                        <a:t>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p</a:t>
                      </a:r>
                      <a:r>
                        <a:rPr lang="en-GB" sz="2400" b="1" i="1" dirty="0">
                          <a:latin typeface="Rockwell" pitchFamily="18" charset="0"/>
                          <a:ea typeface="Times New Roman"/>
                        </a:rPr>
                        <a:t>erformance</a:t>
                      </a:r>
                      <a:endParaRPr lang="en-GB" sz="2400" dirty="0">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algn="ctr">
                        <a:spcAft>
                          <a:spcPts val="0"/>
                        </a:spcAft>
                      </a:pPr>
                      <a:r>
                        <a:rPr lang="en-GB" sz="2400" b="1" dirty="0">
                          <a:solidFill>
                            <a:srgbClr val="92D050"/>
                          </a:solidFill>
                          <a:latin typeface="Rockwell" pitchFamily="18" charset="0"/>
                          <a:ea typeface="Times New Roman"/>
                        </a:rPr>
                        <a:t>I</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i</a:t>
                      </a:r>
                      <a:r>
                        <a:rPr lang="en-GB" sz="2400" b="1" i="1" dirty="0">
                          <a:latin typeface="Rockwell" pitchFamily="18" charset="0"/>
                          <a:ea typeface="Times New Roman"/>
                        </a:rPr>
                        <a:t>nformation</a:t>
                      </a:r>
                      <a:r>
                        <a:rPr lang="en-GB" sz="2400" dirty="0">
                          <a:latin typeface="Rockwell" pitchFamily="18" charset="0"/>
                          <a:ea typeface="Times New Roman"/>
                        </a:rPr>
                        <a:t> (and data)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algn="ctr">
                        <a:spcAft>
                          <a:spcPts val="0"/>
                        </a:spcAft>
                      </a:pPr>
                      <a:r>
                        <a:rPr lang="en-GB" sz="2400" b="1" dirty="0">
                          <a:solidFill>
                            <a:srgbClr val="92D050"/>
                          </a:solidFill>
                          <a:latin typeface="Rockwell" pitchFamily="18" charset="0"/>
                          <a:ea typeface="Times New Roman"/>
                        </a:rPr>
                        <a:t>E</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e</a:t>
                      </a:r>
                      <a:r>
                        <a:rPr lang="en-GB" sz="2400" b="1" i="1" dirty="0">
                          <a:latin typeface="Rockwell" pitchFamily="18" charset="0"/>
                          <a:ea typeface="Times New Roman"/>
                        </a:rPr>
                        <a:t>conomics</a:t>
                      </a:r>
                      <a:r>
                        <a:rPr lang="en-GB" sz="2400" dirty="0">
                          <a:latin typeface="Rockwell" pitchFamily="18" charset="0"/>
                          <a:ea typeface="Times New Roman"/>
                        </a:rPr>
                        <a:t>, control costs, or increase profits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algn="ctr">
                        <a:spcAft>
                          <a:spcPts val="0"/>
                        </a:spcAft>
                      </a:pPr>
                      <a:r>
                        <a:rPr lang="en-GB" sz="2400" b="1" dirty="0">
                          <a:solidFill>
                            <a:srgbClr val="92D050"/>
                          </a:solidFill>
                          <a:latin typeface="Rockwell" pitchFamily="18" charset="0"/>
                          <a:ea typeface="Times New Roman"/>
                        </a:rPr>
                        <a:t>C</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c</a:t>
                      </a:r>
                      <a:r>
                        <a:rPr lang="en-GB" sz="2400" b="1" i="1" dirty="0">
                          <a:latin typeface="Rockwell" pitchFamily="18" charset="0"/>
                          <a:ea typeface="Times New Roman"/>
                        </a:rPr>
                        <a:t>ontrol</a:t>
                      </a:r>
                      <a:r>
                        <a:rPr lang="en-GB" sz="2400" dirty="0">
                          <a:latin typeface="Rockwell" pitchFamily="18" charset="0"/>
                          <a:ea typeface="Times New Roman"/>
                        </a:rPr>
                        <a:t> or security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gn="ctr">
                        <a:spcAft>
                          <a:spcPts val="0"/>
                        </a:spcAft>
                      </a:pPr>
                      <a:r>
                        <a:rPr lang="en-GB" sz="2400" b="1" dirty="0">
                          <a:solidFill>
                            <a:srgbClr val="92D050"/>
                          </a:solidFill>
                          <a:latin typeface="Rockwell" pitchFamily="18" charset="0"/>
                          <a:ea typeface="Times New Roman"/>
                        </a:rPr>
                        <a:t>E</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e</a:t>
                      </a:r>
                      <a:r>
                        <a:rPr lang="en-GB" sz="2400" b="1" i="1" dirty="0">
                          <a:latin typeface="Rockwell" pitchFamily="18" charset="0"/>
                          <a:ea typeface="Times New Roman"/>
                        </a:rPr>
                        <a:t>fficiency </a:t>
                      </a:r>
                      <a:r>
                        <a:rPr lang="en-GB" sz="2400" dirty="0">
                          <a:latin typeface="Rockwell" pitchFamily="18" charset="0"/>
                          <a:ea typeface="Times New Roman"/>
                        </a:rPr>
                        <a:t>of people and processes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algn="ctr">
                        <a:spcAft>
                          <a:spcPts val="0"/>
                        </a:spcAft>
                      </a:pPr>
                      <a:r>
                        <a:rPr lang="en-GB" sz="2400" b="1" dirty="0">
                          <a:solidFill>
                            <a:srgbClr val="92D050"/>
                          </a:solidFill>
                          <a:latin typeface="Rockwell" pitchFamily="18" charset="0"/>
                          <a:ea typeface="Times New Roman"/>
                        </a:rPr>
                        <a:t>S</a:t>
                      </a:r>
                      <a:endParaRPr lang="en-GB" sz="2400" dirty="0">
                        <a:solidFill>
                          <a:srgbClr val="92D050"/>
                        </a:solidFill>
                        <a:latin typeface="Rockwell" pitchFamily="18" charset="0"/>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2400" dirty="0">
                          <a:latin typeface="Rockwell" pitchFamily="18" charset="0"/>
                          <a:ea typeface="Times New Roman"/>
                        </a:rPr>
                        <a:t>The need to improve </a:t>
                      </a:r>
                      <a:r>
                        <a:rPr lang="en-GB" sz="2400" b="1" i="1" dirty="0">
                          <a:solidFill>
                            <a:srgbClr val="92D050"/>
                          </a:solidFill>
                          <a:latin typeface="Rockwell" pitchFamily="18" charset="0"/>
                          <a:ea typeface="Times New Roman"/>
                        </a:rPr>
                        <a:t>s</a:t>
                      </a:r>
                      <a:r>
                        <a:rPr lang="en-GB" sz="2400" b="1" i="1" dirty="0">
                          <a:latin typeface="Rockwell" pitchFamily="18" charset="0"/>
                          <a:ea typeface="Times New Roman"/>
                        </a:rPr>
                        <a:t>ervice</a:t>
                      </a:r>
                      <a:r>
                        <a:rPr lang="en-GB" sz="2400" dirty="0">
                          <a:latin typeface="Rockwell" pitchFamily="18" charset="0"/>
                          <a:ea typeface="Times New Roman"/>
                        </a:rPr>
                        <a:t> to customers, suppliers, employees, etc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1008315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910148"/>
          </a:xfrm>
        </p:spPr>
        <p:txBody>
          <a:bodyPr>
            <a:no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457200" y="1988840"/>
            <a:ext cx="8229600" cy="3910505"/>
          </a:xfrm>
        </p:spPr>
        <p:txBody>
          <a:bodyPr>
            <a:normAutofit/>
          </a:bodyPr>
          <a:lstStyle/>
          <a:p>
            <a:pPr marL="285750" indent="-285750">
              <a:buFont typeface="Arial" panose="020B0604020202020204" pitchFamily="34" charset="0"/>
              <a:buChar char="•"/>
            </a:pPr>
            <a:r>
              <a:rPr lang="en-GB" sz="1800" dirty="0" smtClean="0"/>
              <a:t>A preliminary investigation must take place to try to identify the </a:t>
            </a:r>
            <a:r>
              <a:rPr lang="en-GB" sz="1800" u="sng" dirty="0" smtClean="0"/>
              <a:t>problems</a:t>
            </a:r>
            <a:r>
              <a:rPr lang="en-GB" sz="1800" dirty="0" smtClean="0"/>
              <a:t> and their urgency/importance </a:t>
            </a:r>
          </a:p>
          <a:p>
            <a:pPr marL="285750" indent="-285750">
              <a:buFont typeface="Arial" panose="020B0604020202020204" pitchFamily="34" charset="0"/>
              <a:buChar char="•"/>
            </a:pPr>
            <a:endParaRPr lang="en-GB" sz="1800" dirty="0" smtClean="0"/>
          </a:p>
          <a:p>
            <a:pPr marL="285750" indent="-285750">
              <a:buFont typeface="Arial" panose="020B0604020202020204" pitchFamily="34" charset="0"/>
              <a:buChar char="•"/>
            </a:pPr>
            <a:r>
              <a:rPr lang="en-GB" sz="1800" dirty="0" smtClean="0"/>
              <a:t>The PIECES framework can be used as a checklist when trying to identify problems</a:t>
            </a:r>
          </a:p>
          <a:p>
            <a:pPr marL="285750" indent="-285750">
              <a:buFont typeface="Arial" panose="020B0604020202020204" pitchFamily="34" charset="0"/>
              <a:buChar char="•"/>
            </a:pPr>
            <a:endParaRPr lang="en-GB" sz="1800" dirty="0" smtClean="0"/>
          </a:p>
          <a:p>
            <a:pPr marL="285750" indent="-285750">
              <a:buFont typeface="Arial" panose="020B0604020202020204" pitchFamily="34" charset="0"/>
              <a:buChar char="•"/>
            </a:pPr>
            <a:r>
              <a:rPr lang="en-GB" sz="1800" dirty="0" smtClean="0"/>
              <a:t>A systems analyst usually leads this task in consultation with management and users.</a:t>
            </a:r>
          </a:p>
          <a:p>
            <a:pPr marL="285750" indent="-285750">
              <a:buFont typeface="Arial" panose="020B0604020202020204" pitchFamily="34" charset="0"/>
              <a:buChar char="•"/>
            </a:pPr>
            <a:endParaRPr lang="en-GB" sz="1800" dirty="0"/>
          </a:p>
        </p:txBody>
      </p:sp>
    </p:spTree>
    <p:extLst>
      <p:ext uri="{BB962C8B-B14F-4D97-AF65-F5344CB8AC3E}">
        <p14:creationId xmlns:p14="http://schemas.microsoft.com/office/powerpoint/2010/main" val="18499033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611560" y="1988840"/>
            <a:ext cx="8229600" cy="4232787"/>
          </a:xfrm>
        </p:spPr>
        <p:txBody>
          <a:bodyPr>
            <a:normAutofit/>
          </a:bodyPr>
          <a:lstStyle/>
          <a:p>
            <a:pPr>
              <a:buFont typeface="Arial" panose="020B0604020202020204" pitchFamily="34" charset="0"/>
              <a:buChar char="•"/>
            </a:pPr>
            <a:r>
              <a:rPr lang="en-GB" sz="2000" dirty="0" smtClean="0"/>
              <a:t>If the problems are deemed significant, the system project can be defined. </a:t>
            </a:r>
          </a:p>
          <a:p>
            <a:pPr>
              <a:buFont typeface="Arial" panose="020B0604020202020204" pitchFamily="34" charset="0"/>
              <a:buChar char="•"/>
            </a:pPr>
            <a:endParaRPr lang="en-GB" sz="2000" dirty="0" smtClean="0"/>
          </a:p>
          <a:p>
            <a:pPr>
              <a:buFont typeface="Arial" panose="020B0604020202020204" pitchFamily="34" charset="0"/>
              <a:buChar char="•"/>
            </a:pPr>
            <a:r>
              <a:rPr lang="en-GB" sz="2000" dirty="0" smtClean="0"/>
              <a:t>A critical step at this point is the determination of the </a:t>
            </a:r>
            <a:r>
              <a:rPr lang="en-GB" sz="2000" b="1" u="sng" dirty="0" smtClean="0"/>
              <a:t>scope</a:t>
            </a:r>
            <a:r>
              <a:rPr lang="en-GB" sz="2000" dirty="0" smtClean="0"/>
              <a:t> of the new system.  </a:t>
            </a:r>
          </a:p>
          <a:p>
            <a:pPr>
              <a:buFont typeface="Arial" panose="020B0604020202020204" pitchFamily="34" charset="0"/>
              <a:buChar char="•"/>
            </a:pPr>
            <a:endParaRPr lang="en-GB" sz="2000" dirty="0" smtClean="0"/>
          </a:p>
          <a:p>
            <a:pPr marL="285750" indent="-285750">
              <a:buFont typeface="Arial" panose="020B0604020202020204" pitchFamily="34" charset="0"/>
              <a:buChar char="•"/>
            </a:pPr>
            <a:r>
              <a:rPr lang="en-GB" sz="2000" dirty="0" smtClean="0"/>
              <a:t>Scope defines how big the project is - it normally identifies what business processes lie within the boundary of the proposed system and what processes lie outside the system boundary. </a:t>
            </a:r>
            <a:endParaRPr lang="en-GB" sz="2000" dirty="0"/>
          </a:p>
        </p:txBody>
      </p:sp>
    </p:spTree>
    <p:extLst>
      <p:ext uri="{BB962C8B-B14F-4D97-AF65-F5344CB8AC3E}">
        <p14:creationId xmlns:p14="http://schemas.microsoft.com/office/powerpoint/2010/main" val="32889240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p:txBody>
          <a:bodyPr/>
          <a:lstStyle/>
          <a:p>
            <a:r>
              <a:rPr lang="en-GB" dirty="0" smtClean="0"/>
              <a:t>For example, </a:t>
            </a:r>
          </a:p>
          <a:p>
            <a:pPr lvl="1"/>
            <a:r>
              <a:rPr lang="en-GB" sz="2400" dirty="0" smtClean="0"/>
              <a:t>a ‘sales information system’ will include: </a:t>
            </a:r>
          </a:p>
          <a:p>
            <a:pPr lvl="2"/>
            <a:r>
              <a:rPr lang="en-GB" sz="2400" i="1" dirty="0" smtClean="0"/>
              <a:t>data</a:t>
            </a:r>
            <a:r>
              <a:rPr lang="en-GB" sz="2400" dirty="0" smtClean="0"/>
              <a:t> about customers and products ordered</a:t>
            </a:r>
          </a:p>
          <a:p>
            <a:pPr lvl="2"/>
            <a:r>
              <a:rPr lang="en-GB" sz="2400" i="1" dirty="0" smtClean="0"/>
              <a:t>processes</a:t>
            </a:r>
            <a:r>
              <a:rPr lang="en-GB" sz="2400" dirty="0" smtClean="0"/>
              <a:t> for order taking, order tracking and order fulfilment.</a:t>
            </a:r>
          </a:p>
          <a:p>
            <a:pPr lvl="1"/>
            <a:r>
              <a:rPr lang="en-GB" sz="2400" dirty="0" smtClean="0"/>
              <a:t>It will not include employee data or the process for the payment of employees. </a:t>
            </a:r>
            <a:endParaRPr lang="en-GB" sz="2400" dirty="0"/>
          </a:p>
        </p:txBody>
      </p:sp>
    </p:spTree>
    <p:extLst>
      <p:ext uri="{BB962C8B-B14F-4D97-AF65-F5344CB8AC3E}">
        <p14:creationId xmlns:p14="http://schemas.microsoft.com/office/powerpoint/2010/main" val="38760569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755576" y="1916832"/>
            <a:ext cx="7520940" cy="3003785"/>
          </a:xfrm>
        </p:spPr>
        <p:txBody>
          <a:bodyPr>
            <a:normAutofit/>
          </a:bodyPr>
          <a:lstStyle/>
          <a:p>
            <a:pPr marL="0" indent="0"/>
            <a:r>
              <a:rPr lang="en-GB" sz="2800" dirty="0" smtClean="0"/>
              <a:t>Given our understanding of the current system’s problems and the scope of the new project, we can now establish system improvement </a:t>
            </a:r>
            <a:r>
              <a:rPr lang="en-GB" sz="2800" b="1" u="sng" dirty="0" smtClean="0"/>
              <a:t>objectives</a:t>
            </a:r>
            <a:r>
              <a:rPr lang="en-GB" sz="2800" dirty="0" smtClean="0"/>
              <a:t> – what we hope to achieve with the new system. </a:t>
            </a:r>
          </a:p>
          <a:p>
            <a:pPr marL="0" indent="0"/>
            <a:r>
              <a:rPr lang="en-GB" sz="2800" dirty="0" smtClean="0"/>
              <a:t>Objectives represent the first attempt to establish expectations for any new system</a:t>
            </a:r>
            <a:r>
              <a:rPr lang="en-GB" dirty="0" smtClean="0"/>
              <a:t>.  </a:t>
            </a:r>
          </a:p>
        </p:txBody>
      </p:sp>
    </p:spTree>
    <p:extLst>
      <p:ext uri="{BB962C8B-B14F-4D97-AF65-F5344CB8AC3E}">
        <p14:creationId xmlns:p14="http://schemas.microsoft.com/office/powerpoint/2010/main" val="313499608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p:txBody>
          <a:bodyPr>
            <a:normAutofit/>
          </a:bodyPr>
          <a:lstStyle/>
          <a:p>
            <a:pPr marL="0" indent="0"/>
            <a:r>
              <a:rPr lang="en-GB" sz="1800" dirty="0" smtClean="0"/>
              <a:t>For each significant problem, the analyst and users should define specific system improvement objectives. </a:t>
            </a:r>
          </a:p>
          <a:p>
            <a:pPr marL="0" indent="0"/>
            <a:r>
              <a:rPr lang="en-GB" sz="1800" dirty="0" smtClean="0"/>
              <a:t>These objectives should be precise, measurable statements of business performance.  </a:t>
            </a:r>
          </a:p>
          <a:p>
            <a:pPr marL="0" indent="0"/>
            <a:r>
              <a:rPr lang="en-GB" sz="1800" dirty="0" smtClean="0"/>
              <a:t>Some examples might include:</a:t>
            </a:r>
          </a:p>
          <a:p>
            <a:pPr marL="0" lvl="1" indent="0"/>
            <a:r>
              <a:rPr lang="en-GB" sz="1800" dirty="0" smtClean="0"/>
              <a:t>Increase by 25% the number of loan applications that can be processed during an eight-hour shift.</a:t>
            </a:r>
          </a:p>
          <a:p>
            <a:pPr marL="0" lvl="1" indent="0"/>
            <a:r>
              <a:rPr lang="en-GB" sz="1800" dirty="0" smtClean="0"/>
              <a:t>Order information must be accessed in under 1 minute.</a:t>
            </a:r>
          </a:p>
          <a:p>
            <a:pPr marL="0" lvl="1" indent="0"/>
            <a:r>
              <a:rPr lang="en-GB" sz="1800" dirty="0" smtClean="0"/>
              <a:t>Customers must be given accurate delivery dates.</a:t>
            </a:r>
          </a:p>
          <a:p>
            <a:pPr marL="0" lvl="1" indent="0"/>
            <a:r>
              <a:rPr lang="en-GB" sz="1800" dirty="0" smtClean="0"/>
              <a:t>All customer orders must be processed within 24 hours of receipt. </a:t>
            </a:r>
            <a:endParaRPr lang="en-GB" sz="1800" dirty="0"/>
          </a:p>
        </p:txBody>
      </p:sp>
    </p:spTree>
    <p:extLst>
      <p:ext uri="{BB962C8B-B14F-4D97-AF65-F5344CB8AC3E}">
        <p14:creationId xmlns:p14="http://schemas.microsoft.com/office/powerpoint/2010/main" val="197025845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755576" y="2204864"/>
            <a:ext cx="7520940" cy="3888432"/>
          </a:xfrm>
        </p:spPr>
        <p:txBody>
          <a:bodyPr>
            <a:noAutofit/>
          </a:bodyPr>
          <a:lstStyle/>
          <a:p>
            <a:pPr marL="0" indent="0"/>
            <a:r>
              <a:rPr lang="en-GB" sz="1800" dirty="0" smtClean="0"/>
              <a:t>We also need to define any </a:t>
            </a:r>
            <a:r>
              <a:rPr lang="en-GB" sz="1800" b="1" u="sng" dirty="0" smtClean="0"/>
              <a:t>constraints</a:t>
            </a:r>
            <a:r>
              <a:rPr lang="en-GB" sz="1800" dirty="0" smtClean="0"/>
              <a:t> that might limit or restrict the study/solution in any way.  </a:t>
            </a:r>
          </a:p>
          <a:p>
            <a:pPr marL="0" indent="0"/>
            <a:r>
              <a:rPr lang="en-GB" sz="1800" dirty="0" smtClean="0"/>
              <a:t>Constraints fall into four main categories:</a:t>
            </a:r>
          </a:p>
          <a:p>
            <a:pPr marL="0" lvl="1" indent="0">
              <a:tabLst>
                <a:tab pos="2152650" algn="l"/>
              </a:tabLst>
            </a:pPr>
            <a:r>
              <a:rPr lang="en-GB" sz="1800" i="1" dirty="0" smtClean="0"/>
              <a:t>Schedule</a:t>
            </a:r>
            <a:r>
              <a:rPr lang="en-GB" sz="1800" dirty="0" smtClean="0"/>
              <a:t>: e.g. the new system must be operational by April 20XX</a:t>
            </a:r>
          </a:p>
          <a:p>
            <a:pPr marL="0" lvl="1" indent="0">
              <a:tabLst>
                <a:tab pos="2152650" algn="l"/>
              </a:tabLst>
            </a:pPr>
            <a:endParaRPr lang="en-GB" sz="1800" dirty="0" smtClean="0"/>
          </a:p>
          <a:p>
            <a:pPr marL="0" lvl="1" indent="0">
              <a:tabLst>
                <a:tab pos="2152650" algn="l"/>
              </a:tabLst>
            </a:pPr>
            <a:r>
              <a:rPr lang="en-GB" sz="1800" i="1" dirty="0" smtClean="0"/>
              <a:t>Cost</a:t>
            </a:r>
            <a:r>
              <a:rPr lang="en-GB" sz="1800" dirty="0" smtClean="0"/>
              <a:t>: e.g. the new system must not cost more than £100, 000.</a:t>
            </a:r>
          </a:p>
          <a:p>
            <a:pPr marL="0" lvl="1" indent="0">
              <a:tabLst>
                <a:tab pos="2152650" algn="l"/>
              </a:tabLst>
            </a:pPr>
            <a:endParaRPr lang="en-GB" sz="1800" dirty="0" smtClean="0"/>
          </a:p>
          <a:p>
            <a:pPr marL="0" lvl="1" indent="0">
              <a:tabLst>
                <a:tab pos="2152650" algn="l"/>
              </a:tabLst>
            </a:pPr>
            <a:r>
              <a:rPr lang="en-GB" sz="1800" i="1" dirty="0" smtClean="0"/>
              <a:t>Technology</a:t>
            </a:r>
            <a:r>
              <a:rPr lang="en-GB" sz="1800" dirty="0" smtClean="0"/>
              <a:t>: e.g. the new system must be in real-time and must be compatible with the DB2 database management system.</a:t>
            </a:r>
          </a:p>
          <a:p>
            <a:pPr marL="0" lvl="1" indent="0">
              <a:tabLst>
                <a:tab pos="2152650" algn="l"/>
              </a:tabLst>
            </a:pPr>
            <a:endParaRPr lang="en-GB" sz="1800" dirty="0" smtClean="0"/>
          </a:p>
          <a:p>
            <a:pPr marL="0" lvl="1" indent="0">
              <a:tabLst>
                <a:tab pos="2152650" algn="l"/>
              </a:tabLst>
            </a:pPr>
            <a:r>
              <a:rPr lang="en-GB" sz="1800" i="1" dirty="0" smtClean="0"/>
              <a:t>Policy</a:t>
            </a:r>
            <a:r>
              <a:rPr lang="en-GB" sz="1800" dirty="0" smtClean="0"/>
              <a:t>: e.g. the new system must use double declining balance inventory techniques. There will be no increase in the order processing workforce.</a:t>
            </a:r>
            <a:endParaRPr lang="en-GB" sz="1800" dirty="0"/>
          </a:p>
        </p:txBody>
      </p:sp>
    </p:spTree>
    <p:extLst>
      <p:ext uri="{BB962C8B-B14F-4D97-AF65-F5344CB8AC3E}">
        <p14:creationId xmlns:p14="http://schemas.microsoft.com/office/powerpoint/2010/main" val="3082948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822960" y="1916832"/>
            <a:ext cx="7520940" cy="3912548"/>
          </a:xfrm>
        </p:spPr>
        <p:txBody>
          <a:bodyPr>
            <a:normAutofit fontScale="92500" lnSpcReduction="10000"/>
          </a:bodyPr>
          <a:lstStyle/>
          <a:p>
            <a:pPr marL="0" indent="0"/>
            <a:r>
              <a:rPr lang="en-GB" sz="2400" dirty="0" smtClean="0"/>
              <a:t>The outcome of this first step, problem identification, is a written </a:t>
            </a:r>
            <a:r>
              <a:rPr lang="en-GB" sz="2400" b="1" dirty="0" smtClean="0"/>
              <a:t>statement of scope and objectives</a:t>
            </a:r>
            <a:r>
              <a:rPr lang="en-GB" sz="2400" dirty="0" smtClean="0"/>
              <a:t>.  </a:t>
            </a:r>
          </a:p>
          <a:p>
            <a:pPr marL="0" indent="0"/>
            <a:r>
              <a:rPr lang="en-GB" sz="2400" dirty="0" smtClean="0"/>
              <a:t>This brief document outlines the analyst’s understanding of:</a:t>
            </a:r>
          </a:p>
          <a:p>
            <a:pPr marL="0" indent="0"/>
            <a:endParaRPr lang="en-GB" sz="2400" dirty="0" smtClean="0"/>
          </a:p>
          <a:p>
            <a:pPr marL="0" lvl="1" indent="0"/>
            <a:r>
              <a:rPr lang="en-GB" sz="2100" dirty="0" smtClean="0"/>
              <a:t>the </a:t>
            </a:r>
            <a:r>
              <a:rPr lang="en-GB" sz="2100" b="1" dirty="0" smtClean="0"/>
              <a:t>problems</a:t>
            </a:r>
            <a:r>
              <a:rPr lang="en-GB" sz="2100" dirty="0" smtClean="0"/>
              <a:t> with the current system; </a:t>
            </a:r>
          </a:p>
          <a:p>
            <a:pPr marL="0" lvl="1" indent="0"/>
            <a:r>
              <a:rPr lang="en-GB" sz="2100" dirty="0" smtClean="0"/>
              <a:t>the </a:t>
            </a:r>
            <a:r>
              <a:rPr lang="en-GB" sz="2100" b="1" dirty="0" smtClean="0"/>
              <a:t>scope</a:t>
            </a:r>
            <a:r>
              <a:rPr lang="en-GB" sz="2100" dirty="0" smtClean="0"/>
              <a:t> of the new system;</a:t>
            </a:r>
          </a:p>
          <a:p>
            <a:pPr marL="0" lvl="1" indent="0"/>
            <a:r>
              <a:rPr lang="en-GB" sz="2100" dirty="0" smtClean="0"/>
              <a:t>the </a:t>
            </a:r>
            <a:r>
              <a:rPr lang="en-GB" sz="2100" b="1" dirty="0" smtClean="0"/>
              <a:t>objectives</a:t>
            </a:r>
            <a:r>
              <a:rPr lang="en-GB" sz="2100" dirty="0" smtClean="0"/>
              <a:t> of the new system, based on the requirements stated by users and management;</a:t>
            </a:r>
          </a:p>
          <a:p>
            <a:pPr marL="0" lvl="1" indent="0"/>
            <a:r>
              <a:rPr lang="en-GB" sz="2100" dirty="0" smtClean="0"/>
              <a:t>the </a:t>
            </a:r>
            <a:r>
              <a:rPr lang="en-GB" sz="2100" b="1" dirty="0" smtClean="0"/>
              <a:t>constraints</a:t>
            </a:r>
            <a:r>
              <a:rPr lang="en-GB" sz="2100" dirty="0" smtClean="0"/>
              <a:t> imposed on the new system;</a:t>
            </a:r>
          </a:p>
          <a:p>
            <a:pPr marL="0" lvl="1" indent="0"/>
            <a:r>
              <a:rPr lang="en-GB" sz="2100" dirty="0" smtClean="0"/>
              <a:t>any broad, </a:t>
            </a:r>
            <a:r>
              <a:rPr lang="en-GB" sz="2100" b="1" dirty="0" smtClean="0"/>
              <a:t>preliminary ideas</a:t>
            </a:r>
            <a:r>
              <a:rPr lang="en-GB" sz="2100" dirty="0" smtClean="0"/>
              <a:t>/solutions that seem evident;</a:t>
            </a:r>
          </a:p>
          <a:p>
            <a:pPr marL="0" lvl="1" indent="0"/>
            <a:r>
              <a:rPr lang="en-GB" sz="2100" dirty="0" smtClean="0"/>
              <a:t>the </a:t>
            </a:r>
            <a:r>
              <a:rPr lang="en-GB" sz="2100" b="1" dirty="0" smtClean="0"/>
              <a:t>next stage</a:t>
            </a:r>
            <a:r>
              <a:rPr lang="en-GB" sz="2100" dirty="0" smtClean="0"/>
              <a:t> in the SDLC, e.g. feasibility study; </a:t>
            </a:r>
          </a:p>
          <a:p>
            <a:pPr marL="0" lvl="1" indent="0"/>
            <a:r>
              <a:rPr lang="en-GB" sz="2100" dirty="0" smtClean="0"/>
              <a:t>who, in the client organisation,  will supervise and </a:t>
            </a:r>
            <a:r>
              <a:rPr lang="en-GB" sz="2100" b="1" dirty="0" smtClean="0"/>
              <a:t>authorise</a:t>
            </a:r>
            <a:r>
              <a:rPr lang="en-GB" sz="2100" dirty="0" smtClean="0"/>
              <a:t> the project. </a:t>
            </a:r>
            <a:endParaRPr lang="en-GB" sz="2100" dirty="0"/>
          </a:p>
        </p:txBody>
      </p:sp>
    </p:spTree>
    <p:extLst>
      <p:ext uri="{BB962C8B-B14F-4D97-AF65-F5344CB8AC3E}">
        <p14:creationId xmlns:p14="http://schemas.microsoft.com/office/powerpoint/2010/main" val="108745395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Project identification and selection/feasibility </a:t>
            </a:r>
            <a:endParaRPr lang="en-GB" sz="2800" dirty="0"/>
          </a:p>
        </p:txBody>
      </p:sp>
      <p:sp>
        <p:nvSpPr>
          <p:cNvPr id="3" name="Content Placeholder 2"/>
          <p:cNvSpPr>
            <a:spLocks noGrp="1"/>
          </p:cNvSpPr>
          <p:nvPr>
            <p:ph idx="1"/>
          </p:nvPr>
        </p:nvSpPr>
        <p:spPr>
          <a:xfrm>
            <a:off x="467544" y="1988840"/>
            <a:ext cx="8436077" cy="3955635"/>
          </a:xfrm>
        </p:spPr>
        <p:txBody>
          <a:bodyPr>
            <a:noAutofit/>
          </a:bodyPr>
          <a:lstStyle/>
          <a:p>
            <a:pPr marL="0" indent="0">
              <a:buNone/>
            </a:pPr>
            <a:r>
              <a:rPr lang="en-GB" sz="2000" dirty="0" smtClean="0"/>
              <a:t>The purpose of this document is to get user and management involvement and feedback</a:t>
            </a:r>
          </a:p>
          <a:p>
            <a:pPr marL="0" lvl="1" indent="0">
              <a:buNone/>
            </a:pPr>
            <a:r>
              <a:rPr lang="en-GB" sz="2000" dirty="0" smtClean="0"/>
              <a:t>People respond to written statements.  They ask for clarification; they correct any obvious errors or misunderstandings </a:t>
            </a:r>
          </a:p>
          <a:p>
            <a:pPr marL="0" indent="0">
              <a:buNone/>
            </a:pPr>
            <a:r>
              <a:rPr lang="en-GB" sz="2000" dirty="0" smtClean="0"/>
              <a:t>This is why a clear statement of scope and objectives is important. </a:t>
            </a:r>
          </a:p>
          <a:p>
            <a:pPr marL="0" indent="0"/>
            <a:r>
              <a:rPr lang="en-GB" sz="2000" dirty="0" smtClean="0"/>
              <a:t>Although this stage of the SDLC can be brief, lasting a day or two, or less, it is essential that the users, management and the analyst agree on a general direction very early in the project. </a:t>
            </a:r>
          </a:p>
          <a:p>
            <a:pPr marL="0" indent="0">
              <a:buNone/>
            </a:pPr>
            <a:r>
              <a:rPr lang="en-GB" sz="2000" dirty="0" smtClean="0"/>
              <a:t>A misunderstanding of the problem definition virtually guarantees that the new system will fail to solve the problem.  </a:t>
            </a:r>
            <a:endParaRPr lang="en-GB" sz="2000" dirty="0"/>
          </a:p>
        </p:txBody>
      </p:sp>
    </p:spTree>
    <p:extLst>
      <p:ext uri="{BB962C8B-B14F-4D97-AF65-F5344CB8AC3E}">
        <p14:creationId xmlns:p14="http://schemas.microsoft.com/office/powerpoint/2010/main" val="193007854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Summary</a:t>
            </a:r>
            <a:endParaRPr lang="en-GB" dirty="0"/>
          </a:p>
        </p:txBody>
      </p:sp>
      <p:sp>
        <p:nvSpPr>
          <p:cNvPr id="3" name="Content Placeholder 2"/>
          <p:cNvSpPr>
            <a:spLocks noGrp="1"/>
          </p:cNvSpPr>
          <p:nvPr>
            <p:ph idx="1"/>
          </p:nvPr>
        </p:nvSpPr>
        <p:spPr/>
        <p:txBody>
          <a:bodyPr/>
          <a:lstStyle/>
          <a:p>
            <a:pPr marL="548640" lvl="1" indent="-411480">
              <a:buClr>
                <a:schemeClr val="tx1">
                  <a:shade val="95000"/>
                </a:schemeClr>
              </a:buClr>
              <a:buSzPct val="65000"/>
              <a:buFont typeface="Wingdings 2"/>
              <a:buChar char=""/>
            </a:pPr>
            <a:r>
              <a:rPr lang="en-GB" sz="2400" dirty="0" smtClean="0"/>
              <a:t>An information system can be defined as </a:t>
            </a:r>
            <a:r>
              <a:rPr lang="en-GB" sz="2400" i="1" dirty="0" smtClean="0"/>
              <a:t>“A system designed to produce information that can be used to support the activities of managers and other workers.”</a:t>
            </a:r>
          </a:p>
          <a:p>
            <a:pPr marL="548640" lvl="1" indent="-411480">
              <a:buClr>
                <a:schemeClr val="tx1">
                  <a:shade val="95000"/>
                </a:schemeClr>
              </a:buClr>
              <a:buSzPct val="65000"/>
              <a:buFont typeface="Wingdings 2"/>
              <a:buChar char=""/>
            </a:pPr>
            <a:endParaRPr lang="en-GB" sz="2400" i="1" dirty="0" smtClean="0"/>
          </a:p>
          <a:p>
            <a:pPr marL="548640" lvl="1" indent="-411480">
              <a:buClr>
                <a:schemeClr val="tx1">
                  <a:shade val="95000"/>
                </a:schemeClr>
              </a:buClr>
              <a:buSzPct val="65000"/>
              <a:buFont typeface="Wingdings 2"/>
              <a:buChar char=""/>
            </a:pPr>
            <a:r>
              <a:rPr lang="en-GB" sz="2400" dirty="0" smtClean="0"/>
              <a:t>A CBIS is made up of hardware, software, telecommunications, people and procedures</a:t>
            </a:r>
          </a:p>
          <a:p>
            <a:pPr marL="548640" lvl="1" indent="-411480">
              <a:buClr>
                <a:schemeClr val="tx1">
                  <a:shade val="95000"/>
                </a:schemeClr>
              </a:buClr>
              <a:buSzPct val="65000"/>
              <a:buFont typeface="Wingdings 2"/>
              <a:buChar char=""/>
            </a:pPr>
            <a:endParaRPr lang="en-GB" sz="2400" dirty="0" smtClean="0"/>
          </a:p>
        </p:txBody>
      </p:sp>
      <p:sp>
        <p:nvSpPr>
          <p:cNvPr id="4" name="Slide Number Placeholder 3"/>
          <p:cNvSpPr>
            <a:spLocks noGrp="1"/>
          </p:cNvSpPr>
          <p:nvPr>
            <p:ph type="sldNum" sz="quarter" idx="4294967295"/>
          </p:nvPr>
        </p:nvSpPr>
        <p:spPr>
          <a:xfrm>
            <a:off x="7425344" y="6459786"/>
            <a:ext cx="984019" cy="365125"/>
          </a:xfrm>
        </p:spPr>
        <p:txBody>
          <a:bodyPr/>
          <a:lstStyle/>
          <a:p>
            <a:fld id="{B32D2D4F-B262-4018-8594-6B1FE2F875A5}" type="slidenum">
              <a:rPr lang="en-GB" smtClean="0"/>
              <a:pPr/>
              <a:t>34</a:t>
            </a:fld>
            <a:endParaRPr lang="en-GB" dirty="0"/>
          </a:p>
        </p:txBody>
      </p:sp>
    </p:spTree>
    <p:extLst>
      <p:ext uri="{BB962C8B-B14F-4D97-AF65-F5344CB8AC3E}">
        <p14:creationId xmlns:p14="http://schemas.microsoft.com/office/powerpoint/2010/main" val="4190661787"/>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TM02900769[[fn=Retrospect]]</Template>
  <TotalTime>4765</TotalTime>
  <Words>2024</Words>
  <Application>Microsoft Office PowerPoint</Application>
  <PresentationFormat>On-screen Show (4:3)</PresentationFormat>
  <Paragraphs>271</Paragraphs>
  <Slides>34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Calibri</vt:lpstr>
      <vt:lpstr>Calibri Light</vt:lpstr>
      <vt:lpstr>Rockwell</vt:lpstr>
      <vt:lpstr>Times New Roman</vt:lpstr>
      <vt:lpstr>Wingdings 2</vt:lpstr>
      <vt:lpstr>Retrospect</vt:lpstr>
      <vt:lpstr>Information engineering</vt:lpstr>
      <vt:lpstr>Introduction</vt:lpstr>
      <vt:lpstr>The Qualities of Good Information</vt:lpstr>
      <vt:lpstr>Systems and Information Systems</vt:lpstr>
      <vt:lpstr>Information Systems</vt:lpstr>
      <vt:lpstr>Does This Make Sense What is it ?</vt:lpstr>
      <vt:lpstr>Now We have Some Information</vt:lpstr>
      <vt:lpstr>What is Information Systems Analysis and Design?</vt:lpstr>
      <vt:lpstr>The Systems Development Lifecycle (SDLC)</vt:lpstr>
      <vt:lpstr>The Systems Development Lifecycle (SDLC)</vt:lpstr>
      <vt:lpstr>Waterfall Model</vt:lpstr>
      <vt:lpstr>The Systems Development Lifecycle (SDLC)</vt:lpstr>
      <vt:lpstr>SDLC</vt:lpstr>
      <vt:lpstr>Steps In The SDLC</vt:lpstr>
      <vt:lpstr>Steps In The SDLC</vt:lpstr>
      <vt:lpstr>Steps In The SDLC</vt:lpstr>
      <vt:lpstr>Steps In The SDLC</vt:lpstr>
      <vt:lpstr>Steps In The SDLC</vt:lpstr>
      <vt:lpstr>Steps In The SDLC</vt:lpstr>
      <vt:lpstr>Steps In The SDLC</vt:lpstr>
      <vt:lpstr>Steps In The SDLC</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Project identification and selection/feasibility </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29</cp:revision>
  <dcterms:created xsi:type="dcterms:W3CDTF">2014-09-30T14:41:41Z</dcterms:created>
  <dcterms:modified xsi:type="dcterms:W3CDTF">2019-09-30T08:03:56Z</dcterms:modified>
</cp:coreProperties>
</file>