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91" r:id="rId21"/>
    <p:sldId id="278" r:id="rId22"/>
    <p:sldId id="279" r:id="rId23"/>
    <p:sldId id="292" r:id="rId24"/>
    <p:sldId id="293" r:id="rId25"/>
    <p:sldId id="295" r:id="rId26"/>
    <p:sldId id="294" r:id="rId27"/>
    <p:sldId id="296" r:id="rId28"/>
    <p:sldId id="280" r:id="rId29"/>
    <p:sldId id="281" r:id="rId30"/>
    <p:sldId id="282" r:id="rId31"/>
    <p:sldId id="297" r:id="rId32"/>
    <p:sldId id="283" r:id="rId33"/>
    <p:sldId id="284" r:id="rId34"/>
    <p:sldId id="285" r:id="rId35"/>
    <p:sldId id="286" r:id="rId36"/>
    <p:sldId id="287" r:id="rId37"/>
    <p:sldId id="290" r:id="rId38"/>
    <p:sldId id="288" r:id="rId39"/>
    <p:sldId id="289"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37FA06BA-9823-413F-B1DE-415BAF2BEB32}"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7081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FA06BA-9823-413F-B1DE-415BAF2BEB32}" type="slidenum">
              <a:rPr lang="en-GB" smtClean="0"/>
              <a:t>‹#›</a:t>
            </a:fld>
            <a:endParaRPr lang="en-GB"/>
          </a:p>
        </p:txBody>
      </p:sp>
    </p:spTree>
    <p:extLst>
      <p:ext uri="{BB962C8B-B14F-4D97-AF65-F5344CB8AC3E}">
        <p14:creationId xmlns:p14="http://schemas.microsoft.com/office/powerpoint/2010/main" val="564911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FA06BA-9823-413F-B1DE-415BAF2BEB32}"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65031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D05CD1B-8FD8-43D5-8DA3-1E22B0C5DE66}" type="datetimeFigureOut">
              <a:rPr lang="en-GB" smtClean="0"/>
              <a:t>26/09/2019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FA06BA-9823-413F-B1DE-415BAF2BEB32}" type="slidenum">
              <a:rPr lang="en-GB" smtClean="0"/>
              <a:t>‹#›</a:t>
            </a:fld>
            <a:endParaRPr lang="en-GB"/>
          </a:p>
        </p:txBody>
      </p:sp>
    </p:spTree>
    <p:extLst>
      <p:ext uri="{BB962C8B-B14F-4D97-AF65-F5344CB8AC3E}">
        <p14:creationId xmlns:p14="http://schemas.microsoft.com/office/powerpoint/2010/main" val="329378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D05CD1B-8FD8-43D5-8DA3-1E22B0C5DE66}" type="datetimeFigureOut">
              <a:rPr lang="en-GB" smtClean="0"/>
              <a:t>26/09/2019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FA06BA-9823-413F-B1DE-415BAF2BEB32}"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26969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D05CD1B-8FD8-43D5-8DA3-1E22B0C5DE66}" type="datetimeFigureOut">
              <a:rPr lang="en-GB" smtClean="0"/>
              <a:t>26/09/2019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FA06BA-9823-413F-B1DE-415BAF2BEB32}"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8283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05CD1B-8FD8-43D5-8DA3-1E22B0C5DE66}" type="datetimeFigureOut">
              <a:rPr lang="en-GB" smtClean="0"/>
              <a:t>26/09/2019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FA06BA-9823-413F-B1DE-415BAF2BEB32}" type="slidenum">
              <a:rPr lang="en-GB" smtClean="0"/>
              <a:t>‹#›</a:t>
            </a:fld>
            <a:endParaRPr lang="en-GB"/>
          </a:p>
        </p:txBody>
      </p:sp>
    </p:spTree>
    <p:extLst>
      <p:ext uri="{BB962C8B-B14F-4D97-AF65-F5344CB8AC3E}">
        <p14:creationId xmlns:p14="http://schemas.microsoft.com/office/powerpoint/2010/main" val="879158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D05CD1B-8FD8-43D5-8DA3-1E22B0C5DE66}" type="datetimeFigureOut">
              <a:rPr lang="en-GB" smtClean="0"/>
              <a:t>26/09/2019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FA06BA-9823-413F-B1DE-415BAF2BEB32}"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15241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D05CD1B-8FD8-43D5-8DA3-1E22B0C5DE66}" type="datetimeFigureOut">
              <a:rPr lang="en-GB" smtClean="0"/>
              <a:t>26/09/2019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FA06BA-9823-413F-B1DE-415BAF2BEB32}" type="slidenum">
              <a:rPr lang="en-GB" smtClean="0"/>
              <a:t>‹#›</a:t>
            </a:fld>
            <a:endParaRPr lang="en-GB"/>
          </a:p>
        </p:txBody>
      </p:sp>
    </p:spTree>
    <p:extLst>
      <p:ext uri="{BB962C8B-B14F-4D97-AF65-F5344CB8AC3E}">
        <p14:creationId xmlns:p14="http://schemas.microsoft.com/office/powerpoint/2010/main" val="823749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D05CD1B-8FD8-43D5-8DA3-1E22B0C5DE66}" type="datetimeFigureOut">
              <a:rPr lang="en-GB" smtClean="0"/>
              <a:t>26/09/2019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FA06BA-9823-413F-B1DE-415BAF2BEB32}" type="slidenum">
              <a:rPr lang="en-GB" smtClean="0"/>
              <a:t>‹#›</a:t>
            </a:fld>
            <a:endParaRPr lang="en-GB"/>
          </a:p>
        </p:txBody>
      </p:sp>
    </p:spTree>
    <p:extLst>
      <p:ext uri="{BB962C8B-B14F-4D97-AF65-F5344CB8AC3E}">
        <p14:creationId xmlns:p14="http://schemas.microsoft.com/office/powerpoint/2010/main" val="176968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FA06BA-9823-413F-B1DE-415BAF2BEB32}"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05522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FA06BA-9823-413F-B1DE-415BAF2BEB32}"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207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FA06BA-9823-413F-B1DE-415BAF2BEB32}" type="slidenum">
              <a:rPr lang="en-GB" smtClean="0"/>
              <a:t>‹#›</a:t>
            </a:fld>
            <a:endParaRPr lang="en-GB"/>
          </a:p>
        </p:txBody>
      </p:sp>
    </p:spTree>
    <p:extLst>
      <p:ext uri="{BB962C8B-B14F-4D97-AF65-F5344CB8AC3E}">
        <p14:creationId xmlns:p14="http://schemas.microsoft.com/office/powerpoint/2010/main" val="37683673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FA06BA-9823-413F-B1DE-415BAF2BEB32}"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65808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FA06BA-9823-413F-B1DE-415BAF2BEB32}"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613970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FA06BA-9823-413F-B1DE-415BAF2BEB32}"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03434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D05CD1B-8FD8-43D5-8DA3-1E22B0C5DE66}"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FA06BA-9823-413F-B1DE-415BAF2BEB32}"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203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D05CD1B-8FD8-43D5-8DA3-1E22B0C5DE66}" type="datetimeFigureOut">
              <a:rPr lang="en-GB" smtClean="0"/>
              <a:t>26/09/2019</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7FA06BA-9823-413F-B1DE-415BAF2BEB32}" type="slidenum">
              <a:rPr lang="en-GB" smtClean="0"/>
              <a:t>‹#›</a:t>
            </a:fld>
            <a:endParaRPr lang="en-GB"/>
          </a:p>
        </p:txBody>
      </p:sp>
    </p:spTree>
    <p:extLst>
      <p:ext uri="{BB962C8B-B14F-4D97-AF65-F5344CB8AC3E}">
        <p14:creationId xmlns:p14="http://schemas.microsoft.com/office/powerpoint/2010/main" val="20071338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mtClean="0"/>
              <a:t>ECGE4001Q</a:t>
            </a:r>
            <a:endParaRPr lang="en-GB" dirty="0"/>
          </a:p>
        </p:txBody>
      </p:sp>
      <p:sp>
        <p:nvSpPr>
          <p:cNvPr id="3" name="Subtitle 2"/>
          <p:cNvSpPr>
            <a:spLocks noGrp="1"/>
          </p:cNvSpPr>
          <p:nvPr>
            <p:ph type="subTitle" idx="1"/>
          </p:nvPr>
        </p:nvSpPr>
        <p:spPr/>
        <p:txBody>
          <a:bodyPr/>
          <a:lstStyle/>
          <a:p>
            <a:r>
              <a:rPr lang="en-GB" smtClean="0"/>
              <a:t>Dr Caroline Lohmann-Hancock</a:t>
            </a:r>
            <a:endParaRPr lang="en-GB" dirty="0"/>
          </a:p>
        </p:txBody>
      </p:sp>
    </p:spTree>
    <p:extLst>
      <p:ext uri="{BB962C8B-B14F-4D97-AF65-F5344CB8AC3E}">
        <p14:creationId xmlns:p14="http://schemas.microsoft.com/office/powerpoint/2010/main" val="67747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Essay Writing Stages</a:t>
            </a:r>
            <a:br>
              <a:rPr lang="en-GB" dirty="0" smtClean="0"/>
            </a:br>
            <a:r>
              <a:rPr lang="en-GB" dirty="0" err="1" smtClean="0"/>
              <a:t>Camau</a:t>
            </a:r>
            <a:r>
              <a:rPr lang="en-GB" dirty="0" smtClean="0"/>
              <a:t> </a:t>
            </a:r>
            <a:r>
              <a:rPr lang="en-GB" dirty="0" err="1" smtClean="0"/>
              <a:t>Ysgrifennu</a:t>
            </a:r>
            <a:r>
              <a:rPr lang="en-GB" dirty="0" smtClean="0"/>
              <a:t> </a:t>
            </a:r>
            <a:r>
              <a:rPr lang="en-GB" dirty="0" err="1" smtClean="0"/>
              <a:t>Traethawd</a:t>
            </a:r>
            <a:endParaRPr lang="en-GB" dirty="0"/>
          </a:p>
        </p:txBody>
      </p:sp>
      <p:sp>
        <p:nvSpPr>
          <p:cNvPr id="3" name="Content Placeholder 2"/>
          <p:cNvSpPr>
            <a:spLocks noGrp="1"/>
          </p:cNvSpPr>
          <p:nvPr>
            <p:ph sz="half" idx="1"/>
          </p:nvPr>
        </p:nvSpPr>
        <p:spPr/>
        <p:txBody>
          <a:bodyPr>
            <a:normAutofit/>
          </a:bodyPr>
          <a:lstStyle/>
          <a:p>
            <a:r>
              <a:rPr lang="en-GB" dirty="0" err="1" smtClean="0"/>
              <a:t>Greetham</a:t>
            </a:r>
            <a:r>
              <a:rPr lang="en-GB" dirty="0" smtClean="0"/>
              <a:t> (2001, p.2) believes that for any essay to achieve high marks it is essential to go through five distinct stages:</a:t>
            </a:r>
          </a:p>
          <a:p>
            <a:endParaRPr lang="en-GB" dirty="0" smtClean="0"/>
          </a:p>
          <a:p>
            <a:pPr marL="0" indent="0" algn="r">
              <a:buNone/>
            </a:pPr>
            <a:r>
              <a:rPr lang="en-GB" sz="1600" dirty="0" err="1" smtClean="0"/>
              <a:t>Greetham</a:t>
            </a:r>
            <a:r>
              <a:rPr lang="en-GB" sz="1600" dirty="0" smtClean="0"/>
              <a:t>, G. (2001) How to Write Better Essays. Basingstoke: Palgrave. </a:t>
            </a:r>
          </a:p>
          <a:p>
            <a:endParaRPr lang="en-GB" dirty="0"/>
          </a:p>
        </p:txBody>
      </p:sp>
      <p:sp>
        <p:nvSpPr>
          <p:cNvPr id="23" name="Content Placeholder 22"/>
          <p:cNvSpPr>
            <a:spLocks noGrp="1"/>
          </p:cNvSpPr>
          <p:nvPr>
            <p:ph sz="half" idx="2"/>
          </p:nvPr>
        </p:nvSpPr>
        <p:spPr/>
        <p:txBody>
          <a:bodyPr>
            <a:normAutofit/>
          </a:bodyPr>
          <a:lstStyle/>
          <a:p>
            <a:pPr marL="457200" indent="-457200">
              <a:buFont typeface="+mj-lt"/>
              <a:buAutoNum type="arabicPeriod"/>
            </a:pPr>
            <a:r>
              <a:rPr lang="en-GB" dirty="0" smtClean="0"/>
              <a:t>Interpretation of the question</a:t>
            </a:r>
          </a:p>
          <a:p>
            <a:pPr marL="457200" indent="-457200">
              <a:buFont typeface="+mj-lt"/>
              <a:buAutoNum type="arabicPeriod"/>
            </a:pPr>
            <a:r>
              <a:rPr lang="en-GB" dirty="0" smtClean="0"/>
              <a:t>Research / Reading</a:t>
            </a:r>
          </a:p>
          <a:p>
            <a:pPr marL="457200" indent="-457200">
              <a:buFont typeface="+mj-lt"/>
              <a:buAutoNum type="arabicPeriod"/>
            </a:pPr>
            <a:r>
              <a:rPr lang="en-GB" dirty="0" smtClean="0"/>
              <a:t>Planning</a:t>
            </a:r>
          </a:p>
          <a:p>
            <a:pPr marL="457200" indent="-457200">
              <a:buFont typeface="+mj-lt"/>
              <a:buAutoNum type="arabicPeriod"/>
            </a:pPr>
            <a:r>
              <a:rPr lang="en-GB" dirty="0" smtClean="0"/>
              <a:t>Writing</a:t>
            </a:r>
          </a:p>
          <a:p>
            <a:pPr marL="457200" indent="-457200">
              <a:buFont typeface="+mj-lt"/>
              <a:buAutoNum type="arabicPeriod"/>
            </a:pPr>
            <a:r>
              <a:rPr lang="en-GB" dirty="0" smtClean="0"/>
              <a:t>Revision</a:t>
            </a:r>
          </a:p>
          <a:p>
            <a:endParaRPr lang="en-GB" dirty="0"/>
          </a:p>
        </p:txBody>
      </p:sp>
    </p:spTree>
    <p:extLst>
      <p:ext uri="{BB962C8B-B14F-4D97-AF65-F5344CB8AC3E}">
        <p14:creationId xmlns:p14="http://schemas.microsoft.com/office/powerpoint/2010/main" val="2931966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Reading</a:t>
            </a:r>
            <a:br>
              <a:rPr lang="en-GB" dirty="0" smtClean="0"/>
            </a:br>
            <a:r>
              <a:rPr lang="en-GB" dirty="0" err="1" smtClean="0"/>
              <a:t>Darllen</a:t>
            </a:r>
            <a:endParaRPr lang="en-GB" dirty="0"/>
          </a:p>
        </p:txBody>
      </p:sp>
      <p:sp>
        <p:nvSpPr>
          <p:cNvPr id="3" name="Content Placeholder 2"/>
          <p:cNvSpPr>
            <a:spLocks noGrp="1"/>
          </p:cNvSpPr>
          <p:nvPr>
            <p:ph sz="half" idx="1"/>
          </p:nvPr>
        </p:nvSpPr>
        <p:spPr/>
        <p:txBody>
          <a:bodyPr/>
          <a:lstStyle/>
          <a:p>
            <a:r>
              <a:rPr lang="en-GB" smtClean="0"/>
              <a:t>Reading for pleasure</a:t>
            </a:r>
          </a:p>
          <a:p>
            <a:r>
              <a:rPr lang="en-GB" smtClean="0"/>
              <a:t>Reading for information</a:t>
            </a:r>
          </a:p>
          <a:p>
            <a:r>
              <a:rPr lang="en-GB" smtClean="0"/>
              <a:t>Reading for meaning</a:t>
            </a:r>
          </a:p>
          <a:p>
            <a:endParaRPr lang="en-GB" dirty="0"/>
          </a:p>
        </p:txBody>
      </p:sp>
      <p:sp>
        <p:nvSpPr>
          <p:cNvPr id="4" name="Content Placeholder 3"/>
          <p:cNvSpPr>
            <a:spLocks noGrp="1"/>
          </p:cNvSpPr>
          <p:nvPr>
            <p:ph sz="half" idx="2"/>
          </p:nvPr>
        </p:nvSpPr>
        <p:spPr/>
        <p:txBody>
          <a:bodyPr/>
          <a:lstStyle/>
          <a:p>
            <a:r>
              <a:rPr lang="en-GB" smtClean="0"/>
              <a:t>Darllen i gael pleser</a:t>
            </a:r>
          </a:p>
          <a:p>
            <a:r>
              <a:rPr lang="en-GB" smtClean="0"/>
              <a:t>Darllen i godi gwybodaeth </a:t>
            </a:r>
          </a:p>
          <a:p>
            <a:r>
              <a:rPr lang="en-GB" smtClean="0"/>
              <a:t>Darllen i ganfod ystyr</a:t>
            </a:r>
          </a:p>
          <a:p>
            <a:endParaRPr lang="en-GB" dirty="0"/>
          </a:p>
        </p:txBody>
      </p:sp>
    </p:spTree>
    <p:extLst>
      <p:ext uri="{BB962C8B-B14F-4D97-AF65-F5344CB8AC3E}">
        <p14:creationId xmlns:p14="http://schemas.microsoft.com/office/powerpoint/2010/main" val="335836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Reading for Pleasure</a:t>
            </a:r>
            <a:br>
              <a:rPr lang="en-GB" dirty="0" smtClean="0"/>
            </a:br>
            <a:r>
              <a:rPr lang="en-GB" dirty="0" err="1" smtClean="0"/>
              <a:t>Darllen</a:t>
            </a:r>
            <a:r>
              <a:rPr lang="en-GB" dirty="0" smtClean="0"/>
              <a:t> i </a:t>
            </a:r>
            <a:r>
              <a:rPr lang="en-GB" dirty="0" err="1" smtClean="0"/>
              <a:t>gael</a:t>
            </a:r>
            <a:r>
              <a:rPr lang="en-GB" dirty="0" smtClean="0"/>
              <a:t> </a:t>
            </a:r>
            <a:r>
              <a:rPr lang="en-GB" dirty="0" err="1" smtClean="0"/>
              <a:t>Pleser</a:t>
            </a:r>
            <a:r>
              <a:rPr lang="en-GB" dirty="0" smtClean="0"/>
              <a:t>  </a:t>
            </a:r>
            <a:endParaRPr lang="en-GB" dirty="0"/>
          </a:p>
        </p:txBody>
      </p:sp>
      <p:sp>
        <p:nvSpPr>
          <p:cNvPr id="3" name="Content Placeholder 2"/>
          <p:cNvSpPr>
            <a:spLocks noGrp="1"/>
          </p:cNvSpPr>
          <p:nvPr>
            <p:ph sz="half" idx="1"/>
          </p:nvPr>
        </p:nvSpPr>
        <p:spPr/>
        <p:txBody>
          <a:bodyPr>
            <a:normAutofit fontScale="92500" lnSpcReduction="10000"/>
          </a:bodyPr>
          <a:lstStyle/>
          <a:p>
            <a:r>
              <a:rPr lang="en-GB" smtClean="0"/>
              <a:t>Comfort - easy chair</a:t>
            </a:r>
          </a:p>
          <a:p>
            <a:r>
              <a:rPr lang="en-GB" smtClean="0"/>
              <a:t>Background music/sounds</a:t>
            </a:r>
          </a:p>
          <a:p>
            <a:r>
              <a:rPr lang="en-GB" smtClean="0"/>
              <a:t>Pick up and put down at will</a:t>
            </a:r>
          </a:p>
          <a:p>
            <a:r>
              <a:rPr lang="en-GB" smtClean="0"/>
              <a:t>May take a long time to finish the book</a:t>
            </a:r>
          </a:p>
          <a:p>
            <a:r>
              <a:rPr lang="en-GB" smtClean="0"/>
              <a:t>No urgency</a:t>
            </a:r>
          </a:p>
          <a:p>
            <a:r>
              <a:rPr lang="en-GB" smtClean="0"/>
              <a:t>No necessity to finish or remember information</a:t>
            </a:r>
          </a:p>
          <a:p>
            <a:endParaRPr lang="en-GB" smtClean="0"/>
          </a:p>
          <a:p>
            <a:endParaRPr lang="en-GB" dirty="0"/>
          </a:p>
        </p:txBody>
      </p:sp>
      <p:sp>
        <p:nvSpPr>
          <p:cNvPr id="4" name="Content Placeholder 3"/>
          <p:cNvSpPr>
            <a:spLocks noGrp="1"/>
          </p:cNvSpPr>
          <p:nvPr>
            <p:ph sz="half" idx="2"/>
          </p:nvPr>
        </p:nvSpPr>
        <p:spPr/>
        <p:txBody>
          <a:bodyPr>
            <a:normAutofit fontScale="92500" lnSpcReduction="10000"/>
          </a:bodyPr>
          <a:lstStyle/>
          <a:p>
            <a:r>
              <a:rPr lang="en-GB" smtClean="0"/>
              <a:t>Cyfforddus – cadair esmwyth</a:t>
            </a:r>
          </a:p>
          <a:p>
            <a:r>
              <a:rPr lang="en-GB" smtClean="0"/>
              <a:t>Cerddoriaeth/seiniau cefndirol</a:t>
            </a:r>
          </a:p>
          <a:p>
            <a:r>
              <a:rPr lang="en-GB" smtClean="0"/>
              <a:t>Codi a gollwng fel y mynnoch</a:t>
            </a:r>
          </a:p>
          <a:p>
            <a:r>
              <a:rPr lang="en-GB" smtClean="0"/>
              <a:t>Gall gymryd amser hir i orffen y llyfr</a:t>
            </a:r>
          </a:p>
          <a:p>
            <a:r>
              <a:rPr lang="en-GB" smtClean="0"/>
              <a:t>Dim brys</a:t>
            </a:r>
          </a:p>
          <a:p>
            <a:r>
              <a:rPr lang="en-GB" smtClean="0"/>
              <a:t>Dim rhaid gorffen na chofio gwybodaeth</a:t>
            </a:r>
          </a:p>
          <a:p>
            <a:endParaRPr lang="en-GB" dirty="0"/>
          </a:p>
        </p:txBody>
      </p:sp>
    </p:spTree>
    <p:extLst>
      <p:ext uri="{BB962C8B-B14F-4D97-AF65-F5344CB8AC3E}">
        <p14:creationId xmlns:p14="http://schemas.microsoft.com/office/powerpoint/2010/main" val="1770656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Example: Reading a novel </a:t>
            </a:r>
            <a:br>
              <a:rPr lang="en-GB" dirty="0" smtClean="0"/>
            </a:br>
            <a:r>
              <a:rPr lang="en-GB" dirty="0" err="1" smtClean="0"/>
              <a:t>Enghraifft</a:t>
            </a:r>
            <a:r>
              <a:rPr lang="en-GB" dirty="0" smtClean="0"/>
              <a:t>: </a:t>
            </a:r>
            <a:r>
              <a:rPr lang="en-GB" dirty="0" err="1" smtClean="0"/>
              <a:t>Darllen</a:t>
            </a:r>
            <a:r>
              <a:rPr lang="en-GB" dirty="0" smtClean="0"/>
              <a:t> </a:t>
            </a:r>
            <a:r>
              <a:rPr lang="en-GB" dirty="0" err="1" smtClean="0"/>
              <a:t>nofel</a:t>
            </a:r>
            <a:endParaRPr lang="en-GB" dirty="0"/>
          </a:p>
        </p:txBody>
      </p:sp>
      <p:sp>
        <p:nvSpPr>
          <p:cNvPr id="3" name="Content Placeholder 2"/>
          <p:cNvSpPr>
            <a:spLocks noGrp="1"/>
          </p:cNvSpPr>
          <p:nvPr>
            <p:ph sz="half" idx="1"/>
          </p:nvPr>
        </p:nvSpPr>
        <p:spPr/>
        <p:txBody>
          <a:bodyPr/>
          <a:lstStyle/>
          <a:p>
            <a:r>
              <a:rPr lang="en-GB" smtClean="0"/>
              <a:t>What?</a:t>
            </a:r>
          </a:p>
          <a:p>
            <a:pPr lvl="1"/>
            <a:r>
              <a:rPr lang="en-GB" smtClean="0"/>
              <a:t>A murder thriller</a:t>
            </a:r>
          </a:p>
          <a:p>
            <a:r>
              <a:rPr lang="en-GB" smtClean="0"/>
              <a:t>Why?</a:t>
            </a:r>
          </a:p>
          <a:p>
            <a:pPr lvl="1"/>
            <a:r>
              <a:rPr lang="en-GB" smtClean="0"/>
              <a:t>For pleasure</a:t>
            </a:r>
          </a:p>
          <a:p>
            <a:r>
              <a:rPr lang="en-GB" smtClean="0"/>
              <a:t>How? </a:t>
            </a:r>
          </a:p>
          <a:p>
            <a:pPr lvl="1"/>
            <a:r>
              <a:rPr lang="en-GB" smtClean="0"/>
              <a:t>From the first word to the last word.</a:t>
            </a:r>
          </a:p>
          <a:p>
            <a:endParaRPr lang="en-GB" dirty="0"/>
          </a:p>
        </p:txBody>
      </p:sp>
      <p:sp>
        <p:nvSpPr>
          <p:cNvPr id="4" name="Content Placeholder 3"/>
          <p:cNvSpPr>
            <a:spLocks noGrp="1"/>
          </p:cNvSpPr>
          <p:nvPr>
            <p:ph sz="half" idx="2"/>
          </p:nvPr>
        </p:nvSpPr>
        <p:spPr/>
        <p:txBody>
          <a:bodyPr/>
          <a:lstStyle/>
          <a:p>
            <a:r>
              <a:rPr lang="en-GB" smtClean="0"/>
              <a:t>Beth?</a:t>
            </a:r>
          </a:p>
          <a:p>
            <a:pPr lvl="1"/>
            <a:r>
              <a:rPr lang="en-GB" smtClean="0"/>
              <a:t>Llyfr cyffro am                             lofruddiaeth</a:t>
            </a:r>
          </a:p>
          <a:p>
            <a:r>
              <a:rPr lang="en-GB" smtClean="0"/>
              <a:t>Pam?</a:t>
            </a:r>
          </a:p>
          <a:p>
            <a:pPr lvl="1"/>
            <a:r>
              <a:rPr lang="en-GB" smtClean="0"/>
              <a:t>I gael pleser</a:t>
            </a:r>
          </a:p>
          <a:p>
            <a:r>
              <a:rPr lang="en-GB" smtClean="0"/>
              <a:t>Sut? </a:t>
            </a:r>
          </a:p>
          <a:p>
            <a:pPr lvl="1"/>
            <a:r>
              <a:rPr lang="en-GB" smtClean="0"/>
              <a:t>O’r gair cyntaf hyd yr olaf</a:t>
            </a:r>
            <a:endParaRPr lang="en-GB" dirty="0"/>
          </a:p>
        </p:txBody>
      </p:sp>
    </p:spTree>
    <p:extLst>
      <p:ext uri="{BB962C8B-B14F-4D97-AF65-F5344CB8AC3E}">
        <p14:creationId xmlns:p14="http://schemas.microsoft.com/office/powerpoint/2010/main" val="4249935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Where can I find information?</a:t>
            </a:r>
            <a:br>
              <a:rPr lang="en-GB" dirty="0" smtClean="0"/>
            </a:br>
            <a:r>
              <a:rPr lang="en-GB" dirty="0" err="1" smtClean="0"/>
              <a:t>Ble</a:t>
            </a:r>
            <a:r>
              <a:rPr lang="en-GB" dirty="0" smtClean="0"/>
              <a:t> mae </a:t>
            </a:r>
            <a:r>
              <a:rPr lang="en-GB" dirty="0" err="1" smtClean="0"/>
              <a:t>dod</a:t>
            </a:r>
            <a:r>
              <a:rPr lang="en-GB" dirty="0" smtClean="0"/>
              <a:t> o </a:t>
            </a:r>
            <a:r>
              <a:rPr lang="en-GB" dirty="0" err="1" smtClean="0"/>
              <a:t>hyd</a:t>
            </a:r>
            <a:r>
              <a:rPr lang="en-GB" dirty="0" smtClean="0"/>
              <a:t> i </a:t>
            </a:r>
            <a:r>
              <a:rPr lang="en-GB" dirty="0" err="1" smtClean="0"/>
              <a:t>wybodaeth</a:t>
            </a:r>
            <a:r>
              <a:rPr lang="en-GB" dirty="0" smtClean="0"/>
              <a:t>?</a:t>
            </a:r>
            <a:endParaRPr lang="en-GB" dirty="0"/>
          </a:p>
        </p:txBody>
      </p:sp>
      <p:sp>
        <p:nvSpPr>
          <p:cNvPr id="3" name="Content Placeholder 2"/>
          <p:cNvSpPr>
            <a:spLocks noGrp="1"/>
          </p:cNvSpPr>
          <p:nvPr>
            <p:ph sz="half" idx="1"/>
          </p:nvPr>
        </p:nvSpPr>
        <p:spPr/>
        <p:txBody>
          <a:bodyPr>
            <a:normAutofit fontScale="85000" lnSpcReduction="20000"/>
          </a:bodyPr>
          <a:lstStyle/>
          <a:p>
            <a:r>
              <a:rPr lang="en-GB" altLang="en-US" smtClean="0"/>
              <a:t>Module bibliography</a:t>
            </a:r>
          </a:p>
          <a:p>
            <a:r>
              <a:rPr lang="en-GB" altLang="en-US" smtClean="0"/>
              <a:t>Subject area</a:t>
            </a:r>
          </a:p>
          <a:p>
            <a:r>
              <a:rPr lang="en-GB" altLang="en-US" smtClean="0"/>
              <a:t>LRC website</a:t>
            </a:r>
          </a:p>
          <a:p>
            <a:r>
              <a:rPr lang="en-GB" altLang="en-US" smtClean="0"/>
              <a:t>Journal access</a:t>
            </a:r>
          </a:p>
          <a:p>
            <a:r>
              <a:rPr lang="en-GB" altLang="en-US" smtClean="0"/>
              <a:t>Leading author/s</a:t>
            </a:r>
          </a:p>
          <a:p>
            <a:r>
              <a:rPr lang="en-GB" altLang="en-US" smtClean="0"/>
              <a:t>Internet</a:t>
            </a:r>
          </a:p>
          <a:p>
            <a:r>
              <a:rPr lang="en-GB" altLang="en-US" smtClean="0"/>
              <a:t>Index</a:t>
            </a:r>
          </a:p>
          <a:p>
            <a:r>
              <a:rPr lang="en-GB" altLang="en-US" smtClean="0"/>
              <a:t>Appendices</a:t>
            </a:r>
          </a:p>
          <a:p>
            <a:endParaRPr lang="en-GB" dirty="0"/>
          </a:p>
        </p:txBody>
      </p:sp>
      <p:sp>
        <p:nvSpPr>
          <p:cNvPr id="4" name="Content Placeholder 3"/>
          <p:cNvSpPr>
            <a:spLocks noGrp="1"/>
          </p:cNvSpPr>
          <p:nvPr>
            <p:ph sz="half" idx="2"/>
          </p:nvPr>
        </p:nvSpPr>
        <p:spPr/>
        <p:txBody>
          <a:bodyPr>
            <a:normAutofit fontScale="85000" lnSpcReduction="20000"/>
          </a:bodyPr>
          <a:lstStyle/>
          <a:p>
            <a:r>
              <a:rPr lang="en-GB" altLang="en-US" smtClean="0"/>
              <a:t>Llyfryddiaeth y modiwl</a:t>
            </a:r>
          </a:p>
          <a:p>
            <a:r>
              <a:rPr lang="en-GB" altLang="en-US" smtClean="0"/>
              <a:t>Maes pwnc</a:t>
            </a:r>
          </a:p>
          <a:p>
            <a:r>
              <a:rPr lang="en-GB" altLang="en-US" smtClean="0"/>
              <a:t>Gwefan CAD</a:t>
            </a:r>
          </a:p>
          <a:p>
            <a:r>
              <a:rPr lang="en-GB" altLang="en-US" smtClean="0"/>
              <a:t>Mynediad i gyfnodolion</a:t>
            </a:r>
          </a:p>
          <a:p>
            <a:r>
              <a:rPr lang="en-GB" altLang="en-US" smtClean="0"/>
              <a:t>Awdur/on amlwg</a:t>
            </a:r>
          </a:p>
          <a:p>
            <a:r>
              <a:rPr lang="en-GB" altLang="en-US" smtClean="0"/>
              <a:t>Rhyngrwyd</a:t>
            </a:r>
          </a:p>
          <a:p>
            <a:r>
              <a:rPr lang="en-GB" altLang="en-US" smtClean="0"/>
              <a:t>Mynegai</a:t>
            </a:r>
          </a:p>
          <a:p>
            <a:r>
              <a:rPr lang="en-GB" altLang="en-US" smtClean="0"/>
              <a:t>Atodiadau</a:t>
            </a:r>
            <a:endParaRPr lang="en-GB" dirty="0"/>
          </a:p>
        </p:txBody>
      </p:sp>
    </p:spTree>
    <p:extLst>
      <p:ext uri="{BB962C8B-B14F-4D97-AF65-F5344CB8AC3E}">
        <p14:creationId xmlns:p14="http://schemas.microsoft.com/office/powerpoint/2010/main" val="983595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GB" dirty="0"/>
              <a:t>How to find Information </a:t>
            </a:r>
            <a:r>
              <a:rPr lang="en-GB" dirty="0" smtClean="0"/>
              <a:t/>
            </a:r>
            <a:br>
              <a:rPr lang="en-GB" dirty="0" smtClean="0"/>
            </a:br>
            <a:r>
              <a:rPr lang="en-GB" dirty="0" err="1" smtClean="0"/>
              <a:t>Sut</a:t>
            </a:r>
            <a:r>
              <a:rPr lang="en-GB" dirty="0" smtClean="0"/>
              <a:t> </a:t>
            </a:r>
            <a:r>
              <a:rPr lang="en-GB" dirty="0" smtClean="0"/>
              <a:t>i Gael </a:t>
            </a:r>
            <a:r>
              <a:rPr lang="en-GB" dirty="0" err="1" smtClean="0"/>
              <a:t>Gafael</a:t>
            </a:r>
            <a:r>
              <a:rPr lang="en-GB" dirty="0" smtClean="0"/>
              <a:t> </a:t>
            </a:r>
            <a:r>
              <a:rPr lang="en-GB" dirty="0" err="1" smtClean="0"/>
              <a:t>Mewn</a:t>
            </a:r>
            <a:r>
              <a:rPr lang="en-GB" dirty="0" smtClean="0"/>
              <a:t> </a:t>
            </a:r>
            <a:r>
              <a:rPr lang="en-GB" dirty="0" err="1" smtClean="0"/>
              <a:t>Gwybodaeth</a:t>
            </a:r>
            <a:r>
              <a:rPr lang="en-GB" dirty="0" smtClean="0"/>
              <a:t/>
            </a:r>
            <a:br>
              <a:rPr lang="en-GB" dirty="0" smtClean="0"/>
            </a:br>
            <a:endParaRPr lang="en-GB" dirty="0"/>
          </a:p>
        </p:txBody>
      </p:sp>
      <p:sp>
        <p:nvSpPr>
          <p:cNvPr id="3" name="Content Placeholder 2"/>
          <p:cNvSpPr>
            <a:spLocks noGrp="1"/>
          </p:cNvSpPr>
          <p:nvPr>
            <p:ph sz="half" idx="1"/>
          </p:nvPr>
        </p:nvSpPr>
        <p:spPr/>
        <p:txBody>
          <a:bodyPr/>
          <a:lstStyle/>
          <a:p>
            <a:r>
              <a:rPr lang="en-GB" smtClean="0"/>
              <a:t>Focus on your objective, ignoring irrelevant information</a:t>
            </a:r>
          </a:p>
          <a:p>
            <a:r>
              <a:rPr lang="en-GB" smtClean="0"/>
              <a:t>Looking in likely places</a:t>
            </a:r>
          </a:p>
          <a:p>
            <a:r>
              <a:rPr lang="en-GB" smtClean="0"/>
              <a:t>Knowing the organisation of the text will help you to decide which parts of the text are more likely to yield result</a:t>
            </a:r>
          </a:p>
          <a:p>
            <a:endParaRPr lang="en-GB" dirty="0"/>
          </a:p>
        </p:txBody>
      </p:sp>
      <p:sp>
        <p:nvSpPr>
          <p:cNvPr id="4" name="Content Placeholder 3"/>
          <p:cNvSpPr>
            <a:spLocks noGrp="1"/>
          </p:cNvSpPr>
          <p:nvPr>
            <p:ph sz="half" idx="2"/>
          </p:nvPr>
        </p:nvSpPr>
        <p:spPr/>
        <p:txBody>
          <a:bodyPr/>
          <a:lstStyle/>
          <a:p>
            <a:r>
              <a:rPr lang="en-GB" smtClean="0"/>
              <a:t>Ffocysu  ar eich bwriad, anwybyddu gwybodaeth amherthnasol</a:t>
            </a:r>
          </a:p>
          <a:p>
            <a:r>
              <a:rPr lang="en-GB" smtClean="0"/>
              <a:t>Edrych mewn mannau tebygol</a:t>
            </a:r>
          </a:p>
          <a:p>
            <a:r>
              <a:rPr lang="en-GB" smtClean="0"/>
              <a:t>Bydd gwybod trefn y testun yn eich helpu i benderfynu pa rannau o’r testun sydd yn fwyaf tebygol o roi canlyniadau i chi</a:t>
            </a:r>
          </a:p>
          <a:p>
            <a:endParaRPr lang="en-GB" dirty="0"/>
          </a:p>
        </p:txBody>
      </p:sp>
    </p:spTree>
    <p:extLst>
      <p:ext uri="{BB962C8B-B14F-4D97-AF65-F5344CB8AC3E}">
        <p14:creationId xmlns:p14="http://schemas.microsoft.com/office/powerpoint/2010/main" val="3100960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Example/</a:t>
            </a:r>
            <a:r>
              <a:rPr lang="en-GB" dirty="0" err="1" smtClean="0"/>
              <a:t>Enghraifft</a:t>
            </a:r>
            <a:r>
              <a:rPr lang="en-GB" dirty="0" smtClean="0"/>
              <a:t> </a:t>
            </a:r>
            <a:br>
              <a:rPr lang="en-GB" dirty="0" smtClean="0"/>
            </a:br>
            <a:r>
              <a:rPr lang="en-GB" dirty="0" smtClean="0"/>
              <a:t>Reading a newspaper job advertisement </a:t>
            </a:r>
            <a:br>
              <a:rPr lang="en-GB" dirty="0" smtClean="0"/>
            </a:br>
            <a:r>
              <a:rPr lang="en-GB" dirty="0" err="1" smtClean="0"/>
              <a:t>Darllen</a:t>
            </a:r>
            <a:r>
              <a:rPr lang="en-GB" dirty="0" smtClean="0"/>
              <a:t> </a:t>
            </a:r>
            <a:r>
              <a:rPr lang="en-GB" dirty="0" err="1" smtClean="0"/>
              <a:t>hysbysebion</a:t>
            </a:r>
            <a:r>
              <a:rPr lang="en-GB" dirty="0" smtClean="0"/>
              <a:t> </a:t>
            </a:r>
            <a:r>
              <a:rPr lang="en-GB" dirty="0" err="1" smtClean="0"/>
              <a:t>swyddi</a:t>
            </a:r>
            <a:r>
              <a:rPr lang="en-GB" dirty="0" smtClean="0"/>
              <a:t> </a:t>
            </a:r>
            <a:endParaRPr lang="en-GB" dirty="0"/>
          </a:p>
        </p:txBody>
      </p:sp>
      <p:sp>
        <p:nvSpPr>
          <p:cNvPr id="6" name="Content Placeholder 5"/>
          <p:cNvSpPr>
            <a:spLocks noGrp="1"/>
          </p:cNvSpPr>
          <p:nvPr>
            <p:ph sz="half" idx="1"/>
          </p:nvPr>
        </p:nvSpPr>
        <p:spPr/>
        <p:txBody>
          <a:bodyPr>
            <a:normAutofit fontScale="70000" lnSpcReduction="20000"/>
          </a:bodyPr>
          <a:lstStyle/>
          <a:p>
            <a:r>
              <a:rPr lang="en-GB" smtClean="0"/>
              <a:t>What? </a:t>
            </a:r>
          </a:p>
          <a:p>
            <a:pPr lvl="1"/>
            <a:r>
              <a:rPr lang="en-GB" smtClean="0"/>
              <a:t>Job vacancies</a:t>
            </a:r>
          </a:p>
          <a:p>
            <a:r>
              <a:rPr lang="en-GB" smtClean="0"/>
              <a:t> Why? </a:t>
            </a:r>
          </a:p>
          <a:p>
            <a:pPr lvl="1"/>
            <a:r>
              <a:rPr lang="en-GB" smtClean="0"/>
              <a:t>Looking for a job</a:t>
            </a:r>
          </a:p>
          <a:p>
            <a:r>
              <a:rPr lang="en-GB" smtClean="0"/>
              <a:t> How? </a:t>
            </a:r>
          </a:p>
          <a:p>
            <a:pPr lvl="1"/>
            <a:r>
              <a:rPr lang="en-GB" smtClean="0"/>
              <a:t>By locating the job advertisement section. Looking through the section quickly to find suitable jobs.</a:t>
            </a:r>
          </a:p>
          <a:p>
            <a:pPr lvl="1"/>
            <a:r>
              <a:rPr lang="en-GB" smtClean="0"/>
              <a:t>Reading those advertisements more carefully to find specific information qualifications needed and salary.</a:t>
            </a:r>
          </a:p>
          <a:p>
            <a:endParaRPr lang="en-GB" dirty="0"/>
          </a:p>
        </p:txBody>
      </p:sp>
      <p:sp>
        <p:nvSpPr>
          <p:cNvPr id="7" name="Content Placeholder 6"/>
          <p:cNvSpPr>
            <a:spLocks noGrp="1"/>
          </p:cNvSpPr>
          <p:nvPr>
            <p:ph sz="half" idx="2"/>
          </p:nvPr>
        </p:nvSpPr>
        <p:spPr/>
        <p:txBody>
          <a:bodyPr>
            <a:normAutofit fontScale="70000" lnSpcReduction="20000"/>
          </a:bodyPr>
          <a:lstStyle/>
          <a:p>
            <a:r>
              <a:rPr lang="en-GB" smtClean="0"/>
              <a:t>Beth? </a:t>
            </a:r>
          </a:p>
          <a:p>
            <a:pPr lvl="1"/>
            <a:r>
              <a:rPr lang="en-GB" smtClean="0"/>
              <a:t>Hysbysebion swyddi</a:t>
            </a:r>
          </a:p>
          <a:p>
            <a:r>
              <a:rPr lang="en-GB" smtClean="0"/>
              <a:t> Pam? </a:t>
            </a:r>
          </a:p>
          <a:p>
            <a:pPr lvl="1"/>
            <a:r>
              <a:rPr lang="en-GB" smtClean="0"/>
              <a:t>Chwilio am swydd</a:t>
            </a:r>
          </a:p>
          <a:p>
            <a:r>
              <a:rPr lang="en-GB" smtClean="0"/>
              <a:t> Sut? </a:t>
            </a:r>
          </a:p>
          <a:p>
            <a:pPr lvl="1"/>
            <a:r>
              <a:rPr lang="en-GB" smtClean="0"/>
              <a:t>Trwy ddod o hyd i’r adran hysbysebion swyddi.</a:t>
            </a:r>
          </a:p>
          <a:p>
            <a:pPr lvl="1"/>
            <a:r>
              <a:rPr lang="en-GB" smtClean="0"/>
              <a:t>     Chwilio trwy’r adran yn    gyflym i weld swyddi addas.</a:t>
            </a:r>
          </a:p>
          <a:p>
            <a:pPr lvl="1"/>
            <a:r>
              <a:rPr lang="en-GB" smtClean="0"/>
              <a:t>Darllen yr hysbysebion hynny’n 	fwy gofalus i gael gwybodaeth benodol y cymwysterau mae’u hangen a’r cyflog.</a:t>
            </a:r>
          </a:p>
          <a:p>
            <a:endParaRPr lang="en-GB" dirty="0"/>
          </a:p>
        </p:txBody>
      </p:sp>
    </p:spTree>
    <p:extLst>
      <p:ext uri="{BB962C8B-B14F-4D97-AF65-F5344CB8AC3E}">
        <p14:creationId xmlns:p14="http://schemas.microsoft.com/office/powerpoint/2010/main" val="12112102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Reading for Meaning </a:t>
            </a:r>
            <a:br>
              <a:rPr lang="en-GB" dirty="0" smtClean="0"/>
            </a:br>
            <a:r>
              <a:rPr lang="en-GB" dirty="0" err="1" smtClean="0"/>
              <a:t>Darllen</a:t>
            </a:r>
            <a:r>
              <a:rPr lang="en-GB" dirty="0" smtClean="0"/>
              <a:t> i </a:t>
            </a:r>
            <a:r>
              <a:rPr lang="en-GB" dirty="0" err="1" smtClean="0"/>
              <a:t>Ganfod</a:t>
            </a:r>
            <a:r>
              <a:rPr lang="en-GB" dirty="0" smtClean="0"/>
              <a:t> </a:t>
            </a:r>
            <a:r>
              <a:rPr lang="en-GB" dirty="0" err="1" smtClean="0"/>
              <a:t>Ystyr</a:t>
            </a:r>
            <a:r>
              <a:rPr lang="en-GB" dirty="0" smtClean="0"/>
              <a:t> </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smtClean="0"/>
              <a:t>Ability to read a variety of texts</a:t>
            </a:r>
          </a:p>
          <a:p>
            <a:endParaRPr lang="en-GB" dirty="0" smtClean="0"/>
          </a:p>
          <a:p>
            <a:r>
              <a:rPr lang="en-GB" dirty="0" smtClean="0"/>
              <a:t>Able to find relevant information in texts, tables and diagrams</a:t>
            </a:r>
          </a:p>
          <a:p>
            <a:endParaRPr lang="en-GB" dirty="0" smtClean="0"/>
          </a:p>
          <a:p>
            <a:r>
              <a:rPr lang="en-GB" dirty="0" smtClean="0"/>
              <a:t>Critically evaluate what you read</a:t>
            </a:r>
          </a:p>
          <a:p>
            <a:endParaRPr lang="en-GB" dirty="0"/>
          </a:p>
        </p:txBody>
      </p:sp>
      <p:sp>
        <p:nvSpPr>
          <p:cNvPr id="4" name="Content Placeholder 3"/>
          <p:cNvSpPr>
            <a:spLocks noGrp="1"/>
          </p:cNvSpPr>
          <p:nvPr>
            <p:ph sz="half" idx="2"/>
          </p:nvPr>
        </p:nvSpPr>
        <p:spPr/>
        <p:txBody>
          <a:bodyPr>
            <a:normAutofit fontScale="92500" lnSpcReduction="10000"/>
          </a:bodyPr>
          <a:lstStyle/>
          <a:p>
            <a:r>
              <a:rPr lang="en-GB" dirty="0" smtClean="0"/>
              <a:t>Gallu </a:t>
            </a:r>
            <a:r>
              <a:rPr lang="en-GB" dirty="0" err="1" smtClean="0"/>
              <a:t>darllen</a:t>
            </a:r>
            <a:r>
              <a:rPr lang="en-GB" dirty="0" smtClean="0"/>
              <a:t> </a:t>
            </a:r>
            <a:r>
              <a:rPr lang="en-GB" dirty="0" err="1" smtClean="0"/>
              <a:t>testunau</a:t>
            </a:r>
            <a:r>
              <a:rPr lang="en-GB" dirty="0" smtClean="0"/>
              <a:t> </a:t>
            </a:r>
            <a:r>
              <a:rPr lang="en-GB" dirty="0" err="1" smtClean="0"/>
              <a:t>amrywiol</a:t>
            </a:r>
            <a:endParaRPr lang="en-GB" dirty="0" smtClean="0"/>
          </a:p>
          <a:p>
            <a:endParaRPr lang="en-GB" dirty="0" smtClean="0"/>
          </a:p>
          <a:p>
            <a:r>
              <a:rPr lang="en-GB" dirty="0" smtClean="0"/>
              <a:t>Gallu </a:t>
            </a:r>
            <a:r>
              <a:rPr lang="en-GB" dirty="0" err="1" smtClean="0"/>
              <a:t>dod</a:t>
            </a:r>
            <a:r>
              <a:rPr lang="en-GB" dirty="0" smtClean="0"/>
              <a:t> o </a:t>
            </a:r>
            <a:r>
              <a:rPr lang="en-GB" dirty="0" err="1" smtClean="0"/>
              <a:t>hyd</a:t>
            </a:r>
            <a:r>
              <a:rPr lang="en-GB" dirty="0" smtClean="0"/>
              <a:t> i </a:t>
            </a:r>
            <a:r>
              <a:rPr lang="en-GB" dirty="0" err="1" smtClean="0"/>
              <a:t>wybodaeth</a:t>
            </a:r>
            <a:r>
              <a:rPr lang="en-GB" dirty="0" smtClean="0"/>
              <a:t> </a:t>
            </a:r>
            <a:r>
              <a:rPr lang="en-GB" dirty="0" err="1" smtClean="0"/>
              <a:t>berthnasol</a:t>
            </a:r>
            <a:r>
              <a:rPr lang="en-GB" dirty="0" smtClean="0"/>
              <a:t> </a:t>
            </a:r>
            <a:r>
              <a:rPr lang="en-GB" dirty="0" err="1" smtClean="0"/>
              <a:t>mewn</a:t>
            </a:r>
            <a:r>
              <a:rPr lang="en-GB" dirty="0" smtClean="0"/>
              <a:t> </a:t>
            </a:r>
            <a:r>
              <a:rPr lang="en-GB" dirty="0" err="1" smtClean="0"/>
              <a:t>testunau</a:t>
            </a:r>
            <a:r>
              <a:rPr lang="en-GB" dirty="0" smtClean="0"/>
              <a:t>, </a:t>
            </a:r>
            <a:r>
              <a:rPr lang="en-GB" dirty="0" err="1" smtClean="0"/>
              <a:t>tablau</a:t>
            </a:r>
            <a:r>
              <a:rPr lang="en-GB" dirty="0" smtClean="0"/>
              <a:t> a </a:t>
            </a:r>
            <a:r>
              <a:rPr lang="en-GB" dirty="0" err="1" smtClean="0"/>
              <a:t>diagramau</a:t>
            </a:r>
            <a:endParaRPr lang="en-GB" dirty="0" smtClean="0"/>
          </a:p>
          <a:p>
            <a:endParaRPr lang="en-GB" dirty="0" smtClean="0"/>
          </a:p>
          <a:p>
            <a:r>
              <a:rPr lang="en-GB" dirty="0" err="1" smtClean="0"/>
              <a:t>Gwerthuso’r</a:t>
            </a:r>
            <a:r>
              <a:rPr lang="en-GB" dirty="0" smtClean="0"/>
              <a:t> </a:t>
            </a:r>
            <a:r>
              <a:rPr lang="en-GB" dirty="0" err="1" smtClean="0"/>
              <a:t>hyn</a:t>
            </a:r>
            <a:r>
              <a:rPr lang="en-GB" dirty="0" smtClean="0"/>
              <a:t> </a:t>
            </a:r>
            <a:r>
              <a:rPr lang="en-GB" dirty="0" err="1" smtClean="0"/>
              <a:t>rydych</a:t>
            </a:r>
            <a:r>
              <a:rPr lang="en-GB" dirty="0" smtClean="0"/>
              <a:t> yn </a:t>
            </a:r>
            <a:r>
              <a:rPr lang="en-GB" dirty="0" err="1" smtClean="0"/>
              <a:t>ei</a:t>
            </a:r>
            <a:r>
              <a:rPr lang="en-GB" dirty="0" smtClean="0"/>
              <a:t> </a:t>
            </a:r>
            <a:r>
              <a:rPr lang="en-GB" dirty="0" err="1" smtClean="0"/>
              <a:t>ddarllen</a:t>
            </a:r>
            <a:r>
              <a:rPr lang="en-GB" dirty="0" smtClean="0"/>
              <a:t> yn </a:t>
            </a:r>
            <a:r>
              <a:rPr lang="en-GB" dirty="0" err="1" smtClean="0"/>
              <a:t>feirniadol</a:t>
            </a:r>
            <a:endParaRPr lang="en-GB" dirty="0" smtClean="0"/>
          </a:p>
          <a:p>
            <a:endParaRPr lang="en-GB" dirty="0"/>
          </a:p>
        </p:txBody>
      </p:sp>
    </p:spTree>
    <p:extLst>
      <p:ext uri="{BB962C8B-B14F-4D97-AF65-F5344CB8AC3E}">
        <p14:creationId xmlns:p14="http://schemas.microsoft.com/office/powerpoint/2010/main" val="1890008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Reading Tips</a:t>
            </a:r>
            <a:br>
              <a:rPr lang="en-GB" dirty="0" smtClean="0"/>
            </a:br>
            <a:r>
              <a:rPr lang="en-GB" dirty="0" err="1" smtClean="0"/>
              <a:t>Cymorth</a:t>
            </a:r>
            <a:r>
              <a:rPr lang="en-GB" dirty="0" smtClean="0"/>
              <a:t> </a:t>
            </a:r>
            <a:r>
              <a:rPr lang="en-GB" dirty="0" err="1" smtClean="0"/>
              <a:t>Darllen</a:t>
            </a:r>
            <a:r>
              <a:rPr lang="en-GB" dirty="0" smtClean="0"/>
              <a:t> </a:t>
            </a:r>
            <a:endParaRPr lang="en-GB" dirty="0"/>
          </a:p>
        </p:txBody>
      </p:sp>
      <p:sp>
        <p:nvSpPr>
          <p:cNvPr id="3" name="Content Placeholder 2"/>
          <p:cNvSpPr>
            <a:spLocks noGrp="1"/>
          </p:cNvSpPr>
          <p:nvPr>
            <p:ph sz="half" idx="1"/>
          </p:nvPr>
        </p:nvSpPr>
        <p:spPr/>
        <p:txBody>
          <a:bodyPr/>
          <a:lstStyle/>
          <a:p>
            <a:r>
              <a:rPr lang="en-GB" smtClean="0"/>
              <a:t>Read Selectively</a:t>
            </a:r>
          </a:p>
          <a:p>
            <a:r>
              <a:rPr lang="en-GB" smtClean="0"/>
              <a:t>Select the latest information </a:t>
            </a:r>
          </a:p>
          <a:p>
            <a:r>
              <a:rPr lang="en-GB" smtClean="0"/>
              <a:t>Select the most relevant information</a:t>
            </a:r>
          </a:p>
          <a:p>
            <a:endParaRPr lang="en-GB" dirty="0"/>
          </a:p>
        </p:txBody>
      </p:sp>
      <p:sp>
        <p:nvSpPr>
          <p:cNvPr id="4" name="Content Placeholder 3"/>
          <p:cNvSpPr>
            <a:spLocks noGrp="1"/>
          </p:cNvSpPr>
          <p:nvPr>
            <p:ph sz="half" idx="2"/>
          </p:nvPr>
        </p:nvSpPr>
        <p:spPr/>
        <p:txBody>
          <a:bodyPr/>
          <a:lstStyle/>
          <a:p>
            <a:r>
              <a:rPr lang="en-GB" smtClean="0"/>
              <a:t>Byddwch yn ddethol wrth ddarllen</a:t>
            </a:r>
          </a:p>
          <a:p>
            <a:r>
              <a:rPr lang="en-GB" smtClean="0"/>
              <a:t>Dewiswch y wybodaeth ddiweddaraf</a:t>
            </a:r>
          </a:p>
          <a:p>
            <a:r>
              <a:rPr lang="en-GB" smtClean="0"/>
              <a:t>Dewiswch y wybodaeth fwyaf perthnasol</a:t>
            </a:r>
          </a:p>
          <a:p>
            <a:endParaRPr lang="en-GB" dirty="0"/>
          </a:p>
        </p:txBody>
      </p:sp>
    </p:spTree>
    <p:extLst>
      <p:ext uri="{BB962C8B-B14F-4D97-AF65-F5344CB8AC3E}">
        <p14:creationId xmlns:p14="http://schemas.microsoft.com/office/powerpoint/2010/main" val="447731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Reading Tips</a:t>
            </a:r>
            <a:br>
              <a:rPr lang="en-GB" dirty="0" smtClean="0"/>
            </a:br>
            <a:r>
              <a:rPr lang="en-GB" dirty="0" err="1" smtClean="0"/>
              <a:t>Cymorth</a:t>
            </a:r>
            <a:r>
              <a:rPr lang="en-GB" dirty="0" smtClean="0"/>
              <a:t> </a:t>
            </a:r>
            <a:r>
              <a:rPr lang="en-GB" dirty="0" err="1" smtClean="0"/>
              <a:t>Darllen</a:t>
            </a:r>
            <a:endParaRPr lang="en-GB" dirty="0"/>
          </a:p>
        </p:txBody>
      </p:sp>
      <p:sp>
        <p:nvSpPr>
          <p:cNvPr id="3" name="Content Placeholder 2"/>
          <p:cNvSpPr>
            <a:spLocks noGrp="1"/>
          </p:cNvSpPr>
          <p:nvPr>
            <p:ph sz="half" idx="1"/>
          </p:nvPr>
        </p:nvSpPr>
        <p:spPr/>
        <p:txBody>
          <a:bodyPr>
            <a:normAutofit fontScale="92500" lnSpcReduction="10000"/>
          </a:bodyPr>
          <a:lstStyle/>
          <a:p>
            <a:r>
              <a:rPr lang="en-GB" smtClean="0"/>
              <a:t>Look for information that relates most exactly to your assignment</a:t>
            </a:r>
          </a:p>
          <a:p>
            <a:r>
              <a:rPr lang="en-GB" smtClean="0"/>
              <a:t>Draw up a trial essay plan and see what information you will need which came up the in lectures and seminars</a:t>
            </a:r>
          </a:p>
          <a:p>
            <a:r>
              <a:rPr lang="en-GB" smtClean="0"/>
              <a:t>Check the back cover of a text book, the contents list and index so see what the book covers</a:t>
            </a:r>
          </a:p>
          <a:p>
            <a:endParaRPr lang="en-GB" dirty="0"/>
          </a:p>
        </p:txBody>
      </p:sp>
      <p:sp>
        <p:nvSpPr>
          <p:cNvPr id="4" name="Content Placeholder 3"/>
          <p:cNvSpPr>
            <a:spLocks noGrp="1"/>
          </p:cNvSpPr>
          <p:nvPr>
            <p:ph sz="half" idx="2"/>
          </p:nvPr>
        </p:nvSpPr>
        <p:spPr/>
        <p:txBody>
          <a:bodyPr>
            <a:normAutofit fontScale="92500" lnSpcReduction="10000"/>
          </a:bodyPr>
          <a:lstStyle/>
          <a:p>
            <a:r>
              <a:rPr lang="en-GB" smtClean="0"/>
              <a:t>Chwiliwch am y wybodaeth sydd fwyaf perthnasol i’ch aseiniad.</a:t>
            </a:r>
          </a:p>
          <a:p>
            <a:r>
              <a:rPr lang="en-GB" smtClean="0"/>
              <a:t>Lluniwch gynllun traethawd drafft a gweld pa wybodaeth a gododd yn y darlithoedd a’r seminarau y bydd ei hangen arnoch.</a:t>
            </a:r>
          </a:p>
          <a:p>
            <a:r>
              <a:rPr lang="en-GB" smtClean="0"/>
              <a:t>Edrychwch ar glawr cefn y llyfr, y rhestr gynnwys a’r mynegai i weld beth mae’r llyfr yn ei gwmpasu.</a:t>
            </a:r>
          </a:p>
          <a:p>
            <a:endParaRPr lang="en-GB" dirty="0"/>
          </a:p>
        </p:txBody>
      </p:sp>
    </p:spTree>
    <p:extLst>
      <p:ext uri="{BB962C8B-B14F-4D97-AF65-F5344CB8AC3E}">
        <p14:creationId xmlns:p14="http://schemas.microsoft.com/office/powerpoint/2010/main" val="2966209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Reading Tips 			</a:t>
            </a:r>
            <a:br>
              <a:rPr lang="en-GB" dirty="0" smtClean="0"/>
            </a:br>
            <a:r>
              <a:rPr lang="en-GB" dirty="0" err="1" smtClean="0"/>
              <a:t>Cymorth</a:t>
            </a:r>
            <a:r>
              <a:rPr lang="en-GB" dirty="0" smtClean="0"/>
              <a:t> </a:t>
            </a:r>
            <a:r>
              <a:rPr lang="en-GB" dirty="0" err="1" smtClean="0"/>
              <a:t>Darllen</a:t>
            </a:r>
            <a:endParaRPr lang="en-GB" dirty="0"/>
          </a:p>
        </p:txBody>
      </p:sp>
      <p:sp>
        <p:nvSpPr>
          <p:cNvPr id="3" name="Content Placeholder 2"/>
          <p:cNvSpPr>
            <a:spLocks noGrp="1"/>
          </p:cNvSpPr>
          <p:nvPr>
            <p:ph sz="half" idx="1"/>
          </p:nvPr>
        </p:nvSpPr>
        <p:spPr/>
        <p:txBody>
          <a:bodyPr/>
          <a:lstStyle/>
          <a:p>
            <a:r>
              <a:rPr lang="en-GB" smtClean="0"/>
              <a:t>Quickly scan the introduction or conclusion: these may even provide all the information you need. 	</a:t>
            </a:r>
          </a:p>
          <a:p>
            <a:r>
              <a:rPr lang="en-GB" smtClean="0"/>
              <a:t>Browse through the headings to get a feel for the book.</a:t>
            </a:r>
          </a:p>
          <a:p>
            <a:endParaRPr lang="en-GB" dirty="0"/>
          </a:p>
        </p:txBody>
      </p:sp>
      <p:sp>
        <p:nvSpPr>
          <p:cNvPr id="4" name="Content Placeholder 3"/>
          <p:cNvSpPr>
            <a:spLocks noGrp="1"/>
          </p:cNvSpPr>
          <p:nvPr>
            <p:ph sz="half" idx="2"/>
          </p:nvPr>
        </p:nvSpPr>
        <p:spPr/>
        <p:txBody>
          <a:bodyPr/>
          <a:lstStyle/>
          <a:p>
            <a:r>
              <a:rPr lang="en-GB" smtClean="0"/>
              <a:t>Sganiwch y rhagymadrodd neu’r diweddglo’n gyflym: efallai y bydd y rhain yn rhoi’r holl wybodaeth mae’i hangen arnoch. </a:t>
            </a:r>
          </a:p>
          <a:p>
            <a:r>
              <a:rPr lang="en-GB" smtClean="0"/>
              <a:t>Porwch trwy’r penawdau er mwyn cael ymdeimlad o’r llyfr.</a:t>
            </a:r>
          </a:p>
          <a:p>
            <a:endParaRPr lang="en-GB" dirty="0"/>
          </a:p>
        </p:txBody>
      </p:sp>
    </p:spTree>
    <p:extLst>
      <p:ext uri="{BB962C8B-B14F-4D97-AF65-F5344CB8AC3E}">
        <p14:creationId xmlns:p14="http://schemas.microsoft.com/office/powerpoint/2010/main" val="40409438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Select by Reliability</a:t>
            </a:r>
            <a:br>
              <a:rPr lang="en-GB" dirty="0" smtClean="0"/>
            </a:br>
            <a:r>
              <a:rPr lang="en-GB" dirty="0" err="1" smtClean="0"/>
              <a:t>Dewiswch</a:t>
            </a:r>
            <a:r>
              <a:rPr lang="en-GB" dirty="0" smtClean="0"/>
              <a:t> </a:t>
            </a:r>
            <a:r>
              <a:rPr lang="en-GB" dirty="0" err="1" smtClean="0"/>
              <a:t>bethau</a:t>
            </a:r>
            <a:r>
              <a:rPr lang="en-GB" dirty="0" smtClean="0"/>
              <a:t> </a:t>
            </a:r>
            <a:r>
              <a:rPr lang="en-GB" dirty="0" err="1" smtClean="0"/>
              <a:t>Dibynadwy</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smtClean="0"/>
              <a:t>Is the source a well-known one in the field, such as a recommended journal?</a:t>
            </a:r>
          </a:p>
          <a:p>
            <a:r>
              <a:rPr lang="en-GB" dirty="0" smtClean="0"/>
              <a:t>Is the source likely to be biased? </a:t>
            </a:r>
            <a:endParaRPr lang="en-GB" dirty="0" smtClean="0"/>
          </a:p>
          <a:p>
            <a:pPr lvl="1"/>
            <a:r>
              <a:rPr lang="en-GB" dirty="0" smtClean="0"/>
              <a:t>If </a:t>
            </a:r>
            <a:r>
              <a:rPr lang="en-GB" dirty="0" smtClean="0"/>
              <a:t>so, does the bias matter in this case? </a:t>
            </a:r>
          </a:p>
          <a:p>
            <a:r>
              <a:rPr lang="en-GB" dirty="0" smtClean="0"/>
              <a:t>Does the text have a good bibliography/reading list?</a:t>
            </a:r>
          </a:p>
          <a:p>
            <a:endParaRPr lang="en-GB" dirty="0"/>
          </a:p>
        </p:txBody>
      </p:sp>
      <p:sp>
        <p:nvSpPr>
          <p:cNvPr id="4" name="Content Placeholder 3"/>
          <p:cNvSpPr>
            <a:spLocks noGrp="1"/>
          </p:cNvSpPr>
          <p:nvPr>
            <p:ph sz="half" idx="2"/>
          </p:nvPr>
        </p:nvSpPr>
        <p:spPr/>
        <p:txBody>
          <a:bodyPr>
            <a:normAutofit fontScale="92500" lnSpcReduction="10000"/>
          </a:bodyPr>
          <a:lstStyle/>
          <a:p>
            <a:r>
              <a:rPr lang="en-GB" dirty="0" err="1" smtClean="0"/>
              <a:t>Ydy’r</a:t>
            </a:r>
            <a:r>
              <a:rPr lang="en-GB" dirty="0" smtClean="0"/>
              <a:t> </a:t>
            </a:r>
            <a:r>
              <a:rPr lang="en-GB" dirty="0" err="1" smtClean="0"/>
              <a:t>ffynhonnell</a:t>
            </a:r>
            <a:r>
              <a:rPr lang="en-GB" dirty="0" smtClean="0"/>
              <a:t> yn un sydd ag </a:t>
            </a:r>
            <a:r>
              <a:rPr lang="en-GB" dirty="0" err="1" smtClean="0"/>
              <a:t>enw</a:t>
            </a:r>
            <a:r>
              <a:rPr lang="en-GB" dirty="0" smtClean="0"/>
              <a:t> da yn y </a:t>
            </a:r>
            <a:r>
              <a:rPr lang="en-GB" dirty="0" err="1" smtClean="0"/>
              <a:t>maes</a:t>
            </a:r>
            <a:r>
              <a:rPr lang="en-GB" dirty="0" smtClean="0"/>
              <a:t>, </a:t>
            </a:r>
            <a:r>
              <a:rPr lang="en-GB" dirty="0" err="1" smtClean="0"/>
              <a:t>megis</a:t>
            </a:r>
            <a:r>
              <a:rPr lang="en-GB" dirty="0" smtClean="0"/>
              <a:t> </a:t>
            </a:r>
            <a:r>
              <a:rPr lang="en-GB" dirty="0" err="1" smtClean="0"/>
              <a:t>cylchgrawn</a:t>
            </a:r>
            <a:r>
              <a:rPr lang="en-GB" dirty="0" smtClean="0"/>
              <a:t> a </a:t>
            </a:r>
            <a:r>
              <a:rPr lang="en-GB" dirty="0" err="1" smtClean="0"/>
              <a:t>argymhellir</a:t>
            </a:r>
            <a:r>
              <a:rPr lang="en-GB" dirty="0" smtClean="0"/>
              <a:t>?</a:t>
            </a:r>
          </a:p>
          <a:p>
            <a:r>
              <a:rPr lang="en-GB" dirty="0" err="1" smtClean="0"/>
              <a:t>Ydy’n</a:t>
            </a:r>
            <a:r>
              <a:rPr lang="en-GB" dirty="0" smtClean="0"/>
              <a:t> </a:t>
            </a:r>
            <a:r>
              <a:rPr lang="en-GB" dirty="0" err="1" smtClean="0"/>
              <a:t>debygol</a:t>
            </a:r>
            <a:r>
              <a:rPr lang="en-GB" dirty="0" smtClean="0"/>
              <a:t> y </a:t>
            </a:r>
            <a:r>
              <a:rPr lang="en-GB" dirty="0" err="1" smtClean="0"/>
              <a:t>bydd</a:t>
            </a:r>
            <a:r>
              <a:rPr lang="en-GB" dirty="0" smtClean="0"/>
              <a:t> </a:t>
            </a:r>
            <a:r>
              <a:rPr lang="en-GB" dirty="0" err="1" smtClean="0"/>
              <a:t>tuedd</a:t>
            </a:r>
            <a:r>
              <a:rPr lang="en-GB" dirty="0" smtClean="0"/>
              <a:t> (bias) gan y </a:t>
            </a:r>
            <a:r>
              <a:rPr lang="en-GB" dirty="0" err="1" smtClean="0"/>
              <a:t>ffynhonnell</a:t>
            </a:r>
            <a:r>
              <a:rPr lang="en-GB" dirty="0" smtClean="0"/>
              <a:t>? </a:t>
            </a:r>
            <a:endParaRPr lang="en-GB" dirty="0" smtClean="0"/>
          </a:p>
          <a:p>
            <a:pPr lvl="1"/>
            <a:r>
              <a:rPr lang="en-GB" dirty="0" err="1" smtClean="0"/>
              <a:t>Os</a:t>
            </a:r>
            <a:r>
              <a:rPr lang="en-GB" dirty="0" smtClean="0"/>
              <a:t> </a:t>
            </a:r>
            <a:r>
              <a:rPr lang="en-GB" dirty="0" smtClean="0"/>
              <a:t>felly, </a:t>
            </a:r>
            <a:r>
              <a:rPr lang="en-GB" dirty="0" err="1" smtClean="0"/>
              <a:t>ydy’r</a:t>
            </a:r>
            <a:r>
              <a:rPr lang="en-GB" dirty="0" smtClean="0"/>
              <a:t> </a:t>
            </a:r>
            <a:r>
              <a:rPr lang="en-GB" dirty="0" err="1" smtClean="0"/>
              <a:t>duedd</a:t>
            </a:r>
            <a:r>
              <a:rPr lang="en-GB" dirty="0" smtClean="0"/>
              <a:t> yn </a:t>
            </a:r>
            <a:r>
              <a:rPr lang="en-GB" dirty="0" err="1" smtClean="0"/>
              <a:t>bwysig</a:t>
            </a:r>
            <a:r>
              <a:rPr lang="en-GB" dirty="0" smtClean="0"/>
              <a:t> yn yr </a:t>
            </a:r>
            <a:r>
              <a:rPr lang="en-GB" dirty="0" err="1" smtClean="0"/>
              <a:t>achos</a:t>
            </a:r>
            <a:r>
              <a:rPr lang="en-GB" dirty="0" smtClean="0"/>
              <a:t> </a:t>
            </a:r>
            <a:r>
              <a:rPr lang="en-GB" dirty="0" err="1" smtClean="0"/>
              <a:t>hwn</a:t>
            </a:r>
            <a:r>
              <a:rPr lang="en-GB" dirty="0" smtClean="0"/>
              <a:t>? </a:t>
            </a:r>
          </a:p>
          <a:p>
            <a:r>
              <a:rPr lang="en-GB" dirty="0" err="1" smtClean="0"/>
              <a:t>Oes</a:t>
            </a:r>
            <a:r>
              <a:rPr lang="en-GB" dirty="0" smtClean="0"/>
              <a:t> </a:t>
            </a:r>
            <a:r>
              <a:rPr lang="en-GB" dirty="0" err="1" smtClean="0"/>
              <a:t>llyfryddiaeth</a:t>
            </a:r>
            <a:r>
              <a:rPr lang="en-GB" dirty="0" smtClean="0"/>
              <a:t>/</a:t>
            </a:r>
            <a:r>
              <a:rPr lang="en-GB" dirty="0" err="1" smtClean="0"/>
              <a:t>rhestr</a:t>
            </a:r>
            <a:r>
              <a:rPr lang="en-GB" dirty="0" smtClean="0"/>
              <a:t> </a:t>
            </a:r>
            <a:r>
              <a:rPr lang="en-GB" dirty="0" err="1" smtClean="0"/>
              <a:t>ddarllen</a:t>
            </a:r>
            <a:r>
              <a:rPr lang="en-GB" dirty="0" smtClean="0"/>
              <a:t> </a:t>
            </a:r>
            <a:r>
              <a:rPr lang="en-GB" dirty="0" err="1" smtClean="0"/>
              <a:t>dda</a:t>
            </a:r>
            <a:r>
              <a:rPr lang="en-GB" dirty="0" smtClean="0"/>
              <a:t> gan y </a:t>
            </a:r>
            <a:r>
              <a:rPr lang="en-GB" dirty="0" err="1" smtClean="0"/>
              <a:t>testun</a:t>
            </a:r>
            <a:r>
              <a:rPr lang="en-GB" dirty="0" smtClean="0"/>
              <a:t>?</a:t>
            </a:r>
          </a:p>
          <a:p>
            <a:endParaRPr lang="en-GB" dirty="0"/>
          </a:p>
        </p:txBody>
      </p:sp>
    </p:spTree>
    <p:extLst>
      <p:ext uri="{BB962C8B-B14F-4D97-AF65-F5344CB8AC3E}">
        <p14:creationId xmlns:p14="http://schemas.microsoft.com/office/powerpoint/2010/main" val="2362235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Select by Reliability</a:t>
            </a:r>
            <a:br>
              <a:rPr lang="en-GB" dirty="0" smtClean="0"/>
            </a:br>
            <a:r>
              <a:rPr lang="en-GB" dirty="0" err="1" smtClean="0"/>
              <a:t>Dewiswch</a:t>
            </a:r>
            <a:r>
              <a:rPr lang="en-GB" dirty="0" smtClean="0"/>
              <a:t> </a:t>
            </a:r>
            <a:r>
              <a:rPr lang="en-GB" dirty="0" err="1" smtClean="0"/>
              <a:t>bethau</a:t>
            </a:r>
            <a:r>
              <a:rPr lang="en-GB" dirty="0" smtClean="0"/>
              <a:t> </a:t>
            </a:r>
            <a:r>
              <a:rPr lang="en-GB" dirty="0" err="1" smtClean="0"/>
              <a:t>dibynadwy</a:t>
            </a:r>
            <a:endParaRPr lang="en-GB" dirty="0"/>
          </a:p>
        </p:txBody>
      </p:sp>
      <p:sp>
        <p:nvSpPr>
          <p:cNvPr id="3" name="Content Placeholder 2"/>
          <p:cNvSpPr>
            <a:spLocks noGrp="1"/>
          </p:cNvSpPr>
          <p:nvPr>
            <p:ph sz="half" idx="1"/>
          </p:nvPr>
        </p:nvSpPr>
        <p:spPr/>
        <p:txBody>
          <a:bodyPr>
            <a:normAutofit fontScale="92500" lnSpcReduction="20000"/>
          </a:bodyPr>
          <a:lstStyle/>
          <a:p>
            <a:r>
              <a:rPr lang="en-GB" dirty="0" smtClean="0"/>
              <a:t>Is it clear where any evidence comes from? </a:t>
            </a:r>
          </a:p>
          <a:p>
            <a:r>
              <a:rPr lang="en-GB" dirty="0" smtClean="0"/>
              <a:t>Is the source from a publisher respected in your subject area? </a:t>
            </a:r>
          </a:p>
          <a:p>
            <a:r>
              <a:rPr lang="en-GB" dirty="0" smtClean="0"/>
              <a:t>Information in newspapers or from friends is not usually considered reliable. </a:t>
            </a:r>
          </a:p>
          <a:p>
            <a:r>
              <a:rPr lang="en-GB" dirty="0" smtClean="0"/>
              <a:t>Consider the previous point when sourcing information from the Web too.</a:t>
            </a:r>
          </a:p>
          <a:p>
            <a:endParaRPr lang="en-GB" dirty="0"/>
          </a:p>
        </p:txBody>
      </p:sp>
      <p:sp>
        <p:nvSpPr>
          <p:cNvPr id="4" name="Content Placeholder 3"/>
          <p:cNvSpPr>
            <a:spLocks noGrp="1"/>
          </p:cNvSpPr>
          <p:nvPr>
            <p:ph sz="half" idx="2"/>
          </p:nvPr>
        </p:nvSpPr>
        <p:spPr/>
        <p:txBody>
          <a:bodyPr>
            <a:normAutofit fontScale="92500" lnSpcReduction="20000"/>
          </a:bodyPr>
          <a:lstStyle/>
          <a:p>
            <a:r>
              <a:rPr lang="en-GB" dirty="0" err="1" smtClean="0"/>
              <a:t>Ydy</a:t>
            </a:r>
            <a:r>
              <a:rPr lang="en-GB" dirty="0" smtClean="0"/>
              <a:t> </a:t>
            </a:r>
            <a:r>
              <a:rPr lang="en-GB" dirty="0" err="1" smtClean="0"/>
              <a:t>tarddiad</a:t>
            </a:r>
            <a:r>
              <a:rPr lang="en-GB" dirty="0" smtClean="0"/>
              <a:t> </a:t>
            </a:r>
            <a:r>
              <a:rPr lang="en-GB" dirty="0" err="1" smtClean="0"/>
              <a:t>unrhyw</a:t>
            </a:r>
            <a:r>
              <a:rPr lang="en-GB" dirty="0" smtClean="0"/>
              <a:t> </a:t>
            </a:r>
            <a:r>
              <a:rPr lang="en-GB" dirty="0" err="1" smtClean="0"/>
              <a:t>dystiolaeth</a:t>
            </a:r>
            <a:r>
              <a:rPr lang="en-GB" dirty="0" smtClean="0"/>
              <a:t> yn </a:t>
            </a:r>
            <a:r>
              <a:rPr lang="en-GB" dirty="0" err="1" smtClean="0"/>
              <a:t>eglur</a:t>
            </a:r>
            <a:r>
              <a:rPr lang="en-GB" dirty="0" smtClean="0"/>
              <a:t>?</a:t>
            </a:r>
          </a:p>
          <a:p>
            <a:r>
              <a:rPr lang="en-GB" dirty="0" err="1" smtClean="0"/>
              <a:t>Ydy’r</a:t>
            </a:r>
            <a:r>
              <a:rPr lang="en-GB" dirty="0" smtClean="0"/>
              <a:t> </a:t>
            </a:r>
            <a:r>
              <a:rPr lang="en-GB" dirty="0" err="1" smtClean="0"/>
              <a:t>ffynhonnell</a:t>
            </a:r>
            <a:r>
              <a:rPr lang="en-GB" dirty="0" smtClean="0"/>
              <a:t> yn </a:t>
            </a:r>
            <a:r>
              <a:rPr lang="en-GB" dirty="0" err="1" smtClean="0"/>
              <a:t>deillio</a:t>
            </a:r>
            <a:r>
              <a:rPr lang="en-GB" dirty="0" smtClean="0"/>
              <a:t> o </a:t>
            </a:r>
            <a:r>
              <a:rPr lang="en-GB" dirty="0" err="1" smtClean="0"/>
              <a:t>gyhoeddwr</a:t>
            </a:r>
            <a:r>
              <a:rPr lang="en-GB" dirty="0" smtClean="0"/>
              <a:t> sydd â </a:t>
            </a:r>
            <a:r>
              <a:rPr lang="en-GB" dirty="0" err="1" smtClean="0"/>
              <a:t>pharch</a:t>
            </a:r>
            <a:r>
              <a:rPr lang="en-GB" dirty="0" smtClean="0"/>
              <a:t> yn </a:t>
            </a:r>
            <a:r>
              <a:rPr lang="en-GB" dirty="0" err="1" smtClean="0"/>
              <a:t>eich</a:t>
            </a:r>
            <a:r>
              <a:rPr lang="en-GB" dirty="0" smtClean="0"/>
              <a:t> </a:t>
            </a:r>
            <a:r>
              <a:rPr lang="en-GB" dirty="0" err="1" smtClean="0"/>
              <a:t>maes</a:t>
            </a:r>
            <a:r>
              <a:rPr lang="en-GB" dirty="0" smtClean="0"/>
              <a:t> </a:t>
            </a:r>
            <a:r>
              <a:rPr lang="en-GB" dirty="0" err="1" smtClean="0"/>
              <a:t>pwnc</a:t>
            </a:r>
            <a:r>
              <a:rPr lang="en-GB" dirty="0" smtClean="0"/>
              <a:t>? </a:t>
            </a:r>
          </a:p>
          <a:p>
            <a:r>
              <a:rPr lang="en-GB" dirty="0" err="1" smtClean="0"/>
              <a:t>Fel</a:t>
            </a:r>
            <a:r>
              <a:rPr lang="en-GB" dirty="0" smtClean="0"/>
              <a:t> </a:t>
            </a:r>
            <a:r>
              <a:rPr lang="en-GB" dirty="0" err="1" smtClean="0"/>
              <a:t>arfer</a:t>
            </a:r>
            <a:r>
              <a:rPr lang="en-GB" dirty="0" smtClean="0"/>
              <a:t> nid </a:t>
            </a:r>
            <a:r>
              <a:rPr lang="en-GB" dirty="0" err="1" smtClean="0"/>
              <a:t>ystyrir</a:t>
            </a:r>
            <a:r>
              <a:rPr lang="en-GB" dirty="0" smtClean="0"/>
              <a:t> bod </a:t>
            </a:r>
            <a:r>
              <a:rPr lang="en-GB" dirty="0" err="1" smtClean="0"/>
              <a:t>gwybodaeth</a:t>
            </a:r>
            <a:r>
              <a:rPr lang="en-GB" dirty="0" smtClean="0"/>
              <a:t> gan </a:t>
            </a:r>
            <a:r>
              <a:rPr lang="en-GB" dirty="0" err="1" smtClean="0"/>
              <a:t>bapurau</a:t>
            </a:r>
            <a:r>
              <a:rPr lang="en-GB" dirty="0" smtClean="0"/>
              <a:t> </a:t>
            </a:r>
            <a:r>
              <a:rPr lang="en-GB" dirty="0" err="1" smtClean="0"/>
              <a:t>newydd</a:t>
            </a:r>
            <a:r>
              <a:rPr lang="en-GB" dirty="0" smtClean="0"/>
              <a:t> </a:t>
            </a:r>
            <a:r>
              <a:rPr lang="en-GB" dirty="0" err="1" smtClean="0"/>
              <a:t>na</a:t>
            </a:r>
            <a:r>
              <a:rPr lang="en-GB" dirty="0" smtClean="0"/>
              <a:t> </a:t>
            </a:r>
            <a:r>
              <a:rPr lang="en-GB" dirty="0" err="1" smtClean="0"/>
              <a:t>ffrindiau’n</a:t>
            </a:r>
            <a:r>
              <a:rPr lang="en-GB" dirty="0" smtClean="0"/>
              <a:t> </a:t>
            </a:r>
            <a:r>
              <a:rPr lang="en-GB" dirty="0" err="1" smtClean="0"/>
              <a:t>ddibynadwy</a:t>
            </a:r>
            <a:r>
              <a:rPr lang="en-GB" dirty="0" smtClean="0"/>
              <a:t>.</a:t>
            </a:r>
          </a:p>
          <a:p>
            <a:r>
              <a:rPr lang="en-GB" dirty="0" err="1" smtClean="0"/>
              <a:t>Ystyriwch</a:t>
            </a:r>
            <a:r>
              <a:rPr lang="en-GB" dirty="0" smtClean="0"/>
              <a:t> y </a:t>
            </a:r>
            <a:r>
              <a:rPr lang="en-GB" dirty="0" err="1" smtClean="0"/>
              <a:t>pwynt</a:t>
            </a:r>
            <a:r>
              <a:rPr lang="en-GB" dirty="0" smtClean="0"/>
              <a:t> </a:t>
            </a:r>
            <a:r>
              <a:rPr lang="en-GB" dirty="0" err="1" smtClean="0"/>
              <a:t>blaenorol</a:t>
            </a:r>
            <a:r>
              <a:rPr lang="en-GB" dirty="0" smtClean="0"/>
              <a:t> </a:t>
            </a:r>
            <a:r>
              <a:rPr lang="en-GB" dirty="0" err="1" smtClean="0"/>
              <a:t>wrth</a:t>
            </a:r>
            <a:r>
              <a:rPr lang="en-GB" dirty="0" smtClean="0"/>
              <a:t> </a:t>
            </a:r>
            <a:r>
              <a:rPr lang="en-GB" dirty="0" err="1" smtClean="0"/>
              <a:t>godi</a:t>
            </a:r>
            <a:r>
              <a:rPr lang="en-GB" dirty="0" smtClean="0"/>
              <a:t> </a:t>
            </a:r>
            <a:r>
              <a:rPr lang="en-GB" dirty="0" err="1" smtClean="0"/>
              <a:t>gwybodaeth</a:t>
            </a:r>
            <a:r>
              <a:rPr lang="en-GB" dirty="0" smtClean="0"/>
              <a:t> o’r We </a:t>
            </a:r>
            <a:r>
              <a:rPr lang="en-GB" dirty="0" err="1" smtClean="0"/>
              <a:t>hefyd</a:t>
            </a:r>
            <a:r>
              <a:rPr lang="en-GB" dirty="0" smtClean="0"/>
              <a:t>.</a:t>
            </a:r>
          </a:p>
          <a:p>
            <a:endParaRPr lang="en-GB" dirty="0"/>
          </a:p>
        </p:txBody>
      </p:sp>
    </p:spTree>
    <p:extLst>
      <p:ext uri="{BB962C8B-B14F-4D97-AF65-F5344CB8AC3E}">
        <p14:creationId xmlns:p14="http://schemas.microsoft.com/office/powerpoint/2010/main" val="1671413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Select by </a:t>
            </a:r>
            <a:r>
              <a:rPr lang="en-GB" dirty="0" smtClean="0"/>
              <a:t>Amount</a:t>
            </a:r>
            <a:r>
              <a:rPr lang="en-GB" dirty="0" smtClean="0"/>
              <a:t/>
            </a:r>
            <a:br>
              <a:rPr lang="en-GB" dirty="0" smtClean="0"/>
            </a:br>
            <a:r>
              <a:rPr lang="en-GB" dirty="0" err="1" smtClean="0"/>
              <a:t>Dewiswch</a:t>
            </a:r>
            <a:r>
              <a:rPr lang="en-GB" dirty="0" smtClean="0"/>
              <a:t> faint o </a:t>
            </a:r>
            <a:r>
              <a:rPr lang="en-GB" dirty="0" err="1" smtClean="0"/>
              <a:t>wybodaeth</a:t>
            </a:r>
            <a:r>
              <a:rPr lang="en-GB" dirty="0" smtClean="0"/>
              <a:t>  </a:t>
            </a:r>
            <a:endParaRPr lang="en-GB" dirty="0"/>
          </a:p>
        </p:txBody>
      </p:sp>
      <p:sp>
        <p:nvSpPr>
          <p:cNvPr id="3" name="Content Placeholder 2"/>
          <p:cNvSpPr>
            <a:spLocks noGrp="1"/>
          </p:cNvSpPr>
          <p:nvPr>
            <p:ph sz="half" idx="1"/>
          </p:nvPr>
        </p:nvSpPr>
        <p:spPr/>
        <p:txBody>
          <a:bodyPr>
            <a:normAutofit fontScale="92500" lnSpcReduction="20000"/>
          </a:bodyPr>
          <a:lstStyle/>
          <a:p>
            <a:r>
              <a:rPr lang="en-GB" smtClean="0"/>
              <a:t>Use your essay plan to work out a word limit for each major theme, and then for each topic or example.</a:t>
            </a:r>
          </a:p>
          <a:p>
            <a:r>
              <a:rPr lang="en-GB" smtClean="0"/>
              <a:t>Use your word limits to guide you on how much to read and note. If you can only write a line or paragraph about something, you probably don’t need to read and note very much.</a:t>
            </a:r>
          </a:p>
          <a:p>
            <a:endParaRPr lang="en-GB" dirty="0"/>
          </a:p>
        </p:txBody>
      </p:sp>
      <p:sp>
        <p:nvSpPr>
          <p:cNvPr id="4" name="Content Placeholder 3"/>
          <p:cNvSpPr>
            <a:spLocks noGrp="1"/>
          </p:cNvSpPr>
          <p:nvPr>
            <p:ph sz="half" idx="2"/>
          </p:nvPr>
        </p:nvSpPr>
        <p:spPr/>
        <p:txBody>
          <a:bodyPr>
            <a:normAutofit fontScale="92500" lnSpcReduction="20000"/>
          </a:bodyPr>
          <a:lstStyle/>
          <a:p>
            <a:r>
              <a:rPr lang="en-GB" smtClean="0"/>
              <a:t>Defnyddiwch gynllun eich traethawd i amcangyfrif terfyn geiriau i bob prif thema, ac wedyn i bob pwnc neu enghraifft. </a:t>
            </a:r>
          </a:p>
          <a:p>
            <a:r>
              <a:rPr lang="en-GB" smtClean="0"/>
              <a:t>Defnyddiwch eich terfynau geiriau fel canllaw ar faint i ddarllen ac ysgrifennu. Os mai dim ond llinell neu baragraff y gallwch ei ysgrifennu am rywbeth, mae’n debyg na fydd angen ichi ddarllen a nodi llawer.</a:t>
            </a:r>
          </a:p>
          <a:p>
            <a:endParaRPr lang="en-GB" dirty="0"/>
          </a:p>
        </p:txBody>
      </p:sp>
    </p:spTree>
    <p:extLst>
      <p:ext uri="{BB962C8B-B14F-4D97-AF65-F5344CB8AC3E}">
        <p14:creationId xmlns:p14="http://schemas.microsoft.com/office/powerpoint/2010/main" val="547593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Select by </a:t>
            </a:r>
            <a:r>
              <a:rPr lang="en-GB" dirty="0" smtClean="0"/>
              <a:t>Amount</a:t>
            </a:r>
            <a:r>
              <a:rPr lang="en-GB" dirty="0" smtClean="0"/>
              <a:t/>
            </a:r>
            <a:br>
              <a:rPr lang="en-GB" dirty="0" smtClean="0"/>
            </a:br>
            <a:r>
              <a:rPr lang="en-GB" dirty="0" err="1" smtClean="0"/>
              <a:t>Dewiswch</a:t>
            </a:r>
            <a:r>
              <a:rPr lang="en-GB" dirty="0" smtClean="0"/>
              <a:t> faint o </a:t>
            </a:r>
            <a:r>
              <a:rPr lang="en-GB" dirty="0" err="1" smtClean="0"/>
              <a:t>wybodaeth</a:t>
            </a:r>
            <a:r>
              <a:rPr lang="en-GB" dirty="0" smtClean="0"/>
              <a:t>  </a:t>
            </a:r>
            <a:endParaRPr lang="en-GB" dirty="0"/>
          </a:p>
        </p:txBody>
      </p:sp>
      <p:sp>
        <p:nvSpPr>
          <p:cNvPr id="3" name="Content Placeholder 2"/>
          <p:cNvSpPr>
            <a:spLocks noGrp="1"/>
          </p:cNvSpPr>
          <p:nvPr>
            <p:ph sz="half" idx="1"/>
          </p:nvPr>
        </p:nvSpPr>
        <p:spPr/>
        <p:txBody>
          <a:bodyPr/>
          <a:lstStyle/>
          <a:p>
            <a:r>
              <a:rPr lang="en-GB" smtClean="0"/>
              <a:t>Consider whether an article goes into too much depth for your purposes: you may only need to read the abstract or one section.</a:t>
            </a:r>
          </a:p>
          <a:p>
            <a:r>
              <a:rPr lang="en-GB" smtClean="0"/>
              <a:t>Keep asking whether material is relevant to the title of the assignment.</a:t>
            </a:r>
          </a:p>
          <a:p>
            <a:endParaRPr lang="en-GB" dirty="0"/>
          </a:p>
        </p:txBody>
      </p:sp>
      <p:sp>
        <p:nvSpPr>
          <p:cNvPr id="4" name="Content Placeholder 3"/>
          <p:cNvSpPr>
            <a:spLocks noGrp="1"/>
          </p:cNvSpPr>
          <p:nvPr>
            <p:ph sz="half" idx="2"/>
          </p:nvPr>
        </p:nvSpPr>
        <p:spPr/>
        <p:txBody>
          <a:bodyPr/>
          <a:lstStyle/>
          <a:p>
            <a:r>
              <a:rPr lang="en-GB" smtClean="0"/>
              <a:t>Ystyriwch a ydy erthygl yn mynd i ormod o fanylder at eich dibenion chi: efallai mai dim ond darllen y crynodeb neu un adran y bydd ei angen arnoch.</a:t>
            </a:r>
          </a:p>
          <a:p>
            <a:r>
              <a:rPr lang="en-GB" smtClean="0"/>
              <a:t>Daliwch i ofyn a ydy deunydd yn berthnasol i deitl yr aseiniad.</a:t>
            </a:r>
          </a:p>
          <a:p>
            <a:endParaRPr lang="en-GB" dirty="0"/>
          </a:p>
        </p:txBody>
      </p:sp>
    </p:spTree>
    <p:extLst>
      <p:ext uri="{BB962C8B-B14F-4D97-AF65-F5344CB8AC3E}">
        <p14:creationId xmlns:p14="http://schemas.microsoft.com/office/powerpoint/2010/main" val="2288469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Reading Strategies:</a:t>
            </a:r>
            <a:br>
              <a:rPr lang="en-GB" dirty="0" smtClean="0"/>
            </a:br>
            <a:r>
              <a:rPr lang="en-GB" dirty="0" smtClean="0"/>
              <a:t>Over-viewing a Passage</a:t>
            </a:r>
            <a:br>
              <a:rPr lang="en-GB" dirty="0" smtClean="0"/>
            </a:br>
            <a:r>
              <a:rPr lang="en-GB" dirty="0" err="1" smtClean="0"/>
              <a:t>Bwrw</a:t>
            </a:r>
            <a:r>
              <a:rPr lang="en-GB" dirty="0" smtClean="0"/>
              <a:t> </a:t>
            </a:r>
            <a:r>
              <a:rPr lang="en-GB" dirty="0" err="1" smtClean="0"/>
              <a:t>Golwg</a:t>
            </a:r>
            <a:r>
              <a:rPr lang="en-GB" dirty="0" smtClean="0"/>
              <a:t> </a:t>
            </a:r>
            <a:r>
              <a:rPr lang="en-GB" dirty="0" err="1" smtClean="0"/>
              <a:t>dros</a:t>
            </a:r>
            <a:r>
              <a:rPr lang="en-GB" dirty="0" smtClean="0"/>
              <a:t> </a:t>
            </a:r>
            <a:r>
              <a:rPr lang="en-GB" dirty="0" err="1" smtClean="0"/>
              <a:t>Ddarn</a:t>
            </a:r>
            <a:r>
              <a:rPr lang="en-GB" dirty="0" smtClean="0"/>
              <a:t> o </a:t>
            </a:r>
            <a:r>
              <a:rPr lang="en-GB" dirty="0" err="1" smtClean="0"/>
              <a:t>Destun</a:t>
            </a:r>
            <a:r>
              <a:rPr lang="en-GB" dirty="0" smtClean="0"/>
              <a:t>  </a:t>
            </a:r>
            <a:endParaRPr lang="en-GB" dirty="0"/>
          </a:p>
        </p:txBody>
      </p:sp>
      <p:sp>
        <p:nvSpPr>
          <p:cNvPr id="3" name="Content Placeholder 2"/>
          <p:cNvSpPr>
            <a:spLocks noGrp="1"/>
          </p:cNvSpPr>
          <p:nvPr>
            <p:ph sz="half" idx="1"/>
          </p:nvPr>
        </p:nvSpPr>
        <p:spPr/>
        <p:txBody>
          <a:bodyPr>
            <a:normAutofit fontScale="92500" lnSpcReduction="20000"/>
          </a:bodyPr>
          <a:lstStyle/>
          <a:p>
            <a:r>
              <a:rPr lang="en-GB" smtClean="0"/>
              <a:t>Read the title and headings to understand what the passage is about</a:t>
            </a:r>
          </a:p>
          <a:p>
            <a:r>
              <a:rPr lang="en-GB" smtClean="0"/>
              <a:t>Look at the titles of any diagrams, tables, graphs and illustrations</a:t>
            </a:r>
          </a:p>
          <a:p>
            <a:r>
              <a:rPr lang="en-GB" smtClean="0"/>
              <a:t>Do not read word by word at this stage and do not follow the text with your finger or a pen</a:t>
            </a:r>
          </a:p>
          <a:p>
            <a:r>
              <a:rPr lang="en-GB" smtClean="0"/>
              <a:t>Do not worry about words you do not understand</a:t>
            </a:r>
          </a:p>
          <a:p>
            <a:endParaRPr lang="en-GB" dirty="0"/>
          </a:p>
        </p:txBody>
      </p:sp>
      <p:sp>
        <p:nvSpPr>
          <p:cNvPr id="4" name="Content Placeholder 3"/>
          <p:cNvSpPr>
            <a:spLocks noGrp="1"/>
          </p:cNvSpPr>
          <p:nvPr>
            <p:ph sz="half" idx="2"/>
          </p:nvPr>
        </p:nvSpPr>
        <p:spPr/>
        <p:txBody>
          <a:bodyPr>
            <a:normAutofit fontScale="92500" lnSpcReduction="20000"/>
          </a:bodyPr>
          <a:lstStyle/>
          <a:p>
            <a:r>
              <a:rPr lang="en-GB" smtClean="0"/>
              <a:t>Darllenwch y teitl a’r penawdau i ddeall am beth mae’r darn yn sôn</a:t>
            </a:r>
          </a:p>
          <a:p>
            <a:r>
              <a:rPr lang="en-GB" smtClean="0"/>
              <a:t>Edrychwch ar deitlau unrhyw ddiagramau, tablau, graffiau a darluniau</a:t>
            </a:r>
          </a:p>
          <a:p>
            <a:r>
              <a:rPr lang="en-GB" smtClean="0"/>
              <a:t>Peidiwch â darllen air am air ar y cam hwn a pheidiwch â dilyn y testun gyda’ch bys neu feiro</a:t>
            </a:r>
          </a:p>
          <a:p>
            <a:r>
              <a:rPr lang="en-GB" smtClean="0"/>
              <a:t>Peidiwch â phoeni am eiriau nad ydych chi’n eu deall</a:t>
            </a:r>
          </a:p>
          <a:p>
            <a:endParaRPr lang="en-GB" dirty="0"/>
          </a:p>
        </p:txBody>
      </p:sp>
    </p:spTree>
    <p:extLst>
      <p:ext uri="{BB962C8B-B14F-4D97-AF65-F5344CB8AC3E}">
        <p14:creationId xmlns:p14="http://schemas.microsoft.com/office/powerpoint/2010/main" val="127728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t>After Over-viewing a Passage: What should you know? </a:t>
            </a:r>
            <a:br>
              <a:rPr lang="en-GB" sz="3200" dirty="0" smtClean="0"/>
            </a:br>
            <a:r>
              <a:rPr lang="en-GB" sz="3200" dirty="0" smtClean="0"/>
              <a:t>Ar </a:t>
            </a:r>
            <a:r>
              <a:rPr lang="en-GB" sz="3200" dirty="0" err="1" smtClean="0"/>
              <a:t>ôl</a:t>
            </a:r>
            <a:r>
              <a:rPr lang="en-GB" sz="3200" dirty="0" smtClean="0"/>
              <a:t> </a:t>
            </a:r>
            <a:r>
              <a:rPr lang="en-GB" sz="3200" dirty="0" err="1" smtClean="0"/>
              <a:t>Bwrw</a:t>
            </a:r>
            <a:r>
              <a:rPr lang="en-GB" sz="3200" dirty="0" smtClean="0"/>
              <a:t> </a:t>
            </a:r>
            <a:r>
              <a:rPr lang="en-GB" sz="3200" dirty="0" err="1" smtClean="0"/>
              <a:t>Golwg</a:t>
            </a:r>
            <a:r>
              <a:rPr lang="en-GB" sz="3200" dirty="0" smtClean="0"/>
              <a:t> </a:t>
            </a:r>
            <a:r>
              <a:rPr lang="en-GB" sz="3200" dirty="0" err="1" smtClean="0"/>
              <a:t>dros</a:t>
            </a:r>
            <a:r>
              <a:rPr lang="en-GB" sz="3200" dirty="0" smtClean="0"/>
              <a:t> </a:t>
            </a:r>
            <a:r>
              <a:rPr lang="en-GB" sz="3200" dirty="0" err="1" smtClean="0"/>
              <a:t>Ddarn</a:t>
            </a:r>
            <a:r>
              <a:rPr lang="en-GB" sz="3200" dirty="0" smtClean="0"/>
              <a:t>: Beth </a:t>
            </a:r>
            <a:r>
              <a:rPr lang="en-GB" sz="3200" dirty="0" err="1" smtClean="0"/>
              <a:t>dylech</a:t>
            </a:r>
            <a:r>
              <a:rPr lang="en-GB" sz="3200" dirty="0" smtClean="0"/>
              <a:t> </a:t>
            </a:r>
            <a:r>
              <a:rPr lang="en-GB" sz="3200" dirty="0" err="1" smtClean="0"/>
              <a:t>chi’i</a:t>
            </a:r>
            <a:r>
              <a:rPr lang="en-GB" sz="3200" dirty="0" smtClean="0"/>
              <a:t> </a:t>
            </a:r>
            <a:r>
              <a:rPr lang="en-GB" sz="3200" dirty="0" err="1" smtClean="0"/>
              <a:t>wybod</a:t>
            </a:r>
            <a:r>
              <a:rPr lang="en-GB" sz="3200" dirty="0" smtClean="0"/>
              <a:t>? </a:t>
            </a:r>
            <a:endParaRPr lang="en-GB" sz="3200" dirty="0"/>
          </a:p>
        </p:txBody>
      </p:sp>
      <p:sp>
        <p:nvSpPr>
          <p:cNvPr id="3" name="Content Placeholder 2"/>
          <p:cNvSpPr>
            <a:spLocks noGrp="1"/>
          </p:cNvSpPr>
          <p:nvPr>
            <p:ph sz="half" idx="1"/>
          </p:nvPr>
        </p:nvSpPr>
        <p:spPr/>
        <p:txBody>
          <a:bodyPr/>
          <a:lstStyle/>
          <a:p>
            <a:r>
              <a:rPr lang="en-GB" dirty="0" smtClean="0"/>
              <a:t>Writer’s purpose</a:t>
            </a:r>
          </a:p>
          <a:p>
            <a:pPr lvl="1"/>
            <a:r>
              <a:rPr lang="en-GB" dirty="0" smtClean="0"/>
              <a:t>Description</a:t>
            </a:r>
          </a:p>
          <a:p>
            <a:pPr lvl="1"/>
            <a:r>
              <a:rPr lang="en-GB" dirty="0" smtClean="0"/>
              <a:t>Comparing</a:t>
            </a:r>
          </a:p>
          <a:p>
            <a:pPr lvl="1"/>
            <a:r>
              <a:rPr lang="en-GB" dirty="0" smtClean="0"/>
              <a:t>Recommending</a:t>
            </a:r>
          </a:p>
          <a:p>
            <a:pPr lvl="1"/>
            <a:r>
              <a:rPr lang="en-GB" dirty="0" smtClean="0"/>
              <a:t>Persuading</a:t>
            </a:r>
          </a:p>
          <a:p>
            <a:pPr lvl="1"/>
            <a:r>
              <a:rPr lang="en-GB" dirty="0" smtClean="0"/>
              <a:t>Explaining</a:t>
            </a:r>
          </a:p>
          <a:p>
            <a:endParaRPr lang="en-GB" dirty="0" smtClean="0"/>
          </a:p>
          <a:p>
            <a:endParaRPr lang="en-GB" dirty="0"/>
          </a:p>
        </p:txBody>
      </p:sp>
      <p:sp>
        <p:nvSpPr>
          <p:cNvPr id="4" name="Content Placeholder 3"/>
          <p:cNvSpPr>
            <a:spLocks noGrp="1"/>
          </p:cNvSpPr>
          <p:nvPr>
            <p:ph sz="half" idx="2"/>
          </p:nvPr>
        </p:nvSpPr>
        <p:spPr/>
        <p:txBody>
          <a:bodyPr/>
          <a:lstStyle/>
          <a:p>
            <a:r>
              <a:rPr lang="en-GB" dirty="0" err="1" smtClean="0"/>
              <a:t>Pwrpas</a:t>
            </a:r>
            <a:r>
              <a:rPr lang="en-GB" dirty="0" smtClean="0"/>
              <a:t> yr </a:t>
            </a:r>
            <a:r>
              <a:rPr lang="en-GB" dirty="0" err="1" smtClean="0"/>
              <a:t>awdur</a:t>
            </a:r>
            <a:endParaRPr lang="en-GB" dirty="0" smtClean="0"/>
          </a:p>
          <a:p>
            <a:pPr lvl="1"/>
            <a:r>
              <a:rPr lang="en-GB" dirty="0" err="1" smtClean="0"/>
              <a:t>Disgrifio</a:t>
            </a:r>
            <a:endParaRPr lang="en-GB" dirty="0" smtClean="0"/>
          </a:p>
          <a:p>
            <a:pPr lvl="1"/>
            <a:r>
              <a:rPr lang="en-GB" dirty="0" err="1" smtClean="0"/>
              <a:t>Cymharu</a:t>
            </a:r>
            <a:endParaRPr lang="en-GB" dirty="0" smtClean="0"/>
          </a:p>
          <a:p>
            <a:pPr lvl="1"/>
            <a:r>
              <a:rPr lang="en-GB" dirty="0" err="1" smtClean="0"/>
              <a:t>Argymell</a:t>
            </a:r>
            <a:endParaRPr lang="en-GB" dirty="0" smtClean="0"/>
          </a:p>
          <a:p>
            <a:pPr lvl="1"/>
            <a:r>
              <a:rPr lang="en-GB" dirty="0" err="1" smtClean="0"/>
              <a:t>Perswadio</a:t>
            </a:r>
            <a:endParaRPr lang="en-GB" dirty="0" smtClean="0"/>
          </a:p>
          <a:p>
            <a:pPr lvl="1"/>
            <a:r>
              <a:rPr lang="en-GB" dirty="0" err="1" smtClean="0"/>
              <a:t>Esbonio</a:t>
            </a:r>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1572091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Read the Example (photocopy) </a:t>
            </a:r>
            <a:br>
              <a:rPr lang="en-GB" dirty="0" smtClean="0"/>
            </a:br>
            <a:r>
              <a:rPr lang="en-GB" dirty="0" err="1" smtClean="0"/>
              <a:t>Darllenwch</a:t>
            </a:r>
            <a:r>
              <a:rPr lang="en-GB" dirty="0" smtClean="0"/>
              <a:t> yr </a:t>
            </a:r>
            <a:r>
              <a:rPr lang="en-GB" dirty="0" err="1" smtClean="0"/>
              <a:t>Enghraifft</a:t>
            </a:r>
            <a:r>
              <a:rPr lang="en-GB" dirty="0" smtClean="0"/>
              <a:t> (</a:t>
            </a:r>
            <a:r>
              <a:rPr lang="en-GB" dirty="0" err="1" smtClean="0"/>
              <a:t>llungopi</a:t>
            </a:r>
            <a:r>
              <a:rPr lang="en-GB" dirty="0" smtClean="0"/>
              <a:t>)  </a:t>
            </a:r>
            <a:endParaRPr lang="en-GB" dirty="0"/>
          </a:p>
        </p:txBody>
      </p:sp>
      <p:sp>
        <p:nvSpPr>
          <p:cNvPr id="3" name="Content Placeholder 2"/>
          <p:cNvSpPr>
            <a:spLocks noGrp="1"/>
          </p:cNvSpPr>
          <p:nvPr>
            <p:ph sz="half" idx="1"/>
          </p:nvPr>
        </p:nvSpPr>
        <p:spPr/>
        <p:txBody>
          <a:bodyPr>
            <a:normAutofit/>
          </a:bodyPr>
          <a:lstStyle/>
          <a:p>
            <a:r>
              <a:rPr lang="en-GB" dirty="0"/>
              <a:t>You have 5 minutes to read the handout and summarise the main points.</a:t>
            </a:r>
          </a:p>
          <a:p>
            <a:r>
              <a:rPr lang="en-GB" dirty="0"/>
              <a:t>Mae 5 </a:t>
            </a:r>
            <a:r>
              <a:rPr lang="en-GB" dirty="0" err="1"/>
              <a:t>munud</a:t>
            </a:r>
            <a:r>
              <a:rPr lang="en-GB" dirty="0"/>
              <a:t> </a:t>
            </a:r>
            <a:r>
              <a:rPr lang="en-GB" dirty="0" err="1"/>
              <a:t>gennych</a:t>
            </a:r>
            <a:r>
              <a:rPr lang="en-GB" dirty="0"/>
              <a:t> i </a:t>
            </a:r>
            <a:r>
              <a:rPr lang="en-GB" dirty="0" err="1"/>
              <a:t>ddarllen</a:t>
            </a:r>
            <a:r>
              <a:rPr lang="en-GB" dirty="0"/>
              <a:t> y </a:t>
            </a:r>
            <a:r>
              <a:rPr lang="en-GB" dirty="0" err="1"/>
              <a:t>daflen</a:t>
            </a:r>
            <a:r>
              <a:rPr lang="en-GB" dirty="0"/>
              <a:t> ac i </a:t>
            </a:r>
            <a:r>
              <a:rPr lang="en-GB" dirty="0" err="1"/>
              <a:t>grynhoi’r</a:t>
            </a:r>
            <a:r>
              <a:rPr lang="en-GB" dirty="0"/>
              <a:t> </a:t>
            </a:r>
            <a:r>
              <a:rPr lang="en-GB" dirty="0" err="1"/>
              <a:t>prif</a:t>
            </a:r>
            <a:r>
              <a:rPr lang="en-GB" dirty="0"/>
              <a:t> </a:t>
            </a:r>
            <a:r>
              <a:rPr lang="en-GB" dirty="0" err="1"/>
              <a:t>bwyntiau</a:t>
            </a:r>
            <a:r>
              <a:rPr lang="en-GB" dirty="0"/>
              <a:t>.                  </a:t>
            </a:r>
          </a:p>
          <a:p>
            <a:endParaRPr lang="en-GB" dirty="0"/>
          </a:p>
          <a:p>
            <a:endParaRPr lang="en-GB" dirty="0"/>
          </a:p>
        </p:txBody>
      </p:sp>
      <p:sp>
        <p:nvSpPr>
          <p:cNvPr id="4" name="Content Placeholder 3"/>
          <p:cNvSpPr>
            <a:spLocks noGrp="1"/>
          </p:cNvSpPr>
          <p:nvPr>
            <p:ph sz="half" idx="2"/>
          </p:nvPr>
        </p:nvSpPr>
        <p:spPr/>
        <p:txBody>
          <a:bodyPr>
            <a:normAutofit/>
          </a:bodyPr>
          <a:lstStyle/>
          <a:p>
            <a:r>
              <a:rPr lang="en-GB" dirty="0" smtClean="0"/>
              <a:t>Steel, L., Kidd, W. &amp; Brown, A. (2012) </a:t>
            </a:r>
            <a:r>
              <a:rPr lang="en-GB" i="1" dirty="0" smtClean="0"/>
              <a:t>The Family: Skills-Based Sociology.</a:t>
            </a:r>
            <a:r>
              <a:rPr lang="en-GB" dirty="0" smtClean="0"/>
              <a:t> </a:t>
            </a:r>
            <a:r>
              <a:rPr lang="en-GB" dirty="0"/>
              <a:t>(4th Ed.) London: </a:t>
            </a:r>
            <a:r>
              <a:rPr lang="en-GB" dirty="0" smtClean="0"/>
              <a:t>Palgrave MacMillan pp.1-5.</a:t>
            </a:r>
            <a:endParaRPr lang="en-GB" dirty="0"/>
          </a:p>
          <a:p>
            <a:endParaRPr lang="en-GB" dirty="0"/>
          </a:p>
        </p:txBody>
      </p:sp>
    </p:spTree>
    <p:extLst>
      <p:ext uri="{BB962C8B-B14F-4D97-AF65-F5344CB8AC3E}">
        <p14:creationId xmlns:p14="http://schemas.microsoft.com/office/powerpoint/2010/main" val="40018881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Elements to Consider</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The title of the text</a:t>
            </a:r>
          </a:p>
          <a:p>
            <a:r>
              <a:rPr lang="en-GB" dirty="0" smtClean="0"/>
              <a:t>What year?</a:t>
            </a:r>
          </a:p>
          <a:p>
            <a:r>
              <a:rPr lang="en-GB" dirty="0" smtClean="0"/>
              <a:t>How are the authors?</a:t>
            </a:r>
          </a:p>
          <a:p>
            <a:r>
              <a:rPr lang="en-GB" dirty="0" smtClean="0"/>
              <a:t>Who is the publisher?</a:t>
            </a:r>
          </a:p>
          <a:p>
            <a:endParaRPr lang="en-GB" dirty="0"/>
          </a:p>
        </p:txBody>
      </p:sp>
      <p:sp>
        <p:nvSpPr>
          <p:cNvPr id="4" name="Content Placeholder 3"/>
          <p:cNvSpPr>
            <a:spLocks noGrp="1"/>
          </p:cNvSpPr>
          <p:nvPr>
            <p:ph sz="half" idx="2"/>
          </p:nvPr>
        </p:nvSpPr>
        <p:spPr/>
        <p:txBody>
          <a:bodyPr>
            <a:normAutofit lnSpcReduction="10000"/>
          </a:bodyPr>
          <a:lstStyle/>
          <a:p>
            <a:r>
              <a:rPr lang="en-GB" dirty="0"/>
              <a:t>Each paragraph has a sentence that summarises the rest of the paragraph.</a:t>
            </a:r>
          </a:p>
          <a:p>
            <a:r>
              <a:rPr lang="en-GB" dirty="0"/>
              <a:t>This is usually the first or second sentence.</a:t>
            </a:r>
          </a:p>
          <a:p>
            <a:r>
              <a:rPr lang="en-GB" dirty="0"/>
              <a:t>Paragraph by paragraph sum up in one sentence what each paragraph is trying to tell you.</a:t>
            </a:r>
          </a:p>
          <a:p>
            <a:endParaRPr lang="en-GB" dirty="0"/>
          </a:p>
        </p:txBody>
      </p:sp>
    </p:spTree>
    <p:extLst>
      <p:ext uri="{BB962C8B-B14F-4D97-AF65-F5344CB8AC3E}">
        <p14:creationId xmlns:p14="http://schemas.microsoft.com/office/powerpoint/2010/main" val="81807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Other Elements to </a:t>
            </a:r>
            <a:r>
              <a:rPr lang="en-GB" dirty="0" err="1" smtClean="0"/>
              <a:t>Consdier</a:t>
            </a:r>
            <a:r>
              <a:rPr lang="en-GB" dirty="0" smtClean="0"/>
              <a:t/>
            </a:r>
            <a:br>
              <a:rPr lang="en-GB" dirty="0" smtClean="0"/>
            </a:br>
            <a:r>
              <a:rPr lang="en-GB" dirty="0" err="1" smtClean="0"/>
              <a:t>Brawddeg</a:t>
            </a:r>
            <a:r>
              <a:rPr lang="en-GB" dirty="0" smtClean="0"/>
              <a:t> i </a:t>
            </a:r>
            <a:r>
              <a:rPr lang="en-GB" dirty="0" err="1" smtClean="0"/>
              <a:t>Grynhoi</a:t>
            </a:r>
            <a:endParaRPr lang="en-GB" dirty="0"/>
          </a:p>
        </p:txBody>
      </p:sp>
      <p:sp>
        <p:nvSpPr>
          <p:cNvPr id="3" name="Content Placeholder 2"/>
          <p:cNvSpPr>
            <a:spLocks noGrp="1"/>
          </p:cNvSpPr>
          <p:nvPr>
            <p:ph sz="half" idx="1"/>
          </p:nvPr>
        </p:nvSpPr>
        <p:spPr/>
        <p:txBody>
          <a:bodyPr/>
          <a:lstStyle/>
          <a:p>
            <a:r>
              <a:rPr lang="en-GB" dirty="0" smtClean="0"/>
              <a:t>Headings</a:t>
            </a:r>
          </a:p>
          <a:p>
            <a:r>
              <a:rPr lang="en-GB" dirty="0" smtClean="0"/>
              <a:t>Text in bold, italics or underlined or even different sizes</a:t>
            </a:r>
          </a:p>
          <a:p>
            <a:r>
              <a:rPr lang="en-GB" dirty="0" smtClean="0"/>
              <a:t>Boxes</a:t>
            </a:r>
          </a:p>
          <a:p>
            <a:r>
              <a:rPr lang="en-GB" dirty="0" smtClean="0"/>
              <a:t>Bullet points</a:t>
            </a:r>
            <a:endParaRPr lang="en-GB" dirty="0" smtClean="0"/>
          </a:p>
          <a:p>
            <a:endParaRPr lang="en-GB" dirty="0" smtClean="0"/>
          </a:p>
          <a:p>
            <a:endParaRPr lang="en-GB" dirty="0" smtClean="0"/>
          </a:p>
          <a:p>
            <a:endParaRPr lang="en-GB" dirty="0"/>
          </a:p>
        </p:txBody>
      </p:sp>
      <p:sp>
        <p:nvSpPr>
          <p:cNvPr id="7" name="Content Placeholder 6"/>
          <p:cNvSpPr>
            <a:spLocks noGrp="1"/>
          </p:cNvSpPr>
          <p:nvPr>
            <p:ph sz="half" idx="2"/>
          </p:nvPr>
        </p:nvSpPr>
        <p:spPr/>
        <p:txBody>
          <a:bodyPr/>
          <a:lstStyle/>
          <a:p>
            <a:r>
              <a:rPr lang="en-GB" dirty="0"/>
              <a:t>Headings provide a forecast of what is to be expected </a:t>
            </a:r>
          </a:p>
          <a:p>
            <a:endParaRPr lang="en-GB" dirty="0"/>
          </a:p>
        </p:txBody>
      </p:sp>
    </p:spTree>
    <p:extLst>
      <p:ext uri="{BB962C8B-B14F-4D97-AF65-F5344CB8AC3E}">
        <p14:creationId xmlns:p14="http://schemas.microsoft.com/office/powerpoint/2010/main" val="339238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Sentence Summary</a:t>
            </a:r>
            <a:br>
              <a:rPr lang="en-GB" dirty="0" smtClean="0"/>
            </a:br>
            <a:r>
              <a:rPr lang="cy-GB" dirty="0" smtClean="0"/>
              <a:t>Brawddeg i Grynhoi</a:t>
            </a:r>
            <a:endParaRPr lang="en-GB" dirty="0"/>
          </a:p>
        </p:txBody>
      </p:sp>
      <p:sp>
        <p:nvSpPr>
          <p:cNvPr id="3" name="Content Placeholder 2"/>
          <p:cNvSpPr>
            <a:spLocks noGrp="1"/>
          </p:cNvSpPr>
          <p:nvPr>
            <p:ph sz="half" idx="1"/>
          </p:nvPr>
        </p:nvSpPr>
        <p:spPr/>
        <p:txBody>
          <a:bodyPr>
            <a:normAutofit fontScale="77500" lnSpcReduction="20000"/>
          </a:bodyPr>
          <a:lstStyle/>
          <a:p>
            <a:r>
              <a:rPr lang="en-GB" dirty="0" smtClean="0"/>
              <a:t>How to find information</a:t>
            </a:r>
          </a:p>
          <a:p>
            <a:pPr lvl="1"/>
            <a:r>
              <a:rPr lang="en-GB" dirty="0" smtClean="0"/>
              <a:t>Focus on your objective, ignoring irrelevant information</a:t>
            </a:r>
          </a:p>
          <a:p>
            <a:pPr lvl="1"/>
            <a:r>
              <a:rPr lang="en-GB" dirty="0" smtClean="0"/>
              <a:t>Knowing the organisation of the text will help you decide which part of the text are more likely to yield results.</a:t>
            </a:r>
          </a:p>
          <a:p>
            <a:pPr lvl="1"/>
            <a:r>
              <a:rPr lang="en-GB" dirty="0" smtClean="0"/>
              <a:t>Run your eyes rapidly over the text. Looking for words or phrases associated with the target information</a:t>
            </a:r>
          </a:p>
          <a:p>
            <a:pPr lvl="1"/>
            <a:r>
              <a:rPr lang="en-GB" dirty="0" smtClean="0"/>
              <a:t>Use print style to help you, names, numbers, italics, bold print, and uppercase letters stand out from the rest of the passage.</a:t>
            </a:r>
          </a:p>
          <a:p>
            <a:endParaRPr lang="en-GB" dirty="0"/>
          </a:p>
        </p:txBody>
      </p:sp>
      <p:sp>
        <p:nvSpPr>
          <p:cNvPr id="4" name="Content Placeholder 3"/>
          <p:cNvSpPr>
            <a:spLocks noGrp="1"/>
          </p:cNvSpPr>
          <p:nvPr>
            <p:ph sz="half" idx="2"/>
          </p:nvPr>
        </p:nvSpPr>
        <p:spPr/>
        <p:txBody>
          <a:bodyPr>
            <a:normAutofit fontScale="77500" lnSpcReduction="20000"/>
          </a:bodyPr>
          <a:lstStyle/>
          <a:p>
            <a:r>
              <a:rPr lang="cy-GB" dirty="0" smtClean="0"/>
              <a:t>Sut i ddod o hyd i wybodaeth</a:t>
            </a:r>
          </a:p>
          <a:p>
            <a:pPr lvl="1"/>
            <a:r>
              <a:rPr lang="cy-GB" dirty="0" smtClean="0"/>
              <a:t>Canolbwyntiwch ar eich nod, gan anwybyddu gwybodaeth amherthnasol</a:t>
            </a:r>
          </a:p>
          <a:p>
            <a:pPr lvl="1"/>
            <a:r>
              <a:rPr lang="cy-GB" dirty="0" smtClean="0"/>
              <a:t>O wybod trefn y testun, byddwch mewn sefyllfa well i benderfynu pa rannau o’r testun sydd fwyaf tebygol o gynnig atebion.</a:t>
            </a:r>
          </a:p>
          <a:p>
            <a:pPr lvl="1"/>
            <a:r>
              <a:rPr lang="cy-GB" dirty="0" smtClean="0"/>
              <a:t>Rhedwch eich llygaid dros y testun yn gyflym. Chwiliwch am eiriau neu ymadroddion sy’n gysylltiedig â’r wybodaeth darged</a:t>
            </a:r>
          </a:p>
          <a:p>
            <a:pPr lvl="1"/>
            <a:r>
              <a:rPr lang="cy-GB" dirty="0" smtClean="0"/>
              <a:t>Defnyddiwch arddull y print i’ch helpu. Bydd enwau, rhifau, italig, print trwm a llythrennau mawr yn sefyll allan o weddill y darn.</a:t>
            </a:r>
            <a:endParaRPr lang="en-US" dirty="0" smtClean="0"/>
          </a:p>
          <a:p>
            <a:endParaRPr lang="en-GB" dirty="0"/>
          </a:p>
        </p:txBody>
      </p:sp>
    </p:spTree>
    <p:extLst>
      <p:ext uri="{BB962C8B-B14F-4D97-AF65-F5344CB8AC3E}">
        <p14:creationId xmlns:p14="http://schemas.microsoft.com/office/powerpoint/2010/main" val="3381243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sz="half" idx="1"/>
          </p:nvPr>
        </p:nvSpPr>
        <p:spPr/>
        <p:txBody>
          <a:bodyPr>
            <a:normAutofit fontScale="85000" lnSpcReduction="10000"/>
          </a:bodyPr>
          <a:lstStyle/>
          <a:p>
            <a:r>
              <a:rPr lang="en-GB" dirty="0" smtClean="0"/>
              <a:t>Chapter 1 </a:t>
            </a:r>
          </a:p>
          <a:p>
            <a:pPr lvl="1"/>
            <a:r>
              <a:rPr lang="en-GB" dirty="0" smtClean="0"/>
              <a:t>Introducing the Sociology of Families and Households</a:t>
            </a:r>
          </a:p>
          <a:p>
            <a:endParaRPr lang="en-GB" dirty="0"/>
          </a:p>
        </p:txBody>
      </p:sp>
      <p:sp>
        <p:nvSpPr>
          <p:cNvPr id="4" name="Content Placeholder 3"/>
          <p:cNvSpPr>
            <a:spLocks noGrp="1"/>
          </p:cNvSpPr>
          <p:nvPr>
            <p:ph sz="half" idx="2"/>
          </p:nvPr>
        </p:nvSpPr>
        <p:spPr/>
        <p:txBody>
          <a:bodyPr>
            <a:normAutofit fontScale="85000" lnSpcReduction="10000"/>
          </a:bodyPr>
          <a:lstStyle/>
          <a:p>
            <a:r>
              <a:rPr lang="en-GB" dirty="0" smtClean="0"/>
              <a:t>Section </a:t>
            </a:r>
            <a:r>
              <a:rPr lang="en-GB" dirty="0"/>
              <a:t>Headings:</a:t>
            </a:r>
          </a:p>
          <a:p>
            <a:pPr lvl="1"/>
            <a:r>
              <a:rPr lang="en-GB" dirty="0"/>
              <a:t>What is the importance of family sociology?</a:t>
            </a:r>
          </a:p>
          <a:p>
            <a:pPr lvl="1"/>
            <a:r>
              <a:rPr lang="en-GB" dirty="0"/>
              <a:t>Defining the Family</a:t>
            </a:r>
          </a:p>
          <a:p>
            <a:pPr lvl="1"/>
            <a:r>
              <a:rPr lang="en-GB" dirty="0"/>
              <a:t>Households</a:t>
            </a:r>
          </a:p>
          <a:p>
            <a:pPr lvl="1"/>
            <a:r>
              <a:rPr lang="en-GB" dirty="0"/>
              <a:t>The Philosophy behind the Book</a:t>
            </a:r>
          </a:p>
          <a:p>
            <a:pPr lvl="1"/>
            <a:r>
              <a:rPr lang="en-GB" dirty="0"/>
              <a:t>Subject Content (we will </a:t>
            </a:r>
            <a:r>
              <a:rPr lang="en-GB" dirty="0" smtClean="0"/>
              <a:t>ignore </a:t>
            </a:r>
            <a:r>
              <a:rPr lang="en-GB" dirty="0"/>
              <a:t>this section)</a:t>
            </a:r>
          </a:p>
          <a:p>
            <a:pPr marL="0" indent="0" algn="r">
              <a:buNone/>
            </a:pPr>
            <a:endParaRPr lang="en-GB" sz="1400" dirty="0" smtClean="0"/>
          </a:p>
          <a:p>
            <a:pPr marL="0" indent="0" algn="r">
              <a:buNone/>
            </a:pPr>
            <a:r>
              <a:rPr lang="en-GB" sz="1400" dirty="0" smtClean="0"/>
              <a:t>Steel</a:t>
            </a:r>
            <a:r>
              <a:rPr lang="en-GB" sz="1400" dirty="0"/>
              <a:t>, L., Kidd, W. </a:t>
            </a:r>
            <a:r>
              <a:rPr lang="en-GB" sz="1400" dirty="0"/>
              <a:t>&amp; Brown, A. (2012) </a:t>
            </a:r>
            <a:r>
              <a:rPr lang="en-GB" sz="1400" i="1" dirty="0"/>
              <a:t>The Family: Skills-Based Sociology.</a:t>
            </a:r>
            <a:r>
              <a:rPr lang="en-GB" sz="1400" dirty="0"/>
              <a:t> (4th Ed.) London: Palgrave MacMillan pp.1-5.</a:t>
            </a:r>
          </a:p>
          <a:p>
            <a:endParaRPr lang="en-GB" dirty="0"/>
          </a:p>
        </p:txBody>
      </p:sp>
    </p:spTree>
    <p:extLst>
      <p:ext uri="{BB962C8B-B14F-4D97-AF65-F5344CB8AC3E}">
        <p14:creationId xmlns:p14="http://schemas.microsoft.com/office/powerpoint/2010/main" val="2807095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1st Paragraph</a:t>
            </a:r>
            <a:endParaRPr lang="en-GB" dirty="0"/>
          </a:p>
        </p:txBody>
      </p:sp>
      <p:sp>
        <p:nvSpPr>
          <p:cNvPr id="3" name="Content Placeholder 2"/>
          <p:cNvSpPr>
            <a:spLocks noGrp="1"/>
          </p:cNvSpPr>
          <p:nvPr>
            <p:ph sz="half" idx="1"/>
          </p:nvPr>
        </p:nvSpPr>
        <p:spPr/>
        <p:txBody>
          <a:bodyPr>
            <a:normAutofit fontScale="62500" lnSpcReduction="20000"/>
          </a:bodyPr>
          <a:lstStyle/>
          <a:p>
            <a:r>
              <a:rPr lang="en-GB" smtClean="0"/>
              <a:t>1st sentence:</a:t>
            </a:r>
          </a:p>
          <a:p>
            <a:pPr lvl="1"/>
            <a:r>
              <a:rPr lang="en-GB" smtClean="0"/>
              <a:t>For many people in society, at the level of day-to-day ‘common sense’, the family and family relationships occupy a rather special place in their lives.</a:t>
            </a:r>
          </a:p>
          <a:p>
            <a:r>
              <a:rPr lang="en-GB" smtClean="0"/>
              <a:t>1st sentence meaning:</a:t>
            </a:r>
          </a:p>
          <a:p>
            <a:pPr lvl="1"/>
            <a:r>
              <a:rPr lang="en-GB" smtClean="0"/>
              <a:t>This book is going to talk about:</a:t>
            </a:r>
          </a:p>
          <a:p>
            <a:pPr lvl="2"/>
            <a:r>
              <a:rPr lang="en-GB" smtClean="0"/>
              <a:t>Daily life in families</a:t>
            </a:r>
          </a:p>
          <a:p>
            <a:pPr lvl="2"/>
            <a:r>
              <a:rPr lang="en-GB" smtClean="0"/>
              <a:t>Common sense experiences</a:t>
            </a:r>
          </a:p>
          <a:p>
            <a:pPr lvl="2"/>
            <a:r>
              <a:rPr lang="en-GB" smtClean="0"/>
              <a:t>Family relationships</a:t>
            </a:r>
          </a:p>
          <a:p>
            <a:pPr lvl="2"/>
            <a:r>
              <a:rPr lang="en-GB" smtClean="0"/>
              <a:t>Where individuals place a family in their personal lives</a:t>
            </a:r>
          </a:p>
          <a:p>
            <a:pPr lvl="1"/>
            <a:endParaRPr lang="en-GB" smtClean="0"/>
          </a:p>
          <a:p>
            <a:pPr lvl="1"/>
            <a:endParaRPr lang="en-GB" dirty="0" smtClean="0"/>
          </a:p>
        </p:txBody>
      </p:sp>
      <p:sp>
        <p:nvSpPr>
          <p:cNvPr id="4" name="Content Placeholder 3"/>
          <p:cNvSpPr>
            <a:spLocks noGrp="1"/>
          </p:cNvSpPr>
          <p:nvPr>
            <p:ph sz="half" idx="2"/>
          </p:nvPr>
        </p:nvSpPr>
        <p:spPr/>
        <p:txBody>
          <a:bodyPr>
            <a:normAutofit fontScale="62500" lnSpcReduction="20000"/>
          </a:bodyPr>
          <a:lstStyle/>
          <a:p>
            <a:r>
              <a:rPr lang="en-GB" smtClean="0"/>
              <a:t>Last 2 sentences:</a:t>
            </a:r>
          </a:p>
          <a:p>
            <a:pPr lvl="1"/>
            <a:r>
              <a:rPr lang="en-GB" smtClean="0"/>
              <a:t>More traditional sociologists (Such as Functionalists) and Scio-political theorists (such as the New Right/Left) have a narrower view that is largely linked to the conventional nuclear family consisting of two heterosexual parents and their children (see Chapter 2). This dichotomy of views is the challenge for sociologists working and researching in this sphere</a:t>
            </a:r>
          </a:p>
          <a:p>
            <a:r>
              <a:rPr lang="en-GB" smtClean="0"/>
              <a:t>Last 2 sentences meaning:</a:t>
            </a:r>
          </a:p>
          <a:p>
            <a:pPr lvl="1"/>
            <a:r>
              <a:rPr lang="en-GB" smtClean="0"/>
              <a:t>There are different types of sociologists</a:t>
            </a:r>
          </a:p>
          <a:p>
            <a:pPr lvl="1"/>
            <a:r>
              <a:rPr lang="en-GB" smtClean="0"/>
              <a:t>There are two opposite positions in society New Right and New Left</a:t>
            </a:r>
          </a:p>
          <a:p>
            <a:pPr lvl="1"/>
            <a:r>
              <a:rPr lang="en-GB" smtClean="0"/>
              <a:t>Normalising discourses of family</a:t>
            </a:r>
          </a:p>
          <a:p>
            <a:pPr lvl="1"/>
            <a:r>
              <a:rPr lang="en-GB" smtClean="0"/>
              <a:t>Sociologists explore these differening positions</a:t>
            </a:r>
          </a:p>
          <a:p>
            <a:pPr lvl="1"/>
            <a:endParaRPr lang="en-GB" dirty="0"/>
          </a:p>
        </p:txBody>
      </p:sp>
    </p:spTree>
    <p:extLst>
      <p:ext uri="{BB962C8B-B14F-4D97-AF65-F5344CB8AC3E}">
        <p14:creationId xmlns:p14="http://schemas.microsoft.com/office/powerpoint/2010/main" val="19956085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2nd Paragraph</a:t>
            </a:r>
            <a:endParaRPr lang="en-GB" dirty="0"/>
          </a:p>
        </p:txBody>
      </p:sp>
      <p:sp>
        <p:nvSpPr>
          <p:cNvPr id="3" name="Content Placeholder 2"/>
          <p:cNvSpPr>
            <a:spLocks noGrp="1"/>
          </p:cNvSpPr>
          <p:nvPr>
            <p:ph sz="half" idx="1"/>
          </p:nvPr>
        </p:nvSpPr>
        <p:spPr/>
        <p:txBody>
          <a:bodyPr>
            <a:normAutofit fontScale="70000" lnSpcReduction="20000"/>
          </a:bodyPr>
          <a:lstStyle/>
          <a:p>
            <a:r>
              <a:rPr lang="en-GB" smtClean="0"/>
              <a:t>1st Sentence:</a:t>
            </a:r>
          </a:p>
          <a:p>
            <a:pPr lvl="1"/>
            <a:r>
              <a:rPr lang="en-GB" smtClean="0"/>
              <a:t>What is now considered the content of the sociology of the family is very different from the early years of research conducted by sociologists such as Willmott and Young, Rosser and Harris in the 1950s and 1960s.</a:t>
            </a:r>
          </a:p>
          <a:p>
            <a:r>
              <a:rPr lang="en-GB" smtClean="0"/>
              <a:t>Meaning 1st Sentence:</a:t>
            </a:r>
          </a:p>
          <a:p>
            <a:pPr lvl="1"/>
            <a:r>
              <a:rPr lang="en-GB" smtClean="0"/>
              <a:t>Knowledge, understanding, experiences and attitudes have change a lot in society and academia since the 1950s and 1960s.</a:t>
            </a:r>
            <a:endParaRPr lang="en-GB" dirty="0"/>
          </a:p>
        </p:txBody>
      </p:sp>
      <p:sp>
        <p:nvSpPr>
          <p:cNvPr id="4" name="Content Placeholder 3"/>
          <p:cNvSpPr>
            <a:spLocks noGrp="1"/>
          </p:cNvSpPr>
          <p:nvPr>
            <p:ph sz="half" idx="2"/>
          </p:nvPr>
        </p:nvSpPr>
        <p:spPr/>
        <p:txBody>
          <a:bodyPr>
            <a:normAutofit fontScale="70000" lnSpcReduction="20000"/>
          </a:bodyPr>
          <a:lstStyle/>
          <a:p>
            <a:r>
              <a:rPr lang="en-GB" smtClean="0"/>
              <a:t>Last sentence:</a:t>
            </a:r>
          </a:p>
          <a:p>
            <a:pPr lvl="1"/>
            <a:r>
              <a:rPr lang="en-GB" smtClean="0"/>
              <a:t>Hence, early research was focused on the changing family structure, the nature of extended or nuclear families or links to social class, whereas Oakley’s research, spanning a period of 40 years, looked at issues of importance to women – sex and gender, childbirth, housework, motherhood – from their perspective.</a:t>
            </a:r>
          </a:p>
          <a:p>
            <a:r>
              <a:rPr lang="en-GB" smtClean="0"/>
              <a:t>Meaning Last Sentence:</a:t>
            </a:r>
          </a:p>
          <a:p>
            <a:pPr lvl="1"/>
            <a:r>
              <a:rPr lang="en-GB" smtClean="0"/>
              <a:t>Some theorist have focused on structures of families</a:t>
            </a:r>
          </a:p>
          <a:p>
            <a:pPr lvl="1"/>
            <a:r>
              <a:rPr lang="en-GB" smtClean="0"/>
              <a:t>Oakley focused on the female lived experiences of familes</a:t>
            </a:r>
            <a:endParaRPr lang="en-GB" dirty="0"/>
          </a:p>
        </p:txBody>
      </p:sp>
    </p:spTree>
    <p:extLst>
      <p:ext uri="{BB962C8B-B14F-4D97-AF65-F5344CB8AC3E}">
        <p14:creationId xmlns:p14="http://schemas.microsoft.com/office/powerpoint/2010/main" val="1017501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Paragraph 5</a:t>
            </a:r>
            <a:br>
              <a:rPr lang="en-GB" dirty="0" smtClean="0"/>
            </a:br>
            <a:r>
              <a:rPr lang="en-GB" dirty="0"/>
              <a:t>Defining the </a:t>
            </a:r>
            <a:r>
              <a:rPr lang="en-GB" dirty="0" smtClean="0"/>
              <a:t>Family</a:t>
            </a:r>
            <a:endParaRPr lang="en-GB" dirty="0"/>
          </a:p>
        </p:txBody>
      </p:sp>
      <p:sp>
        <p:nvSpPr>
          <p:cNvPr id="3" name="Content Placeholder 2"/>
          <p:cNvSpPr>
            <a:spLocks noGrp="1"/>
          </p:cNvSpPr>
          <p:nvPr>
            <p:ph sz="half" idx="1"/>
          </p:nvPr>
        </p:nvSpPr>
        <p:spPr/>
        <p:txBody>
          <a:bodyPr>
            <a:normAutofit fontScale="85000" lnSpcReduction="20000"/>
          </a:bodyPr>
          <a:lstStyle/>
          <a:p>
            <a:r>
              <a:rPr lang="en-GB" dirty="0" smtClean="0"/>
              <a:t>1</a:t>
            </a:r>
            <a:r>
              <a:rPr lang="en-GB" baseline="30000" dirty="0" smtClean="0"/>
              <a:t>st</a:t>
            </a:r>
            <a:r>
              <a:rPr lang="en-GB" dirty="0" smtClean="0"/>
              <a:t> sentence:</a:t>
            </a:r>
          </a:p>
          <a:p>
            <a:pPr lvl="1"/>
            <a:r>
              <a:rPr lang="en-GB" dirty="0" smtClean="0"/>
              <a:t>The following is a list of definitions of the family that have been used by various sociologist and others over the years.</a:t>
            </a:r>
          </a:p>
          <a:p>
            <a:r>
              <a:rPr lang="en-GB" dirty="0" smtClean="0"/>
              <a:t>1</a:t>
            </a:r>
            <a:r>
              <a:rPr lang="en-GB" baseline="30000" dirty="0" smtClean="0"/>
              <a:t>st</a:t>
            </a:r>
            <a:r>
              <a:rPr lang="en-GB" dirty="0" smtClean="0"/>
              <a:t> sentence meaning:</a:t>
            </a:r>
          </a:p>
          <a:p>
            <a:pPr lvl="1"/>
            <a:r>
              <a:rPr lang="en-GB" dirty="0" smtClean="0"/>
              <a:t>There is more than one definition of family</a:t>
            </a:r>
          </a:p>
          <a:p>
            <a:pPr lvl="1"/>
            <a:r>
              <a:rPr lang="en-GB" dirty="0" smtClean="0"/>
              <a:t>These have changed over time</a:t>
            </a:r>
          </a:p>
          <a:p>
            <a:pPr lvl="1"/>
            <a:r>
              <a:rPr lang="en-GB" dirty="0" smtClean="0"/>
              <a:t>And different theorists define family in different ways</a:t>
            </a:r>
          </a:p>
          <a:p>
            <a:pPr lvl="1"/>
            <a:r>
              <a:rPr lang="en-GB" dirty="0" smtClean="0"/>
              <a:t>There is more than one definition of family</a:t>
            </a:r>
          </a:p>
          <a:p>
            <a:pPr lvl="1"/>
            <a:endParaRPr lang="en-GB" dirty="0"/>
          </a:p>
        </p:txBody>
      </p:sp>
      <p:sp>
        <p:nvSpPr>
          <p:cNvPr id="4" name="Content Placeholder 3"/>
          <p:cNvSpPr>
            <a:spLocks noGrp="1"/>
          </p:cNvSpPr>
          <p:nvPr>
            <p:ph sz="half" idx="2"/>
          </p:nvPr>
        </p:nvSpPr>
        <p:spPr/>
        <p:txBody>
          <a:bodyPr>
            <a:normAutofit fontScale="85000" lnSpcReduction="20000"/>
          </a:bodyPr>
          <a:lstStyle/>
          <a:p>
            <a:r>
              <a:rPr lang="en-GB" dirty="0" smtClean="0"/>
              <a:t>Bullet Point List:</a:t>
            </a:r>
          </a:p>
          <a:p>
            <a:pPr lvl="1"/>
            <a:r>
              <a:rPr lang="en-GB" dirty="0" smtClean="0"/>
              <a:t>Really useful to get a feel of what the book will cover</a:t>
            </a:r>
          </a:p>
          <a:p>
            <a:pPr lvl="1"/>
            <a:r>
              <a:rPr lang="en-GB" dirty="0" smtClean="0"/>
              <a:t>Easy to read</a:t>
            </a:r>
          </a:p>
          <a:p>
            <a:pPr lvl="1"/>
            <a:r>
              <a:rPr lang="en-GB" dirty="0" smtClean="0"/>
              <a:t>Bullet point are only put in academic texts if they are really useful.</a:t>
            </a:r>
          </a:p>
          <a:p>
            <a:pPr marL="457200" lvl="1" indent="0">
              <a:buNone/>
            </a:pPr>
            <a:endParaRPr lang="en-GB" dirty="0"/>
          </a:p>
        </p:txBody>
      </p:sp>
    </p:spTree>
    <p:extLst>
      <p:ext uri="{BB962C8B-B14F-4D97-AF65-F5344CB8AC3E}">
        <p14:creationId xmlns:p14="http://schemas.microsoft.com/office/powerpoint/2010/main" val="16564181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Page 5 </a:t>
            </a:r>
            <a:br>
              <a:rPr lang="en-GB" dirty="0" smtClean="0"/>
            </a:br>
            <a:r>
              <a:rPr lang="en-GB" dirty="0"/>
              <a:t>P</a:t>
            </a:r>
            <a:r>
              <a:rPr lang="en-GB" dirty="0" smtClean="0"/>
              <a:t>aragraph before ‘Subject Content’</a:t>
            </a:r>
            <a:endParaRPr lang="en-GB" dirty="0"/>
          </a:p>
        </p:txBody>
      </p:sp>
      <p:sp>
        <p:nvSpPr>
          <p:cNvPr id="3" name="Content Placeholder 2"/>
          <p:cNvSpPr>
            <a:spLocks noGrp="1"/>
          </p:cNvSpPr>
          <p:nvPr>
            <p:ph sz="half" idx="1"/>
          </p:nvPr>
        </p:nvSpPr>
        <p:spPr/>
        <p:txBody>
          <a:bodyPr/>
          <a:lstStyle/>
          <a:p>
            <a:r>
              <a:rPr lang="en-GB" dirty="0" smtClean="0"/>
              <a:t>In order to encourage the active learning of sociological ideas, a number of student activities have been included in this book along with the more traditional text expected of advanced-level sociological writing.</a:t>
            </a:r>
            <a:endParaRPr lang="en-GB" dirty="0"/>
          </a:p>
        </p:txBody>
      </p:sp>
      <p:sp>
        <p:nvSpPr>
          <p:cNvPr id="4" name="Content Placeholder 3"/>
          <p:cNvSpPr>
            <a:spLocks noGrp="1"/>
          </p:cNvSpPr>
          <p:nvPr>
            <p:ph sz="half" idx="2"/>
          </p:nvPr>
        </p:nvSpPr>
        <p:spPr/>
        <p:txBody>
          <a:bodyPr/>
          <a:lstStyle/>
          <a:p>
            <a:r>
              <a:rPr lang="en-GB" dirty="0" smtClean="0"/>
              <a:t>Meaning:</a:t>
            </a:r>
          </a:p>
          <a:p>
            <a:pPr lvl="1"/>
            <a:r>
              <a:rPr lang="en-GB" dirty="0" smtClean="0"/>
              <a:t>This book has activities which will help you understand/learn</a:t>
            </a:r>
          </a:p>
          <a:p>
            <a:pPr lvl="1"/>
            <a:r>
              <a:rPr lang="en-GB" dirty="0" smtClean="0"/>
              <a:t>This book also has traditional written evidence and discussion</a:t>
            </a:r>
          </a:p>
          <a:p>
            <a:pPr lvl="1"/>
            <a:r>
              <a:rPr lang="en-GB" dirty="0" smtClean="0"/>
              <a:t>This book is better than the rest please buy it!</a:t>
            </a:r>
            <a:endParaRPr lang="en-GB" dirty="0"/>
          </a:p>
        </p:txBody>
      </p:sp>
    </p:spTree>
    <p:extLst>
      <p:ext uri="{BB962C8B-B14F-4D97-AF65-F5344CB8AC3E}">
        <p14:creationId xmlns:p14="http://schemas.microsoft.com/office/powerpoint/2010/main" val="37072722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Organisation of a Text</a:t>
            </a:r>
            <a:endParaRPr lang="en-GB" dirty="0"/>
          </a:p>
        </p:txBody>
      </p:sp>
      <p:sp>
        <p:nvSpPr>
          <p:cNvPr id="3" name="Content Placeholder 2"/>
          <p:cNvSpPr>
            <a:spLocks noGrp="1"/>
          </p:cNvSpPr>
          <p:nvPr>
            <p:ph sz="half" idx="1"/>
          </p:nvPr>
        </p:nvSpPr>
        <p:spPr/>
        <p:txBody>
          <a:bodyPr>
            <a:normAutofit fontScale="70000" lnSpcReduction="20000"/>
          </a:bodyPr>
          <a:lstStyle/>
          <a:p>
            <a:r>
              <a:rPr lang="en-GB" dirty="0" smtClean="0"/>
              <a:t>Arrange the following list in the most likely order</a:t>
            </a:r>
          </a:p>
          <a:p>
            <a:pPr lvl="1"/>
            <a:r>
              <a:rPr lang="en-GB" dirty="0" smtClean="0"/>
              <a:t>Conclusion</a:t>
            </a:r>
          </a:p>
          <a:p>
            <a:pPr lvl="1"/>
            <a:r>
              <a:rPr lang="en-GB" dirty="0" smtClean="0"/>
              <a:t>Index,</a:t>
            </a:r>
          </a:p>
          <a:p>
            <a:pPr lvl="1"/>
            <a:r>
              <a:rPr lang="en-GB" dirty="0" smtClean="0"/>
              <a:t>Table of contents</a:t>
            </a:r>
          </a:p>
          <a:p>
            <a:pPr lvl="1"/>
            <a:r>
              <a:rPr lang="en-GB" dirty="0" smtClean="0"/>
              <a:t>Unit 2</a:t>
            </a:r>
          </a:p>
          <a:p>
            <a:pPr lvl="1"/>
            <a:r>
              <a:rPr lang="en-GB" dirty="0" smtClean="0"/>
              <a:t>Reference List</a:t>
            </a:r>
          </a:p>
          <a:p>
            <a:pPr lvl="1"/>
            <a:r>
              <a:rPr lang="en-GB" dirty="0" smtClean="0"/>
              <a:t>Introduction</a:t>
            </a:r>
          </a:p>
          <a:p>
            <a:pPr lvl="1"/>
            <a:r>
              <a:rPr lang="en-GB" dirty="0" smtClean="0"/>
              <a:t>Unit 1 </a:t>
            </a:r>
          </a:p>
          <a:p>
            <a:pPr lvl="1"/>
            <a:r>
              <a:rPr lang="en-GB" dirty="0" smtClean="0"/>
              <a:t>Appendix</a:t>
            </a:r>
          </a:p>
          <a:p>
            <a:pPr lvl="1"/>
            <a:r>
              <a:rPr lang="en-GB" dirty="0" smtClean="0"/>
              <a:t>Title page</a:t>
            </a:r>
          </a:p>
          <a:p>
            <a:endParaRPr lang="en-GB" dirty="0"/>
          </a:p>
        </p:txBody>
      </p:sp>
      <p:sp>
        <p:nvSpPr>
          <p:cNvPr id="4" name="Content Placeholder 3"/>
          <p:cNvSpPr>
            <a:spLocks noGrp="1"/>
          </p:cNvSpPr>
          <p:nvPr>
            <p:ph sz="half" idx="2"/>
          </p:nvPr>
        </p:nvSpPr>
        <p:spPr/>
        <p:txBody>
          <a:bodyPr>
            <a:normAutofit fontScale="70000" lnSpcReduction="20000"/>
          </a:bodyPr>
          <a:lstStyle/>
          <a:p>
            <a:r>
              <a:rPr lang="cy-GB" dirty="0" smtClean="0"/>
              <a:t>Rhowch y rhestr isod yn y drefn  fwyaf tebygol</a:t>
            </a:r>
          </a:p>
          <a:p>
            <a:pPr lvl="1"/>
            <a:r>
              <a:rPr lang="cy-GB" dirty="0" smtClean="0"/>
              <a:t> Diweddglo</a:t>
            </a:r>
          </a:p>
          <a:p>
            <a:pPr lvl="1"/>
            <a:r>
              <a:rPr lang="cy-GB" dirty="0" smtClean="0"/>
              <a:t> Mynegai</a:t>
            </a:r>
          </a:p>
          <a:p>
            <a:pPr lvl="1"/>
            <a:r>
              <a:rPr lang="cy-GB" dirty="0" smtClean="0"/>
              <a:t> Tabl cynnwys</a:t>
            </a:r>
          </a:p>
          <a:p>
            <a:pPr lvl="1"/>
            <a:r>
              <a:rPr lang="cy-GB" dirty="0" smtClean="0"/>
              <a:t> Uned 2</a:t>
            </a:r>
          </a:p>
          <a:p>
            <a:pPr lvl="1"/>
            <a:r>
              <a:rPr lang="cy-GB" dirty="0" smtClean="0"/>
              <a:t> Rhestr cyfeirnodi</a:t>
            </a:r>
          </a:p>
          <a:p>
            <a:pPr lvl="1"/>
            <a:r>
              <a:rPr lang="cy-GB" dirty="0" smtClean="0"/>
              <a:t> Rhagymadrodd</a:t>
            </a:r>
          </a:p>
          <a:p>
            <a:pPr lvl="1"/>
            <a:r>
              <a:rPr lang="cy-GB" dirty="0" smtClean="0"/>
              <a:t> Uned 1 </a:t>
            </a:r>
          </a:p>
          <a:p>
            <a:pPr lvl="1"/>
            <a:r>
              <a:rPr lang="cy-GB" dirty="0" smtClean="0"/>
              <a:t> Atodiad</a:t>
            </a:r>
          </a:p>
          <a:p>
            <a:pPr lvl="1"/>
            <a:r>
              <a:rPr lang="cy-GB" dirty="0" smtClean="0"/>
              <a:t>Tudalen deitl</a:t>
            </a:r>
          </a:p>
          <a:p>
            <a:endParaRPr lang="en-GB" dirty="0"/>
          </a:p>
        </p:txBody>
      </p:sp>
    </p:spTree>
    <p:extLst>
      <p:ext uri="{BB962C8B-B14F-4D97-AF65-F5344CB8AC3E}">
        <p14:creationId xmlns:p14="http://schemas.microsoft.com/office/powerpoint/2010/main" val="1950640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Organisation of a Passage</a:t>
            </a:r>
            <a:endParaRPr lang="en-GB" dirty="0"/>
          </a:p>
        </p:txBody>
      </p:sp>
      <p:sp>
        <p:nvSpPr>
          <p:cNvPr id="3" name="Content Placeholder 2"/>
          <p:cNvSpPr>
            <a:spLocks noGrp="1"/>
          </p:cNvSpPr>
          <p:nvPr>
            <p:ph sz="half" idx="1"/>
          </p:nvPr>
        </p:nvSpPr>
        <p:spPr/>
        <p:txBody>
          <a:bodyPr>
            <a:normAutofit fontScale="70000" lnSpcReduction="20000"/>
          </a:bodyPr>
          <a:lstStyle/>
          <a:p>
            <a:r>
              <a:rPr lang="en-GB" dirty="0" smtClean="0"/>
              <a:t>Title page</a:t>
            </a:r>
          </a:p>
          <a:p>
            <a:r>
              <a:rPr lang="en-GB" dirty="0" smtClean="0"/>
              <a:t>Table of contents</a:t>
            </a:r>
          </a:p>
          <a:p>
            <a:r>
              <a:rPr lang="en-GB" dirty="0" smtClean="0"/>
              <a:t>Introduction</a:t>
            </a:r>
          </a:p>
          <a:p>
            <a:r>
              <a:rPr lang="en-GB" dirty="0" smtClean="0"/>
              <a:t>Unit 1</a:t>
            </a:r>
          </a:p>
          <a:p>
            <a:r>
              <a:rPr lang="en-GB" dirty="0" smtClean="0"/>
              <a:t>Unit 2</a:t>
            </a:r>
          </a:p>
          <a:p>
            <a:r>
              <a:rPr lang="en-GB" dirty="0" smtClean="0"/>
              <a:t>Conclusion</a:t>
            </a:r>
          </a:p>
          <a:p>
            <a:r>
              <a:rPr lang="en-GB" dirty="0" smtClean="0"/>
              <a:t>Reference List</a:t>
            </a:r>
          </a:p>
          <a:p>
            <a:r>
              <a:rPr lang="en-GB" dirty="0" smtClean="0"/>
              <a:t>Appendix</a:t>
            </a:r>
          </a:p>
          <a:p>
            <a:r>
              <a:rPr lang="en-GB" dirty="0" smtClean="0"/>
              <a:t>Index</a:t>
            </a:r>
          </a:p>
          <a:p>
            <a:endParaRPr lang="en-GB" dirty="0"/>
          </a:p>
        </p:txBody>
      </p:sp>
      <p:sp>
        <p:nvSpPr>
          <p:cNvPr id="4" name="Content Placeholder 3"/>
          <p:cNvSpPr>
            <a:spLocks noGrp="1"/>
          </p:cNvSpPr>
          <p:nvPr>
            <p:ph sz="half" idx="2"/>
          </p:nvPr>
        </p:nvSpPr>
        <p:spPr/>
        <p:txBody>
          <a:bodyPr>
            <a:normAutofit fontScale="70000" lnSpcReduction="20000"/>
          </a:bodyPr>
          <a:lstStyle/>
          <a:p>
            <a:r>
              <a:rPr lang="cy-GB" dirty="0" smtClean="0"/>
              <a:t>Tudalen deitl</a:t>
            </a:r>
            <a:endParaRPr lang="en-GB" dirty="0" smtClean="0"/>
          </a:p>
          <a:p>
            <a:r>
              <a:rPr lang="cy-GB" dirty="0" smtClean="0"/>
              <a:t>Tabl cynnwys</a:t>
            </a:r>
            <a:endParaRPr lang="en-GB" dirty="0" smtClean="0"/>
          </a:p>
          <a:p>
            <a:r>
              <a:rPr lang="en-GB" dirty="0" smtClean="0"/>
              <a:t> </a:t>
            </a:r>
            <a:r>
              <a:rPr lang="cy-GB" dirty="0" smtClean="0"/>
              <a:t>Rhagymadrodd</a:t>
            </a:r>
            <a:endParaRPr lang="en-GB" dirty="0" smtClean="0"/>
          </a:p>
          <a:p>
            <a:r>
              <a:rPr lang="en-GB" dirty="0" smtClean="0"/>
              <a:t> </a:t>
            </a:r>
            <a:r>
              <a:rPr lang="cy-GB" dirty="0" smtClean="0"/>
              <a:t>Uned 1</a:t>
            </a:r>
            <a:endParaRPr lang="en-GB" dirty="0" smtClean="0"/>
          </a:p>
          <a:p>
            <a:r>
              <a:rPr lang="en-GB" dirty="0" smtClean="0"/>
              <a:t> </a:t>
            </a:r>
            <a:r>
              <a:rPr lang="cy-GB" dirty="0" smtClean="0"/>
              <a:t>Uned 2</a:t>
            </a:r>
            <a:endParaRPr lang="en-GB" dirty="0" smtClean="0"/>
          </a:p>
          <a:p>
            <a:r>
              <a:rPr lang="en-GB" dirty="0" smtClean="0"/>
              <a:t> </a:t>
            </a:r>
            <a:r>
              <a:rPr lang="cy-GB" dirty="0" smtClean="0"/>
              <a:t>Diweddglo</a:t>
            </a:r>
            <a:endParaRPr lang="en-GB" dirty="0" smtClean="0"/>
          </a:p>
          <a:p>
            <a:r>
              <a:rPr lang="en-GB" dirty="0" smtClean="0"/>
              <a:t> </a:t>
            </a:r>
            <a:r>
              <a:rPr lang="en-GB" dirty="0" err="1" smtClean="0"/>
              <a:t>Rhestr</a:t>
            </a:r>
            <a:r>
              <a:rPr lang="en-GB" dirty="0" smtClean="0"/>
              <a:t> </a:t>
            </a:r>
            <a:r>
              <a:rPr lang="en-GB" dirty="0" err="1" smtClean="0"/>
              <a:t>Cyfeirnodi</a:t>
            </a:r>
            <a:endParaRPr lang="en-GB" dirty="0" smtClean="0"/>
          </a:p>
          <a:p>
            <a:r>
              <a:rPr lang="en-GB" dirty="0" smtClean="0"/>
              <a:t> </a:t>
            </a:r>
            <a:r>
              <a:rPr lang="cy-GB" dirty="0" smtClean="0"/>
              <a:t>Atodiad</a:t>
            </a:r>
            <a:endParaRPr lang="en-GB" dirty="0" smtClean="0"/>
          </a:p>
          <a:p>
            <a:r>
              <a:rPr lang="en-GB" dirty="0" smtClean="0"/>
              <a:t> </a:t>
            </a:r>
            <a:r>
              <a:rPr lang="cy-GB" dirty="0" smtClean="0"/>
              <a:t>Mynegai</a:t>
            </a:r>
            <a:endParaRPr lang="en-GB" dirty="0" smtClean="0"/>
          </a:p>
          <a:p>
            <a:endParaRPr lang="en-US" dirty="0" smtClean="0"/>
          </a:p>
          <a:p>
            <a:endParaRPr lang="en-GB" dirty="0"/>
          </a:p>
        </p:txBody>
      </p:sp>
    </p:spTree>
    <p:extLst>
      <p:ext uri="{BB962C8B-B14F-4D97-AF65-F5344CB8AC3E}">
        <p14:creationId xmlns:p14="http://schemas.microsoft.com/office/powerpoint/2010/main" val="3719084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Take Notes</a:t>
            </a:r>
            <a:br>
              <a:rPr lang="en-GB" dirty="0" smtClean="0"/>
            </a:br>
            <a:r>
              <a:rPr lang="cy-GB" dirty="0" smtClean="0"/>
              <a:t>Pam Cymryd Nodiadau</a:t>
            </a:r>
            <a:endParaRPr lang="en-GB" dirty="0"/>
          </a:p>
        </p:txBody>
      </p:sp>
      <p:sp>
        <p:nvSpPr>
          <p:cNvPr id="3" name="Content Placeholder 2"/>
          <p:cNvSpPr>
            <a:spLocks noGrp="1"/>
          </p:cNvSpPr>
          <p:nvPr>
            <p:ph sz="half" idx="1"/>
          </p:nvPr>
        </p:nvSpPr>
        <p:spPr/>
        <p:txBody>
          <a:bodyPr/>
          <a:lstStyle/>
          <a:p>
            <a:r>
              <a:rPr lang="en-GB" dirty="0" smtClean="0"/>
              <a:t>Useful Record of </a:t>
            </a:r>
          </a:p>
          <a:p>
            <a:pPr lvl="1"/>
            <a:r>
              <a:rPr lang="en-GB" dirty="0" smtClean="0"/>
              <a:t>Important </a:t>
            </a:r>
            <a:r>
              <a:rPr lang="en-GB" dirty="0" smtClean="0"/>
              <a:t>points for future use</a:t>
            </a:r>
          </a:p>
          <a:p>
            <a:pPr lvl="1"/>
            <a:r>
              <a:rPr lang="en-GB" dirty="0" smtClean="0"/>
              <a:t>Where </a:t>
            </a:r>
            <a:r>
              <a:rPr lang="en-GB" dirty="0" smtClean="0"/>
              <a:t>the information comes from</a:t>
            </a:r>
          </a:p>
          <a:p>
            <a:endParaRPr lang="en-GB" dirty="0"/>
          </a:p>
        </p:txBody>
      </p:sp>
      <p:sp>
        <p:nvSpPr>
          <p:cNvPr id="4" name="Content Placeholder 3"/>
          <p:cNvSpPr>
            <a:spLocks noGrp="1"/>
          </p:cNvSpPr>
          <p:nvPr>
            <p:ph sz="half" idx="2"/>
          </p:nvPr>
        </p:nvSpPr>
        <p:spPr/>
        <p:txBody>
          <a:bodyPr/>
          <a:lstStyle/>
          <a:p>
            <a:r>
              <a:rPr lang="en-GB" dirty="0" err="1" smtClean="0"/>
              <a:t>Cofnod</a:t>
            </a:r>
            <a:r>
              <a:rPr lang="en-GB" dirty="0" smtClean="0"/>
              <a:t> </a:t>
            </a:r>
            <a:r>
              <a:rPr lang="en-GB" dirty="0" err="1" smtClean="0"/>
              <a:t>Defnyddiol</a:t>
            </a:r>
            <a:endParaRPr lang="en-GB" dirty="0" smtClean="0"/>
          </a:p>
          <a:p>
            <a:pPr lvl="1"/>
            <a:r>
              <a:rPr lang="cy-GB" dirty="0" smtClean="0"/>
              <a:t>bwyntiau pwysig i’w defnyddio yn y dyfodol</a:t>
            </a:r>
          </a:p>
          <a:p>
            <a:pPr lvl="1"/>
            <a:r>
              <a:rPr lang="cy-GB" dirty="0" smtClean="0"/>
              <a:t>darddiad y wybodaeth</a:t>
            </a:r>
          </a:p>
          <a:p>
            <a:endParaRPr lang="en-GB" dirty="0"/>
          </a:p>
        </p:txBody>
      </p:sp>
    </p:spTree>
    <p:extLst>
      <p:ext uri="{BB962C8B-B14F-4D97-AF65-F5344CB8AC3E}">
        <p14:creationId xmlns:p14="http://schemas.microsoft.com/office/powerpoint/2010/main" val="27231730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Annotating PDFs</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How do you find a Research Article?</a:t>
            </a:r>
          </a:p>
          <a:p>
            <a:r>
              <a:rPr lang="en-GB" dirty="0" smtClean="0"/>
              <a:t>How do you save a Research Article?</a:t>
            </a:r>
          </a:p>
          <a:p>
            <a:r>
              <a:rPr lang="en-GB" dirty="0" smtClean="0"/>
              <a:t>How do you search a Research Article?</a:t>
            </a:r>
          </a:p>
          <a:p>
            <a:r>
              <a:rPr lang="en-GB" dirty="0" smtClean="0"/>
              <a:t>How do you annotate a Research Article?</a:t>
            </a:r>
            <a:endParaRPr lang="en-GB" dirty="0"/>
          </a:p>
        </p:txBody>
      </p:sp>
      <p:sp>
        <p:nvSpPr>
          <p:cNvPr id="4" name="Content Placeholder 3"/>
          <p:cNvSpPr>
            <a:spLocks noGrp="1"/>
          </p:cNvSpPr>
          <p:nvPr>
            <p:ph sz="half" idx="2"/>
          </p:nvPr>
        </p:nvSpPr>
        <p:spPr/>
        <p:txBody>
          <a:bodyPr>
            <a:normAutofit lnSpcReduction="10000"/>
          </a:bodyPr>
          <a:lstStyle/>
          <a:p>
            <a:r>
              <a:rPr lang="en-GB" dirty="0" smtClean="0"/>
              <a:t>Lets play!</a:t>
            </a:r>
            <a:endParaRPr lang="en-GB" dirty="0"/>
          </a:p>
        </p:txBody>
      </p:sp>
    </p:spTree>
    <p:extLst>
      <p:ext uri="{BB962C8B-B14F-4D97-AF65-F5344CB8AC3E}">
        <p14:creationId xmlns:p14="http://schemas.microsoft.com/office/powerpoint/2010/main" val="27124233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Take Notes</a:t>
            </a:r>
            <a:br>
              <a:rPr lang="en-GB" dirty="0" smtClean="0"/>
            </a:br>
            <a:r>
              <a:rPr lang="cy-GB" dirty="0" smtClean="0"/>
              <a:t>Pam Cymryd Nodiadau</a:t>
            </a:r>
            <a:endParaRPr lang="en-GB" dirty="0"/>
          </a:p>
        </p:txBody>
      </p:sp>
      <p:sp>
        <p:nvSpPr>
          <p:cNvPr id="3" name="Content Placeholder 2"/>
          <p:cNvSpPr>
            <a:spLocks noGrp="1"/>
          </p:cNvSpPr>
          <p:nvPr>
            <p:ph sz="half" idx="1"/>
          </p:nvPr>
        </p:nvSpPr>
        <p:spPr/>
        <p:txBody>
          <a:bodyPr>
            <a:normAutofit fontScale="92500" lnSpcReduction="10000"/>
          </a:bodyPr>
          <a:lstStyle/>
          <a:p>
            <a:r>
              <a:rPr lang="en-GB" smtClean="0"/>
              <a:t>Helps Writing</a:t>
            </a:r>
          </a:p>
          <a:p>
            <a:r>
              <a:rPr lang="en-GB" smtClean="0"/>
              <a:t>Helps ideas flow</a:t>
            </a:r>
          </a:p>
          <a:p>
            <a:r>
              <a:rPr lang="en-GB" smtClean="0"/>
              <a:t>Helps planning – you can see what information you have</a:t>
            </a:r>
          </a:p>
          <a:p>
            <a:r>
              <a:rPr lang="en-GB" smtClean="0"/>
              <a:t>Assists organisation – you can rearrange and renumber notes in a different order</a:t>
            </a:r>
          </a:p>
          <a:p>
            <a:r>
              <a:rPr lang="en-GB" smtClean="0"/>
              <a:t>Helps you get started</a:t>
            </a:r>
          </a:p>
          <a:p>
            <a:endParaRPr lang="en-GB" smtClean="0"/>
          </a:p>
          <a:p>
            <a:endParaRPr lang="en-GB" dirty="0"/>
          </a:p>
        </p:txBody>
      </p:sp>
      <p:sp>
        <p:nvSpPr>
          <p:cNvPr id="4" name="Content Placeholder 3"/>
          <p:cNvSpPr>
            <a:spLocks noGrp="1"/>
          </p:cNvSpPr>
          <p:nvPr>
            <p:ph sz="half" idx="2"/>
          </p:nvPr>
        </p:nvSpPr>
        <p:spPr/>
        <p:txBody>
          <a:bodyPr>
            <a:normAutofit fontScale="92500" lnSpcReduction="10000"/>
          </a:bodyPr>
          <a:lstStyle/>
          <a:p>
            <a:r>
              <a:rPr lang="en-GB" smtClean="0"/>
              <a:t>Helpu Ysgrifennu</a:t>
            </a:r>
          </a:p>
          <a:p>
            <a:r>
              <a:rPr lang="cy-GB" smtClean="0"/>
              <a:t>Helpu syniadau i lifo</a:t>
            </a:r>
          </a:p>
          <a:p>
            <a:r>
              <a:rPr lang="cy-GB" smtClean="0"/>
              <a:t>Helpu cynllunio – gallwch weld pa wybodaeth sydd gennych </a:t>
            </a:r>
          </a:p>
          <a:p>
            <a:r>
              <a:rPr lang="cy-GB" smtClean="0"/>
              <a:t>Helpu gosod trefn – gallwch aildrefnu ac </a:t>
            </a:r>
            <a:r>
              <a:rPr lang="cy-GB" noProof="1" smtClean="0"/>
              <a:t>ail-rifo</a:t>
            </a:r>
            <a:r>
              <a:rPr lang="cy-GB" smtClean="0"/>
              <a:t> nodiadau mewn trefn wahanol</a:t>
            </a:r>
          </a:p>
          <a:p>
            <a:r>
              <a:rPr lang="cy-GB" smtClean="0"/>
              <a:t>Eich helpu chi i ddechrau arni</a:t>
            </a:r>
            <a:endParaRPr lang="en-GB" smtClean="0"/>
          </a:p>
          <a:p>
            <a:endParaRPr lang="en-GB" dirty="0"/>
          </a:p>
        </p:txBody>
      </p:sp>
    </p:spTree>
    <p:extLst>
      <p:ext uri="{BB962C8B-B14F-4D97-AF65-F5344CB8AC3E}">
        <p14:creationId xmlns:p14="http://schemas.microsoft.com/office/powerpoint/2010/main" val="36843507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Take Notes</a:t>
            </a:r>
            <a:br>
              <a:rPr lang="en-GB" dirty="0" smtClean="0"/>
            </a:br>
            <a:r>
              <a:rPr lang="cy-GB" dirty="0" smtClean="0"/>
              <a:t>Pam Cymryd Nodiadau</a:t>
            </a:r>
            <a:endParaRPr lang="en-GB" dirty="0"/>
          </a:p>
        </p:txBody>
      </p:sp>
      <p:sp>
        <p:nvSpPr>
          <p:cNvPr id="3" name="Content Placeholder 2"/>
          <p:cNvSpPr>
            <a:spLocks noGrp="1"/>
          </p:cNvSpPr>
          <p:nvPr>
            <p:ph sz="half" idx="1"/>
          </p:nvPr>
        </p:nvSpPr>
        <p:spPr/>
        <p:txBody>
          <a:bodyPr/>
          <a:lstStyle/>
          <a:p>
            <a:r>
              <a:rPr lang="en-GB" smtClean="0"/>
              <a:t>Helps understanding</a:t>
            </a:r>
          </a:p>
          <a:p>
            <a:r>
              <a:rPr lang="en-GB" smtClean="0"/>
              <a:t>If you focus on selecting information to note</a:t>
            </a:r>
          </a:p>
          <a:p>
            <a:r>
              <a:rPr lang="en-GB" smtClean="0"/>
              <a:t>If you think through where everything fits </a:t>
            </a:r>
          </a:p>
          <a:p>
            <a:endParaRPr lang="en-GB" dirty="0"/>
          </a:p>
        </p:txBody>
      </p:sp>
      <p:sp>
        <p:nvSpPr>
          <p:cNvPr id="4" name="Content Placeholder 3"/>
          <p:cNvSpPr>
            <a:spLocks noGrp="1"/>
          </p:cNvSpPr>
          <p:nvPr>
            <p:ph sz="half" idx="2"/>
          </p:nvPr>
        </p:nvSpPr>
        <p:spPr/>
        <p:txBody>
          <a:bodyPr/>
          <a:lstStyle/>
          <a:p>
            <a:r>
              <a:rPr lang="cy-GB" smtClean="0"/>
              <a:t>Helpu dealltwriaeth</a:t>
            </a:r>
          </a:p>
          <a:p>
            <a:r>
              <a:rPr lang="cy-GB" smtClean="0"/>
              <a:t>Os byddwch yn canolbwyntio ar ddewis gwybodaeth i’w nodi</a:t>
            </a:r>
          </a:p>
          <a:p>
            <a:r>
              <a:rPr lang="cy-GB" smtClean="0"/>
              <a:t>Os byddwch yn ystyried lle bydd popeth yn ffitio gyda’i gilydd</a:t>
            </a:r>
          </a:p>
          <a:p>
            <a:endParaRPr lang="en-GB" dirty="0"/>
          </a:p>
        </p:txBody>
      </p:sp>
    </p:spTree>
    <p:extLst>
      <p:ext uri="{BB962C8B-B14F-4D97-AF65-F5344CB8AC3E}">
        <p14:creationId xmlns:p14="http://schemas.microsoft.com/office/powerpoint/2010/main" val="35351834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Take Notes</a:t>
            </a:r>
            <a:br>
              <a:rPr lang="en-GB" dirty="0" smtClean="0"/>
            </a:br>
            <a:r>
              <a:rPr lang="cy-GB" dirty="0" smtClean="0"/>
              <a:t>Pam Cymryd Nodiadau</a:t>
            </a:r>
            <a:endParaRPr lang="en-GB" dirty="0"/>
          </a:p>
        </p:txBody>
      </p:sp>
      <p:sp>
        <p:nvSpPr>
          <p:cNvPr id="3" name="Content Placeholder 2"/>
          <p:cNvSpPr>
            <a:spLocks noGrp="1"/>
          </p:cNvSpPr>
          <p:nvPr>
            <p:ph sz="half" idx="1"/>
          </p:nvPr>
        </p:nvSpPr>
        <p:spPr/>
        <p:txBody>
          <a:bodyPr/>
          <a:lstStyle/>
          <a:p>
            <a:r>
              <a:rPr lang="en-GB" smtClean="0"/>
              <a:t>Helps Memory</a:t>
            </a:r>
          </a:p>
          <a:p>
            <a:r>
              <a:rPr lang="en-GB" smtClean="0"/>
              <a:t>Summing things up briefly helps long term memory</a:t>
            </a:r>
          </a:p>
          <a:p>
            <a:r>
              <a:rPr lang="en-GB" smtClean="0"/>
              <a:t>The act of writing helps motor memory</a:t>
            </a:r>
          </a:p>
          <a:p>
            <a:r>
              <a:rPr lang="en-GB" smtClean="0"/>
              <a:t>Pattern notes can be more memorable visually</a:t>
            </a:r>
          </a:p>
          <a:p>
            <a:endParaRPr lang="en-GB" dirty="0"/>
          </a:p>
        </p:txBody>
      </p:sp>
      <p:sp>
        <p:nvSpPr>
          <p:cNvPr id="4" name="Content Placeholder 3"/>
          <p:cNvSpPr>
            <a:spLocks noGrp="1"/>
          </p:cNvSpPr>
          <p:nvPr>
            <p:ph sz="half" idx="2"/>
          </p:nvPr>
        </p:nvSpPr>
        <p:spPr/>
        <p:txBody>
          <a:bodyPr/>
          <a:lstStyle/>
          <a:p>
            <a:r>
              <a:rPr lang="cy-GB" smtClean="0"/>
              <a:t>Helpu’r Cof </a:t>
            </a:r>
          </a:p>
          <a:p>
            <a:r>
              <a:rPr lang="cy-GB" smtClean="0"/>
              <a:t>Crynhoi pethau’n gryno’n helpu’r cof hirdymor</a:t>
            </a:r>
          </a:p>
          <a:p>
            <a:r>
              <a:rPr lang="cy-GB" smtClean="0"/>
              <a:t>Gweithred yr ysgrifennu’n helpu’r cof echddygol</a:t>
            </a:r>
          </a:p>
          <a:p>
            <a:r>
              <a:rPr lang="cy-GB" smtClean="0"/>
              <a:t>Gall nodiadau ar ffurf patrwm fod yn haws eu cofio’n weledol</a:t>
            </a:r>
            <a:endParaRPr lang="en-GB" smtClean="0"/>
          </a:p>
          <a:p>
            <a:endParaRPr lang="en-GB" dirty="0"/>
          </a:p>
        </p:txBody>
      </p:sp>
    </p:spTree>
    <p:extLst>
      <p:ext uri="{BB962C8B-B14F-4D97-AF65-F5344CB8AC3E}">
        <p14:creationId xmlns:p14="http://schemas.microsoft.com/office/powerpoint/2010/main" val="17504821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Strategies for taking notes</a:t>
            </a:r>
            <a:br>
              <a:rPr lang="en-GB" dirty="0" smtClean="0"/>
            </a:br>
            <a:r>
              <a:rPr lang="cy-GB" dirty="0" smtClean="0"/>
              <a:t>Strategaethau Cymryd Nodiadau</a:t>
            </a:r>
            <a:endParaRPr lang="en-GB" dirty="0"/>
          </a:p>
        </p:txBody>
      </p:sp>
      <p:sp>
        <p:nvSpPr>
          <p:cNvPr id="3" name="Content Placeholder 2"/>
          <p:cNvSpPr>
            <a:spLocks noGrp="1"/>
          </p:cNvSpPr>
          <p:nvPr>
            <p:ph sz="half" idx="1"/>
          </p:nvPr>
        </p:nvSpPr>
        <p:spPr/>
        <p:txBody>
          <a:bodyPr/>
          <a:lstStyle/>
          <a:p>
            <a:r>
              <a:rPr lang="en-GB" smtClean="0"/>
              <a:t>Think before  you write</a:t>
            </a:r>
          </a:p>
          <a:p>
            <a:r>
              <a:rPr lang="en-GB" smtClean="0"/>
              <a:t>Keep notes brief</a:t>
            </a:r>
          </a:p>
          <a:p>
            <a:r>
              <a:rPr lang="en-GB" smtClean="0"/>
              <a:t>Keep notes organised</a:t>
            </a:r>
          </a:p>
          <a:p>
            <a:r>
              <a:rPr lang="en-GB" smtClean="0"/>
              <a:t>Use your own words</a:t>
            </a:r>
          </a:p>
          <a:p>
            <a:r>
              <a:rPr lang="en-GB" smtClean="0"/>
              <a:t>Leave a wide margin &amp; space – to add notes later</a:t>
            </a:r>
          </a:p>
          <a:p>
            <a:endParaRPr lang="en-GB" smtClean="0"/>
          </a:p>
          <a:p>
            <a:endParaRPr lang="en-GB" dirty="0"/>
          </a:p>
        </p:txBody>
      </p:sp>
      <p:sp>
        <p:nvSpPr>
          <p:cNvPr id="4" name="Content Placeholder 3"/>
          <p:cNvSpPr>
            <a:spLocks noGrp="1"/>
          </p:cNvSpPr>
          <p:nvPr>
            <p:ph sz="half" idx="2"/>
          </p:nvPr>
        </p:nvSpPr>
        <p:spPr/>
        <p:txBody>
          <a:bodyPr/>
          <a:lstStyle/>
          <a:p>
            <a:r>
              <a:rPr lang="cy-GB" smtClean="0"/>
              <a:t>Meddyliwch cyn ysgrifennu</a:t>
            </a:r>
          </a:p>
          <a:p>
            <a:r>
              <a:rPr lang="cy-GB" smtClean="0"/>
              <a:t>Cadwch y nodiadau’n gryno</a:t>
            </a:r>
          </a:p>
          <a:p>
            <a:r>
              <a:rPr lang="cy-GB" smtClean="0"/>
              <a:t>Cadwch y nodiadau’n drefnus</a:t>
            </a:r>
          </a:p>
          <a:p>
            <a:r>
              <a:rPr lang="cy-GB" smtClean="0"/>
              <a:t>Defnyddiwch eich geiriau’ch hun</a:t>
            </a:r>
          </a:p>
          <a:p>
            <a:r>
              <a:rPr lang="cy-GB" smtClean="0"/>
              <a:t>Gadewch ymyl lydan a lle i ychwanegu nodiadau wedyn</a:t>
            </a:r>
            <a:endParaRPr lang="en-US" smtClean="0"/>
          </a:p>
          <a:p>
            <a:endParaRPr lang="en-US" smtClean="0"/>
          </a:p>
          <a:p>
            <a:endParaRPr lang="en-GB" dirty="0"/>
          </a:p>
        </p:txBody>
      </p:sp>
    </p:spTree>
    <p:extLst>
      <p:ext uri="{BB962C8B-B14F-4D97-AF65-F5344CB8AC3E}">
        <p14:creationId xmlns:p14="http://schemas.microsoft.com/office/powerpoint/2010/main" val="30503925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Strategies for taking notes</a:t>
            </a:r>
            <a:endParaRPr lang="en-GB" dirty="0"/>
          </a:p>
        </p:txBody>
      </p:sp>
      <p:sp>
        <p:nvSpPr>
          <p:cNvPr id="3" name="Content Placeholder 2"/>
          <p:cNvSpPr>
            <a:spLocks noGrp="1"/>
          </p:cNvSpPr>
          <p:nvPr>
            <p:ph sz="half" idx="1"/>
          </p:nvPr>
        </p:nvSpPr>
        <p:spPr/>
        <p:txBody>
          <a:bodyPr>
            <a:normAutofit lnSpcReduction="10000"/>
          </a:bodyPr>
          <a:lstStyle/>
          <a:p>
            <a:r>
              <a:rPr lang="en-GB" smtClean="0"/>
              <a:t>Useful Strategies</a:t>
            </a:r>
          </a:p>
          <a:p>
            <a:r>
              <a:rPr lang="en-GB" smtClean="0"/>
              <a:t>Note key words and main ideas</a:t>
            </a:r>
          </a:p>
          <a:p>
            <a:r>
              <a:rPr lang="en-GB" smtClean="0"/>
              <a:t>Write phrases- not sentences</a:t>
            </a:r>
          </a:p>
          <a:p>
            <a:r>
              <a:rPr lang="en-GB" smtClean="0"/>
              <a:t>Use abbreviations</a:t>
            </a:r>
          </a:p>
          <a:p>
            <a:r>
              <a:rPr lang="en-GB" smtClean="0"/>
              <a:t>Use headings</a:t>
            </a:r>
            <a:endParaRPr lang="en-GB" dirty="0"/>
          </a:p>
        </p:txBody>
      </p:sp>
      <p:sp>
        <p:nvSpPr>
          <p:cNvPr id="4" name="Content Placeholder 3"/>
          <p:cNvSpPr>
            <a:spLocks noGrp="1"/>
          </p:cNvSpPr>
          <p:nvPr>
            <p:ph sz="half" idx="2"/>
          </p:nvPr>
        </p:nvSpPr>
        <p:spPr/>
        <p:txBody>
          <a:bodyPr>
            <a:normAutofit lnSpcReduction="10000"/>
          </a:bodyPr>
          <a:lstStyle/>
          <a:p>
            <a:r>
              <a:rPr lang="cy-GB" smtClean="0"/>
              <a:t>Strategaethau Defnyddiol</a:t>
            </a:r>
          </a:p>
          <a:p>
            <a:r>
              <a:rPr lang="cy-GB" smtClean="0"/>
              <a:t>- Nodwch eiriau allweddol a                                             phrif syniadau</a:t>
            </a:r>
          </a:p>
          <a:p>
            <a:r>
              <a:rPr lang="cy-GB" smtClean="0"/>
              <a:t> Ysgrifennwch ymadroddion                                               nid brawddegau</a:t>
            </a:r>
          </a:p>
          <a:p>
            <a:r>
              <a:rPr lang="cy-GB" smtClean="0"/>
              <a:t> Defnyddiwch dalfyriadau</a:t>
            </a:r>
          </a:p>
          <a:p>
            <a:r>
              <a:rPr lang="cy-GB" smtClean="0"/>
              <a:t> Defnyddiwch benawdau</a:t>
            </a:r>
          </a:p>
          <a:p>
            <a:endParaRPr lang="en-GB" dirty="0"/>
          </a:p>
        </p:txBody>
      </p:sp>
    </p:spTree>
    <p:extLst>
      <p:ext uri="{BB962C8B-B14F-4D97-AF65-F5344CB8AC3E}">
        <p14:creationId xmlns:p14="http://schemas.microsoft.com/office/powerpoint/2010/main" val="23963910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5676" y="-14053"/>
            <a:ext cx="9687697" cy="6909608"/>
          </a:xfrm>
          <a:prstGeom prst="rect">
            <a:avLst/>
          </a:prstGeom>
        </p:spPr>
      </p:pic>
    </p:spTree>
    <p:extLst>
      <p:ext uri="{BB962C8B-B14F-4D97-AF65-F5344CB8AC3E}">
        <p14:creationId xmlns:p14="http://schemas.microsoft.com/office/powerpoint/2010/main" val="14134983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Strategies for taking notes</a:t>
            </a:r>
            <a:br>
              <a:rPr lang="en-GB" dirty="0" smtClean="0"/>
            </a:br>
            <a:r>
              <a:rPr lang="cy-GB" dirty="0" smtClean="0"/>
              <a:t>Strategaethau Cymryd Nodiadau</a:t>
            </a:r>
            <a:endParaRPr lang="en-GB" dirty="0"/>
          </a:p>
        </p:txBody>
      </p:sp>
      <p:sp>
        <p:nvSpPr>
          <p:cNvPr id="3" name="Content Placeholder 2"/>
          <p:cNvSpPr>
            <a:spLocks noGrp="1"/>
          </p:cNvSpPr>
          <p:nvPr>
            <p:ph sz="half" idx="1"/>
          </p:nvPr>
        </p:nvSpPr>
        <p:spPr/>
        <p:txBody>
          <a:bodyPr>
            <a:normAutofit fontScale="85000" lnSpcReduction="20000"/>
          </a:bodyPr>
          <a:lstStyle/>
          <a:p>
            <a:r>
              <a:rPr lang="en-GB" smtClean="0"/>
              <a:t>Number Points</a:t>
            </a:r>
          </a:p>
          <a:p>
            <a:r>
              <a:rPr lang="en-GB" smtClean="0"/>
              <a:t>Make the page memorable – with colour, illustrations and so on</a:t>
            </a:r>
          </a:p>
          <a:p>
            <a:r>
              <a:rPr lang="en-GB" smtClean="0"/>
              <a:t>Link up points – using arrows, dotted lines, colour, numbers, boxes</a:t>
            </a:r>
          </a:p>
          <a:p>
            <a:r>
              <a:rPr lang="en-GB" smtClean="0"/>
              <a:t>Note sources of info exactly</a:t>
            </a:r>
          </a:p>
          <a:p>
            <a:r>
              <a:rPr lang="en-GB" smtClean="0"/>
              <a:t>Write Quotations in a different colour</a:t>
            </a:r>
          </a:p>
          <a:p>
            <a:endParaRPr lang="en-GB" smtClean="0"/>
          </a:p>
          <a:p>
            <a:endParaRPr lang="en-GB" dirty="0"/>
          </a:p>
        </p:txBody>
      </p:sp>
      <p:sp>
        <p:nvSpPr>
          <p:cNvPr id="4" name="Content Placeholder 3"/>
          <p:cNvSpPr>
            <a:spLocks noGrp="1"/>
          </p:cNvSpPr>
          <p:nvPr>
            <p:ph sz="half" idx="2"/>
          </p:nvPr>
        </p:nvSpPr>
        <p:spPr/>
        <p:txBody>
          <a:bodyPr>
            <a:normAutofit fontScale="85000" lnSpcReduction="20000"/>
          </a:bodyPr>
          <a:lstStyle/>
          <a:p>
            <a:r>
              <a:rPr lang="cy-GB" smtClean="0"/>
              <a:t>Rhifwch y pwyntiau</a:t>
            </a:r>
          </a:p>
          <a:p>
            <a:r>
              <a:rPr lang="cy-GB" smtClean="0"/>
              <a:t> Gwnewch y dudalen yn gofiadwy – gyda lliw, darluniau ac ati</a:t>
            </a:r>
          </a:p>
          <a:p>
            <a:r>
              <a:rPr lang="cy-GB" smtClean="0"/>
              <a:t> Cysylltwch bwyntiau – gan ddefnyddio saethau, llinellau </a:t>
            </a:r>
            <a:r>
              <a:rPr lang="cy-GB" noProof="1" smtClean="0"/>
              <a:t>dotiog</a:t>
            </a:r>
            <a:r>
              <a:rPr lang="cy-GB" smtClean="0"/>
              <a:t>, lliw, rhifau, blychau</a:t>
            </a:r>
          </a:p>
          <a:p>
            <a:r>
              <a:rPr lang="cy-GB" smtClean="0"/>
              <a:t> Nodwch ffynonellau gwybodaeth yn fanwl</a:t>
            </a:r>
          </a:p>
          <a:p>
            <a:r>
              <a:rPr lang="cy-GB" smtClean="0"/>
              <a:t> Ysgrifennwch ddyfyniadau mewn lliw gwahanol</a:t>
            </a:r>
            <a:endParaRPr lang="en-US" smtClean="0"/>
          </a:p>
          <a:p>
            <a:endParaRPr lang="en-GB" dirty="0"/>
          </a:p>
        </p:txBody>
      </p:sp>
    </p:spTree>
    <p:extLst>
      <p:ext uri="{BB962C8B-B14F-4D97-AF65-F5344CB8AC3E}">
        <p14:creationId xmlns:p14="http://schemas.microsoft.com/office/powerpoint/2010/main" val="39026830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Where to Get Help!</a:t>
            </a:r>
            <a:endParaRPr lang="en-GB" dirty="0"/>
          </a:p>
        </p:txBody>
      </p:sp>
      <p:sp>
        <p:nvSpPr>
          <p:cNvPr id="5" name="Content Placeholder 4"/>
          <p:cNvSpPr>
            <a:spLocks noGrp="1"/>
          </p:cNvSpPr>
          <p:nvPr>
            <p:ph idx="1"/>
          </p:nvPr>
        </p:nvSpPr>
        <p:spPr/>
        <p:txBody>
          <a:bodyPr>
            <a:normAutofit/>
          </a:bodyPr>
          <a:lstStyle/>
          <a:p>
            <a:pPr algn="ctr"/>
            <a:r>
              <a:rPr lang="en-GB" sz="4000" b="1" dirty="0" smtClean="0">
                <a:solidFill>
                  <a:srgbClr val="FF0000"/>
                </a:solidFill>
              </a:rPr>
              <a:t>The HWB</a:t>
            </a:r>
          </a:p>
          <a:p>
            <a:pPr algn="ctr"/>
            <a:r>
              <a:rPr lang="en-GB" sz="4000" b="1" dirty="0" smtClean="0">
                <a:solidFill>
                  <a:srgbClr val="FF0000"/>
                </a:solidFill>
              </a:rPr>
              <a:t>Student Services!</a:t>
            </a:r>
            <a:endParaRPr lang="en-GB" sz="4000" b="1" dirty="0">
              <a:solidFill>
                <a:srgbClr val="FF0000"/>
              </a:solidFill>
            </a:endParaRPr>
          </a:p>
        </p:txBody>
      </p:sp>
    </p:spTree>
    <p:extLst>
      <p:ext uri="{BB962C8B-B14F-4D97-AF65-F5344CB8AC3E}">
        <p14:creationId xmlns:p14="http://schemas.microsoft.com/office/powerpoint/2010/main" val="183023320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162</TotalTime>
  <Words>2523</Words>
  <Application>Microsoft Office PowerPoint</Application>
  <PresentationFormat>Widescreen</PresentationFormat>
  <Paragraphs>366</Paragraphs>
  <Slides>39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39</vt:i4>
      </vt:variant>
    </vt:vector>
  </HeadingPairs>
  <TitlesOfParts>
    <vt:vector size="42" baseType="lpstr">
      <vt:lpstr>Arial</vt:lpstr>
      <vt:lpstr>Garamond</vt:lpstr>
      <vt:lpstr>Organic</vt:lpstr>
      <vt:lpstr>ECGE4001Q</vt:lpstr>
      <vt:lpstr>Essay Writing Stages Camau Ysgrifennu Traethawd</vt:lpstr>
      <vt:lpstr>Reading Darllen</vt:lpstr>
      <vt:lpstr>Reading for Pleasure Darllen i gael Pleser  </vt:lpstr>
      <vt:lpstr>Example: Reading a novel  Enghraifft: Darllen nofel</vt:lpstr>
      <vt:lpstr>Where can I find information? Ble mae dod o hyd i wybodaeth?</vt:lpstr>
      <vt:lpstr>How to find Information  Sut i Gael Gafael Mewn Gwybodaeth </vt:lpstr>
      <vt:lpstr>Example/Enghraifft  Reading a newspaper job advertisement  Darllen hysbysebion swyddi </vt:lpstr>
      <vt:lpstr>Reading for Meaning  Darllen i Ganfod Ystyr </vt:lpstr>
      <vt:lpstr>Reading Tips Cymorth Darllen </vt:lpstr>
      <vt:lpstr>Reading Tips Cymorth Darllen</vt:lpstr>
      <vt:lpstr>   Reading Tips     Cymorth Darllen</vt:lpstr>
      <vt:lpstr>Select by Reliability Dewiswch bethau Dibynadwy</vt:lpstr>
      <vt:lpstr>Select by Reliability Dewiswch bethau dibynadwy</vt:lpstr>
      <vt:lpstr>Select by Amount Dewiswch faint o wybodaeth  </vt:lpstr>
      <vt:lpstr>Select by Amount Dewiswch faint o wybodaeth  </vt:lpstr>
      <vt:lpstr>Reading Strategies: Over-viewing a Passage Bwrw Golwg dros Ddarn o Destun  </vt:lpstr>
      <vt:lpstr>After Over-viewing a Passage: What should you know?  Ar ôl Bwrw Golwg dros Ddarn: Beth dylech chi’i wybod? </vt:lpstr>
      <vt:lpstr>Read the Example (photocopy)  Darllenwch yr Enghraifft (llungopi)  </vt:lpstr>
      <vt:lpstr>Elements to Consider</vt:lpstr>
      <vt:lpstr>Other Elements to Consdier Brawddeg i Grynhoi</vt:lpstr>
      <vt:lpstr>Sentence Summary Brawddeg i Grynhoi</vt:lpstr>
      <vt:lpstr>Introduction</vt:lpstr>
      <vt:lpstr>1st Paragraph</vt:lpstr>
      <vt:lpstr>2nd Paragraph</vt:lpstr>
      <vt:lpstr>Paragraph 5 Defining the Family</vt:lpstr>
      <vt:lpstr>Page 5  Paragraph before ‘Subject Content’</vt:lpstr>
      <vt:lpstr>Organisation of a Text</vt:lpstr>
      <vt:lpstr>Organisation of a Passage</vt:lpstr>
      <vt:lpstr>Why Take Notes Pam Cymryd Nodiadau</vt:lpstr>
      <vt:lpstr>Annotating PDFs</vt:lpstr>
      <vt:lpstr>Why Take Notes Pam Cymryd Nodiadau</vt:lpstr>
      <vt:lpstr>Why Take Notes Pam Cymryd Nodiadau</vt:lpstr>
      <vt:lpstr>Why Take Notes Pam Cymryd Nodiadau</vt:lpstr>
      <vt:lpstr>Strategies for taking notes Strategaethau Cymryd Nodiadau</vt:lpstr>
      <vt:lpstr>Strategies for taking notes</vt:lpstr>
      <vt:lpstr>PowerPoint Presentation</vt:lpstr>
      <vt:lpstr>Strategies for taking notes Strategaethau Cymryd Nodiadau</vt:lpstr>
      <vt:lpstr>Where to Get Help!</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ECGE4001Q</dc:title>
  <dc:creator>Caroline Lohmann-Hancock</dc:creator>
  <cp:lastModifiedBy>Caroline Lohmann-Hancock</cp:lastModifiedBy>
  <cp:revision>10</cp:revision>
  <dcterms:created xsi:type="dcterms:W3CDTF">2019-09-20T13:50:06Z</dcterms:created>
  <dcterms:modified xsi:type="dcterms:W3CDTF">2019-09-26T16:00:19Z</dcterms:modified>
</cp:coreProperties>
</file>