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1" r:id="rId7"/>
    <p:sldId id="261" r:id="rId8"/>
    <p:sldId id="262" r:id="rId9"/>
    <p:sldId id="267" r:id="rId10"/>
    <p:sldId id="263" r:id="rId11"/>
    <p:sldId id="265" r:id="rId12"/>
    <p:sldId id="270" r:id="rId13"/>
    <p:sldId id="266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5" d="100"/>
          <a:sy n="95" d="100"/>
        </p:scale>
        <p:origin x="66" y="21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39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942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903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342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371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85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930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489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736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889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24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4CC77A-9809-473D-AC5C-D2CC94A01BE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B7568-2AB8-497B-B3CB-72C5C31061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455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2387600"/>
          </a:xfrm>
        </p:spPr>
        <p:txBody>
          <a:bodyPr/>
          <a:lstStyle/>
          <a:p>
            <a:r>
              <a:rPr lang="en-GB" u="sng" dirty="0" smtClean="0"/>
              <a:t>First Law of</a:t>
            </a:r>
            <a:br>
              <a:rPr lang="en-GB" u="sng" dirty="0" smtClean="0"/>
            </a:br>
            <a:r>
              <a:rPr lang="en-GB" u="sng" dirty="0" smtClean="0"/>
              <a:t>Thermodynamics</a:t>
            </a:r>
            <a:endParaRPr lang="en-GB" u="sng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-1" y="2675300"/>
            <a:ext cx="12192001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GB" sz="4800" dirty="0"/>
              <a:t>Thermodynamics can be defined as the science of </a:t>
            </a:r>
            <a:r>
              <a:rPr lang="en-GB" sz="4800" b="1" i="1" dirty="0"/>
              <a:t>energy</a:t>
            </a:r>
            <a:r>
              <a:rPr lang="en-GB" sz="4800" dirty="0"/>
              <a:t>. </a:t>
            </a:r>
            <a:endParaRPr lang="en-GB" sz="4800" dirty="0" smtClean="0"/>
          </a:p>
        </p:txBody>
      </p:sp>
    </p:spTree>
    <p:extLst>
      <p:ext uri="{BB962C8B-B14F-4D97-AF65-F5344CB8AC3E}">
        <p14:creationId xmlns:p14="http://schemas.microsoft.com/office/powerpoint/2010/main" val="326012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pPr algn="ctr"/>
            <a:r>
              <a:rPr lang="en-GB" b="1" dirty="0" smtClean="0"/>
              <a:t>Basic Concepts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36590"/>
            <a:ext cx="12192000" cy="4351338"/>
          </a:xfrm>
        </p:spPr>
        <p:txBody>
          <a:bodyPr/>
          <a:lstStyle/>
          <a:p>
            <a:r>
              <a:rPr lang="en-GB" dirty="0" smtClean="0"/>
              <a:t>Thermodynamics is based on the </a:t>
            </a:r>
            <a:r>
              <a:rPr lang="en-GB" b="1" u="sng" dirty="0" smtClean="0"/>
              <a:t>conservation of energy principle</a:t>
            </a:r>
          </a:p>
          <a:p>
            <a:pPr marL="450850" indent="0">
              <a:buNone/>
            </a:pPr>
            <a:r>
              <a:rPr lang="en-GB" dirty="0"/>
              <a:t>It simply states that during an interaction, energy can change from one form to another but the total amount of energy remains constant</a:t>
            </a:r>
            <a:r>
              <a:rPr lang="en-GB" dirty="0" smtClean="0"/>
              <a:t>.</a:t>
            </a:r>
          </a:p>
          <a:p>
            <a:r>
              <a:rPr lang="en-GB" b="1" u="sng" dirty="0" smtClean="0"/>
              <a:t>System</a:t>
            </a:r>
          </a:p>
          <a:p>
            <a:pPr marL="1076325" indent="0">
              <a:buNone/>
            </a:pPr>
            <a:r>
              <a:rPr lang="en-GB" dirty="0"/>
              <a:t>a </a:t>
            </a:r>
            <a:r>
              <a:rPr lang="en-GB" i="1" dirty="0"/>
              <a:t>quantity of matter or a region in space chosen for </a:t>
            </a:r>
            <a:r>
              <a:rPr lang="en-GB" i="1" dirty="0" smtClean="0"/>
              <a:t>study</a:t>
            </a:r>
          </a:p>
          <a:p>
            <a:pPr marL="1076325" indent="0">
              <a:buNone/>
            </a:pPr>
            <a:endParaRPr lang="en-GB" i="1" dirty="0"/>
          </a:p>
          <a:p>
            <a:pPr marL="1076325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7651" t="58301" r="16753" b="17278"/>
          <a:stretch/>
        </p:blipFill>
        <p:spPr>
          <a:xfrm>
            <a:off x="2929766" y="3565003"/>
            <a:ext cx="5869404" cy="2941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82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25563"/>
          </a:xfrm>
        </p:spPr>
        <p:txBody>
          <a:bodyPr/>
          <a:lstStyle/>
          <a:p>
            <a:r>
              <a:rPr lang="en-GB" b="1" u="sng" dirty="0" smtClean="0"/>
              <a:t>2 type of systems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74157"/>
            <a:ext cx="11353800" cy="4602806"/>
          </a:xfrm>
        </p:spPr>
        <p:txBody>
          <a:bodyPr/>
          <a:lstStyle/>
          <a:p>
            <a:r>
              <a:rPr lang="en-GB" b="1" u="sng" dirty="0" smtClean="0"/>
              <a:t>Closed System:</a:t>
            </a:r>
          </a:p>
          <a:p>
            <a:pPr marL="450850" indent="0">
              <a:buNone/>
            </a:pPr>
            <a:r>
              <a:rPr lang="en-GB" dirty="0" smtClean="0"/>
              <a:t>Fixed </a:t>
            </a:r>
            <a:r>
              <a:rPr lang="en-GB" dirty="0"/>
              <a:t>amount of </a:t>
            </a:r>
            <a:r>
              <a:rPr lang="en-GB" dirty="0" smtClean="0"/>
              <a:t>mass </a:t>
            </a:r>
            <a:r>
              <a:rPr lang="en-GB" dirty="0"/>
              <a:t>and no mass can cross its boundary</a:t>
            </a:r>
            <a:r>
              <a:rPr lang="en-GB" dirty="0" smtClean="0"/>
              <a:t>.</a:t>
            </a:r>
          </a:p>
          <a:p>
            <a:pPr marL="450850" indent="0">
              <a:buNone/>
            </a:pPr>
            <a:endParaRPr lang="en-GB" dirty="0"/>
          </a:p>
          <a:p>
            <a:pPr marL="450850" indent="0">
              <a:buNone/>
            </a:pPr>
            <a:endParaRPr lang="en-GB" dirty="0" smtClean="0"/>
          </a:p>
          <a:p>
            <a:pPr marL="450850" indent="0">
              <a:buNone/>
            </a:pPr>
            <a:endParaRPr lang="en-GB" dirty="0" smtClean="0"/>
          </a:p>
          <a:p>
            <a:pPr marL="45085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8755" t="23705" r="27422" b="46834"/>
          <a:stretch/>
        </p:blipFill>
        <p:spPr>
          <a:xfrm>
            <a:off x="1360616" y="2887363"/>
            <a:ext cx="8543308" cy="312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561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48238"/>
            <a:ext cx="12095544" cy="4351338"/>
          </a:xfrm>
        </p:spPr>
        <p:txBody>
          <a:bodyPr/>
          <a:lstStyle/>
          <a:p>
            <a:r>
              <a:rPr lang="en-GB" b="1" u="sng" dirty="0" smtClean="0"/>
              <a:t>Open System:</a:t>
            </a:r>
          </a:p>
          <a:p>
            <a:pPr marL="717550" indent="0">
              <a:buNone/>
            </a:pPr>
            <a:r>
              <a:rPr lang="en-GB" dirty="0" smtClean="0"/>
              <a:t>A </a:t>
            </a:r>
            <a:r>
              <a:rPr lang="en-GB" dirty="0"/>
              <a:t>properly selected region in </a:t>
            </a:r>
            <a:r>
              <a:rPr lang="en-GB" dirty="0" smtClean="0"/>
              <a:t>space. </a:t>
            </a:r>
            <a:r>
              <a:rPr lang="en-GB" dirty="0"/>
              <a:t>Both mass and energy can cross the boundary of a control volume.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3337" t="30993" r="23800" b="46030"/>
          <a:stretch/>
        </p:blipFill>
        <p:spPr>
          <a:xfrm>
            <a:off x="1882866" y="2500283"/>
            <a:ext cx="7083928" cy="405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Properties of a system are considered to be either </a:t>
            </a:r>
            <a:r>
              <a:rPr lang="en-GB" i="1" dirty="0" smtClean="0"/>
              <a:t>intensive</a:t>
            </a:r>
            <a:r>
              <a:rPr lang="en-GB" dirty="0" smtClean="0"/>
              <a:t> or </a:t>
            </a:r>
            <a:r>
              <a:rPr lang="en-GB" i="1" dirty="0" smtClean="0"/>
              <a:t>extensive</a:t>
            </a:r>
            <a:r>
              <a:rPr lang="en-GB" dirty="0" smtClean="0"/>
              <a:t>.</a:t>
            </a:r>
            <a:br>
              <a:rPr lang="en-GB" dirty="0" smtClean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0" y="1307939"/>
                <a:ext cx="11353800" cy="4869024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en-GB" b="1" u="sng" dirty="0" smtClean="0"/>
                  <a:t>Intensive </a:t>
                </a:r>
                <a:r>
                  <a:rPr lang="en-GB" b="1" u="sng" dirty="0"/>
                  <a:t>properties</a:t>
                </a:r>
                <a:r>
                  <a:rPr lang="en-GB" u="sng" dirty="0"/>
                  <a:t> </a:t>
                </a:r>
                <a:r>
                  <a:rPr lang="en-GB" dirty="0"/>
                  <a:t>are those that are independent of the mass of a system, such as temperature, pressure, and density</a:t>
                </a:r>
                <a:r>
                  <a:rPr lang="en-GB" dirty="0" smtClean="0"/>
                  <a:t>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b="1" u="sng" dirty="0"/>
                  <a:t>Extensive properties</a:t>
                </a:r>
                <a:r>
                  <a:rPr lang="en-GB" u="sng" dirty="0"/>
                  <a:t> </a:t>
                </a:r>
                <a:r>
                  <a:rPr lang="en-GB" dirty="0"/>
                  <a:t>are those whose values depend on the size −or extent− of the system. </a:t>
                </a:r>
                <a:r>
                  <a:rPr lang="en-GB" dirty="0" smtClean="0"/>
                  <a:t>Volume and mechanical energy </a:t>
                </a:r>
                <a:r>
                  <a:rPr lang="en-GB" dirty="0"/>
                  <a:t>are some examples of extensive properties.</a:t>
                </a:r>
              </a:p>
              <a:p>
                <a:pPr marL="450850" indent="0">
                  <a:lnSpc>
                    <a:spcPct val="60000"/>
                  </a:lnSpc>
                  <a:spcBef>
                    <a:spcPts val="0"/>
                  </a:spcBef>
                  <a:buNone/>
                </a:pPr>
                <a:endParaRPr lang="en-GB" dirty="0" smtClean="0"/>
              </a:p>
              <a:p>
                <a:pPr marL="450850" indent="0">
                  <a:buNone/>
                </a:pPr>
                <a:r>
                  <a:rPr lang="en-GB" dirty="0" smtClean="0">
                    <a:solidFill>
                      <a:srgbClr val="FF0000"/>
                    </a:solidFill>
                  </a:rPr>
                  <a:t>Extensive</a:t>
                </a:r>
                <a:r>
                  <a:rPr lang="en-GB" dirty="0" smtClean="0"/>
                  <a:t> </a:t>
                </a:r>
                <a:r>
                  <a:rPr lang="en-GB" dirty="0">
                    <a:solidFill>
                      <a:srgbClr val="FF0000"/>
                    </a:solidFill>
                  </a:rPr>
                  <a:t>properties</a:t>
                </a:r>
                <a:r>
                  <a:rPr lang="en-GB" dirty="0"/>
                  <a:t> </a:t>
                </a:r>
                <a:r>
                  <a:rPr lang="en-GB" b="1" dirty="0">
                    <a:solidFill>
                      <a:srgbClr val="FF0000"/>
                    </a:solidFill>
                  </a:rPr>
                  <a:t>per unit mass </a:t>
                </a:r>
                <a:r>
                  <a:rPr lang="en-GB" dirty="0"/>
                  <a:t>are called </a:t>
                </a:r>
                <a:r>
                  <a:rPr lang="en-GB" b="1" i="1" u="sng" dirty="0">
                    <a:solidFill>
                      <a:srgbClr val="FF0000"/>
                    </a:solidFill>
                  </a:rPr>
                  <a:t>specific </a:t>
                </a:r>
                <a:r>
                  <a:rPr lang="en-GB" b="1" i="1" u="sng" dirty="0" smtClean="0">
                    <a:solidFill>
                      <a:srgbClr val="FF0000"/>
                    </a:solidFill>
                  </a:rPr>
                  <a:t>properties</a:t>
                </a:r>
                <a:r>
                  <a:rPr lang="en-GB" dirty="0"/>
                  <a:t> </a:t>
                </a:r>
                <a:r>
                  <a:rPr lang="en-GB" dirty="0" smtClean="0"/>
                  <a:t>denoted by small letters.</a:t>
                </a:r>
              </a:p>
              <a:p>
                <a:pPr marL="450850" indent="0">
                  <a:buNone/>
                </a:pPr>
                <a:endParaRPr lang="en-GB" dirty="0" smtClean="0"/>
              </a:p>
              <a:p>
                <a:pPr marL="450850" indent="0">
                  <a:buNone/>
                </a:pPr>
                <a:r>
                  <a:rPr lang="en-GB" dirty="0" smtClean="0"/>
                  <a:t>Some </a:t>
                </a:r>
                <a:r>
                  <a:rPr lang="en-GB" dirty="0"/>
                  <a:t>examples of specific properties are</a:t>
                </a:r>
                <a:r>
                  <a:rPr lang="en-GB" dirty="0" smtClean="0"/>
                  <a:t>:</a:t>
                </a:r>
              </a:p>
              <a:p>
                <a:pPr marL="450850" indent="0">
                  <a:buNone/>
                </a:pPr>
                <a:endParaRPr lang="en-GB" dirty="0" smtClean="0"/>
              </a:p>
              <a:p>
                <a:pPr marL="1249363" lvl="0" indent="0">
                  <a:buNone/>
                </a:pPr>
                <a:r>
                  <a:rPr lang="en-GB" dirty="0" smtClean="0"/>
                  <a:t>Specific </a:t>
                </a:r>
                <a:r>
                  <a:rPr lang="en-GB" dirty="0"/>
                  <a:t>volume </a:t>
                </a:r>
                <a:r>
                  <a:rPr lang="en-GB" dirty="0" smtClean="0"/>
                  <a:t>v in </a:t>
                </a:r>
                <a:r>
                  <a:rPr lang="en-GB" b="1" dirty="0" smtClean="0"/>
                  <a:t>m</a:t>
                </a:r>
                <a:r>
                  <a:rPr lang="en-GB" b="1" baseline="30000" dirty="0" smtClean="0"/>
                  <a:t>3</a:t>
                </a:r>
                <a:r>
                  <a:rPr lang="en-GB" b="1" dirty="0" smtClean="0"/>
                  <a:t>/kg</a:t>
                </a:r>
                <a:r>
                  <a:rPr lang="en-GB" dirty="0" smtClean="0"/>
                  <a:t>:	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/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𝑚</m:t>
                    </m:r>
                  </m:oMath>
                </a14:m>
                <a:endParaRPr lang="en-GB" dirty="0" smtClean="0"/>
              </a:p>
              <a:p>
                <a:pPr marL="1793875" lvl="0" indent="0">
                  <a:buNone/>
                </a:pPr>
                <a:endParaRPr lang="en-GB" dirty="0" smtClean="0"/>
              </a:p>
              <a:p>
                <a:pPr marL="1249363" lvl="0" indent="0">
                  <a:buNone/>
                </a:pPr>
                <a:r>
                  <a:rPr lang="en-GB" dirty="0" smtClean="0"/>
                  <a:t>Specific kinetic energy </a:t>
                </a:r>
                <a:r>
                  <a:rPr lang="en-GB" dirty="0" err="1" smtClean="0"/>
                  <a:t>ke</a:t>
                </a:r>
                <a:r>
                  <a:rPr lang="en-GB" dirty="0" smtClean="0"/>
                  <a:t> in </a:t>
                </a:r>
                <a:r>
                  <a:rPr lang="en-GB" b="1" dirty="0" smtClean="0"/>
                  <a:t>J/kg</a:t>
                </a:r>
                <a:r>
                  <a:rPr lang="en-GB" dirty="0" smtClean="0"/>
                  <a:t>: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        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type m:val="lin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𝐾𝐸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307939"/>
                <a:ext cx="11353800" cy="4869024"/>
              </a:xfrm>
              <a:blipFill>
                <a:blip r:embed="rId2"/>
                <a:stretch>
                  <a:fillRect l="-698" t="-2882" b="-11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1055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0" y="-8092"/>
                <a:ext cx="11192719" cy="6858000"/>
              </a:xfrm>
            </p:spPr>
            <p:txBody>
              <a:bodyPr/>
              <a:lstStyle/>
              <a:p>
                <a:pPr marL="809625" indent="0" algn="just">
                  <a:buNone/>
                </a:pPr>
                <a:r>
                  <a:rPr lang="en-GB" dirty="0" smtClean="0"/>
                  <a:t>Any </a:t>
                </a:r>
                <a:r>
                  <a:rPr lang="en-GB" dirty="0"/>
                  <a:t>extensive property </a:t>
                </a:r>
                <a:r>
                  <a:rPr lang="en-GB" dirty="0" smtClean="0"/>
                  <a:t>rate can be calculated by multiplying the mass flow rate by its specific property. </a:t>
                </a:r>
              </a:p>
              <a:p>
                <a:pPr marL="809625" indent="0" algn="just">
                  <a:buNone/>
                </a:pPr>
                <a:r>
                  <a:rPr lang="en-GB" dirty="0" smtClean="0"/>
                  <a:t>Examples:</a:t>
                </a:r>
                <a:endParaRPr lang="en-GB" dirty="0"/>
              </a:p>
              <a:p>
                <a:pPr marL="809625" indent="0" algn="just">
                  <a:buNone/>
                </a:pPr>
                <a:endParaRPr lang="en-GB" dirty="0"/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𝑣</m:t>
                      </m:r>
                    </m:oMath>
                  </m:oMathPara>
                </a14:m>
                <a:endParaRPr lang="en-GB" dirty="0" smtClean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𝑊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𝑤</m:t>
                      </m:r>
                    </m:oMath>
                  </m:oMathPara>
                </a14:m>
                <a:endParaRPr lang="en-GB" dirty="0" smtClean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𝑄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𝑞</m:t>
                      </m:r>
                    </m:oMath>
                  </m:oMathPara>
                </a14:m>
                <a:endParaRPr lang="en-GB" dirty="0" smtClean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h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-8092"/>
                <a:ext cx="11192719" cy="6858000"/>
              </a:xfrm>
              <a:blipFill>
                <a:blip r:embed="rId2"/>
                <a:stretch>
                  <a:fillRect t="-1511" r="-10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Arrow Connector 4"/>
          <p:cNvCxnSpPr>
            <a:stCxn id="6" idx="3"/>
          </p:cNvCxnSpPr>
          <p:nvPr/>
        </p:nvCxnSpPr>
        <p:spPr>
          <a:xfrm>
            <a:off x="3657600" y="1817225"/>
            <a:ext cx="763930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022105" y="1632559"/>
            <a:ext cx="635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/s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5289632" y="1354238"/>
            <a:ext cx="185194" cy="46298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261558" y="984906"/>
            <a:ext cx="581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kg/s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5975706" y="1678328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426890" y="1401065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/kg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3355359" y="2746227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921842" y="2537497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 flipH="1">
            <a:off x="6092011" y="2583266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521467" y="2213934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J/kg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3319691" y="3583869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886174" y="3375139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 flipH="1">
            <a:off x="6056343" y="3420908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6485799" y="3051576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J/kg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3319691" y="4494798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2886174" y="4286068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25" name="Straight Arrow Connector 24"/>
          <p:cNvCxnSpPr/>
          <p:nvPr/>
        </p:nvCxnSpPr>
        <p:spPr>
          <a:xfrm flipH="1">
            <a:off x="6056343" y="4331837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485799" y="3962505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J/kg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218840" y="1690034"/>
            <a:ext cx="1985872" cy="646670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19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4" grpId="0"/>
      <p:bldP spid="16" grpId="0"/>
      <p:bldP spid="18" grpId="0"/>
      <p:bldP spid="20" grpId="0"/>
      <p:bldP spid="22" grpId="0"/>
      <p:bldP spid="24" grpId="0"/>
      <p:bldP spid="26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1353800" cy="1157467"/>
          </a:xfrm>
        </p:spPr>
        <p:txBody>
          <a:bodyPr/>
          <a:lstStyle/>
          <a:p>
            <a:pPr algn="ctr"/>
            <a:r>
              <a:rPr lang="en-GB" b="1" dirty="0" smtClean="0"/>
              <a:t>Two Energy Families A and 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27858"/>
            <a:ext cx="12192000" cy="4649105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b="1" u="sng" dirty="0" smtClean="0"/>
              <a:t>Forms of Energy Core to the System:</a:t>
            </a:r>
          </a:p>
          <a:p>
            <a:pPr marL="0" indent="0">
              <a:lnSpc>
                <a:spcPct val="50000"/>
              </a:lnSpc>
              <a:buNone/>
            </a:pPr>
            <a:endParaRPr lang="en-GB" u="sng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</a:t>
            </a:r>
            <a:r>
              <a:rPr lang="en-GB" b="1" dirty="0">
                <a:solidFill>
                  <a:srgbClr val="FF0000"/>
                </a:solidFill>
              </a:rPr>
              <a:t>macroscopic</a:t>
            </a:r>
            <a:r>
              <a:rPr lang="en-GB" dirty="0"/>
              <a:t> forms of energy are those a system possesses as a whole with respect to some outside reference frame, such as </a:t>
            </a:r>
            <a:r>
              <a:rPr lang="en-GB" b="1" dirty="0" smtClean="0">
                <a:solidFill>
                  <a:srgbClr val="FF0000"/>
                </a:solidFill>
              </a:rPr>
              <a:t>KE</a:t>
            </a:r>
            <a:r>
              <a:rPr lang="en-GB" dirty="0" smtClean="0"/>
              <a:t> and </a:t>
            </a:r>
            <a:r>
              <a:rPr lang="en-GB" b="1" dirty="0" smtClean="0">
                <a:solidFill>
                  <a:srgbClr val="FF0000"/>
                </a:solidFill>
              </a:rPr>
              <a:t>PE</a:t>
            </a:r>
            <a:r>
              <a:rPr lang="en-GB" b="1" dirty="0" smtClean="0"/>
              <a:t>.</a:t>
            </a:r>
            <a:endParaRPr lang="en-GB" b="1" dirty="0">
              <a:solidFill>
                <a:srgbClr val="FF0000"/>
              </a:solidFill>
            </a:endParaRPr>
          </a:p>
          <a:p>
            <a:pPr marL="0" indent="0">
              <a:lnSpc>
                <a:spcPct val="50000"/>
              </a:lnSpc>
              <a:buNone/>
            </a:pPr>
            <a:endParaRPr lang="en-GB" u="sng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en-GB" dirty="0" smtClean="0"/>
              <a:t>The </a:t>
            </a:r>
            <a:r>
              <a:rPr lang="en-GB" b="1" dirty="0">
                <a:solidFill>
                  <a:srgbClr val="00B050"/>
                </a:solidFill>
              </a:rPr>
              <a:t>microscopic</a:t>
            </a:r>
            <a:r>
              <a:rPr lang="en-GB" dirty="0"/>
              <a:t> forms of energy are those related to the molecular structure of a system and the degree of the molecular activity, and they are independent of outside reference frames. The sum of all microscopic forms of energy is called the </a:t>
            </a:r>
            <a:r>
              <a:rPr lang="en-GB" b="1" dirty="0">
                <a:solidFill>
                  <a:srgbClr val="00B050"/>
                </a:solidFill>
              </a:rPr>
              <a:t>internal energy </a:t>
            </a:r>
            <a:r>
              <a:rPr lang="en-GB" dirty="0"/>
              <a:t>of a system and is denoted by </a:t>
            </a:r>
            <a:r>
              <a:rPr lang="en-GB" b="1" dirty="0">
                <a:solidFill>
                  <a:srgbClr val="00B050"/>
                </a:solidFill>
              </a:rPr>
              <a:t>U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0334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0471"/>
            <a:ext cx="11273589" cy="659757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 startAt="2"/>
            </a:pPr>
            <a:r>
              <a:rPr lang="en-GB" b="1" u="sng" dirty="0" smtClean="0"/>
              <a:t>Forms of Energy Interaction between the System and the Surroundings: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Work W</a:t>
            </a:r>
          </a:p>
          <a:p>
            <a:pPr marL="450850" indent="0">
              <a:buNone/>
            </a:pPr>
            <a:r>
              <a:rPr lang="en-GB" dirty="0" smtClean="0"/>
              <a:t>If </a:t>
            </a:r>
            <a:r>
              <a:rPr lang="en-GB" dirty="0"/>
              <a:t>a system exists in which a force at the boundary of the system is moved through a distance, the work is done by or on the system.</a:t>
            </a:r>
            <a:endParaRPr lang="en-GB" u="sng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en-GB" b="1" dirty="0" smtClean="0">
                <a:solidFill>
                  <a:srgbClr val="FF0000"/>
                </a:solidFill>
              </a:rPr>
              <a:t>Heat Q</a:t>
            </a:r>
          </a:p>
          <a:p>
            <a:pPr marL="450850" indent="0">
              <a:buNone/>
            </a:pPr>
            <a:r>
              <a:rPr lang="en-GB" dirty="0" smtClean="0"/>
              <a:t>When </a:t>
            </a:r>
            <a:r>
              <a:rPr lang="en-GB" dirty="0"/>
              <a:t>it exists a temperature difference between </a:t>
            </a:r>
            <a:r>
              <a:rPr lang="en-GB" dirty="0" smtClean="0"/>
              <a:t>the system and the surroundings, </a:t>
            </a:r>
            <a:r>
              <a:rPr lang="en-GB" dirty="0"/>
              <a:t>energy is </a:t>
            </a:r>
            <a:r>
              <a:rPr lang="en-GB" dirty="0" smtClean="0"/>
              <a:t>transferred </a:t>
            </a:r>
            <a:r>
              <a:rPr lang="en-GB" dirty="0"/>
              <a:t>in the form of heat</a:t>
            </a:r>
            <a:r>
              <a:rPr lang="en-GB" dirty="0" smtClean="0"/>
              <a:t>.</a:t>
            </a:r>
          </a:p>
          <a:p>
            <a:pPr marL="45085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sz="3200" b="1" u="sng" dirty="0" smtClean="0"/>
              <a:t>SIGN CONVENTIONS</a:t>
            </a:r>
            <a:endParaRPr lang="en-GB" sz="3200" b="1" u="sng" dirty="0"/>
          </a:p>
        </p:txBody>
      </p:sp>
      <p:grpSp>
        <p:nvGrpSpPr>
          <p:cNvPr id="26" name="Group 25"/>
          <p:cNvGrpSpPr/>
          <p:nvPr/>
        </p:nvGrpSpPr>
        <p:grpSpPr>
          <a:xfrm>
            <a:off x="4958312" y="3982612"/>
            <a:ext cx="4795154" cy="2411783"/>
            <a:chOff x="4669554" y="4006675"/>
            <a:chExt cx="4795154" cy="2411783"/>
          </a:xfrm>
        </p:grpSpPr>
        <p:sp>
          <p:nvSpPr>
            <p:cNvPr id="5" name="Oval 4"/>
            <p:cNvSpPr/>
            <p:nvPr/>
          </p:nvSpPr>
          <p:spPr>
            <a:xfrm>
              <a:off x="5148211" y="5110519"/>
              <a:ext cx="2245488" cy="1307939"/>
            </a:xfrm>
            <a:prstGeom prst="ellipse">
              <a:avLst/>
            </a:prstGeom>
            <a:pattFill prst="pct10">
              <a:fgClr>
                <a:schemeClr val="tx1"/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 flipV="1">
              <a:off x="5425741" y="4780936"/>
              <a:ext cx="203892" cy="78544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flipH="1">
              <a:off x="6087497" y="4564159"/>
              <a:ext cx="239328" cy="1006623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5932771" y="4006675"/>
              <a:ext cx="957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smtClean="0">
                  <a:solidFill>
                    <a:srgbClr val="FF0000"/>
                  </a:solidFill>
                </a:rPr>
                <a:t>Q &gt; 0</a:t>
              </a:r>
              <a:endParaRPr lang="en-GB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669554" y="4257716"/>
              <a:ext cx="957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smtClean="0">
                  <a:solidFill>
                    <a:srgbClr val="FF0000"/>
                  </a:solidFill>
                </a:rPr>
                <a:t>Q &lt; 0</a:t>
              </a:r>
              <a:endParaRPr lang="en-GB" sz="28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flipV="1">
              <a:off x="6706671" y="4780936"/>
              <a:ext cx="687028" cy="773495"/>
            </a:xfrm>
            <a:prstGeom prst="straightConnector1">
              <a:avLst/>
            </a:prstGeom>
            <a:ln w="25400">
              <a:solidFill>
                <a:schemeClr val="accent6">
                  <a:lumMod val="75000"/>
                </a:schemeClr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7179946" y="4296987"/>
              <a:ext cx="103586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smtClean="0">
                  <a:solidFill>
                    <a:schemeClr val="accent6">
                      <a:lumMod val="75000"/>
                    </a:schemeClr>
                  </a:solidFill>
                </a:rPr>
                <a:t>W &gt; 0</a:t>
              </a:r>
              <a:endParaRPr lang="en-GB" sz="28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23" name="Straight Arrow Connector 22"/>
            <p:cNvCxnSpPr/>
            <p:nvPr/>
          </p:nvCxnSpPr>
          <p:spPr>
            <a:xfrm flipH="1">
              <a:off x="6914859" y="5138170"/>
              <a:ext cx="1470759" cy="599986"/>
            </a:xfrm>
            <a:prstGeom prst="straightConnector1">
              <a:avLst/>
            </a:prstGeom>
            <a:ln w="25400">
              <a:solidFill>
                <a:schemeClr val="accent6">
                  <a:lumMod val="75000"/>
                </a:schemeClr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8428847" y="4743470"/>
              <a:ext cx="103586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smtClean="0">
                  <a:solidFill>
                    <a:schemeClr val="accent6">
                      <a:lumMod val="75000"/>
                    </a:schemeClr>
                  </a:solidFill>
                </a:rPr>
                <a:t>W &lt; 0</a:t>
              </a:r>
              <a:endParaRPr lang="en-GB" sz="28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6717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5" y="60573"/>
            <a:ext cx="10515600" cy="1325563"/>
          </a:xfrm>
        </p:spPr>
        <p:txBody>
          <a:bodyPr/>
          <a:lstStyle/>
          <a:p>
            <a:r>
              <a:rPr lang="en-GB" b="1" u="sng" dirty="0" smtClean="0"/>
              <a:t>TYPES OF WORK INTERRACTION</a:t>
            </a:r>
            <a:r>
              <a:rPr lang="en-GB" b="1" u="sng" dirty="0"/>
              <a:t/>
            </a:r>
            <a:br>
              <a:rPr lang="en-GB" b="1" u="sng" dirty="0"/>
            </a:b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 flipH="1">
            <a:off x="3999470" y="2343664"/>
            <a:ext cx="0" cy="2520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6337052" y="2338975"/>
            <a:ext cx="0" cy="2520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3999470" y="4863664"/>
            <a:ext cx="234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3999470" y="2579964"/>
            <a:ext cx="2340000" cy="215704"/>
          </a:xfrm>
          <a:prstGeom prst="rect">
            <a:avLst/>
          </a:prstGeom>
          <a:pattFill prst="ltUpDiag">
            <a:fgClr>
              <a:schemeClr val="tx1"/>
            </a:fgClr>
            <a:bgClr>
              <a:schemeClr val="bg1"/>
            </a:bgClr>
          </a:patt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086990" y="1585847"/>
            <a:ext cx="211015" cy="994117"/>
          </a:xfrm>
          <a:prstGeom prst="rect">
            <a:avLst/>
          </a:prstGeom>
          <a:pattFill prst="ltUpDiag">
            <a:fgClr>
              <a:schemeClr val="tx1"/>
            </a:fgClr>
            <a:bgClr>
              <a:schemeClr val="bg1"/>
            </a:bgClr>
          </a:patt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070569" y="2904661"/>
            <a:ext cx="2185181" cy="1871003"/>
          </a:xfrm>
          <a:prstGeom prst="rect">
            <a:avLst/>
          </a:prstGeom>
          <a:noFill/>
          <a:ln w="19050">
            <a:solidFill>
              <a:schemeClr val="accent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4728705" y="4424533"/>
            <a:ext cx="631396" cy="920248"/>
            <a:chOff x="6540" y="14437"/>
            <a:chExt cx="525" cy="1111"/>
          </a:xfrm>
        </p:grpSpPr>
        <p:grpSp>
          <p:nvGrpSpPr>
            <p:cNvPr id="7" name="Group 3"/>
            <p:cNvGrpSpPr>
              <a:grpSpLocks/>
            </p:cNvGrpSpPr>
            <p:nvPr/>
          </p:nvGrpSpPr>
          <p:grpSpPr bwMode="auto">
            <a:xfrm>
              <a:off x="6540" y="14453"/>
              <a:ext cx="525" cy="1095"/>
              <a:chOff x="6540" y="14453"/>
              <a:chExt cx="525" cy="1095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6735" y="14611"/>
                <a:ext cx="143" cy="937"/>
              </a:xfrm>
              <a:prstGeom prst="rect">
                <a:avLst/>
              </a:prstGeom>
              <a:solidFill>
                <a:srgbClr val="D8D8D8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3" name="Group 5"/>
              <p:cNvGrpSpPr>
                <a:grpSpLocks/>
              </p:cNvGrpSpPr>
              <p:nvPr/>
            </p:nvGrpSpPr>
            <p:grpSpPr bwMode="auto">
              <a:xfrm>
                <a:off x="6663" y="14453"/>
                <a:ext cx="274" cy="100"/>
                <a:chOff x="2430" y="4255"/>
                <a:chExt cx="1095" cy="265"/>
              </a:xfrm>
            </p:grpSpPr>
            <p:cxnSp>
              <p:nvCxnSpPr>
                <p:cNvPr id="1030" name="AutoShape 6"/>
                <p:cNvCxnSpPr>
                  <a:cxnSpLocks noChangeShapeType="1"/>
                </p:cNvCxnSpPr>
                <p:nvPr/>
              </p:nvCxnSpPr>
              <p:spPr bwMode="auto">
                <a:xfrm flipV="1">
                  <a:off x="2639" y="4274"/>
                  <a:ext cx="673" cy="229"/>
                </a:xfrm>
                <a:prstGeom prst="straightConnector1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1031" name="AutoShape 7"/>
                <p:cNvCxnSpPr>
                  <a:cxnSpLocks noChangeShapeType="1"/>
                </p:cNvCxnSpPr>
                <p:nvPr/>
              </p:nvCxnSpPr>
              <p:spPr bwMode="auto">
                <a:xfrm>
                  <a:off x="2635" y="4274"/>
                  <a:ext cx="668" cy="229"/>
                </a:xfrm>
                <a:prstGeom prst="straightConnector1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grpSp>
              <p:nvGrpSpPr>
                <p:cNvPr id="16" name="Group 8"/>
                <p:cNvGrpSpPr>
                  <a:grpSpLocks/>
                </p:cNvGrpSpPr>
                <p:nvPr/>
              </p:nvGrpSpPr>
              <p:grpSpPr bwMode="auto">
                <a:xfrm>
                  <a:off x="2430" y="4255"/>
                  <a:ext cx="216" cy="265"/>
                  <a:chOff x="2430" y="4255"/>
                  <a:chExt cx="216" cy="265"/>
                </a:xfrm>
              </p:grpSpPr>
              <p:sp>
                <p:nvSpPr>
                  <p:cNvPr id="20" name="Freeform 9"/>
                  <p:cNvSpPr>
                    <a:spLocks/>
                  </p:cNvSpPr>
                  <p:nvPr/>
                </p:nvSpPr>
                <p:spPr bwMode="auto">
                  <a:xfrm>
                    <a:off x="2430" y="4386"/>
                    <a:ext cx="215" cy="134"/>
                  </a:xfrm>
                  <a:custGeom>
                    <a:avLst/>
                    <a:gdLst>
                      <a:gd name="T0" fmla="*/ 215 w 215"/>
                      <a:gd name="T1" fmla="*/ 117 h 134"/>
                      <a:gd name="T2" fmla="*/ 159 w 215"/>
                      <a:gd name="T3" fmla="*/ 126 h 134"/>
                      <a:gd name="T4" fmla="*/ 89 w 215"/>
                      <a:gd name="T5" fmla="*/ 126 h 134"/>
                      <a:gd name="T6" fmla="*/ 18 w 215"/>
                      <a:gd name="T7" fmla="*/ 75 h 134"/>
                      <a:gd name="T8" fmla="*/ 0 w 215"/>
                      <a:gd name="T9" fmla="*/ 0 h 1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15" h="134">
                        <a:moveTo>
                          <a:pt x="215" y="117"/>
                        </a:moveTo>
                        <a:cubicBezTo>
                          <a:pt x="197" y="120"/>
                          <a:pt x="180" y="124"/>
                          <a:pt x="159" y="126"/>
                        </a:cubicBezTo>
                        <a:cubicBezTo>
                          <a:pt x="138" y="128"/>
                          <a:pt x="112" y="134"/>
                          <a:pt x="89" y="126"/>
                        </a:cubicBezTo>
                        <a:cubicBezTo>
                          <a:pt x="66" y="118"/>
                          <a:pt x="33" y="96"/>
                          <a:pt x="18" y="75"/>
                        </a:cubicBezTo>
                        <a:cubicBezTo>
                          <a:pt x="3" y="54"/>
                          <a:pt x="3" y="12"/>
                          <a:pt x="0" y="0"/>
                        </a:cubicBezTo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21" name="Freeform 10"/>
                  <p:cNvSpPr>
                    <a:spLocks/>
                  </p:cNvSpPr>
                  <p:nvPr/>
                </p:nvSpPr>
                <p:spPr bwMode="auto">
                  <a:xfrm flipV="1">
                    <a:off x="2431" y="4255"/>
                    <a:ext cx="215" cy="134"/>
                  </a:xfrm>
                  <a:custGeom>
                    <a:avLst/>
                    <a:gdLst>
                      <a:gd name="T0" fmla="*/ 215 w 215"/>
                      <a:gd name="T1" fmla="*/ 117 h 134"/>
                      <a:gd name="T2" fmla="*/ 159 w 215"/>
                      <a:gd name="T3" fmla="*/ 126 h 134"/>
                      <a:gd name="T4" fmla="*/ 89 w 215"/>
                      <a:gd name="T5" fmla="*/ 126 h 134"/>
                      <a:gd name="T6" fmla="*/ 18 w 215"/>
                      <a:gd name="T7" fmla="*/ 75 h 134"/>
                      <a:gd name="T8" fmla="*/ 0 w 215"/>
                      <a:gd name="T9" fmla="*/ 0 h 1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15" h="134">
                        <a:moveTo>
                          <a:pt x="215" y="117"/>
                        </a:moveTo>
                        <a:cubicBezTo>
                          <a:pt x="197" y="120"/>
                          <a:pt x="180" y="124"/>
                          <a:pt x="159" y="126"/>
                        </a:cubicBezTo>
                        <a:cubicBezTo>
                          <a:pt x="138" y="128"/>
                          <a:pt x="112" y="134"/>
                          <a:pt x="89" y="126"/>
                        </a:cubicBezTo>
                        <a:cubicBezTo>
                          <a:pt x="66" y="118"/>
                          <a:pt x="33" y="96"/>
                          <a:pt x="18" y="75"/>
                        </a:cubicBezTo>
                        <a:cubicBezTo>
                          <a:pt x="3" y="54"/>
                          <a:pt x="3" y="12"/>
                          <a:pt x="0" y="0"/>
                        </a:cubicBezTo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7" name="Group 11"/>
                <p:cNvGrpSpPr>
                  <a:grpSpLocks/>
                </p:cNvGrpSpPr>
                <p:nvPr/>
              </p:nvGrpSpPr>
              <p:grpSpPr bwMode="auto">
                <a:xfrm flipH="1">
                  <a:off x="3309" y="4255"/>
                  <a:ext cx="216" cy="265"/>
                  <a:chOff x="2430" y="4255"/>
                  <a:chExt cx="216" cy="265"/>
                </a:xfrm>
              </p:grpSpPr>
              <p:sp>
                <p:nvSpPr>
                  <p:cNvPr id="18" name="Freeform 12"/>
                  <p:cNvSpPr>
                    <a:spLocks/>
                  </p:cNvSpPr>
                  <p:nvPr/>
                </p:nvSpPr>
                <p:spPr bwMode="auto">
                  <a:xfrm>
                    <a:off x="2430" y="4386"/>
                    <a:ext cx="215" cy="134"/>
                  </a:xfrm>
                  <a:custGeom>
                    <a:avLst/>
                    <a:gdLst>
                      <a:gd name="T0" fmla="*/ 215 w 215"/>
                      <a:gd name="T1" fmla="*/ 117 h 134"/>
                      <a:gd name="T2" fmla="*/ 159 w 215"/>
                      <a:gd name="T3" fmla="*/ 126 h 134"/>
                      <a:gd name="T4" fmla="*/ 89 w 215"/>
                      <a:gd name="T5" fmla="*/ 126 h 134"/>
                      <a:gd name="T6" fmla="*/ 18 w 215"/>
                      <a:gd name="T7" fmla="*/ 75 h 134"/>
                      <a:gd name="T8" fmla="*/ 0 w 215"/>
                      <a:gd name="T9" fmla="*/ 0 h 1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15" h="134">
                        <a:moveTo>
                          <a:pt x="215" y="117"/>
                        </a:moveTo>
                        <a:cubicBezTo>
                          <a:pt x="197" y="120"/>
                          <a:pt x="180" y="124"/>
                          <a:pt x="159" y="126"/>
                        </a:cubicBezTo>
                        <a:cubicBezTo>
                          <a:pt x="138" y="128"/>
                          <a:pt x="112" y="134"/>
                          <a:pt x="89" y="126"/>
                        </a:cubicBezTo>
                        <a:cubicBezTo>
                          <a:pt x="66" y="118"/>
                          <a:pt x="33" y="96"/>
                          <a:pt x="18" y="75"/>
                        </a:cubicBezTo>
                        <a:cubicBezTo>
                          <a:pt x="3" y="54"/>
                          <a:pt x="3" y="12"/>
                          <a:pt x="0" y="0"/>
                        </a:cubicBezTo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9" name="Freeform 13"/>
                  <p:cNvSpPr>
                    <a:spLocks/>
                  </p:cNvSpPr>
                  <p:nvPr/>
                </p:nvSpPr>
                <p:spPr bwMode="auto">
                  <a:xfrm flipV="1">
                    <a:off x="2431" y="4255"/>
                    <a:ext cx="215" cy="134"/>
                  </a:xfrm>
                  <a:custGeom>
                    <a:avLst/>
                    <a:gdLst>
                      <a:gd name="T0" fmla="*/ 215 w 215"/>
                      <a:gd name="T1" fmla="*/ 117 h 134"/>
                      <a:gd name="T2" fmla="*/ 159 w 215"/>
                      <a:gd name="T3" fmla="*/ 126 h 134"/>
                      <a:gd name="T4" fmla="*/ 89 w 215"/>
                      <a:gd name="T5" fmla="*/ 126 h 134"/>
                      <a:gd name="T6" fmla="*/ 18 w 215"/>
                      <a:gd name="T7" fmla="*/ 75 h 134"/>
                      <a:gd name="T8" fmla="*/ 0 w 215"/>
                      <a:gd name="T9" fmla="*/ 0 h 134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15" h="134">
                        <a:moveTo>
                          <a:pt x="215" y="117"/>
                        </a:moveTo>
                        <a:cubicBezTo>
                          <a:pt x="197" y="120"/>
                          <a:pt x="180" y="124"/>
                          <a:pt x="159" y="126"/>
                        </a:cubicBezTo>
                        <a:cubicBezTo>
                          <a:pt x="138" y="128"/>
                          <a:pt x="112" y="134"/>
                          <a:pt x="89" y="126"/>
                        </a:cubicBezTo>
                        <a:cubicBezTo>
                          <a:pt x="66" y="118"/>
                          <a:pt x="33" y="96"/>
                          <a:pt x="18" y="75"/>
                        </a:cubicBezTo>
                        <a:cubicBezTo>
                          <a:pt x="3" y="54"/>
                          <a:pt x="3" y="12"/>
                          <a:pt x="0" y="0"/>
                        </a:cubicBezTo>
                      </a:path>
                    </a:pathLst>
                  </a:cu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4" name="Arc 14"/>
              <p:cNvSpPr>
                <a:spLocks/>
              </p:cNvSpPr>
              <p:nvPr/>
            </p:nvSpPr>
            <p:spPr bwMode="auto">
              <a:xfrm rot="16449626" flipH="1">
                <a:off x="6662" y="14950"/>
                <a:ext cx="282" cy="525"/>
              </a:xfrm>
              <a:custGeom>
                <a:avLst/>
                <a:gdLst>
                  <a:gd name="G0" fmla="+- 17864 0 0"/>
                  <a:gd name="G1" fmla="+- 21600 0 0"/>
                  <a:gd name="G2" fmla="+- 21600 0 0"/>
                  <a:gd name="T0" fmla="*/ 17864 w 39464"/>
                  <a:gd name="T1" fmla="*/ 0 h 43200"/>
                  <a:gd name="T2" fmla="*/ 0 w 39464"/>
                  <a:gd name="T3" fmla="*/ 33742 h 43200"/>
                  <a:gd name="T4" fmla="*/ 17864 w 39464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464" h="43200" fill="none" extrusionOk="0">
                    <a:moveTo>
                      <a:pt x="17863" y="0"/>
                    </a:moveTo>
                    <a:cubicBezTo>
                      <a:pt x="29793" y="0"/>
                      <a:pt x="39464" y="9670"/>
                      <a:pt x="39464" y="21600"/>
                    </a:cubicBezTo>
                    <a:cubicBezTo>
                      <a:pt x="39464" y="33529"/>
                      <a:pt x="29793" y="43200"/>
                      <a:pt x="17864" y="43200"/>
                    </a:cubicBezTo>
                    <a:cubicBezTo>
                      <a:pt x="10710" y="43200"/>
                      <a:pt x="4021" y="39658"/>
                      <a:pt x="-1" y="33742"/>
                    </a:cubicBezTo>
                  </a:path>
                  <a:path w="39464" h="43200" stroke="0" extrusionOk="0">
                    <a:moveTo>
                      <a:pt x="17863" y="0"/>
                    </a:moveTo>
                    <a:cubicBezTo>
                      <a:pt x="29793" y="0"/>
                      <a:pt x="39464" y="9670"/>
                      <a:pt x="39464" y="21600"/>
                    </a:cubicBezTo>
                    <a:cubicBezTo>
                      <a:pt x="39464" y="33529"/>
                      <a:pt x="29793" y="43200"/>
                      <a:pt x="17864" y="43200"/>
                    </a:cubicBezTo>
                    <a:cubicBezTo>
                      <a:pt x="10710" y="43200"/>
                      <a:pt x="4021" y="39658"/>
                      <a:pt x="-1" y="33742"/>
                    </a:cubicBezTo>
                    <a:lnTo>
                      <a:pt x="17864" y="21600"/>
                    </a:lnTo>
                    <a:close/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cxnSp>
          <p:nvCxnSpPr>
            <p:cNvPr id="1040" name="AutoShape 16"/>
            <p:cNvCxnSpPr>
              <a:cxnSpLocks noChangeShapeType="1"/>
            </p:cNvCxnSpPr>
            <p:nvPr/>
          </p:nvCxnSpPr>
          <p:spPr bwMode="auto">
            <a:xfrm flipV="1">
              <a:off x="6816" y="14437"/>
              <a:ext cx="0" cy="17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2" name="Group 17"/>
          <p:cNvGrpSpPr>
            <a:grpSpLocks/>
          </p:cNvGrpSpPr>
          <p:nvPr/>
        </p:nvGrpSpPr>
        <p:grpSpPr bwMode="auto">
          <a:xfrm>
            <a:off x="5820875" y="3481439"/>
            <a:ext cx="959291" cy="880175"/>
            <a:chOff x="6507" y="4347"/>
            <a:chExt cx="953" cy="671"/>
          </a:xfrm>
        </p:grpSpPr>
        <p:cxnSp>
          <p:nvCxnSpPr>
            <p:cNvPr id="1042" name="AutoShape 18"/>
            <p:cNvCxnSpPr>
              <a:cxnSpLocks noChangeShapeType="1"/>
            </p:cNvCxnSpPr>
            <p:nvPr/>
          </p:nvCxnSpPr>
          <p:spPr bwMode="auto">
            <a:xfrm>
              <a:off x="6590" y="4350"/>
              <a:ext cx="870" cy="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3" name="AutoShape 19"/>
            <p:cNvCxnSpPr>
              <a:cxnSpLocks noChangeShapeType="1"/>
            </p:cNvCxnSpPr>
            <p:nvPr/>
          </p:nvCxnSpPr>
          <p:spPr bwMode="auto">
            <a:xfrm>
              <a:off x="6590" y="4350"/>
              <a:ext cx="0" cy="1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4" name="AutoShape 20"/>
            <p:cNvCxnSpPr>
              <a:cxnSpLocks noChangeShapeType="1"/>
            </p:cNvCxnSpPr>
            <p:nvPr/>
          </p:nvCxnSpPr>
          <p:spPr bwMode="auto">
            <a:xfrm>
              <a:off x="6592" y="4468"/>
              <a:ext cx="90" cy="7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5" name="AutoShape 21"/>
            <p:cNvCxnSpPr>
              <a:cxnSpLocks noChangeShapeType="1"/>
            </p:cNvCxnSpPr>
            <p:nvPr/>
          </p:nvCxnSpPr>
          <p:spPr bwMode="auto">
            <a:xfrm flipH="1">
              <a:off x="6530" y="4536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6" name="AutoShape 22"/>
            <p:cNvCxnSpPr>
              <a:cxnSpLocks noChangeShapeType="1"/>
            </p:cNvCxnSpPr>
            <p:nvPr/>
          </p:nvCxnSpPr>
          <p:spPr bwMode="auto">
            <a:xfrm flipH="1" flipV="1">
              <a:off x="6523" y="4574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7" name="AutoShape 23"/>
            <p:cNvCxnSpPr>
              <a:cxnSpLocks noChangeShapeType="1"/>
            </p:cNvCxnSpPr>
            <p:nvPr/>
          </p:nvCxnSpPr>
          <p:spPr bwMode="auto">
            <a:xfrm flipH="1">
              <a:off x="6528" y="4609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8" name="AutoShape 24"/>
            <p:cNvCxnSpPr>
              <a:cxnSpLocks noChangeShapeType="1"/>
            </p:cNvCxnSpPr>
            <p:nvPr/>
          </p:nvCxnSpPr>
          <p:spPr bwMode="auto">
            <a:xfrm flipH="1" flipV="1">
              <a:off x="6521" y="4647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49" name="AutoShape 25"/>
            <p:cNvCxnSpPr>
              <a:cxnSpLocks noChangeShapeType="1"/>
            </p:cNvCxnSpPr>
            <p:nvPr/>
          </p:nvCxnSpPr>
          <p:spPr bwMode="auto">
            <a:xfrm flipH="1">
              <a:off x="6522" y="4678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0" name="AutoShape 26"/>
            <p:cNvCxnSpPr>
              <a:cxnSpLocks noChangeShapeType="1"/>
            </p:cNvCxnSpPr>
            <p:nvPr/>
          </p:nvCxnSpPr>
          <p:spPr bwMode="auto">
            <a:xfrm flipH="1" flipV="1">
              <a:off x="6515" y="4716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1" name="AutoShape 27"/>
            <p:cNvCxnSpPr>
              <a:cxnSpLocks noChangeShapeType="1"/>
            </p:cNvCxnSpPr>
            <p:nvPr/>
          </p:nvCxnSpPr>
          <p:spPr bwMode="auto">
            <a:xfrm>
              <a:off x="6576" y="4898"/>
              <a:ext cx="0" cy="1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2" name="AutoShape 28"/>
            <p:cNvCxnSpPr>
              <a:cxnSpLocks noChangeShapeType="1"/>
            </p:cNvCxnSpPr>
            <p:nvPr/>
          </p:nvCxnSpPr>
          <p:spPr bwMode="auto">
            <a:xfrm flipV="1">
              <a:off x="6572" y="4826"/>
              <a:ext cx="90" cy="7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3" name="AutoShape 29"/>
            <p:cNvCxnSpPr>
              <a:cxnSpLocks noChangeShapeType="1"/>
            </p:cNvCxnSpPr>
            <p:nvPr/>
          </p:nvCxnSpPr>
          <p:spPr bwMode="auto">
            <a:xfrm flipH="1">
              <a:off x="6514" y="4751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4" name="AutoShape 30"/>
            <p:cNvCxnSpPr>
              <a:cxnSpLocks noChangeShapeType="1"/>
            </p:cNvCxnSpPr>
            <p:nvPr/>
          </p:nvCxnSpPr>
          <p:spPr bwMode="auto">
            <a:xfrm flipH="1" flipV="1">
              <a:off x="6507" y="4789"/>
              <a:ext cx="150" cy="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5" name="AutoShape 31"/>
            <p:cNvCxnSpPr>
              <a:cxnSpLocks noChangeShapeType="1"/>
            </p:cNvCxnSpPr>
            <p:nvPr/>
          </p:nvCxnSpPr>
          <p:spPr bwMode="auto">
            <a:xfrm>
              <a:off x="6576" y="5016"/>
              <a:ext cx="870" cy="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6" name="AutoShape 32"/>
            <p:cNvCxnSpPr>
              <a:cxnSpLocks noChangeShapeType="1"/>
            </p:cNvCxnSpPr>
            <p:nvPr/>
          </p:nvCxnSpPr>
          <p:spPr bwMode="auto">
            <a:xfrm flipH="1">
              <a:off x="7078" y="4347"/>
              <a:ext cx="170" cy="0"/>
            </a:xfrm>
            <a:prstGeom prst="straightConnector1">
              <a:avLst/>
            </a:prstGeom>
            <a:noFill/>
            <a:ln w="3175">
              <a:solidFill>
                <a:srgbClr val="000000"/>
              </a:solidFill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57" name="AutoShape 33"/>
            <p:cNvCxnSpPr>
              <a:cxnSpLocks noChangeShapeType="1"/>
            </p:cNvCxnSpPr>
            <p:nvPr/>
          </p:nvCxnSpPr>
          <p:spPr bwMode="auto">
            <a:xfrm>
              <a:off x="7078" y="5016"/>
              <a:ext cx="170" cy="0"/>
            </a:xfrm>
            <a:prstGeom prst="straightConnector1">
              <a:avLst/>
            </a:prstGeom>
            <a:noFill/>
            <a:ln w="3175">
              <a:solidFill>
                <a:srgbClr val="000000"/>
              </a:solidFill>
              <a:round/>
              <a:headEnd/>
              <a:tailEnd type="triangle" w="sm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/>
              <p:cNvSpPr txBox="1"/>
              <p:nvPr/>
            </p:nvSpPr>
            <p:spPr>
              <a:xfrm>
                <a:off x="5360101" y="1513942"/>
                <a:ext cx="164769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 smtClean="0"/>
                  <a:t>Boundary Work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±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 baseline="-25000" dirty="0" err="1" smtClean="0">
                          <a:latin typeface="Cambria Math" panose="02040503050406030204" pitchFamily="18" charset="0"/>
                        </a:rPr>
                        <m:t>𝑏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3" name="TextBox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0101" y="1513942"/>
                <a:ext cx="1647695" cy="646331"/>
              </a:xfrm>
              <a:prstGeom prst="rect">
                <a:avLst/>
              </a:prstGeom>
              <a:blipFill>
                <a:blip r:embed="rId2"/>
                <a:stretch>
                  <a:fillRect l="-2583" t="-4717" r="-25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/>
              <p:cNvSpPr txBox="1"/>
              <p:nvPr/>
            </p:nvSpPr>
            <p:spPr>
              <a:xfrm>
                <a:off x="6662284" y="3558530"/>
                <a:ext cx="103233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 smtClean="0"/>
                  <a:t>Electrical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 baseline="-25000" dirty="0" err="1" smtClean="0">
                          <a:latin typeface="Cambria Math" panose="02040503050406030204" pitchFamily="18" charset="0"/>
                        </a:rPr>
                        <m:t>𝑒𝑙𝑒𝑐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3" name="TextBox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2284" y="3558530"/>
                <a:ext cx="1032335" cy="646331"/>
              </a:xfrm>
              <a:prstGeom prst="rect">
                <a:avLst/>
              </a:prstGeom>
              <a:blipFill>
                <a:blip r:embed="rId3"/>
                <a:stretch>
                  <a:fillRect l="-5917" t="-5660" r="-53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/>
              <p:cNvSpPr txBox="1"/>
              <p:nvPr/>
            </p:nvSpPr>
            <p:spPr>
              <a:xfrm>
                <a:off x="5199634" y="5138788"/>
                <a:ext cx="154446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dirty="0" smtClean="0"/>
                  <a:t>Stirring Device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 baseline="-25000" dirty="0" err="1" smtClean="0">
                          <a:latin typeface="Cambria Math" panose="02040503050406030204" pitchFamily="18" charset="0"/>
                        </a:rPr>
                        <m:t>𝑠h𝑎𝑓𝑡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6" name="TextBox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9634" y="5138788"/>
                <a:ext cx="1544462" cy="646331"/>
              </a:xfrm>
              <a:prstGeom prst="rect">
                <a:avLst/>
              </a:prstGeom>
              <a:blipFill>
                <a:blip r:embed="rId4"/>
                <a:stretch>
                  <a:fillRect l="-3162" t="-5660" r="-3162" b="-56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763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43" grpId="0"/>
      <p:bldP spid="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25563"/>
          </a:xfrm>
        </p:spPr>
        <p:txBody>
          <a:bodyPr/>
          <a:lstStyle/>
          <a:p>
            <a:r>
              <a:rPr lang="en-GB" dirty="0" smtClean="0"/>
              <a:t>First Law of Thermodynamics for Closed Systems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35859" y="1804896"/>
            <a:ext cx="4149133" cy="2899451"/>
            <a:chOff x="4066674" y="4006675"/>
            <a:chExt cx="4149133" cy="2899451"/>
          </a:xfrm>
        </p:grpSpPr>
        <p:sp>
          <p:nvSpPr>
            <p:cNvPr id="5" name="Oval 4"/>
            <p:cNvSpPr/>
            <p:nvPr/>
          </p:nvSpPr>
          <p:spPr>
            <a:xfrm>
              <a:off x="4066674" y="5110519"/>
              <a:ext cx="3327025" cy="1795607"/>
            </a:xfrm>
            <a:prstGeom prst="ellipse">
              <a:avLst/>
            </a:prstGeom>
            <a:pattFill prst="pct10">
              <a:fgClr>
                <a:schemeClr val="tx1"/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>
              <a:off x="6087497" y="4564159"/>
              <a:ext cx="239328" cy="1006623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8" name="TextBox 7"/>
            <p:cNvSpPr txBox="1"/>
            <p:nvPr/>
          </p:nvSpPr>
          <p:spPr>
            <a:xfrm>
              <a:off x="5932771" y="4006675"/>
              <a:ext cx="957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smtClean="0">
                  <a:solidFill>
                    <a:srgbClr val="FF0000"/>
                  </a:solidFill>
                </a:rPr>
                <a:t>Q &gt; 0</a:t>
              </a:r>
              <a:endParaRPr lang="en-GB" sz="28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V="1">
              <a:off x="6706671" y="4780936"/>
              <a:ext cx="687028" cy="773495"/>
            </a:xfrm>
            <a:prstGeom prst="straightConnector1">
              <a:avLst/>
            </a:prstGeom>
            <a:ln w="25400">
              <a:solidFill>
                <a:schemeClr val="accent6">
                  <a:lumMod val="75000"/>
                </a:schemeClr>
              </a:solidFill>
              <a:headEnd type="none" w="lg" len="lg"/>
              <a:tailEnd type="triangle" w="lg" len="lg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7179946" y="4296987"/>
              <a:ext cx="103586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smtClean="0">
                  <a:solidFill>
                    <a:schemeClr val="accent6">
                      <a:lumMod val="75000"/>
                    </a:schemeClr>
                  </a:solidFill>
                </a:rPr>
                <a:t>W &gt; 0</a:t>
              </a:r>
              <a:endParaRPr lang="en-GB" sz="28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Content Placeholder 13"/>
          <p:cNvSpPr txBox="1">
            <a:spLocks noGrp="1"/>
          </p:cNvSpPr>
          <p:nvPr>
            <p:ph idx="1"/>
          </p:nvPr>
        </p:nvSpPr>
        <p:spPr>
          <a:xfrm>
            <a:off x="1611351" y="3615448"/>
            <a:ext cx="2451312" cy="4801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rgbClr val="0070C0"/>
                </a:solidFill>
              </a:rPr>
              <a:t>E</a:t>
            </a:r>
            <a:r>
              <a:rPr lang="en-GB" sz="2800" b="1" baseline="-25000" dirty="0" smtClean="0">
                <a:solidFill>
                  <a:srgbClr val="0070C0"/>
                </a:solidFill>
              </a:rPr>
              <a:t>T </a:t>
            </a:r>
            <a:r>
              <a:rPr lang="en-GB" sz="2800" b="1" dirty="0" smtClean="0">
                <a:solidFill>
                  <a:srgbClr val="0070C0"/>
                </a:solidFill>
              </a:rPr>
              <a:t>= KE + PE + U</a:t>
            </a:r>
            <a:endParaRPr lang="en-GB" sz="2800" b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6730850" y="1763208"/>
                <a:ext cx="3435834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000" smtClean="0">
                          <a:latin typeface="Cambria Math" panose="02040503050406030204" pitchFamily="18" charset="0"/>
                        </a:rPr>
                        <m:t>∆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E</m:t>
                      </m:r>
                      <m:r>
                        <a:rPr lang="en-GB" sz="4000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Q</m:t>
                      </m:r>
                      <m:r>
                        <a:rPr lang="en-GB" sz="4000" i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W</m:t>
                      </m:r>
                    </m:oMath>
                  </m:oMathPara>
                </a14:m>
                <a:endParaRPr lang="en-GB" sz="4000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0850" y="1763208"/>
                <a:ext cx="3435834" cy="707886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6490219" y="4332289"/>
                <a:ext cx="3025187" cy="7078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000" smtClean="0">
                          <a:latin typeface="Cambria Math" panose="02040503050406030204" pitchFamily="18" charset="0"/>
                        </a:rPr>
                        <m:t>∆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U</m:t>
                      </m:r>
                      <m:r>
                        <a:rPr lang="en-GB" sz="4000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Q</m:t>
                      </m:r>
                      <m:r>
                        <a:rPr lang="en-GB" sz="4000" i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n-GB" sz="4000" i="0">
                          <a:latin typeface="Cambria Math" panose="02040503050406030204" pitchFamily="18" charset="0"/>
                        </a:rPr>
                        <m:t>W</m:t>
                      </m:r>
                    </m:oMath>
                  </m:oMathPara>
                </a14:m>
                <a:endParaRPr lang="en-GB" sz="4000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0219" y="4332289"/>
                <a:ext cx="3025187" cy="707886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/>
          <p:cNvSpPr txBox="1"/>
          <p:nvPr/>
        </p:nvSpPr>
        <p:spPr>
          <a:xfrm>
            <a:off x="5474368" y="3540361"/>
            <a:ext cx="35544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For stationary systems,</a:t>
            </a:r>
            <a:endParaRPr lang="en-GB" sz="2800" dirty="0"/>
          </a:p>
        </p:txBody>
      </p:sp>
      <p:sp>
        <p:nvSpPr>
          <p:cNvPr id="18" name="TextBox 17"/>
          <p:cNvSpPr txBox="1"/>
          <p:nvPr/>
        </p:nvSpPr>
        <p:spPr>
          <a:xfrm>
            <a:off x="7316862" y="5308883"/>
            <a:ext cx="4048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Non-Flow Energy Equation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6370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25563"/>
          </a:xfrm>
        </p:spPr>
        <p:txBody>
          <a:bodyPr/>
          <a:lstStyle/>
          <a:p>
            <a:r>
              <a:rPr lang="en-GB" dirty="0" smtClean="0"/>
              <a:t>First Law of Thermodynamics for Steady Flow Open Systems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8343131" y="2568874"/>
                <a:ext cx="3435834" cy="98841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∑"/>
                          <m:limLoc m:val="undOvr"/>
                          <m:supHide m:val="on"/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  <m:sup/>
                        <m:e>
                          <m:acc>
                            <m:accPr>
                              <m:chr m:val="̇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acc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=</m:t>
                          </m:r>
                        </m:e>
                      </m:nary>
                      <m:nary>
                        <m:naryPr>
                          <m:chr m:val="∑"/>
                          <m:limLoc m:val="undOvr"/>
                          <m:sup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𝑜𝑢𝑡</m:t>
                          </m:r>
                        </m:sub>
                        <m:sup/>
                        <m:e>
                          <m:acc>
                            <m:accPr>
                              <m:chr m:val="̇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acc>
                        </m:e>
                      </m:nary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   (</m:t>
                      </m:r>
                      <m:f>
                        <m:fPr>
                          <m:type m:val="lin"/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𝑘𝑔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3131" y="2568874"/>
                <a:ext cx="3435834" cy="988412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3155125" y="5329071"/>
                <a:ext cx="8190704" cy="10117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𝑄</m:t>
                          </m:r>
                        </m:e>
                      </m:acc>
                      <m:r>
                        <a:rPr lang="en-GB" sz="24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̇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𝑊</m:t>
                          </m:r>
                        </m:e>
                      </m:acc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limLoc m:val="undOvr"/>
                          <m:sup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𝑜𝑢𝑡</m:t>
                          </m:r>
                        </m:sub>
                        <m:sup/>
                        <m:e>
                          <m:acc>
                            <m:accPr>
                              <m:chr m:val="̇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acc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.</m:t>
                          </m:r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</m:e>
                      </m:nary>
                      <m:r>
                        <a:rPr lang="en-GB" sz="2400" i="1">
                          <a:latin typeface="Cambria Math" panose="02040503050406030204" pitchFamily="18" charset="0"/>
                        </a:rPr>
                        <m:t>−</m:t>
                      </m:r>
                      <m:nary>
                        <m:naryPr>
                          <m:chr m:val="∑"/>
                          <m:limLoc m:val="undOvr"/>
                          <m:supHide m:val="on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  <m:sup/>
                        <m:e>
                          <m:acc>
                            <m:accPr>
                              <m:chr m:val="̇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</m:acc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.</m:t>
                          </m:r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𝑐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𝑔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5125" y="5329071"/>
                <a:ext cx="8190704" cy="1011752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/>
          <p:cNvSpPr txBox="1"/>
          <p:nvPr/>
        </p:nvSpPr>
        <p:spPr>
          <a:xfrm>
            <a:off x="8525825" y="1822628"/>
            <a:ext cx="2167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 smtClean="0"/>
              <a:t>Mass Balance</a:t>
            </a:r>
            <a:endParaRPr lang="en-GB" sz="2800" dirty="0"/>
          </a:p>
        </p:txBody>
      </p:sp>
      <p:sp>
        <p:nvSpPr>
          <p:cNvPr id="18" name="TextBox 17"/>
          <p:cNvSpPr txBox="1"/>
          <p:nvPr/>
        </p:nvSpPr>
        <p:spPr>
          <a:xfrm>
            <a:off x="372472" y="5451094"/>
            <a:ext cx="2398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 smtClean="0"/>
              <a:t>Energy Balance</a:t>
            </a:r>
            <a:endParaRPr lang="en-GB" sz="2800" u="sng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l="67112" t="56015" r="17599" b="19564"/>
          <a:stretch/>
        </p:blipFill>
        <p:spPr>
          <a:xfrm>
            <a:off x="372472" y="1325562"/>
            <a:ext cx="6796009" cy="3475037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H="1">
            <a:off x="4944979" y="1479884"/>
            <a:ext cx="1082842" cy="505327"/>
          </a:xfrm>
          <a:prstGeom prst="straightConnector1">
            <a:avLst/>
          </a:prstGeom>
          <a:ln w="127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6079583" y="1055778"/>
                <a:ext cx="1297150" cy="539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8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</m:acc>
                  </m:oMath>
                </a14:m>
                <a:r>
                  <a:rPr lang="en-GB" sz="2800" b="1" dirty="0" smtClean="0">
                    <a:solidFill>
                      <a:srgbClr val="FF0000"/>
                    </a:solidFill>
                  </a:rPr>
                  <a:t> in J/s</a:t>
                </a:r>
                <a:endParaRPr lang="en-GB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583" y="1055778"/>
                <a:ext cx="1297150" cy="539571"/>
              </a:xfrm>
              <a:prstGeom prst="rect">
                <a:avLst/>
              </a:prstGeom>
              <a:blipFill rotWithShape="0">
                <a:blip r:embed="rId5"/>
                <a:stretch>
                  <a:fillRect t="-6742" r="-8451" b="-31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Straight Arrow Connector 20"/>
          <p:cNvCxnSpPr/>
          <p:nvPr/>
        </p:nvCxnSpPr>
        <p:spPr>
          <a:xfrm flipV="1">
            <a:off x="4878805" y="2269828"/>
            <a:ext cx="1215190" cy="223026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/>
              <p:cNvSpPr txBox="1"/>
              <p:nvPr/>
            </p:nvSpPr>
            <p:spPr>
              <a:xfrm>
                <a:off x="6091655" y="1956104"/>
                <a:ext cx="1386918" cy="5367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800" b="1" i="1" dirty="0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</m:acc>
                  </m:oMath>
                </a14:m>
                <a:r>
                  <a:rPr lang="en-GB" sz="28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 in J/s</a:t>
                </a:r>
                <a:endParaRPr lang="en-GB" sz="28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Box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1655" y="1956104"/>
                <a:ext cx="1386918" cy="536750"/>
              </a:xfrm>
              <a:prstGeom prst="rect">
                <a:avLst/>
              </a:prstGeom>
              <a:blipFill rotWithShape="0">
                <a:blip r:embed="rId6"/>
                <a:stretch>
                  <a:fillRect t="-9091" r="-7456" b="-318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7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4196" y="1708033"/>
            <a:ext cx="2608163" cy="27786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25563"/>
          </a:xfrm>
        </p:spPr>
        <p:txBody>
          <a:bodyPr/>
          <a:lstStyle/>
          <a:p>
            <a:r>
              <a:rPr lang="en-GB" dirty="0" smtClean="0"/>
              <a:t>First Law of Thermodynamics for Unsteady Steady Flow Open Systems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7065800" y="2113868"/>
                <a:ext cx="4837876" cy="172354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𝑒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sz="2400" dirty="0" smtClean="0"/>
              </a:p>
              <a:p>
                <a:r>
                  <a:rPr lang="en-GB" sz="1600" dirty="0" smtClean="0"/>
                  <a:t>where:</a:t>
                </a:r>
              </a:p>
              <a:p>
                <a:pPr lvl="0"/>
                <a:r>
                  <a:rPr lang="en-GB" sz="1600" i="1" dirty="0" err="1" smtClean="0"/>
                  <a:t>i</a:t>
                </a:r>
                <a:r>
                  <a:rPr lang="en-GB" sz="1600" dirty="0" smtClean="0"/>
                  <a:t> </a:t>
                </a:r>
                <a:r>
                  <a:rPr lang="en-GB" sz="1600" dirty="0"/>
                  <a:t>= inlet, and </a:t>
                </a:r>
                <a:r>
                  <a:rPr lang="en-GB" sz="1600" i="1" dirty="0"/>
                  <a:t>e</a:t>
                </a:r>
                <a:r>
                  <a:rPr lang="en-GB" sz="1600" dirty="0"/>
                  <a:t> = exit.</a:t>
                </a:r>
              </a:p>
              <a:p>
                <a:pPr lvl="0"/>
                <a:r>
                  <a:rPr lang="en-GB" sz="1600" dirty="0"/>
                  <a:t>1 = initial state, and 2 = final state of the control volume.</a:t>
                </a:r>
              </a:p>
              <a:p>
                <a:pPr lvl="0"/>
                <a:r>
                  <a:rPr lang="en-GB" sz="1600" dirty="0"/>
                  <a:t>Often one or more terms in this equation are zero.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5800" y="2113868"/>
                <a:ext cx="4837876" cy="1723549"/>
              </a:xfrm>
              <a:prstGeom prst="rect">
                <a:avLst/>
              </a:prstGeom>
              <a:blipFill>
                <a:blip r:embed="rId3"/>
                <a:stretch>
                  <a:fillRect l="-630" r="-2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Rectangle 15"/>
              <p:cNvSpPr/>
              <p:nvPr/>
            </p:nvSpPr>
            <p:spPr>
              <a:xfrm>
                <a:off x="2977596" y="5156168"/>
                <a:ext cx="7116115" cy="104483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sz="240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i="1" smtClean="0">
                        <a:latin typeface="Cambria Math" panose="02040503050406030204" pitchFamily="18" charset="0"/>
                      </a:rPr>
                      <m:t>𝑊</m:t>
                    </m:r>
                    <m:r>
                      <a:rPr lang="en-GB" sz="2400" i="1" smtClean="0">
                        <a:latin typeface="Cambria Math" panose="02040503050406030204" pitchFamily="18" charset="0"/>
                      </a:rPr>
                      <m:t>=</m:t>
                    </m:r>
                    <m:nary>
                      <m:naryPr>
                        <m:chr m:val="∑"/>
                        <m:limLoc m:val="undOvr"/>
                        <m:sup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𝑜𝑢𝑡</m:t>
                        </m:r>
                      </m:sub>
                      <m:sup/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𝑚h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−</m:t>
                        </m:r>
                        <m:nary>
                          <m:naryPr>
                            <m:chr m:val="∑"/>
                            <m:limLoc m:val="undOvr"/>
                            <m:supHide m:val="on"/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  <m:sup/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𝑚h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+</m:t>
                            </m:r>
                          </m:e>
                        </m:nary>
                      </m:e>
                    </m:nary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𝑢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𝑚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𝑢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𝑠𝑦𝑠𝑡𝑒𝑚</m:t>
                        </m:r>
                      </m:sub>
                    </m:sSub>
                  </m:oMath>
                </a14:m>
                <a:r>
                  <a:rPr lang="en-GB" dirty="0" smtClean="0"/>
                  <a:t> </a:t>
                </a:r>
                <a:endParaRPr lang="en-GB" dirty="0"/>
              </a:p>
              <a:p>
                <a:endParaRPr lang="en-GB" dirty="0"/>
              </a:p>
              <a:p>
                <a:r>
                  <a:rPr lang="en-GB" dirty="0" smtClean="0"/>
                  <a:t>when </a:t>
                </a:r>
                <a:r>
                  <a:rPr lang="en-GB" dirty="0" smtClean="0">
                    <a:sym typeface="Symbol" panose="05050102010706020507" pitchFamily="18" charset="2"/>
                  </a:rPr>
                  <a:t></a:t>
                </a:r>
                <a:r>
                  <a:rPr lang="en-GB" dirty="0" smtClean="0"/>
                  <a:t>KE </a:t>
                </a:r>
                <a:r>
                  <a:rPr lang="en-GB" dirty="0" smtClean="0"/>
                  <a:t>and </a:t>
                </a:r>
                <a:r>
                  <a:rPr lang="en-GB" dirty="0" smtClean="0">
                    <a:sym typeface="Symbol" panose="05050102010706020507" pitchFamily="18" charset="2"/>
                  </a:rPr>
                  <a:t></a:t>
                </a:r>
                <a:r>
                  <a:rPr lang="en-GB" dirty="0" smtClean="0"/>
                  <a:t>PE are negligible</a:t>
                </a:r>
                <a:endParaRPr lang="en-GB" dirty="0"/>
              </a:p>
            </p:txBody>
          </p:sp>
        </mc:Choice>
        <mc:Fallback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7596" y="5156168"/>
                <a:ext cx="7116115" cy="1044838"/>
              </a:xfrm>
              <a:prstGeom prst="rect">
                <a:avLst/>
              </a:prstGeom>
              <a:blipFill>
                <a:blip r:embed="rId4"/>
                <a:stretch>
                  <a:fillRect l="-685" t="-57310" b="-315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/>
          <p:cNvSpPr txBox="1"/>
          <p:nvPr/>
        </p:nvSpPr>
        <p:spPr>
          <a:xfrm>
            <a:off x="6960637" y="1590648"/>
            <a:ext cx="2167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 smtClean="0"/>
              <a:t>Mass Balance</a:t>
            </a:r>
            <a:endParaRPr lang="en-GB" sz="2800" dirty="0"/>
          </a:p>
        </p:txBody>
      </p:sp>
      <p:sp>
        <p:nvSpPr>
          <p:cNvPr id="18" name="TextBox 17"/>
          <p:cNvSpPr txBox="1"/>
          <p:nvPr/>
        </p:nvSpPr>
        <p:spPr>
          <a:xfrm>
            <a:off x="314807" y="5113342"/>
            <a:ext cx="2398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 smtClean="0"/>
              <a:t>Energy Balance</a:t>
            </a:r>
            <a:endParaRPr lang="en-GB" sz="2800" u="sng" dirty="0"/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4230938" y="2594421"/>
            <a:ext cx="1082842" cy="505327"/>
          </a:xfrm>
          <a:prstGeom prst="straightConnector1">
            <a:avLst/>
          </a:prstGeom>
          <a:ln w="127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5313780" y="2246322"/>
                <a:ext cx="1297150" cy="539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8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</m:acc>
                  </m:oMath>
                </a14:m>
                <a:r>
                  <a:rPr lang="en-GB" sz="2800" b="1" dirty="0" smtClean="0">
                    <a:solidFill>
                      <a:srgbClr val="FF0000"/>
                    </a:solidFill>
                  </a:rPr>
                  <a:t> in J/s</a:t>
                </a:r>
                <a:endParaRPr lang="en-GB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3780" y="2246322"/>
                <a:ext cx="1297150" cy="539571"/>
              </a:xfrm>
              <a:prstGeom prst="rect">
                <a:avLst/>
              </a:prstGeom>
              <a:blipFill>
                <a:blip r:embed="rId5"/>
                <a:stretch>
                  <a:fillRect t="-6742" r="-8491" b="-31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Straight Arrow Connector 20"/>
          <p:cNvCxnSpPr/>
          <p:nvPr/>
        </p:nvCxnSpPr>
        <p:spPr>
          <a:xfrm flipV="1">
            <a:off x="4306812" y="3575138"/>
            <a:ext cx="1215190" cy="223026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/>
              <p:cNvSpPr txBox="1"/>
              <p:nvPr/>
            </p:nvSpPr>
            <p:spPr>
              <a:xfrm>
                <a:off x="5441538" y="3329805"/>
                <a:ext cx="1386918" cy="5367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sz="2800" b="1" i="1" dirty="0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</m:acc>
                  </m:oMath>
                </a14:m>
                <a:r>
                  <a:rPr lang="en-GB" sz="28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 in J/s</a:t>
                </a:r>
                <a:endParaRPr lang="en-GB" sz="28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Box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1538" y="3329805"/>
                <a:ext cx="1386918" cy="536750"/>
              </a:xfrm>
              <a:prstGeom prst="rect">
                <a:avLst/>
              </a:prstGeom>
              <a:blipFill>
                <a:blip r:embed="rId6"/>
                <a:stretch>
                  <a:fillRect t="-7955" r="-7489" b="-318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/>
          <p:cNvSpPr txBox="1"/>
          <p:nvPr/>
        </p:nvSpPr>
        <p:spPr>
          <a:xfrm>
            <a:off x="214183" y="2084238"/>
            <a:ext cx="2409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shape and size of a control volume may change during an unsteady-flow process.</a:t>
            </a:r>
          </a:p>
        </p:txBody>
      </p:sp>
    </p:spTree>
    <p:extLst>
      <p:ext uri="{BB962C8B-B14F-4D97-AF65-F5344CB8AC3E}">
        <p14:creationId xmlns:p14="http://schemas.microsoft.com/office/powerpoint/2010/main" val="23114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Ideal Gas Equations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22787" y="2054015"/>
                <a:ext cx="10515600" cy="888078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𝑃𝑣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𝑅𝑇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22787" y="2054015"/>
                <a:ext cx="10515600" cy="888078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4771103" y="2982566"/>
                <a:ext cx="1818967" cy="43088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𝑢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1103" y="2982566"/>
                <a:ext cx="1818967" cy="43088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4844845" y="3613913"/>
                <a:ext cx="1671484" cy="464101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h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4845" y="3613913"/>
                <a:ext cx="1671484" cy="46410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/>
          <p:cNvSpPr txBox="1"/>
          <p:nvPr/>
        </p:nvSpPr>
        <p:spPr>
          <a:xfrm>
            <a:off x="4065847" y="4758814"/>
            <a:ext cx="3470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Where enthalpy h = u + </a:t>
            </a:r>
            <a:r>
              <a:rPr lang="en-GB" sz="2400" dirty="0" err="1" smtClean="0"/>
              <a:t>P.v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2809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805" y="64349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specific properties of a system that are v, u</a:t>
            </a:r>
            <a:r>
              <a:rPr lang="en-GB" dirty="0"/>
              <a:t> </a:t>
            </a:r>
            <a:r>
              <a:rPr lang="en-GB" dirty="0" smtClean="0"/>
              <a:t>and h can be retrieve using,</a:t>
            </a:r>
          </a:p>
          <a:p>
            <a:pPr marL="0" indent="0">
              <a:buNone/>
            </a:pPr>
            <a:endParaRPr lang="en-GB" dirty="0" smtClean="0"/>
          </a:p>
          <a:p>
            <a:pPr marL="984250" indent="-444500">
              <a:buFont typeface="+mj-lt"/>
              <a:buAutoNum type="romanLcPeriod"/>
            </a:pPr>
            <a:r>
              <a:rPr lang="en-GB" dirty="0" smtClean="0"/>
              <a:t>Thermodynamics Tables</a:t>
            </a:r>
          </a:p>
          <a:p>
            <a:pPr marL="984250" indent="-444500">
              <a:buNone/>
            </a:pPr>
            <a:endParaRPr lang="en-GB" dirty="0" smtClean="0"/>
          </a:p>
          <a:p>
            <a:pPr marL="1111250" indent="-571500">
              <a:buFont typeface="+mj-lt"/>
              <a:buAutoNum type="romanLcPeriod" startAt="2"/>
            </a:pPr>
            <a:r>
              <a:rPr lang="en-GB" dirty="0" smtClean="0"/>
              <a:t>Ideal Gas Equations if dealing with an Ideal Gas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32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553</Words>
  <Application>Microsoft Office PowerPoint</Application>
  <PresentationFormat>Widescreen</PresentationFormat>
  <Paragraphs>109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Cambria Math</vt:lpstr>
      <vt:lpstr>Symbol</vt:lpstr>
      <vt:lpstr>Office Theme</vt:lpstr>
      <vt:lpstr>First Law of Thermodynamics</vt:lpstr>
      <vt:lpstr>Basic Concepts</vt:lpstr>
      <vt:lpstr>2 type of systems</vt:lpstr>
      <vt:lpstr>PowerPoint Presentation</vt:lpstr>
      <vt:lpstr>Properties of a system are considered to be either intensive or extensive. </vt:lpstr>
      <vt:lpstr>PowerPoint Presentation</vt:lpstr>
      <vt:lpstr>Two Energy Families A and B</vt:lpstr>
      <vt:lpstr>PowerPoint Presentation</vt:lpstr>
      <vt:lpstr>TYPES OF WORK INTERRACTION </vt:lpstr>
      <vt:lpstr>First Law of Thermodynamics for Closed Systems</vt:lpstr>
      <vt:lpstr>First Law of Thermodynamics for Steady Flow Open Systems</vt:lpstr>
      <vt:lpstr>First Law of Thermodynamics for Unsteady Steady Flow Open Systems</vt:lpstr>
      <vt:lpstr>Ideal Gas Equations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Fist Law of Thermodynamics</dc:title>
  <dc:creator>Arnaud Marotin</dc:creator>
  <cp:lastModifiedBy>Arnaud Marotin</cp:lastModifiedBy>
  <cp:revision>32</cp:revision>
  <dcterms:created xsi:type="dcterms:W3CDTF">2018-11-27T14:35:31Z</dcterms:created>
  <dcterms:modified xsi:type="dcterms:W3CDTF">2019-12-05T15:21:00Z</dcterms:modified>
</cp:coreProperties>
</file>