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906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iden Scriven (1803502)" initials="AS(" lastIdx="1" clrIdx="0">
    <p:extLst>
      <p:ext uri="{19B8F6BF-5375-455C-9EA6-DF929625EA0E}">
        <p15:presenceInfo xmlns:p15="http://schemas.microsoft.com/office/powerpoint/2012/main" userId="S::1803502@student.uwtsd.ac.uk::39f168c5-5116-453e-b65b-6beee26a24e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8D11C-8881-4AB5-AA04-505DAE765232}" v="2530" dt="2020-02-24T17:13:24.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12"/>
    <p:restoredTop sz="95204"/>
  </p:normalViewPr>
  <p:slideViewPr>
    <p:cSldViewPr snapToGrid="0" snapToObjects="1">
      <p:cViewPr>
        <p:scale>
          <a:sx n="45" d="100"/>
          <a:sy n="45" d="100"/>
        </p:scale>
        <p:origin x="1608" y="-3832"/>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commentAuthors" Target="commentAuthors.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tiff"/><Relationship Id="rId13"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5.tiff"/><Relationship Id="rId12" Type="http://schemas.openxmlformats.org/officeDocument/2006/relationships/image" Target="../media/image10.jpeg"/><Relationship Id="rId17" Type="http://schemas.openxmlformats.org/officeDocument/2006/relationships/image" Target="../media/image15.jpeg"/><Relationship Id="rId2" Type="http://schemas.openxmlformats.org/officeDocument/2006/relationships/image" Target="../media/image1.jpg"/><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tiff"/><Relationship Id="rId11" Type="http://schemas.openxmlformats.org/officeDocument/2006/relationships/image" Target="../media/image9.jpeg"/><Relationship Id="rId5" Type="http://schemas.openxmlformats.org/officeDocument/2006/relationships/hyperlink" Target="https://www.coolantarctica.com/gallery/whales_whaling/0045.php" TargetMode="External"/><Relationship Id="rId15" Type="http://schemas.openxmlformats.org/officeDocument/2006/relationships/image" Target="../media/image13.pn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png"/><Relationship Id="rId1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charset="0"/>
                <a:cs typeface="Calibri"/>
              </a:rPr>
              <a:t>Line Launcher Group Project</a:t>
            </a:r>
            <a:endParaRPr lang="en-GB" altLang="en-US" sz="4800" dirty="0">
              <a:solidFill>
                <a:srgbClr val="002060"/>
              </a:solidFill>
              <a:latin typeface="Calibri"/>
              <a:ea typeface="Calibri" charset="0"/>
              <a:cs typeface="Calibri" charset="0"/>
            </a:endParaRPr>
          </a:p>
          <a:p>
            <a:pPr>
              <a:lnSpc>
                <a:spcPct val="110000"/>
              </a:lnSpc>
              <a:spcBef>
                <a:spcPct val="0"/>
              </a:spcBef>
              <a:buNone/>
            </a:pPr>
            <a:r>
              <a:rPr lang="en-GB" altLang="en-US" sz="4000" b="1" dirty="0">
                <a:solidFill>
                  <a:srgbClr val="002060"/>
                </a:solidFill>
                <a:latin typeface="Calibri"/>
                <a:ea typeface="Calibri" charset="0"/>
                <a:cs typeface="Calibri"/>
              </a:rPr>
              <a:t>Group H: Aiden Scriven 1803502, Greig Western 1804348, </a:t>
            </a:r>
          </a:p>
          <a:p>
            <a:pPr>
              <a:lnSpc>
                <a:spcPct val="110000"/>
              </a:lnSpc>
              <a:spcBef>
                <a:spcPct val="0"/>
              </a:spcBef>
              <a:buNone/>
            </a:pPr>
            <a:r>
              <a:rPr lang="en-GB" altLang="en-US" sz="4000" b="1">
                <a:solidFill>
                  <a:srgbClr val="002060"/>
                </a:solidFill>
                <a:latin typeface="Calibri"/>
                <a:ea typeface="Calibri" charset="0"/>
                <a:cs typeface="Calibri"/>
              </a:rPr>
              <a:t>Robin Williamson-Gillie 1800974, Iestyn Webber 1901363</a:t>
            </a:r>
            <a:endParaRPr lang="en-GB" dirty="0"/>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Richard Morgan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2150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u="sng" dirty="0">
                <a:latin typeface="Arial"/>
                <a:ea typeface="ＭＳ Ｐゴシック"/>
                <a:cs typeface="Arial"/>
              </a:rPr>
              <a:t>Introduction</a:t>
            </a:r>
          </a:p>
          <a:p>
            <a:pPr>
              <a:spcBef>
                <a:spcPct val="50000"/>
              </a:spcBef>
            </a:pPr>
            <a:r>
              <a:rPr lang="en-US" altLang="en-US" sz="1400">
                <a:latin typeface="Arial"/>
                <a:ea typeface="ＭＳ Ｐゴシック"/>
                <a:cs typeface="Arial"/>
              </a:rPr>
              <a:t>The device is based on a DIY air-powered cannon which was discovered after some </a:t>
            </a:r>
            <a:r>
              <a:rPr lang="en-US" altLang="en-US" sz="1400" dirty="0">
                <a:latin typeface="Arial"/>
                <a:ea typeface="ＭＳ Ｐゴシック"/>
                <a:cs typeface="Arial"/>
              </a:rPr>
              <a:t>research.</a:t>
            </a:r>
            <a:r>
              <a:rPr lang="en-GB" sz="1400" dirty="0">
                <a:latin typeface="Arial"/>
                <a:ea typeface="ＭＳ Ｐゴシック"/>
                <a:cs typeface="Arial"/>
              </a:rPr>
              <a:t> (Autodesk Inc., 2020) This design utilises a standard 12v sprinkler valve as a firing mechanism and a PVC storage chamber. This allows the device to be kept as compact as possible. This design also allows the process for reloading and repressuring the storage chamber to be as quick and efficient as possible.</a:t>
            </a:r>
            <a:endParaRPr lang="en-AU" altLang="en-US" sz="1400" b="1" u="sng" dirty="0">
              <a:latin typeface="Arial"/>
              <a:ea typeface="ＭＳ Ｐゴシック"/>
              <a:cs typeface="Arial"/>
            </a:endParaRPr>
          </a:p>
        </p:txBody>
      </p:sp>
      <mc:AlternateContent xmlns:mc="http://schemas.openxmlformats.org/markup-compatibility/2006">
        <mc:Choice xmlns:a14="http://schemas.microsoft.com/office/drawing/2010/main" Requires="a14">
          <p:sp>
            <p:nvSpPr>
              <p:cNvPr id="12" name="Text Box 8"/>
              <p:cNvSpPr txBox="1">
                <a:spLocks noChangeArrowheads="1"/>
              </p:cNvSpPr>
              <p:nvPr/>
            </p:nvSpPr>
            <p:spPr bwMode="auto">
              <a:xfrm>
                <a:off x="51947650" y="-1428159"/>
                <a:ext cx="6415087" cy="945415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Pneumatic power</a:t>
                </a:r>
              </a:p>
              <a:p>
                <a:pPr>
                  <a:spcBef>
                    <a:spcPct val="20000"/>
                  </a:spcBef>
                </a:pPr>
                <a:r>
                  <a:rPr lang="en-AU" altLang="en-US" sz="2800" dirty="0"/>
                  <a:t>This device is using a pneumatic system to propel the squash ball from the barrel. This allows much more adjustability of the pressure and therefore the force propelling the ball (</a:t>
                </a:r>
                <a14:m>
                  <m:oMath xmlns:m="http://schemas.openxmlformats.org/officeDocument/2006/math">
                    <m:r>
                      <a:rPr lang="en-GB" altLang="en-US" sz="2800" b="0" i="1" smtClean="0">
                        <a:latin typeface="Cambria Math" panose="02040503050406030204" pitchFamily="18" charset="0"/>
                      </a:rPr>
                      <m:t>𝑃</m:t>
                    </m:r>
                    <m:r>
                      <a:rPr lang="en-GB" altLang="en-US" sz="2800" b="0" i="1" smtClean="0">
                        <a:latin typeface="Cambria Math" panose="02040503050406030204" pitchFamily="18" charset="0"/>
                      </a:rPr>
                      <m:t>=</m:t>
                    </m:r>
                    <m:f>
                      <m:fPr>
                        <m:ctrlPr>
                          <a:rPr lang="en-GB" altLang="en-US" sz="2800" b="0" i="1" smtClean="0">
                            <a:latin typeface="Cambria Math" panose="02040503050406030204" pitchFamily="18" charset="0"/>
                          </a:rPr>
                        </m:ctrlPr>
                      </m:fPr>
                      <m:num>
                        <m:r>
                          <a:rPr lang="en-GB" altLang="en-US" sz="2800" b="0" i="1" smtClean="0">
                            <a:latin typeface="Cambria Math" panose="02040503050406030204" pitchFamily="18" charset="0"/>
                          </a:rPr>
                          <m:t>𝐹</m:t>
                        </m:r>
                      </m:num>
                      <m:den>
                        <m:r>
                          <a:rPr lang="en-GB" altLang="en-US" sz="2800" b="0" i="1" smtClean="0">
                            <a:latin typeface="Cambria Math" panose="02040503050406030204" pitchFamily="18" charset="0"/>
                          </a:rPr>
                          <m:t>𝐴</m:t>
                        </m:r>
                      </m:den>
                    </m:f>
                    <m:r>
                      <a:rPr lang="en-GB" altLang="en-US" sz="2800" b="0" i="1" smtClean="0">
                        <a:latin typeface="Cambria Math" panose="02040503050406030204" pitchFamily="18" charset="0"/>
                      </a:rPr>
                      <m:t> </m:t>
                    </m:r>
                  </m:oMath>
                </a14:m>
                <a:r>
                  <a:rPr lang="en-AU" altLang="en-US" sz="2800" dirty="0"/>
                  <a:t>). This also means that the accuracy and range of the device is much more adjustable; allowing the target to be moved into multiple positions and distances from the device but allowing the ball to still be fired accurately into the target. </a:t>
                </a:r>
              </a:p>
              <a:p>
                <a:pPr>
                  <a:spcBef>
                    <a:spcPct val="20000"/>
                  </a:spcBef>
                </a:pPr>
                <a:endParaRPr lang="en-AU" altLang="en-US" sz="2800" dirty="0"/>
              </a:p>
              <a:p>
                <a:pPr>
                  <a:spcBef>
                    <a:spcPct val="20000"/>
                  </a:spcBef>
                </a:pPr>
                <a:r>
                  <a:rPr lang="en-AU" altLang="en-US" sz="2800" dirty="0"/>
                  <a:t>The storage tank is fitted with a standard Schrader valve , making filling the tank a simple task using either a foot pump or a stirrup pump.</a:t>
                </a:r>
              </a:p>
              <a:p>
                <a:pPr>
                  <a:spcBef>
                    <a:spcPct val="40000"/>
                  </a:spcBef>
                </a:pPr>
                <a:endParaRPr lang="en-AU" altLang="en-US" sz="2800" dirty="0"/>
              </a:p>
            </p:txBody>
          </p:sp>
        </mc:Choice>
        <mc:Fallback>
          <p:sp>
            <p:nvSpPr>
              <p:cNvPr id="12" name="Text Box 8"/>
              <p:cNvSpPr txBox="1">
                <a:spLocks noRot="1" noChangeAspect="1" noMove="1" noResize="1" noEditPoints="1" noAdjustHandles="1" noChangeArrowheads="1" noChangeShapeType="1" noTextEdit="1"/>
              </p:cNvSpPr>
              <p:nvPr/>
            </p:nvSpPr>
            <p:spPr bwMode="auto">
              <a:xfrm>
                <a:off x="51947650" y="-1428159"/>
                <a:ext cx="6415087" cy="9454152"/>
              </a:xfrm>
              <a:prstGeom prst="rect">
                <a:avLst/>
              </a:prstGeom>
              <a:blipFill>
                <a:blip r:embed="rId4"/>
                <a:stretch>
                  <a:fillRect l="-190" r="-1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23" name="Text Box 11"/>
          <p:cNvSpPr txBox="1">
            <a:spLocks noChangeArrowheads="1"/>
          </p:cNvSpPr>
          <p:nvPr/>
        </p:nvSpPr>
        <p:spPr bwMode="auto">
          <a:xfrm>
            <a:off x="13871926" y="23747933"/>
            <a:ext cx="6415087" cy="5920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200" b="1" dirty="0">
                <a:latin typeface="Arial"/>
                <a:ea typeface="Arial" charset="0"/>
                <a:cs typeface="Arial"/>
              </a:rPr>
              <a:t>R</a:t>
            </a:r>
            <a:r>
              <a:rPr lang="en-AU" altLang="en-US" sz="1400" b="1" dirty="0">
                <a:latin typeface="Arial"/>
                <a:ea typeface="Arial" charset="0"/>
                <a:cs typeface="Arial"/>
              </a:rPr>
              <a:t>eferences</a:t>
            </a:r>
          </a:p>
          <a:p>
            <a:pPr marL="342900" indent="-342900">
              <a:spcBef>
                <a:spcPct val="50000"/>
              </a:spcBef>
              <a:buFont typeface="Arial" panose="020B0604020202020204" pitchFamily="34" charset="0"/>
              <a:buChar char="•"/>
            </a:pPr>
            <a:r>
              <a:rPr lang="en-GB" sz="1200" dirty="0">
                <a:latin typeface="Arial"/>
                <a:ea typeface="ＭＳ Ｐゴシック"/>
                <a:cs typeface="Arial"/>
              </a:rPr>
              <a:t>Autodesk Inc. (2020). </a:t>
            </a:r>
            <a:r>
              <a:rPr lang="en-GB" sz="1200" i="1" dirty="0">
                <a:latin typeface="Arial"/>
                <a:ea typeface="ＭＳ Ｐゴシック"/>
                <a:cs typeface="Arial"/>
              </a:rPr>
              <a:t>Air Powered Spud CANNON</a:t>
            </a:r>
            <a:r>
              <a:rPr lang="en-GB" sz="1200" dirty="0">
                <a:latin typeface="Arial"/>
                <a:ea typeface="ＭＳ Ｐゴシック"/>
                <a:cs typeface="Arial"/>
              </a:rPr>
              <a:t>. [online] Instructables.com. Available at: https://www.instructables.com/id/Air-Powered-Spud-CANNON/ [Accessed 23 Feb. 2020].</a:t>
            </a:r>
          </a:p>
          <a:p>
            <a:pPr marL="342900" indent="-342900">
              <a:spcBef>
                <a:spcPct val="50000"/>
              </a:spcBef>
              <a:buFont typeface="Arial" panose="020B0604020202020204" pitchFamily="34" charset="0"/>
              <a:buChar char="•"/>
            </a:pPr>
            <a:r>
              <a:rPr lang="en-GB" sz="1200">
                <a:latin typeface="Arial"/>
                <a:ea typeface="ＭＳ Ｐゴシック"/>
                <a:cs typeface="Arial"/>
              </a:rPr>
              <a:t>Navweaps.com. (2020). </a:t>
            </a:r>
            <a:r>
              <a:rPr lang="en-GB" sz="1200" i="1">
                <a:latin typeface="Arial"/>
                <a:ea typeface="ＭＳ Ｐゴシック"/>
                <a:cs typeface="Arial"/>
              </a:rPr>
              <a:t>Britain 1-pdr (0.45 kg) [1.46" (37 mm)] Mark 1 - NavWeaps</a:t>
            </a:r>
            <a:r>
              <a:rPr lang="en-GB" sz="1200">
                <a:latin typeface="Arial"/>
                <a:ea typeface="ＭＳ Ｐゴシック"/>
                <a:cs typeface="Arial"/>
              </a:rPr>
              <a:t>. [online] Available at: http://www.navweaps.com/Weapons/WNBR_1pounder_mk1.php [Accessed 24 Feb. 2020].</a:t>
            </a:r>
          </a:p>
          <a:p>
            <a:pPr marL="342900" indent="-342900">
              <a:spcBef>
                <a:spcPct val="50000"/>
              </a:spcBef>
              <a:buFont typeface="Arial" panose="020B0604020202020204" pitchFamily="34" charset="0"/>
              <a:buChar char="•"/>
            </a:pPr>
            <a:r>
              <a:rPr lang="en-GB" sz="1200">
                <a:latin typeface="Arial"/>
                <a:ea typeface="ＭＳ Ｐゴシック"/>
                <a:cs typeface="Arial"/>
              </a:rPr>
              <a:t>Rogoway, T. (2020). </a:t>
            </a:r>
            <a:r>
              <a:rPr lang="en-GB" sz="1200" i="1">
                <a:latin typeface="Arial"/>
                <a:ea typeface="ＭＳ Ｐゴシック"/>
                <a:cs typeface="Arial"/>
              </a:rPr>
              <a:t>This SR-71 Blackbird Cockpit Tour Is The Most Fascinating Thing You'll See All Week</a:t>
            </a:r>
            <a:r>
              <a:rPr lang="en-GB" sz="1200">
                <a:latin typeface="Arial"/>
                <a:ea typeface="ＭＳ Ｐゴシック"/>
                <a:cs typeface="Arial"/>
              </a:rPr>
              <a:t>. [online] The Drive. Available at: </a:t>
            </a:r>
            <a:r>
              <a:rPr lang="en-GB" sz="1200" dirty="0">
                <a:latin typeface="Arial"/>
                <a:ea typeface="ＭＳ Ｐゴシック"/>
                <a:cs typeface="Arial"/>
              </a:rPr>
              <a:t>https://www.thedrive.com/the-war-zone/16243/this-sr-71-blackbird-cockpit-tour-is-</a:t>
            </a:r>
            <a:r>
              <a:rPr lang="en-GB" sz="1200">
                <a:latin typeface="Arial"/>
                <a:ea typeface="ＭＳ Ｐゴシック"/>
                <a:cs typeface="Arial"/>
              </a:rPr>
              <a:t>the-most-fascinating-thing-youll-see-all-week [Accessed 24 Feb. 2020].</a:t>
            </a:r>
            <a:endParaRPr lang="en-GB" sz="1200" dirty="0">
              <a:latin typeface="Arial"/>
              <a:ea typeface="ＭＳ Ｐゴシック"/>
              <a:cs typeface="Arial"/>
            </a:endParaRPr>
          </a:p>
          <a:p>
            <a:pPr marL="342900" indent="-342900">
              <a:spcBef>
                <a:spcPct val="50000"/>
              </a:spcBef>
              <a:buFont typeface="Arial" panose="020B0604020202020204" pitchFamily="34" charset="0"/>
              <a:buChar char="•"/>
            </a:pPr>
            <a:r>
              <a:rPr lang="en-GB" sz="1200">
                <a:latin typeface="Arial"/>
                <a:ea typeface="ＭＳ Ｐゴシック"/>
                <a:cs typeface="Arial"/>
              </a:rPr>
              <a:t>Instructables. (2020). </a:t>
            </a:r>
            <a:r>
              <a:rPr lang="en-GB" sz="1200" i="1">
                <a:latin typeface="Arial"/>
                <a:ea typeface="ＭＳ Ｐゴシック"/>
                <a:cs typeface="Arial"/>
              </a:rPr>
              <a:t>How to Build an Air Cannon With a Sprinkler Valve</a:t>
            </a:r>
            <a:r>
              <a:rPr lang="en-GB" sz="1200">
                <a:latin typeface="Arial"/>
                <a:ea typeface="ＭＳ Ｐゴシック"/>
                <a:cs typeface="Arial"/>
              </a:rPr>
              <a:t>. [online] Available at: https://www.instructables.com/id/How-to-build-an-air-cannon-with-a-sprinkler-valve/ [Accessed 24 Feb. 2020].</a:t>
            </a:r>
          </a:p>
          <a:p>
            <a:pPr marL="342900" indent="-342900">
              <a:spcBef>
                <a:spcPct val="50000"/>
              </a:spcBef>
              <a:buFont typeface="Arial" panose="020B0604020202020204" pitchFamily="34" charset="0"/>
              <a:buChar char="•"/>
            </a:pPr>
            <a:r>
              <a:rPr lang="en-GB" sz="1200">
                <a:latin typeface="Arial"/>
                <a:ea typeface="ＭＳ Ｐゴシック"/>
                <a:cs typeface="Arial"/>
              </a:rPr>
              <a:t>Ysjournal.com. (2020). </a:t>
            </a:r>
            <a:r>
              <a:rPr lang="en-GB" sz="1200" i="1">
                <a:latin typeface="Arial"/>
                <a:ea typeface="ＭＳ Ｐゴシック"/>
                <a:cs typeface="Arial"/>
              </a:rPr>
              <a:t>Firepower: A brief history and the science of firearms – Young Scientists Journal</a:t>
            </a:r>
            <a:r>
              <a:rPr lang="en-GB" sz="1200">
                <a:latin typeface="Arial"/>
                <a:ea typeface="ＭＳ Ｐゴシック"/>
                <a:cs typeface="Arial"/>
              </a:rPr>
              <a:t>. [online] Available at: https://ysjournal.com/archive/ysj-issue-1/firepower-a-brief-history-and-the-science-of-firearms/ [Accessed 24 Feb. 2020].</a:t>
            </a:r>
            <a:endParaRPr lang="en-GB" sz="1200" dirty="0">
              <a:latin typeface="Arial"/>
              <a:ea typeface="ＭＳ Ｐゴシック"/>
              <a:cs typeface="Arial"/>
            </a:endParaRPr>
          </a:p>
          <a:p>
            <a:pPr marL="342900" indent="-342900">
              <a:spcBef>
                <a:spcPct val="50000"/>
              </a:spcBef>
              <a:buFont typeface="Arial,Sans-Serif" panose="020B0604020202020204" pitchFamily="34" charset="0"/>
              <a:buChar char="•"/>
            </a:pPr>
            <a:r>
              <a:rPr lang="en-US" sz="1200" dirty="0">
                <a:latin typeface="Arial"/>
                <a:ea typeface="ＭＳ Ｐゴシック"/>
                <a:cs typeface="Arial"/>
              </a:rPr>
              <a:t> </a:t>
            </a:r>
            <a:r>
              <a:rPr lang="en-US" sz="1200">
                <a:latin typeface="Arial"/>
                <a:ea typeface="ＭＳ Ｐゴシック"/>
                <a:cs typeface="Arial"/>
              </a:rPr>
              <a:t>antarctica, c. (2001). </a:t>
            </a:r>
            <a:r>
              <a:rPr lang="en-US" sz="1200" i="1">
                <a:latin typeface="Arial"/>
                <a:ea typeface="ＭＳ Ｐゴシック"/>
                <a:cs typeface="Arial"/>
              </a:rPr>
              <a:t>the shell or exploding harpoon</a:t>
            </a:r>
            <a:r>
              <a:rPr lang="en-US" sz="1200">
                <a:latin typeface="Arial"/>
                <a:ea typeface="ＭＳ Ｐゴシック"/>
                <a:cs typeface="Arial"/>
              </a:rPr>
              <a:t>. Retrieved from cool Antarctica: </a:t>
            </a:r>
            <a:r>
              <a:rPr lang="en-US" sz="1200" dirty="0">
                <a:latin typeface="Arial"/>
                <a:ea typeface="ＭＳ Ｐゴシック"/>
                <a:cs typeface="Arial"/>
                <a:hlinkClick r:id="rId5"/>
              </a:rPr>
              <a:t>https://www.coolantarctica.com/gallery/whales_whaling/0045.php</a:t>
            </a:r>
            <a:r>
              <a:rPr lang="en-GB" sz="1200">
                <a:latin typeface="Arial"/>
                <a:ea typeface="ＭＳ Ｐゴシック"/>
                <a:cs typeface="Arial"/>
              </a:rPr>
              <a:t>[Accessed 24 Feb. 2020].</a:t>
            </a:r>
            <a:endParaRPr lang="en-US" sz="1200">
              <a:latin typeface="Arial"/>
              <a:ea typeface="ＭＳ Ｐゴシック"/>
              <a:cs typeface="Arial"/>
            </a:endParaRPr>
          </a:p>
          <a:p>
            <a:pPr marL="342900" indent="-342900">
              <a:spcBef>
                <a:spcPct val="50000"/>
              </a:spcBef>
              <a:buFont typeface="Arial" panose="020B0604020202020204" pitchFamily="34" charset="0"/>
              <a:buChar char="•"/>
            </a:pPr>
            <a:endParaRPr lang="en-US" sz="1200" dirty="0">
              <a:latin typeface="Arial"/>
              <a:ea typeface="ＭＳ Ｐゴシック"/>
              <a:cs typeface="Arial"/>
            </a:endParaRPr>
          </a:p>
          <a:p>
            <a:pPr marL="342900" indent="-342900">
              <a:spcBef>
                <a:spcPct val="50000"/>
              </a:spcBef>
              <a:buFont typeface="Arial" panose="020B0604020202020204" pitchFamily="34" charset="0"/>
              <a:buChar char="•"/>
            </a:pPr>
            <a:endParaRPr lang="en-GB" sz="1200" dirty="0">
              <a:latin typeface="Arial"/>
              <a:ea typeface="ＭＳ Ｐゴシック"/>
              <a:cs typeface="Arial"/>
            </a:endParaRPr>
          </a:p>
        </p:txBody>
      </p:sp>
      <p:sp>
        <p:nvSpPr>
          <p:cNvPr id="30" name="Rectangle 29"/>
          <p:cNvSpPr>
            <a:spLocks noChangeArrowheads="1"/>
          </p:cNvSpPr>
          <p:nvPr/>
        </p:nvSpPr>
        <p:spPr bwMode="auto">
          <a:xfrm>
            <a:off x="13404357" y="1389291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1000">
                <a:latin typeface="Arial"/>
                <a:ea typeface="MS PGothic"/>
                <a:cs typeface="Arial"/>
              </a:rPr>
              <a:t>Fig. 6, SR71 cockpit highlighting the extensive use of both guarded toggle switches</a:t>
            </a:r>
            <a:endParaRPr lang="en-US" sz="1000">
              <a:ea typeface="MS PGothic"/>
            </a:endParaRPr>
          </a:p>
          <a:p>
            <a:pPr>
              <a:lnSpc>
                <a:spcPct val="110000"/>
              </a:lnSpc>
              <a:spcBef>
                <a:spcPct val="0"/>
              </a:spcBef>
              <a:buNone/>
            </a:pPr>
            <a:r>
              <a:rPr lang="en-GB" sz="1000">
                <a:latin typeface="Arial"/>
                <a:ea typeface="MS PGothic"/>
                <a:cs typeface="Arial"/>
              </a:rPr>
              <a:t> and telltale lights (Rogoway, 2020)</a:t>
            </a:r>
            <a:endParaRPr lang="en-US" sz="1000">
              <a:ea typeface="MS PGothic"/>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8" name="Picture 27">
            <a:extLst>
              <a:ext uri="{FF2B5EF4-FFF2-40B4-BE49-F238E27FC236}">
                <a16:creationId xmlns:a16="http://schemas.microsoft.com/office/drawing/2014/main" id="{33877F60-EF32-0C41-BA1C-DA9ECDF5AC5C}"/>
              </a:ext>
            </a:extLst>
          </p:cNvPr>
          <p:cNvPicPr>
            <a:picLocks noChangeAspect="1"/>
          </p:cNvPicPr>
          <p:nvPr/>
        </p:nvPicPr>
        <p:blipFill>
          <a:blip r:embed="rId6"/>
          <a:stretch>
            <a:fillRect/>
          </a:stretch>
        </p:blipFill>
        <p:spPr>
          <a:xfrm>
            <a:off x="407343" y="2127580"/>
            <a:ext cx="1403822" cy="1717160"/>
          </a:xfrm>
          <a:prstGeom prst="rect">
            <a:avLst/>
          </a:prstGeom>
        </p:spPr>
      </p:pic>
      <p:pic>
        <p:nvPicPr>
          <p:cNvPr id="34" name="Picture 33">
            <a:extLst>
              <a:ext uri="{FF2B5EF4-FFF2-40B4-BE49-F238E27FC236}">
                <a16:creationId xmlns:a16="http://schemas.microsoft.com/office/drawing/2014/main" id="{DFD8855D-6A94-5A43-B930-E41CF89F6FA3}"/>
              </a:ext>
            </a:extLst>
          </p:cNvPr>
          <p:cNvPicPr>
            <a:picLocks noChangeAspect="1"/>
          </p:cNvPicPr>
          <p:nvPr/>
        </p:nvPicPr>
        <p:blipFill rotWithShape="1">
          <a:blip r:embed="rId7"/>
          <a:srcRect t="25764" b="24462"/>
          <a:stretch/>
        </p:blipFill>
        <p:spPr>
          <a:xfrm>
            <a:off x="348597" y="28968363"/>
            <a:ext cx="3702105" cy="1381994"/>
          </a:xfrm>
          <a:prstGeom prst="rect">
            <a:avLst/>
          </a:prstGeom>
        </p:spPr>
      </p:pic>
      <p:pic>
        <p:nvPicPr>
          <p:cNvPr id="35" name="Picture 34">
            <a:extLst>
              <a:ext uri="{FF2B5EF4-FFF2-40B4-BE49-F238E27FC236}">
                <a16:creationId xmlns:a16="http://schemas.microsoft.com/office/drawing/2014/main" id="{B647E296-6E3E-4643-9E09-497D1FEE9C79}"/>
              </a:ext>
            </a:extLst>
          </p:cNvPr>
          <p:cNvPicPr>
            <a:picLocks noChangeAspect="1"/>
          </p:cNvPicPr>
          <p:nvPr/>
        </p:nvPicPr>
        <p:blipFill>
          <a:blip r:embed="rId8"/>
          <a:stretch>
            <a:fillRect/>
          </a:stretch>
        </p:blipFill>
        <p:spPr>
          <a:xfrm>
            <a:off x="441564" y="12601784"/>
            <a:ext cx="5638800" cy="3568303"/>
          </a:xfrm>
          <a:prstGeom prst="rect">
            <a:avLst/>
          </a:prstGeom>
        </p:spPr>
      </p:pic>
      <p:sp>
        <p:nvSpPr>
          <p:cNvPr id="37" name="TextBox 36">
            <a:extLst>
              <a:ext uri="{FF2B5EF4-FFF2-40B4-BE49-F238E27FC236}">
                <a16:creationId xmlns:a16="http://schemas.microsoft.com/office/drawing/2014/main" id="{94FCD278-5ED5-E54F-BEC1-CDB6C2242B75}"/>
              </a:ext>
            </a:extLst>
          </p:cNvPr>
          <p:cNvSpPr txBox="1"/>
          <p:nvPr/>
        </p:nvSpPr>
        <p:spPr>
          <a:xfrm>
            <a:off x="345535" y="16171999"/>
            <a:ext cx="5271323" cy="246221"/>
          </a:xfrm>
          <a:prstGeom prst="rect">
            <a:avLst/>
          </a:prstGeom>
          <a:noFill/>
        </p:spPr>
        <p:txBody>
          <a:bodyPr wrap="square" rtlCol="0" anchor="t">
            <a:spAutoFit/>
          </a:bodyPr>
          <a:lstStyle/>
          <a:p>
            <a:r>
              <a:rPr lang="en-US" sz="1000"/>
              <a:t>Fig. 1,The original design for the storage chamber</a:t>
            </a:r>
            <a:r>
              <a:rPr lang="en-GB" sz="1000" dirty="0"/>
              <a:t> (Autodesk Inc., 2020) </a:t>
            </a:r>
            <a:endParaRPr lang="en-US" sz="1000" dirty="0">
              <a:cs typeface="Calibri"/>
            </a:endParaRPr>
          </a:p>
        </p:txBody>
      </p:sp>
      <p:sp>
        <p:nvSpPr>
          <p:cNvPr id="3" name="TextBox 2">
            <a:extLst>
              <a:ext uri="{FF2B5EF4-FFF2-40B4-BE49-F238E27FC236}">
                <a16:creationId xmlns:a16="http://schemas.microsoft.com/office/drawing/2014/main" id="{270C530B-B2FC-43AC-A992-2C50564A5BB0}"/>
              </a:ext>
            </a:extLst>
          </p:cNvPr>
          <p:cNvSpPr txBox="1"/>
          <p:nvPr/>
        </p:nvSpPr>
        <p:spPr>
          <a:xfrm>
            <a:off x="7345328" y="6621135"/>
            <a:ext cx="4331942" cy="37010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latin typeface="Arial"/>
                <a:cs typeface="Arial"/>
              </a:rPr>
              <a:t>Lateral</a:t>
            </a:r>
            <a:r>
              <a:rPr lang="en-GB" sz="1400" b="1" u="sng">
                <a:latin typeface="Arial"/>
                <a:ea typeface="+mn-lt"/>
                <a:cs typeface="+mn-lt"/>
              </a:rPr>
              <a:t> Aiming</a:t>
            </a:r>
            <a:endParaRPr lang="en-US"/>
          </a:p>
          <a:p>
            <a:endParaRPr lang="en-GB" sz="1200" dirty="0">
              <a:latin typeface="Arial"/>
              <a:ea typeface="+mn-lt"/>
              <a:cs typeface="+mn-lt"/>
            </a:endParaRPr>
          </a:p>
          <a:p>
            <a:r>
              <a:rPr lang="en-GB" sz="1400">
                <a:latin typeface="Arial"/>
                <a:ea typeface="+mn-lt"/>
                <a:cs typeface="+mn-lt"/>
              </a:rPr>
              <a:t>Much research was undertaken into military systems and </a:t>
            </a:r>
            <a:r>
              <a:rPr lang="en-GB" sz="1400" dirty="0">
                <a:latin typeface="Arial"/>
                <a:ea typeface="+mn-lt"/>
                <a:cs typeface="+mn-lt"/>
              </a:rPr>
              <a:t>weaponry, given the nature of this project. Less modern weapons, particularly late 19</a:t>
            </a:r>
            <a:r>
              <a:rPr lang="en-GB" sz="1400" baseline="30000" dirty="0">
                <a:latin typeface="Arial"/>
                <a:ea typeface="+mn-lt"/>
                <a:cs typeface="+mn-lt"/>
              </a:rPr>
              <a:t>th</a:t>
            </a:r>
            <a:r>
              <a:rPr lang="en-GB" sz="1400" dirty="0">
                <a:latin typeface="Arial"/>
                <a:ea typeface="+mn-lt"/>
                <a:cs typeface="+mn-lt"/>
              </a:rPr>
              <a:t> Century systems, share similar requirements to this project. The final design for this system is a rotating base, with angle markers designating where the launcher should be aimed. Similarly, a WWI anti-aircraft gun features a base that rotated to point the barrel in the desired direction. A strong advantage of this is that early 1900s systems were simple and mechanical, which could be recreated within the £30 budget. </a:t>
            </a:r>
            <a:endParaRPr lang="en-GB" sz="1400">
              <a:latin typeface="Calibri" panose="020F0502020204030204"/>
              <a:ea typeface="+mn-lt"/>
              <a:cs typeface="+mn-lt"/>
            </a:endParaRPr>
          </a:p>
          <a:p>
            <a:pPr algn="l"/>
            <a:endParaRPr lang="en-GB" sz="5450" dirty="0">
              <a:latin typeface="Arial"/>
              <a:cs typeface="Arial"/>
            </a:endParaRPr>
          </a:p>
        </p:txBody>
      </p:sp>
      <p:sp>
        <p:nvSpPr>
          <p:cNvPr id="5" name="TextBox 4">
            <a:extLst>
              <a:ext uri="{FF2B5EF4-FFF2-40B4-BE49-F238E27FC236}">
                <a16:creationId xmlns:a16="http://schemas.microsoft.com/office/drawing/2014/main" id="{F01B965C-F24A-4216-9CC5-E61D9FC1BF47}"/>
              </a:ext>
            </a:extLst>
          </p:cNvPr>
          <p:cNvSpPr txBox="1"/>
          <p:nvPr/>
        </p:nvSpPr>
        <p:spPr>
          <a:xfrm>
            <a:off x="417592" y="9385995"/>
            <a:ext cx="626797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ea typeface="+mn-lt"/>
                <a:cs typeface="+mn-lt"/>
              </a:rPr>
              <a:t>Pneumatic power</a:t>
            </a:r>
            <a:endParaRPr lang="en-US" sz="1200" dirty="0">
              <a:latin typeface="Arial"/>
              <a:ea typeface="+mn-lt"/>
              <a:cs typeface="+mn-lt"/>
            </a:endParaRPr>
          </a:p>
          <a:p>
            <a:endParaRPr lang="en-GB" sz="1200" dirty="0">
              <a:latin typeface="Arial"/>
              <a:ea typeface="+mn-lt"/>
              <a:cs typeface="+mn-lt"/>
            </a:endParaRPr>
          </a:p>
          <a:p>
            <a:r>
              <a:rPr lang="en-GB" sz="1400">
                <a:latin typeface="Arial"/>
                <a:ea typeface="+mn-lt"/>
                <a:cs typeface="+mn-lt"/>
              </a:rPr>
              <a:t>This device is using a pneumatic system to propel the squash ball from the barrel. This </a:t>
            </a:r>
            <a:r>
              <a:rPr lang="en-GB" sz="1400" dirty="0">
                <a:latin typeface="Arial"/>
                <a:ea typeface="+mn-lt"/>
                <a:cs typeface="+mn-lt"/>
              </a:rPr>
              <a:t>allows much more adjustability of the pressure and therefore the force propelling the ball (P=F/A ). This also means that the accuracy and range of the device is much more adjustable; allowing the target to be moved into multiple positions and distances from the device but allowing the ball to still be fired accurately into the target. </a:t>
            </a:r>
            <a:br>
              <a:rPr lang="en-GB" sz="1400" dirty="0">
                <a:latin typeface="Arial"/>
                <a:ea typeface="+mn-lt"/>
                <a:cs typeface="+mn-lt"/>
              </a:rPr>
            </a:br>
            <a:r>
              <a:rPr lang="en-GB" sz="1400" dirty="0">
                <a:latin typeface="Arial"/>
                <a:ea typeface="+mn-lt"/>
                <a:cs typeface="+mn-lt"/>
              </a:rPr>
              <a:t> The storage tank is fitted with a standard Schrader valve , making filling the tank a simple </a:t>
            </a:r>
            <a:r>
              <a:rPr lang="en-GB" sz="1400">
                <a:latin typeface="Arial"/>
                <a:ea typeface="+mn-lt"/>
                <a:cs typeface="+mn-lt"/>
              </a:rPr>
              <a:t>task using either a foot pump or a stirrup pump.</a:t>
            </a:r>
            <a:endParaRPr lang="en-US" sz="1400">
              <a:latin typeface="Arial"/>
              <a:cs typeface="Calibri"/>
            </a:endParaRPr>
          </a:p>
        </p:txBody>
      </p:sp>
      <p:pic>
        <p:nvPicPr>
          <p:cNvPr id="10" name="Picture 10" descr="A person posing for the camera&#10;&#10;Description generated with very high confidence">
            <a:extLst>
              <a:ext uri="{FF2B5EF4-FFF2-40B4-BE49-F238E27FC236}">
                <a16:creationId xmlns:a16="http://schemas.microsoft.com/office/drawing/2014/main" id="{04309054-29E2-4023-AE26-40B14DB06F8E}"/>
              </a:ext>
            </a:extLst>
          </p:cNvPr>
          <p:cNvPicPr>
            <a:picLocks noChangeAspect="1"/>
          </p:cNvPicPr>
          <p:nvPr/>
        </p:nvPicPr>
        <p:blipFill>
          <a:blip r:embed="rId9"/>
          <a:stretch>
            <a:fillRect/>
          </a:stretch>
        </p:blipFill>
        <p:spPr>
          <a:xfrm>
            <a:off x="1798752" y="3826683"/>
            <a:ext cx="1275012" cy="1825827"/>
          </a:xfrm>
          <a:prstGeom prst="rect">
            <a:avLst/>
          </a:prstGeom>
        </p:spPr>
      </p:pic>
      <p:pic>
        <p:nvPicPr>
          <p:cNvPr id="13" name="Picture 13" descr="A picture containing indoor, table, sitting, desk&#10;&#10;Description generated with very high confidence">
            <a:extLst>
              <a:ext uri="{FF2B5EF4-FFF2-40B4-BE49-F238E27FC236}">
                <a16:creationId xmlns:a16="http://schemas.microsoft.com/office/drawing/2014/main" id="{B84BE8FC-58D3-43C2-BB63-EC4D41208BA1}"/>
              </a:ext>
            </a:extLst>
          </p:cNvPr>
          <p:cNvPicPr>
            <a:picLocks noChangeAspect="1"/>
          </p:cNvPicPr>
          <p:nvPr/>
        </p:nvPicPr>
        <p:blipFill>
          <a:blip r:embed="rId10"/>
          <a:stretch>
            <a:fillRect/>
          </a:stretch>
        </p:blipFill>
        <p:spPr>
          <a:xfrm>
            <a:off x="7470723" y="9775810"/>
            <a:ext cx="3216597" cy="4120108"/>
          </a:xfrm>
          <a:prstGeom prst="rect">
            <a:avLst/>
          </a:prstGeom>
        </p:spPr>
      </p:pic>
      <p:sp>
        <p:nvSpPr>
          <p:cNvPr id="15" name="TextBox 14">
            <a:extLst>
              <a:ext uri="{FF2B5EF4-FFF2-40B4-BE49-F238E27FC236}">
                <a16:creationId xmlns:a16="http://schemas.microsoft.com/office/drawing/2014/main" id="{036A7551-5F83-4DB5-977B-30A9535F9F5C}"/>
              </a:ext>
            </a:extLst>
          </p:cNvPr>
          <p:cNvSpPr txBox="1"/>
          <p:nvPr/>
        </p:nvSpPr>
        <p:spPr>
          <a:xfrm>
            <a:off x="7465959" y="13989688"/>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Fig. 2, </a:t>
            </a:r>
            <a:r>
              <a:rPr lang="en-GB" sz="1000">
                <a:ea typeface="+mn-lt"/>
                <a:cs typeface="+mn-lt"/>
              </a:rPr>
              <a:t>World War 1 era QF 1 pounder anti-aircraft gun</a:t>
            </a:r>
            <a:r>
              <a:rPr lang="en-GB" sz="1000" dirty="0">
                <a:cs typeface="Calibri"/>
              </a:rPr>
              <a:t> </a:t>
            </a:r>
            <a:r>
              <a:rPr lang="en-GB" sz="1000">
                <a:ea typeface="+mn-lt"/>
                <a:cs typeface="+mn-lt"/>
              </a:rPr>
              <a:t>(Navweaps.com, 2020)</a:t>
            </a:r>
            <a:endParaRPr lang="en-GB" sz="1000">
              <a:cs typeface="Calibri"/>
            </a:endParaRPr>
          </a:p>
        </p:txBody>
      </p:sp>
      <p:sp>
        <p:nvSpPr>
          <p:cNvPr id="16" name="TextBox 15">
            <a:extLst>
              <a:ext uri="{FF2B5EF4-FFF2-40B4-BE49-F238E27FC236}">
                <a16:creationId xmlns:a16="http://schemas.microsoft.com/office/drawing/2014/main" id="{92FBF865-1DD1-43E1-A0DC-0BB1A91B6E33}"/>
              </a:ext>
            </a:extLst>
          </p:cNvPr>
          <p:cNvSpPr txBox="1"/>
          <p:nvPr/>
        </p:nvSpPr>
        <p:spPr>
          <a:xfrm>
            <a:off x="7465022" y="14592391"/>
            <a:ext cx="4345384"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ea typeface="+mn-lt"/>
                <a:cs typeface="+mn-lt"/>
              </a:rPr>
              <a:t>Range Adjustment – Arcing the Projectile</a:t>
            </a:r>
          </a:p>
          <a:p>
            <a:endParaRPr lang="en-GB" sz="1400" b="1" u="sng" dirty="0">
              <a:latin typeface="Arial"/>
              <a:ea typeface="+mn-lt"/>
              <a:cs typeface="+mn-lt"/>
            </a:endParaRPr>
          </a:p>
          <a:p>
            <a:r>
              <a:rPr lang="en-GB" sz="1200">
                <a:latin typeface="Arial"/>
                <a:ea typeface="+mn-lt"/>
                <a:cs typeface="+mn-lt"/>
              </a:rPr>
              <a:t>C</a:t>
            </a:r>
            <a:r>
              <a:rPr lang="en-GB" sz="1400">
                <a:latin typeface="Arial"/>
                <a:ea typeface="+mn-lt"/>
                <a:cs typeface="+mn-lt"/>
              </a:rPr>
              <a:t>ontinuing military research, the concept for range adjustment is based upon that of a mortar. Mortars, again popular in the late 19</a:t>
            </a:r>
            <a:r>
              <a:rPr lang="en-GB" sz="1400" baseline="30000">
                <a:latin typeface="Arial"/>
                <a:ea typeface="+mn-lt"/>
                <a:cs typeface="+mn-lt"/>
              </a:rPr>
              <a:t>th</a:t>
            </a:r>
            <a:r>
              <a:rPr lang="en-GB" sz="1400" dirty="0">
                <a:latin typeface="Arial"/>
                <a:ea typeface="+mn-lt"/>
                <a:cs typeface="+mn-lt"/>
              </a:rPr>
              <a:t> </a:t>
            </a:r>
            <a:r>
              <a:rPr lang="en-GB" sz="1400">
                <a:latin typeface="Arial"/>
                <a:ea typeface="+mn-lt"/>
                <a:cs typeface="+mn-lt"/>
              </a:rPr>
              <a:t>Century, fire their projectiles in a parabola. This results in the projectile landing upon its target, which is ideal for hitting the horizontal target with our line launcher. While more modern mortars feature electronic sights, the budget required a less complex system, so one which elevated the front of the barrel to specified increments was devised, with the increments found using the equation:</a:t>
            </a:r>
            <a:endParaRPr lang="en-GB" sz="1400" dirty="0">
              <a:latin typeface="Arial"/>
              <a:ea typeface="+mn-lt"/>
              <a:cs typeface="+mn-lt"/>
            </a:endParaRPr>
          </a:p>
          <a:p>
            <a:r>
              <a:rPr lang="en-GB" sz="1400">
                <a:latin typeface="Arial"/>
                <a:ea typeface="+mn-lt"/>
                <a:cs typeface="+mn-lt"/>
              </a:rPr>
              <a:t>displacement=v×t×sin(θ)</a:t>
            </a:r>
            <a:endParaRPr lang="en-GB" sz="1400" dirty="0">
              <a:latin typeface="Arial"/>
              <a:ea typeface="+mn-lt"/>
              <a:cs typeface="+mn-lt"/>
            </a:endParaRPr>
          </a:p>
          <a:p>
            <a:r>
              <a:rPr lang="en-GB" sz="1400">
                <a:latin typeface="Arial"/>
                <a:ea typeface="+mn-lt"/>
                <a:cs typeface="+mn-lt"/>
              </a:rPr>
              <a:t> (scienceabc.com, 2018) </a:t>
            </a:r>
            <a:endParaRPr lang="en-GB" sz="1400" dirty="0">
              <a:latin typeface="Arial"/>
              <a:ea typeface="+mn-lt"/>
              <a:cs typeface="+mn-lt"/>
            </a:endParaRPr>
          </a:p>
          <a:p>
            <a:endParaRPr lang="en-GB" sz="1400" dirty="0">
              <a:ea typeface="+mn-lt"/>
              <a:cs typeface="+mn-lt"/>
            </a:endParaRPr>
          </a:p>
          <a:p>
            <a:pPr algn="l"/>
            <a:endParaRPr lang="en-GB" sz="1400" dirty="0">
              <a:cs typeface="Calibri"/>
            </a:endParaRPr>
          </a:p>
        </p:txBody>
      </p:sp>
      <p:pic>
        <p:nvPicPr>
          <p:cNvPr id="17" name="Picture 17" descr="A person posing for the camera&#10;&#10;Description generated with very high confidence">
            <a:extLst>
              <a:ext uri="{FF2B5EF4-FFF2-40B4-BE49-F238E27FC236}">
                <a16:creationId xmlns:a16="http://schemas.microsoft.com/office/drawing/2014/main" id="{1F0BFFE8-09D9-4837-95A0-E55075506277}"/>
              </a:ext>
            </a:extLst>
          </p:cNvPr>
          <p:cNvPicPr>
            <a:picLocks noChangeAspect="1"/>
          </p:cNvPicPr>
          <p:nvPr/>
        </p:nvPicPr>
        <p:blipFill>
          <a:blip r:embed="rId11"/>
          <a:stretch>
            <a:fillRect/>
          </a:stretch>
        </p:blipFill>
        <p:spPr>
          <a:xfrm>
            <a:off x="1799122" y="2119727"/>
            <a:ext cx="1283041" cy="1721860"/>
          </a:xfrm>
          <a:prstGeom prst="rect">
            <a:avLst/>
          </a:prstGeom>
        </p:spPr>
      </p:pic>
      <p:pic>
        <p:nvPicPr>
          <p:cNvPr id="19" name="Picture 19" descr="A bunch of different types of vehicles&#10;&#10;Description generated with high confidence">
            <a:extLst>
              <a:ext uri="{FF2B5EF4-FFF2-40B4-BE49-F238E27FC236}">
                <a16:creationId xmlns:a16="http://schemas.microsoft.com/office/drawing/2014/main" id="{71BAD171-B56A-467C-AB68-5E6A93917428}"/>
              </a:ext>
            </a:extLst>
          </p:cNvPr>
          <p:cNvPicPr>
            <a:picLocks noChangeAspect="1"/>
          </p:cNvPicPr>
          <p:nvPr/>
        </p:nvPicPr>
        <p:blipFill>
          <a:blip r:embed="rId12"/>
          <a:stretch>
            <a:fillRect/>
          </a:stretch>
        </p:blipFill>
        <p:spPr>
          <a:xfrm>
            <a:off x="13608789" y="11382742"/>
            <a:ext cx="4598456" cy="2986992"/>
          </a:xfrm>
          <a:prstGeom prst="rect">
            <a:avLst/>
          </a:prstGeom>
        </p:spPr>
      </p:pic>
      <p:sp>
        <p:nvSpPr>
          <p:cNvPr id="21" name="TextBox 20">
            <a:extLst>
              <a:ext uri="{FF2B5EF4-FFF2-40B4-BE49-F238E27FC236}">
                <a16:creationId xmlns:a16="http://schemas.microsoft.com/office/drawing/2014/main" id="{6C48A264-8B89-48F9-BC33-880D11FB9DC8}"/>
              </a:ext>
            </a:extLst>
          </p:cNvPr>
          <p:cNvSpPr txBox="1"/>
          <p:nvPr/>
        </p:nvSpPr>
        <p:spPr>
          <a:xfrm>
            <a:off x="13489190" y="6616914"/>
            <a:ext cx="3996393"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cs typeface="Calibri"/>
              </a:rPr>
              <a:t>Safety System</a:t>
            </a:r>
          </a:p>
          <a:p>
            <a:endParaRPr lang="en-GB" sz="1400" b="1" u="sng" dirty="0">
              <a:latin typeface="Arial"/>
              <a:cs typeface="Calibri"/>
            </a:endParaRPr>
          </a:p>
          <a:p>
            <a:r>
              <a:rPr lang="en-GB" sz="1400" dirty="0">
                <a:latin typeface="Arial"/>
                <a:cs typeface="Calibri"/>
              </a:rPr>
              <a:t>To prevent miss fire the safety system will employ methods used in military equipment, and will be based primarily on systems utilised in military aircraft such as </a:t>
            </a:r>
            <a:r>
              <a:rPr lang="en-GB" sz="1400">
                <a:latin typeface="Arial"/>
                <a:cs typeface="Calibri"/>
              </a:rPr>
              <a:t>the SR71 Blackbird (Fig.6). The critical systems require </a:t>
            </a:r>
            <a:r>
              <a:rPr lang="en-GB" sz="1400" dirty="0">
                <a:latin typeface="Arial"/>
                <a:cs typeface="Calibri"/>
              </a:rPr>
              <a:t>either the use of a cover for a toggle switch to prevent accidental arming, plus the use of both a primary and secondary switch with a telltale light which illuminates upon the arming of the first switch. This gives a 3 tier safety system. This system will be utilised for the line launcher to ensure safety for both the time during times of reloading and preparation, and to any spectators in the area. The first switch in the Line Launchers' system is guarded to prevent accidental operation, then once this switch is activated a telltale light illuminates. The secondary switch is now armed and the launcher will fire upon activation of this switch.</a:t>
            </a:r>
          </a:p>
        </p:txBody>
      </p:sp>
      <p:sp>
        <p:nvSpPr>
          <p:cNvPr id="22" name="TextBox 21">
            <a:extLst>
              <a:ext uri="{FF2B5EF4-FFF2-40B4-BE49-F238E27FC236}">
                <a16:creationId xmlns:a16="http://schemas.microsoft.com/office/drawing/2014/main" id="{4A509462-C858-4EC8-81F1-A2B73DCEB3C9}"/>
              </a:ext>
            </a:extLst>
          </p:cNvPr>
          <p:cNvSpPr txBox="1"/>
          <p:nvPr/>
        </p:nvSpPr>
        <p:spPr>
          <a:xfrm>
            <a:off x="13664666" y="14957423"/>
            <a:ext cx="2743199"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cs typeface="Calibri"/>
              </a:rPr>
              <a:t>Trigger Mechanism</a:t>
            </a:r>
            <a:endParaRPr lang="en-GB" sz="1400" dirty="0">
              <a:latin typeface="Arial"/>
              <a:cs typeface="Calibri"/>
            </a:endParaRPr>
          </a:p>
          <a:p>
            <a:endParaRPr lang="en-GB" sz="1400" b="1" u="sng" dirty="0">
              <a:latin typeface="Arial"/>
              <a:cs typeface="Calibri"/>
            </a:endParaRPr>
          </a:p>
          <a:p>
            <a:r>
              <a:rPr lang="en-GB" sz="1400" dirty="0">
                <a:latin typeface="Arial"/>
                <a:cs typeface="Calibri"/>
              </a:rPr>
              <a:t>The trigger used in this project is that of a sprinkler system valve as per the air cannon built on the instructables website </a:t>
            </a:r>
            <a:r>
              <a:rPr lang="en-GB" sz="1400" dirty="0">
                <a:ea typeface="+mn-lt"/>
                <a:cs typeface="+mn-lt"/>
              </a:rPr>
              <a:t>(Instructables, 2020) </a:t>
            </a:r>
            <a:r>
              <a:rPr lang="en-GB" sz="1400" dirty="0">
                <a:latin typeface="Arial"/>
                <a:ea typeface="+mn-lt"/>
                <a:cs typeface="+mn-lt"/>
              </a:rPr>
              <a:t>This system was employed due to the cost of dedicated pneumatic valves available. This can then be triggered by the above safety system attached </a:t>
            </a:r>
            <a:r>
              <a:rPr lang="en-GB" sz="1400">
                <a:latin typeface="Arial"/>
                <a:ea typeface="+mn-lt"/>
                <a:cs typeface="+mn-lt"/>
              </a:rPr>
              <a:t>to a 12v source. Figure 7 shows the sprinkler attached to lengths of PVC pipe to create a similar system to that required by the regulations of this project. The air cannon in Figure 7 was also fired at 60psi which is twice the figure which will be employed in this case.</a:t>
            </a:r>
            <a:endParaRPr lang="en-GB" sz="1400" b="1" u="sng">
              <a:latin typeface="Arial"/>
              <a:cs typeface="Calibri"/>
            </a:endParaRPr>
          </a:p>
        </p:txBody>
      </p:sp>
      <p:pic>
        <p:nvPicPr>
          <p:cNvPr id="24" name="Picture 24" descr="A picture containing sitting, table, wooden, white&#10;&#10;Description generated with very high confidence">
            <a:extLst>
              <a:ext uri="{FF2B5EF4-FFF2-40B4-BE49-F238E27FC236}">
                <a16:creationId xmlns:a16="http://schemas.microsoft.com/office/drawing/2014/main" id="{30DE1B62-3B31-4EEE-B587-250AC1CFFF03}"/>
              </a:ext>
            </a:extLst>
          </p:cNvPr>
          <p:cNvPicPr>
            <a:picLocks noChangeAspect="1"/>
          </p:cNvPicPr>
          <p:nvPr/>
        </p:nvPicPr>
        <p:blipFill>
          <a:blip r:embed="rId13"/>
          <a:stretch>
            <a:fillRect/>
          </a:stretch>
        </p:blipFill>
        <p:spPr>
          <a:xfrm>
            <a:off x="13751456" y="20068073"/>
            <a:ext cx="4312917" cy="3232330"/>
          </a:xfrm>
          <a:prstGeom prst="rect">
            <a:avLst/>
          </a:prstGeom>
        </p:spPr>
      </p:pic>
      <p:sp>
        <p:nvSpPr>
          <p:cNvPr id="26" name="TextBox 25">
            <a:extLst>
              <a:ext uri="{FF2B5EF4-FFF2-40B4-BE49-F238E27FC236}">
                <a16:creationId xmlns:a16="http://schemas.microsoft.com/office/drawing/2014/main" id="{38DBCE69-9948-4317-B6A1-09254B5E52C5}"/>
              </a:ext>
            </a:extLst>
          </p:cNvPr>
          <p:cNvSpPr txBox="1"/>
          <p:nvPr/>
        </p:nvSpPr>
        <p:spPr>
          <a:xfrm>
            <a:off x="13744133" y="23551627"/>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Fig. 7, Sprinkler valve based air cannon</a:t>
            </a:r>
            <a:r>
              <a:rPr lang="en-GB" sz="1000">
                <a:ea typeface="+mn-lt"/>
                <a:cs typeface="+mn-lt"/>
              </a:rPr>
              <a:t>(Instructables, 2020)</a:t>
            </a:r>
            <a:endParaRPr lang="en-GB" sz="5450" dirty="0">
              <a:cs typeface="Calibri"/>
            </a:endParaRPr>
          </a:p>
        </p:txBody>
      </p:sp>
      <p:pic>
        <p:nvPicPr>
          <p:cNvPr id="27" name="Picture 28" descr="A close up of a logo&#10;&#10;Description generated with very high confidence">
            <a:extLst>
              <a:ext uri="{FF2B5EF4-FFF2-40B4-BE49-F238E27FC236}">
                <a16:creationId xmlns:a16="http://schemas.microsoft.com/office/drawing/2014/main" id="{8F948BAD-2602-4803-AB99-FB2033AD5078}"/>
              </a:ext>
            </a:extLst>
          </p:cNvPr>
          <p:cNvPicPr>
            <a:picLocks noChangeAspect="1"/>
          </p:cNvPicPr>
          <p:nvPr/>
        </p:nvPicPr>
        <p:blipFill>
          <a:blip r:embed="rId14"/>
          <a:stretch>
            <a:fillRect/>
          </a:stretch>
        </p:blipFill>
        <p:spPr>
          <a:xfrm>
            <a:off x="8980042" y="24927967"/>
            <a:ext cx="5137805" cy="2931235"/>
          </a:xfrm>
          <a:prstGeom prst="rect">
            <a:avLst/>
          </a:prstGeom>
        </p:spPr>
      </p:pic>
      <p:sp>
        <p:nvSpPr>
          <p:cNvPr id="33" name="TextBox 32">
            <a:extLst>
              <a:ext uri="{FF2B5EF4-FFF2-40B4-BE49-F238E27FC236}">
                <a16:creationId xmlns:a16="http://schemas.microsoft.com/office/drawing/2014/main" id="{3B709327-E887-44BE-8291-70A2777A7917}"/>
              </a:ext>
            </a:extLst>
          </p:cNvPr>
          <p:cNvSpPr txBox="1"/>
          <p:nvPr/>
        </p:nvSpPr>
        <p:spPr>
          <a:xfrm>
            <a:off x="460472" y="17526459"/>
            <a:ext cx="5154409" cy="54553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ea typeface="+mn-lt"/>
                <a:cs typeface="+mn-lt"/>
              </a:rPr>
              <a:t>Line management </a:t>
            </a:r>
            <a:endParaRPr lang="en-GB" sz="1400">
              <a:latin typeface="Arial"/>
              <a:ea typeface="+mn-lt"/>
              <a:cs typeface="+mn-lt"/>
            </a:endParaRPr>
          </a:p>
          <a:p>
            <a:endParaRPr lang="en-GB" sz="1400" b="1" u="sng" dirty="0">
              <a:latin typeface="Arial"/>
              <a:ea typeface="+mn-lt"/>
              <a:cs typeface="+mn-lt"/>
            </a:endParaRPr>
          </a:p>
          <a:p>
            <a:r>
              <a:rPr lang="en-GB" sz="1400">
                <a:latin typeface="Arial"/>
                <a:ea typeface="+mn-lt"/>
                <a:cs typeface="+mn-lt"/>
              </a:rPr>
              <a:t>The main considerations of the line management is; keeping the line attached to the system and reducing if not stopping the chances of the line tangling.</a:t>
            </a:r>
            <a:r>
              <a:rPr lang="en-GB" sz="1400" dirty="0">
                <a:latin typeface="Arial"/>
                <a:ea typeface="+mn-lt"/>
                <a:cs typeface="+mn-lt"/>
              </a:rPr>
              <a:t> </a:t>
            </a:r>
          </a:p>
          <a:p>
            <a:r>
              <a:rPr lang="en-GB" sz="1400">
                <a:latin typeface="Arial"/>
                <a:ea typeface="+mn-lt"/>
                <a:cs typeface="+mn-lt"/>
              </a:rPr>
              <a:t>Keeping the line attached to the system was spoken about in part 1 of the project. The idea was to attach the line to the external side of the barrel. This was done, as can be seen in figure 3, by using a hook. This was a simple squared plastic hook, glued to the side of the barrel. This hooked turned in on itself, to further reduce the line slipping of during firing. The use of the plastic material was to save on both cost and weight, as well as ease of production as its easier working with plastics than metal.</a:t>
            </a:r>
          </a:p>
          <a:p>
            <a:r>
              <a:rPr lang="en-GB" sz="1400">
                <a:latin typeface="Arial"/>
                <a:ea typeface="+mn-lt"/>
                <a:cs typeface="+mn-lt"/>
              </a:rPr>
              <a:t>To reduce the chance of tangling, the plan was to take inspiration from whaling harpoons figure 4. The design used in these is to have the line stored externally, coiled naturally on the floor, this means that during flight, the line can unravel in its natural desired way. The use of this design also kept costs and production low, as there was no need to make any kind of storage device.</a:t>
            </a:r>
          </a:p>
          <a:p>
            <a:endParaRPr lang="en-GB" sz="5450" dirty="0">
              <a:cs typeface="Calibri"/>
            </a:endParaRPr>
          </a:p>
        </p:txBody>
      </p:sp>
      <p:pic>
        <p:nvPicPr>
          <p:cNvPr id="38" name="Picture 38" descr="A close up of text on a white background&#10;&#10;Description generated with high confidence">
            <a:extLst>
              <a:ext uri="{FF2B5EF4-FFF2-40B4-BE49-F238E27FC236}">
                <a16:creationId xmlns:a16="http://schemas.microsoft.com/office/drawing/2014/main" id="{CEDE4DD8-D53F-49C4-A7D8-E96C074FF6E0}"/>
              </a:ext>
            </a:extLst>
          </p:cNvPr>
          <p:cNvPicPr>
            <a:picLocks noChangeAspect="1"/>
          </p:cNvPicPr>
          <p:nvPr/>
        </p:nvPicPr>
        <p:blipFill>
          <a:blip r:embed="rId15"/>
          <a:stretch>
            <a:fillRect/>
          </a:stretch>
        </p:blipFill>
        <p:spPr>
          <a:xfrm>
            <a:off x="721217" y="24257029"/>
            <a:ext cx="4883994" cy="3512152"/>
          </a:xfrm>
          <a:prstGeom prst="rect">
            <a:avLst/>
          </a:prstGeom>
        </p:spPr>
      </p:pic>
      <p:sp>
        <p:nvSpPr>
          <p:cNvPr id="40" name="TextBox 39">
            <a:extLst>
              <a:ext uri="{FF2B5EF4-FFF2-40B4-BE49-F238E27FC236}">
                <a16:creationId xmlns:a16="http://schemas.microsoft.com/office/drawing/2014/main" id="{407A947E-6D0C-4D3C-9699-A3E7FB174729}"/>
              </a:ext>
            </a:extLst>
          </p:cNvPr>
          <p:cNvSpPr txBox="1"/>
          <p:nvPr/>
        </p:nvSpPr>
        <p:spPr>
          <a:xfrm>
            <a:off x="635052" y="27864843"/>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Fig. 3, Technical drawing of the barrel </a:t>
            </a:r>
            <a:r>
              <a:rPr lang="en-GB" sz="1000">
                <a:cs typeface="Calibri"/>
              </a:rPr>
              <a:t>used for this project</a:t>
            </a:r>
            <a:endParaRPr lang="en-GB" sz="1000" dirty="0">
              <a:cs typeface="Calibri"/>
            </a:endParaRPr>
          </a:p>
        </p:txBody>
      </p:sp>
      <p:sp>
        <p:nvSpPr>
          <p:cNvPr id="42" name="TextBox 41">
            <a:extLst>
              <a:ext uri="{FF2B5EF4-FFF2-40B4-BE49-F238E27FC236}">
                <a16:creationId xmlns:a16="http://schemas.microsoft.com/office/drawing/2014/main" id="{B99E6A55-A86C-4CFA-9706-F5A98E16924E}"/>
              </a:ext>
            </a:extLst>
          </p:cNvPr>
          <p:cNvSpPr txBox="1"/>
          <p:nvPr/>
        </p:nvSpPr>
        <p:spPr>
          <a:xfrm>
            <a:off x="6780320" y="18161815"/>
            <a:ext cx="6058613" cy="50244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ea typeface="+mn-lt"/>
                <a:cs typeface="+mn-lt"/>
              </a:rPr>
              <a:t>Barrel </a:t>
            </a:r>
            <a:endParaRPr lang="en-GB" sz="1400">
              <a:latin typeface="Arial"/>
              <a:ea typeface="+mn-lt"/>
              <a:cs typeface="+mn-lt"/>
            </a:endParaRPr>
          </a:p>
          <a:p>
            <a:endParaRPr lang="en-GB" sz="1400" b="1" u="sng" dirty="0">
              <a:latin typeface="Arial"/>
              <a:ea typeface="+mn-lt"/>
              <a:cs typeface="+mn-lt"/>
            </a:endParaRPr>
          </a:p>
          <a:p>
            <a:r>
              <a:rPr lang="en-GB" sz="1400">
                <a:latin typeface="Arial"/>
                <a:ea typeface="+mn-lt"/>
                <a:cs typeface="+mn-lt"/>
              </a:rPr>
              <a:t>The original design ideas for the barrel were to have it at an inner diameter of 42mm as this was just slightly larger than the squash ball, which meant a reduction in the chance of pressure loss during firing, as well as reduction drag from friction on the barrel wall. However, in the end the barrel ended up having an inner diameter of 50mm. the reason for this was that we could not find any PVC tubing at the designed diameter, so 50mm was the closest and most logical size to move to. </a:t>
            </a:r>
          </a:p>
          <a:p>
            <a:r>
              <a:rPr lang="en-GB" sz="1400">
                <a:latin typeface="Arial"/>
                <a:ea typeface="+mn-lt"/>
                <a:cs typeface="+mn-lt"/>
              </a:rPr>
              <a:t>To reduce the affect of this increased diameter, it was worked out wadding was the solution. This is a similar idea as to that used in muskets figure 5, the idea being that it stops the gases used to propel the projectile from moving round the projectile, meaning that the force produced by the gas will act on the projectile, in the case of our line launcher, this projectile is the squash ball.</a:t>
            </a:r>
          </a:p>
          <a:p>
            <a:r>
              <a:rPr lang="en-GB" sz="1400">
                <a:latin typeface="Arial"/>
                <a:ea typeface="+mn-lt"/>
                <a:cs typeface="+mn-lt"/>
              </a:rPr>
              <a:t>The length of the barrel is the same in the original design, keeping it at 0.3m. This length allowed the whole system to be kept in the design briefs size limits, this had to be considered, especially taking into account the fact that the barrel will possibly be changing its height angle during firing.</a:t>
            </a:r>
            <a:endParaRPr lang="en-GB" sz="1400">
              <a:latin typeface="Arial"/>
            </a:endParaRPr>
          </a:p>
          <a:p>
            <a:pPr algn="l"/>
            <a:endParaRPr lang="en-GB" sz="5450" dirty="0">
              <a:cs typeface="Calibri"/>
            </a:endParaRPr>
          </a:p>
        </p:txBody>
      </p:sp>
      <p:sp>
        <p:nvSpPr>
          <p:cNvPr id="43" name="TextBox 42">
            <a:extLst>
              <a:ext uri="{FF2B5EF4-FFF2-40B4-BE49-F238E27FC236}">
                <a16:creationId xmlns:a16="http://schemas.microsoft.com/office/drawing/2014/main" id="{0F4B35B5-D489-43EF-890F-B60B135C70F8}"/>
              </a:ext>
            </a:extLst>
          </p:cNvPr>
          <p:cNvSpPr txBox="1"/>
          <p:nvPr/>
        </p:nvSpPr>
        <p:spPr>
          <a:xfrm>
            <a:off x="10432132" y="28055625"/>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Figure. 5, typical wadding set up in a </a:t>
            </a:r>
            <a:r>
              <a:rPr lang="en-GB" sz="1000">
                <a:ea typeface="+mn-lt"/>
                <a:cs typeface="+mn-lt"/>
              </a:rPr>
              <a:t>musket</a:t>
            </a:r>
            <a:r>
              <a:rPr lang="en-GB" sz="1000">
                <a:cs typeface="Calibri"/>
              </a:rPr>
              <a:t>(Ysjournal.com, 2020)</a:t>
            </a:r>
            <a:r>
              <a:rPr lang="en-GB" sz="1000" dirty="0">
                <a:ea typeface="+mn-lt"/>
                <a:cs typeface="+mn-lt"/>
              </a:rPr>
              <a:t> </a:t>
            </a:r>
            <a:endParaRPr lang="en-GB" sz="5450" dirty="0">
              <a:cs typeface="Calibri"/>
            </a:endParaRPr>
          </a:p>
        </p:txBody>
      </p:sp>
      <p:pic>
        <p:nvPicPr>
          <p:cNvPr id="44" name="Picture 44" descr="A person posing for the camera&#10;&#10;Description generated with very high confidence">
            <a:extLst>
              <a:ext uri="{FF2B5EF4-FFF2-40B4-BE49-F238E27FC236}">
                <a16:creationId xmlns:a16="http://schemas.microsoft.com/office/drawing/2014/main" id="{A0ADF006-135C-462B-BA30-A2E4AC64D0E7}"/>
              </a:ext>
            </a:extLst>
          </p:cNvPr>
          <p:cNvPicPr>
            <a:picLocks noChangeAspect="1"/>
          </p:cNvPicPr>
          <p:nvPr/>
        </p:nvPicPr>
        <p:blipFill>
          <a:blip r:embed="rId16"/>
          <a:stretch>
            <a:fillRect/>
          </a:stretch>
        </p:blipFill>
        <p:spPr>
          <a:xfrm>
            <a:off x="356130" y="3834083"/>
            <a:ext cx="1443980" cy="1799685"/>
          </a:xfrm>
          <a:prstGeom prst="rect">
            <a:avLst/>
          </a:prstGeom>
        </p:spPr>
      </p:pic>
      <p:pic>
        <p:nvPicPr>
          <p:cNvPr id="46" name="Picture 46" descr="A wooden boat in a body of water&#10;&#10;Description generated with high confidence">
            <a:extLst>
              <a:ext uri="{FF2B5EF4-FFF2-40B4-BE49-F238E27FC236}">
                <a16:creationId xmlns:a16="http://schemas.microsoft.com/office/drawing/2014/main" id="{F46F7DD4-96F7-4DE3-B604-583F2F054605}"/>
              </a:ext>
            </a:extLst>
          </p:cNvPr>
          <p:cNvPicPr>
            <a:picLocks noChangeAspect="1"/>
          </p:cNvPicPr>
          <p:nvPr/>
        </p:nvPicPr>
        <p:blipFill>
          <a:blip r:embed="rId17"/>
          <a:stretch>
            <a:fillRect/>
          </a:stretch>
        </p:blipFill>
        <p:spPr>
          <a:xfrm>
            <a:off x="6681521" y="22932493"/>
            <a:ext cx="2742459" cy="1625252"/>
          </a:xfrm>
          <a:prstGeom prst="rect">
            <a:avLst/>
          </a:prstGeom>
        </p:spPr>
      </p:pic>
      <p:sp>
        <p:nvSpPr>
          <p:cNvPr id="48" name="TextBox 47">
            <a:extLst>
              <a:ext uri="{FF2B5EF4-FFF2-40B4-BE49-F238E27FC236}">
                <a16:creationId xmlns:a16="http://schemas.microsoft.com/office/drawing/2014/main" id="{B40C859A-324D-4865-942E-8FFEFAEEAEE6}"/>
              </a:ext>
            </a:extLst>
          </p:cNvPr>
          <p:cNvSpPr txBox="1"/>
          <p:nvPr/>
        </p:nvSpPr>
        <p:spPr>
          <a:xfrm>
            <a:off x="6596188" y="24567441"/>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Fig. 4, Whaling Harpoon showing external line coil </a:t>
            </a:r>
            <a:r>
              <a:rPr lang="en-GB" sz="1000">
                <a:ea typeface="+mn-lt"/>
                <a:cs typeface="+mn-lt"/>
              </a:rPr>
              <a:t>(antarctica, 2001)</a:t>
            </a:r>
            <a:endParaRPr lang="en-GB" sz="1000" dirty="0">
              <a:cs typeface="Calibri"/>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637</TotalTime>
  <Words>259</Words>
  <Application>Microsoft Office PowerPoint</Application>
  <PresentationFormat>Custom</PresentationFormat>
  <Paragraphs>16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Aiden Scriven (1803502)</cp:lastModifiedBy>
  <cp:revision>587</cp:revision>
  <dcterms:created xsi:type="dcterms:W3CDTF">2016-02-25T08:27:32Z</dcterms:created>
  <dcterms:modified xsi:type="dcterms:W3CDTF">2020-02-24T17:13:24Z</dcterms:modified>
</cp:coreProperties>
</file>