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7"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 xmlns:p14="http://schemas.microsoft.com/office/powerpoint/2010/main">
        <p14:section name="Default Section" id="{23682C5C-BB7F-49DC-8BFF-9C6108C702FE}">
          <p14:sldIdLst>
            <p14:sldId id="256"/>
            <p14:sldId id="257"/>
            <p14:sldId id="258"/>
            <p14:sldId id="259"/>
          </p14:sldIdLst>
        </p14:section>
      </p14:sectionLst>
    </p:ex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5987" autoAdjust="0"/>
    <p:restoredTop sz="94660"/>
  </p:normalViewPr>
  <p:slideViewPr>
    <p:cSldViewPr snapToGrid="0">
      <p:cViewPr varScale="1">
        <p:scale>
          <a:sx n="70" d="100"/>
          <a:sy n="70" d="100"/>
        </p:scale>
        <p:origin x="-702" y="-108"/>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2"/>
              </a:gs>
              <a:gs pos="100000">
                <a:schemeClr val="accent2">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2"/>
              </a:gs>
              <a:gs pos="100000">
                <a:schemeClr val="accent2">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smtClean="0"/>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2">
                    <a:lumMod val="50000"/>
                  </a:schemeClr>
                </a:solidFill>
              </a:defRPr>
            </a:lvl1pPr>
          </a:lstStyle>
          <a:p>
            <a:fld id="{F7AFFB9B-9FB8-469E-96F9-4D32314110B6}" type="datetimeFigureOut">
              <a:rPr lang="en-US" smtClean="0"/>
              <a:pPr/>
              <a:t>11/21/2017</a:t>
            </a:fld>
            <a:endParaRPr lang="en-US" dirty="0"/>
          </a:p>
        </p:txBody>
      </p:sp>
      <p:sp>
        <p:nvSpPr>
          <p:cNvPr id="5" name="Footer Placeholder 4"/>
          <p:cNvSpPr>
            <a:spLocks noGrp="1"/>
          </p:cNvSpPr>
          <p:nvPr>
            <p:ph type="ftr" sz="quarter" idx="11"/>
          </p:nvPr>
        </p:nvSpPr>
        <p:spPr>
          <a:xfrm rot="21420000">
            <a:off x="-9144" y="4882896"/>
            <a:ext cx="4050792" cy="1197864"/>
          </a:xfrm>
        </p:spPr>
        <p:txBody>
          <a:bodyPr vert="horz" lIns="91440" tIns="45720" rIns="91440" bIns="45720" rtlCol="0" anchor="ctr"/>
          <a:lstStyle>
            <a:lvl1pPr algn="r">
              <a:defRPr lang="en-US" sz="5400" dirty="0"/>
            </a:lvl1pPr>
          </a:lstStyle>
          <a:p>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smtClean="0"/>
              <a:pPr/>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 xmlns:p14="http://schemas.microsoft.com/office/powerpoint/2010/main" val="39059040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smtClean="0"/>
              <a:pPr/>
              <a:t>11/21/2017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 xmlns:p14="http://schemas.microsoft.com/office/powerpoint/2010/main" val="39056611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smtClean="0"/>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F7F47CF-67C9-420C-80A5-E2069FF0C2DF}" type="datetimeFigureOut">
              <a:rPr lang="en-US" smtClean="0"/>
              <a:pPr/>
              <a:t>11/21/2017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 xmlns:p14="http://schemas.microsoft.com/office/powerpoint/2010/main" val="14591973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E22DC73-F065-42F5-A9F2-D90B2E42A0B3}" type="datetimeFigureOut">
              <a:rPr lang="en-US" smtClean="0"/>
              <a:pPr/>
              <a:t>11/21/2017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 xmlns:p14="http://schemas.microsoft.com/office/powerpoint/2010/main" val="3530208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6BEA702-9B29-41CC-9BCC-3DF8A0D379FE}" type="datetimeFigureOut">
              <a:rPr lang="en-US" smtClean="0"/>
              <a:pPr/>
              <a:t>11/21/2017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 xmlns:p14="http://schemas.microsoft.com/office/powerpoint/2010/main" val="3075079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97649AC-CB8F-4FF1-9A34-5861C74DD0A7}" type="datetimeFigureOut">
              <a:rPr lang="en-US" smtClean="0"/>
              <a:pPr/>
              <a:t>11/21/2017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 xmlns:p14="http://schemas.microsoft.com/office/powerpoint/2010/main" val="39339919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smtClean="0"/>
              <a:pPr/>
              <a:t>11/21/2017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 xmlns:p14="http://schemas.microsoft.com/office/powerpoint/2010/main" val="36084542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smtClean="0"/>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0C3BFE2-83B7-4B0A-B9D3-AB28331082B3}" type="datetimeFigureOut">
              <a:rPr lang="en-US" smtClean="0"/>
              <a:pPr/>
              <a:t>11/21/2017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 xmlns:p14="http://schemas.microsoft.com/office/powerpoint/2010/main" val="36749373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2EF78E3-FDA3-4D28-AAA2-0B81F349A39D}" type="datetimeFigureOut">
              <a:rPr lang="en-US" smtClean="0"/>
              <a:pPr/>
              <a:t>11/21/2017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 xmlns:p14="http://schemas.microsoft.com/office/powerpoint/2010/main" val="3208514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41D2AC3-6A0B-4169-B1EA-E3AE8B351BDD}" type="datetimeFigureOut">
              <a:rPr lang="en-US" smtClean="0"/>
              <a:pPr/>
              <a:t>11/21/2017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 xmlns:p14="http://schemas.microsoft.com/office/powerpoint/2010/main" val="2792696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D4B9363-8B87-41B7-9F8E-64519CBB8F34}" type="datetimeFigureOut">
              <a:rPr lang="en-US" smtClean="0"/>
              <a:pPr/>
              <a:t>11/21/2017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 xmlns:p14="http://schemas.microsoft.com/office/powerpoint/2010/main" val="6281773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AEF5746-5284-4951-9F37-7AE924EDBCB7}" type="datetimeFigureOut">
              <a:rPr lang="en-US" smtClean="0"/>
              <a:pPr/>
              <a:t>11/21/2017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 xmlns:p14="http://schemas.microsoft.com/office/powerpoint/2010/main" val="6605701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2398B29-7265-4A65-A2A4-6703C057B7C1}" type="datetimeFigureOut">
              <a:rPr lang="en-US" smtClean="0"/>
              <a:pPr/>
              <a:t>11/21/2017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 xmlns:p14="http://schemas.microsoft.com/office/powerpoint/2010/main" val="16025820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smtClean="0"/>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28FBA082-94DF-4C4B-A041-6624924AB0A8}" type="datetimeFigureOut">
              <a:rPr lang="en-US" smtClean="0"/>
              <a:pPr/>
              <a:t>11/21/2017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 xmlns:p14="http://schemas.microsoft.com/office/powerpoint/2010/main" val="7396918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smtClean="0"/>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B27686C4-3AB5-4E0C-86CA-FB108C350AA9}" type="datetimeFigureOut">
              <a:rPr lang="en-US" smtClean="0"/>
              <a:pPr/>
              <a:t>11/21/2017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 xmlns:p14="http://schemas.microsoft.com/office/powerpoint/2010/main" val="31018132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9FF1211-4E0C-4AB3-B04F-585959BDAFE8}" type="datetimeFigureOut">
              <a:rPr lang="en-US" smtClean="0"/>
              <a:pPr/>
              <a:t>11/21/2017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 xmlns:p14="http://schemas.microsoft.com/office/powerpoint/2010/main" val="41475584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8BDECAF-D3BE-4069-9C78-642ECCD01477}" type="datetimeFigureOut">
              <a:rPr lang="en-US" smtClean="0"/>
              <a:pPr/>
              <a:t>11/21/2017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 xmlns:p14="http://schemas.microsoft.com/office/powerpoint/2010/main" val="372411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2"/>
                </a:gs>
                <a:gs pos="100000">
                  <a:schemeClr val="accent2">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2">
                    <a:lumMod val="50000"/>
                  </a:schemeClr>
                </a:solidFill>
              </a:defRPr>
            </a:lvl1pPr>
          </a:lstStyle>
          <a:p>
            <a:fld id="{C35BB1C6-BF8F-4481-8AB2-603A1C8A906A}" type="datetimeFigureOut">
              <a:rPr lang="en-US" smtClean="0"/>
              <a:pPr/>
              <a:t>11/21/2017</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2">
                    <a:lumMod val="5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2">
                    <a:lumMod val="50000"/>
                  </a:schemeClr>
                </a:solidFill>
              </a:defRPr>
            </a:lvl1pPr>
          </a:lstStyle>
          <a:p>
            <a:fld id="{6D22F896-40B5-4ADD-8801-0D06FADFA095}" type="slidenum">
              <a:rPr lang="en-US" smtClean="0"/>
              <a:pPr/>
              <a:t>‹#›</a:t>
            </a:fld>
            <a:endParaRPr lang="en-US" dirty="0"/>
          </a:p>
        </p:txBody>
      </p:sp>
    </p:spTree>
    <p:extLst>
      <p:ext uri="{BB962C8B-B14F-4D97-AF65-F5344CB8AC3E}">
        <p14:creationId xmlns="" xmlns:p14="http://schemas.microsoft.com/office/powerpoint/2010/main" val="2268550248"/>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 id="2147483704" r:id="rId17"/>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v.qq.com/x/page/c0173o42yyi.html"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smtClean="0"/>
              <a:t>International business communication</a:t>
            </a:r>
            <a:endParaRPr lang="en-GB" dirty="0"/>
          </a:p>
        </p:txBody>
      </p:sp>
      <p:sp>
        <p:nvSpPr>
          <p:cNvPr id="3" name="Subtitle 2"/>
          <p:cNvSpPr>
            <a:spLocks noGrp="1"/>
          </p:cNvSpPr>
          <p:nvPr>
            <p:ph type="subTitle" idx="1"/>
          </p:nvPr>
        </p:nvSpPr>
        <p:spPr/>
        <p:txBody>
          <a:bodyPr/>
          <a:lstStyle/>
          <a:p>
            <a:r>
              <a:rPr lang="en-US" dirty="0" err="1" smtClean="0"/>
              <a:t>groupon’s</a:t>
            </a:r>
            <a:r>
              <a:rPr lang="en-US" dirty="0" smtClean="0"/>
              <a:t> attempt to enter CHINA</a:t>
            </a:r>
            <a:endParaRPr lang="en-GB" dirty="0"/>
          </a:p>
        </p:txBody>
      </p:sp>
      <p:pic>
        <p:nvPicPr>
          <p:cNvPr id="4" name="Picture 3"/>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rot="21381770">
            <a:off x="975345" y="2711683"/>
            <a:ext cx="2955680" cy="1941757"/>
          </a:xfrm>
          <a:prstGeom prst="rect">
            <a:avLst/>
          </a:prstGeom>
        </p:spPr>
      </p:pic>
    </p:spTree>
    <p:extLst>
      <p:ext uri="{BB962C8B-B14F-4D97-AF65-F5344CB8AC3E}">
        <p14:creationId xmlns="" xmlns:p14="http://schemas.microsoft.com/office/powerpoint/2010/main" val="1870065076"/>
      </p:ext>
    </p:extLst>
  </p:cSld>
  <p:clrMapOvr>
    <a:masterClrMapping/>
  </p:clrMapOvr>
  <p:transition spd="slow">
    <p:wedg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a:t>
            </a:r>
            <a:r>
              <a:rPr lang="en-US" dirty="0" err="1" smtClean="0"/>
              <a:t>groupon</a:t>
            </a:r>
            <a:endParaRPr lang="en-GB" dirty="0"/>
          </a:p>
        </p:txBody>
      </p:sp>
      <p:pic>
        <p:nvPicPr>
          <p:cNvPr id="10" name="Content Placeholder 9"/>
          <p:cNvPicPr>
            <a:picLocks noGrp="1" noChangeAspect="1"/>
          </p:cNvPicPr>
          <p:nvPr>
            <p:ph sz="quarter" idx="13"/>
          </p:nvPr>
        </p:nvPicPr>
        <p:blipFill>
          <a:blip r:embed="rId2">
            <a:extLst>
              <a:ext uri="{28A0092B-C50C-407E-A947-70E740481C1C}">
                <a14:useLocalDpi xmlns="" xmlns:a14="http://schemas.microsoft.com/office/drawing/2010/main" val="0"/>
              </a:ext>
            </a:extLst>
          </a:blip>
          <a:stretch>
            <a:fillRect/>
          </a:stretch>
        </p:blipFill>
        <p:spPr>
          <a:xfrm>
            <a:off x="0" y="2119746"/>
            <a:ext cx="3948545" cy="2862322"/>
          </a:xfrm>
        </p:spPr>
      </p:pic>
      <p:sp>
        <p:nvSpPr>
          <p:cNvPr id="6" name="TextBox 5"/>
          <p:cNvSpPr txBox="1"/>
          <p:nvPr/>
        </p:nvSpPr>
        <p:spPr>
          <a:xfrm>
            <a:off x="4164676" y="2119746"/>
            <a:ext cx="7439891" cy="286232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a:t>Groupon is an American worldwide e-commerce marketplace connecting subscribers with local merchants by offering activities, travel, goods and services in more than 28 countries. Based in Chicago, Groupon was launched in November 2008, and the first market for Groupon was Chicago, followed soon thereafter by Boston, New York City and Toronto. By October 2010, Groupon was available in 150 cities in North America and 100 cities in Europe, Asia and South America, and had 35 million registered users. By the end of March 2015, Groupon served more than 500 cities worldwide, nearly 48.1 million active customers and featured more than 425,000 active deals </a:t>
            </a:r>
            <a:r>
              <a:rPr lang="en-GB" dirty="0" smtClean="0"/>
              <a:t>globally. [ Groupon U.S. 2017]</a:t>
            </a:r>
            <a:endParaRPr lang="en-GB" dirty="0"/>
          </a:p>
        </p:txBody>
      </p:sp>
    </p:spTree>
    <p:extLst>
      <p:ext uri="{BB962C8B-B14F-4D97-AF65-F5344CB8AC3E}">
        <p14:creationId xmlns="" xmlns:p14="http://schemas.microsoft.com/office/powerpoint/2010/main" val="10059326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‘Chinese </a:t>
            </a:r>
            <a:r>
              <a:rPr lang="en-US" dirty="0" err="1" smtClean="0"/>
              <a:t>groupon</a:t>
            </a:r>
            <a:r>
              <a:rPr lang="en-US" dirty="0" smtClean="0"/>
              <a:t>’ - gaopeng</a:t>
            </a:r>
            <a:endParaRPr lang="en-GB" dirty="0"/>
          </a:p>
        </p:txBody>
      </p:sp>
      <p:sp>
        <p:nvSpPr>
          <p:cNvPr id="3" name="Content Placeholder 2"/>
          <p:cNvSpPr>
            <a:spLocks noGrp="1"/>
          </p:cNvSpPr>
          <p:nvPr>
            <p:ph sz="quarter" idx="13"/>
          </p:nvPr>
        </p:nvSpPr>
        <p:spPr>
          <a:xfrm>
            <a:off x="0" y="1951630"/>
            <a:ext cx="5964072" cy="2388358"/>
          </a:xfrm>
        </p:spPr>
        <p:txBody>
          <a:bodyPr>
            <a:normAutofit fontScale="85000" lnSpcReduction="10000"/>
          </a:bodyPr>
          <a:lstStyle/>
          <a:p>
            <a:r>
              <a:rPr lang="en-GB" sz="1800" dirty="0" smtClean="0"/>
              <a:t>Groupon have entered into Chinese market in 2011. The headquarter was established in Beijing. At the beginning, there are too many competitors in Chinese market and groupon have faced some risks. Groupon  had a cooperation with  tencent to develop the online business, as well as changing its name to ‘gaopeng. Com’ The main businesses of gaopeng were </a:t>
            </a:r>
            <a:r>
              <a:rPr lang="en-GB" sz="1800" dirty="0" err="1" smtClean="0"/>
              <a:t>wechat</a:t>
            </a:r>
            <a:r>
              <a:rPr lang="en-GB" sz="1800" dirty="0" smtClean="0"/>
              <a:t> management and group-buying online. Video  about gaopeng: </a:t>
            </a:r>
            <a:r>
              <a:rPr lang="en-GB" sz="1800" dirty="0" smtClean="0">
                <a:hlinkClick r:id="rId2"/>
              </a:rPr>
              <a:t>https://v.qq.com/x/page/c0173o42yyi.html</a:t>
            </a:r>
            <a:r>
              <a:rPr lang="en-GB" sz="1800" dirty="0" smtClean="0"/>
              <a:t> [tencent 2017]</a:t>
            </a:r>
          </a:p>
          <a:p>
            <a:endParaRPr lang="en-GB" dirty="0"/>
          </a:p>
        </p:txBody>
      </p:sp>
      <p:pic>
        <p:nvPicPr>
          <p:cNvPr id="4" name="图片 3" descr="QQ图片20171120141824.png"/>
          <p:cNvPicPr>
            <a:picLocks noChangeAspect="1"/>
          </p:cNvPicPr>
          <p:nvPr/>
        </p:nvPicPr>
        <p:blipFill>
          <a:blip r:embed="rId3"/>
          <a:stretch>
            <a:fillRect/>
          </a:stretch>
        </p:blipFill>
        <p:spPr>
          <a:xfrm>
            <a:off x="3534770" y="4369771"/>
            <a:ext cx="4612943" cy="2077193"/>
          </a:xfrm>
          <a:prstGeom prst="rect">
            <a:avLst/>
          </a:prstGeom>
        </p:spPr>
      </p:pic>
      <p:sp>
        <p:nvSpPr>
          <p:cNvPr id="5" name="TextBox 4"/>
          <p:cNvSpPr txBox="1"/>
          <p:nvPr/>
        </p:nvSpPr>
        <p:spPr>
          <a:xfrm>
            <a:off x="6387153" y="1801505"/>
            <a:ext cx="5227092" cy="2308324"/>
          </a:xfrm>
          <a:prstGeom prst="rect">
            <a:avLst/>
          </a:prstGeom>
          <a:noFill/>
        </p:spPr>
        <p:txBody>
          <a:bodyPr wrap="square" rtlCol="0">
            <a:spAutoFit/>
          </a:bodyPr>
          <a:lstStyle/>
          <a:p>
            <a:r>
              <a:rPr lang="en-US" dirty="0" smtClean="0"/>
              <a:t>‘</a:t>
            </a:r>
            <a:r>
              <a:rPr lang="en-US" i="1" dirty="0" smtClean="0"/>
              <a:t>US-based Groupon, the group buying portal site, will officially launched in China under the name GaoPeng.com. The Chinese version of the site was founded by Groupon alongside two private equity funds: the </a:t>
            </a:r>
            <a:r>
              <a:rPr lang="en-US" i="1" dirty="0" err="1" smtClean="0"/>
              <a:t>Tencent</a:t>
            </a:r>
            <a:r>
              <a:rPr lang="en-US" i="1" dirty="0" smtClean="0"/>
              <a:t> Collaboration Fund and </a:t>
            </a:r>
            <a:r>
              <a:rPr lang="en-US" i="1" dirty="0" err="1" smtClean="0"/>
              <a:t>Yunfeng</a:t>
            </a:r>
            <a:r>
              <a:rPr lang="en-US" i="1" dirty="0" smtClean="0"/>
              <a:t> Capital. Both are newly established vehicles launched by internet corporation </a:t>
            </a:r>
            <a:r>
              <a:rPr lang="en-US" i="1" dirty="0" err="1" smtClean="0"/>
              <a:t>Tencent</a:t>
            </a:r>
            <a:r>
              <a:rPr lang="en-US" i="1" dirty="0" smtClean="0"/>
              <a:t> and Jack Ma, co-founder of </a:t>
            </a:r>
            <a:r>
              <a:rPr lang="en-US" i="1" dirty="0" err="1" smtClean="0"/>
              <a:t>Alibaba</a:t>
            </a:r>
            <a:r>
              <a:rPr lang="en-US" i="1" dirty="0" smtClean="0"/>
              <a:t>.</a:t>
            </a:r>
            <a:r>
              <a:rPr lang="en-US" dirty="0" smtClean="0"/>
              <a:t>’(Anonymous,2011)</a:t>
            </a:r>
            <a:endParaRPr lang="zh-CN" altLang="en-US" dirty="0"/>
          </a:p>
        </p:txBody>
      </p:sp>
    </p:spTree>
    <p:extLst>
      <p:ext uri="{BB962C8B-B14F-4D97-AF65-F5344CB8AC3E}">
        <p14:creationId xmlns="" xmlns:p14="http://schemas.microsoft.com/office/powerpoint/2010/main" val="3081212899"/>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failure of gaopeng</a:t>
            </a:r>
            <a:endParaRPr lang="en-GB" dirty="0"/>
          </a:p>
        </p:txBody>
      </p:sp>
      <p:sp>
        <p:nvSpPr>
          <p:cNvPr id="3" name="Content Placeholder 2"/>
          <p:cNvSpPr>
            <a:spLocks noGrp="1"/>
          </p:cNvSpPr>
          <p:nvPr>
            <p:ph sz="quarter" idx="13"/>
          </p:nvPr>
        </p:nvSpPr>
        <p:spPr>
          <a:xfrm>
            <a:off x="685800" y="2063395"/>
            <a:ext cx="6738582" cy="3354766"/>
          </a:xfrm>
        </p:spPr>
        <p:txBody>
          <a:bodyPr>
            <a:normAutofit/>
          </a:bodyPr>
          <a:lstStyle/>
          <a:p>
            <a:r>
              <a:rPr lang="en-GB" dirty="0" smtClean="0"/>
              <a:t>Gaopeng is a powerful company, because groupon and tencent can support gaopeng for resources enough. In fact,  there are more negative information than positive information for gaopeng. For example, CNTV (2011) shows the problem of redundancy and false products.  Therefore,  Gaopeng is failed in china.</a:t>
            </a:r>
            <a:endParaRPr lang="en-GB" dirty="0"/>
          </a:p>
        </p:txBody>
      </p:sp>
      <p:pic>
        <p:nvPicPr>
          <p:cNvPr id="6" name="图片 5" descr="105819_1320661227058.jpg"/>
          <p:cNvPicPr>
            <a:picLocks noChangeAspect="1"/>
          </p:cNvPicPr>
          <p:nvPr/>
        </p:nvPicPr>
        <p:blipFill>
          <a:blip r:embed="rId2"/>
          <a:stretch>
            <a:fillRect/>
          </a:stretch>
        </p:blipFill>
        <p:spPr>
          <a:xfrm>
            <a:off x="8095184" y="1829439"/>
            <a:ext cx="3041390" cy="3684256"/>
          </a:xfrm>
          <a:prstGeom prst="rect">
            <a:avLst/>
          </a:prstGeom>
        </p:spPr>
      </p:pic>
      <p:sp>
        <p:nvSpPr>
          <p:cNvPr id="7" name="TextBox 6"/>
          <p:cNvSpPr txBox="1"/>
          <p:nvPr/>
        </p:nvSpPr>
        <p:spPr>
          <a:xfrm>
            <a:off x="7983941" y="1201003"/>
            <a:ext cx="3220872" cy="646331"/>
          </a:xfrm>
          <a:prstGeom prst="rect">
            <a:avLst/>
          </a:prstGeom>
          <a:noFill/>
        </p:spPr>
        <p:txBody>
          <a:bodyPr wrap="square" rtlCol="0">
            <a:spAutoFit/>
          </a:bodyPr>
          <a:lstStyle/>
          <a:p>
            <a:r>
              <a:rPr lang="en-US" altLang="zh-CN" dirty="0" smtClean="0"/>
              <a:t>IMAGE-CNTV (2011),  THE FALSE TISSOT IN GAOPENG</a:t>
            </a:r>
            <a:endParaRPr lang="zh-CN" altLang="en-US" dirty="0"/>
          </a:p>
        </p:txBody>
      </p:sp>
    </p:spTree>
    <p:extLst>
      <p:ext uri="{BB962C8B-B14F-4D97-AF65-F5344CB8AC3E}">
        <p14:creationId xmlns="" xmlns:p14="http://schemas.microsoft.com/office/powerpoint/2010/main" val="3174210742"/>
      </p:ext>
    </p:extLst>
  </p:cSld>
  <p:clrMapOvr>
    <a:masterClrMapping/>
  </p:clrMapOvr>
  <p:transition>
    <p:wipe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‘The false </a:t>
            </a:r>
            <a:r>
              <a:rPr lang="en-US" altLang="zh-CN" dirty="0" err="1" smtClean="0"/>
              <a:t>tissot</a:t>
            </a:r>
            <a:r>
              <a:rPr lang="en-US" altLang="zh-CN" dirty="0" smtClean="0"/>
              <a:t>’ event </a:t>
            </a:r>
            <a:endParaRPr lang="zh-CN" altLang="en-US" dirty="0"/>
          </a:p>
        </p:txBody>
      </p:sp>
      <p:sp>
        <p:nvSpPr>
          <p:cNvPr id="3" name="内容占位符 2"/>
          <p:cNvSpPr>
            <a:spLocks noGrp="1"/>
          </p:cNvSpPr>
          <p:nvPr>
            <p:ph sz="quarter" idx="13"/>
          </p:nvPr>
        </p:nvSpPr>
        <p:spPr>
          <a:xfrm>
            <a:off x="685800" y="1719618"/>
            <a:ext cx="10600899" cy="2251881"/>
          </a:xfrm>
        </p:spPr>
        <p:txBody>
          <a:bodyPr>
            <a:normAutofit fontScale="92500" lnSpcReduction="20000"/>
          </a:bodyPr>
          <a:lstStyle/>
          <a:p>
            <a:r>
              <a:rPr lang="en-US" altLang="zh-CN" dirty="0" smtClean="0"/>
              <a:t>Cntv (2011) </a:t>
            </a:r>
            <a:r>
              <a:rPr lang="en-US" altLang="zh-CN" cap="none" dirty="0" smtClean="0">
                <a:latin typeface="Impact" pitchFamily="34" charset="0"/>
              </a:rPr>
              <a:t>report that ‘</a:t>
            </a:r>
            <a:r>
              <a:rPr lang="en-US" altLang="zh-CN" dirty="0" smtClean="0">
                <a:latin typeface="Impact" pitchFamily="34" charset="0"/>
              </a:rPr>
              <a:t>gaopeng</a:t>
            </a:r>
            <a:r>
              <a:rPr lang="en-US" altLang="zh-CN" cap="none" dirty="0" smtClean="0">
                <a:latin typeface="Impact" pitchFamily="34" charset="0"/>
              </a:rPr>
              <a:t> have admitted the truth it have sold the false TISSOT watch on the internet and have announced it is the problem of supplier.’ Fox (2008) shows his point in the chapter ‘Discretion versus Dishonesty’  as a sentence, a company manager should be honest to make discretion with its business relationship. Thus, it is easy to identify the reason of GAOPENG’ failure. GAOPENG get a terrible relationship with supplier and customer. It has played a liar in the business to customers and suppliers. In fact, CNTV (2011) have detected that the supplier TISSOT have not admitted making such a deal with GAOPENG. Lost the belief from suppliers and customers, the end of GAOPENG is failed.</a:t>
            </a:r>
            <a:endParaRPr lang="zh-CN" altLang="en-US" cap="none" dirty="0">
              <a:latin typeface="Impact" pitchFamily="34" charset="0"/>
            </a:endParaRPr>
          </a:p>
        </p:txBody>
      </p:sp>
      <p:pic>
        <p:nvPicPr>
          <p:cNvPr id="4" name="图片 3" descr="捕获.PNG"/>
          <p:cNvPicPr>
            <a:picLocks noChangeAspect="1"/>
          </p:cNvPicPr>
          <p:nvPr/>
        </p:nvPicPr>
        <p:blipFill>
          <a:blip r:embed="rId2"/>
          <a:stretch>
            <a:fillRect/>
          </a:stretch>
        </p:blipFill>
        <p:spPr>
          <a:xfrm>
            <a:off x="5732059" y="3930555"/>
            <a:ext cx="5941325" cy="1662520"/>
          </a:xfrm>
          <a:prstGeom prst="rect">
            <a:avLst/>
          </a:prstGeom>
        </p:spPr>
      </p:pic>
      <p:sp>
        <p:nvSpPr>
          <p:cNvPr id="6" name="TextBox 5"/>
          <p:cNvSpPr txBox="1"/>
          <p:nvPr/>
        </p:nvSpPr>
        <p:spPr>
          <a:xfrm>
            <a:off x="996287" y="4176215"/>
            <a:ext cx="4694829" cy="646331"/>
          </a:xfrm>
          <a:prstGeom prst="rect">
            <a:avLst/>
          </a:prstGeom>
          <a:noFill/>
        </p:spPr>
        <p:txBody>
          <a:bodyPr wrap="square" rtlCol="0">
            <a:spAutoFit/>
          </a:bodyPr>
          <a:lstStyle/>
          <a:p>
            <a:r>
              <a:rPr lang="en-US" altLang="zh-CN" dirty="0" smtClean="0"/>
              <a:t>Image-GAOPENG have admitted its false TISSOT watch, CNTV, 2011</a:t>
            </a:r>
            <a:endParaRPr lang="zh-CN" altLang="en-US" dirty="0"/>
          </a:p>
        </p:txBody>
      </p:sp>
    </p:spTree>
  </p:cSld>
  <p:clrMapOvr>
    <a:masterClrMapping/>
  </p:clrMapOvr>
  <p:transition>
    <p:wedg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1000" fill="hold"/>
                                        <p:tgtEl>
                                          <p:spTgt spid="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The internal crash</a:t>
            </a:r>
            <a:endParaRPr lang="zh-CN" altLang="en-US" dirty="0"/>
          </a:p>
        </p:txBody>
      </p:sp>
      <p:sp>
        <p:nvSpPr>
          <p:cNvPr id="3" name="内容占位符 2"/>
          <p:cNvSpPr>
            <a:spLocks noGrp="1"/>
          </p:cNvSpPr>
          <p:nvPr>
            <p:ph sz="quarter" idx="13"/>
          </p:nvPr>
        </p:nvSpPr>
        <p:spPr>
          <a:xfrm>
            <a:off x="685800" y="2063397"/>
            <a:ext cx="6711287" cy="3068162"/>
          </a:xfrm>
        </p:spPr>
        <p:txBody>
          <a:bodyPr>
            <a:normAutofit fontScale="92500" lnSpcReduction="10000"/>
          </a:bodyPr>
          <a:lstStyle/>
          <a:p>
            <a:r>
              <a:rPr lang="en-US" altLang="zh-CN" dirty="0" smtClean="0"/>
              <a:t>F</a:t>
            </a:r>
            <a:r>
              <a:rPr lang="en-US" altLang="zh-CN" cap="none" dirty="0" smtClean="0"/>
              <a:t>ox (2011) illustrates that the manager should use right staff and follow the pace. </a:t>
            </a:r>
            <a:r>
              <a:rPr lang="en-US" altLang="zh-CN" dirty="0" smtClean="0"/>
              <a:t>China News</a:t>
            </a:r>
            <a:r>
              <a:rPr lang="en-US" altLang="zh-CN" cap="none" dirty="0" smtClean="0"/>
              <a:t> (2011) report that GAOPENG have reduced staffs in 6 subsidiary corporation in China owing to their terrible management.  Thus,  GAOPENG have got terrible relationship with staffs. Firstly, GAOPENG should not wildly employ Chinese manager, unless they are glad to watch the news about TISSOT event. Secondly, GAOPENG reduced staff in a large scale, which is disadvantageous for its development in China. Because, there are many powerful competitor in China.</a:t>
            </a:r>
            <a:endParaRPr lang="zh-CN" altLang="en-US" cap="none" dirty="0"/>
          </a:p>
        </p:txBody>
      </p:sp>
      <p:pic>
        <p:nvPicPr>
          <p:cNvPr id="4" name="图片 3" descr="裁员.PNG"/>
          <p:cNvPicPr>
            <a:picLocks noChangeAspect="1"/>
          </p:cNvPicPr>
          <p:nvPr/>
        </p:nvPicPr>
        <p:blipFill>
          <a:blip r:embed="rId2"/>
          <a:stretch>
            <a:fillRect/>
          </a:stretch>
        </p:blipFill>
        <p:spPr>
          <a:xfrm>
            <a:off x="7733034" y="2265528"/>
            <a:ext cx="3594608" cy="2688609"/>
          </a:xfrm>
          <a:prstGeom prst="rect">
            <a:avLst/>
          </a:prstGeom>
        </p:spPr>
      </p:pic>
      <p:sp>
        <p:nvSpPr>
          <p:cNvPr id="5" name="TextBox 4"/>
          <p:cNvSpPr txBox="1"/>
          <p:nvPr/>
        </p:nvSpPr>
        <p:spPr>
          <a:xfrm>
            <a:off x="7779224" y="5008728"/>
            <a:ext cx="3548418" cy="646331"/>
          </a:xfrm>
          <a:prstGeom prst="rect">
            <a:avLst/>
          </a:prstGeom>
          <a:noFill/>
        </p:spPr>
        <p:txBody>
          <a:bodyPr wrap="square" rtlCol="0">
            <a:spAutoFit/>
          </a:bodyPr>
          <a:lstStyle/>
          <a:p>
            <a:r>
              <a:rPr lang="en-US" altLang="zh-CN" dirty="0" smtClean="0"/>
              <a:t>Image- the redundancy of GAOPENG, </a:t>
            </a:r>
            <a:r>
              <a:rPr lang="en-US" altLang="zh-CN" dirty="0" err="1" smtClean="0"/>
              <a:t>ChinaNews</a:t>
            </a:r>
            <a:r>
              <a:rPr lang="en-US" altLang="zh-CN" dirty="0" smtClean="0"/>
              <a:t>, 2011</a:t>
            </a:r>
            <a:endParaRPr lang="zh-CN" altLang="en-US" dirty="0"/>
          </a:p>
        </p:txBody>
      </p:sp>
    </p:spTree>
  </p:cSld>
  <p:clrMapOvr>
    <a:masterClrMapping/>
  </p:clrMapOvr>
  <p:transition>
    <p:cut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The conclusion</a:t>
            </a:r>
            <a:endParaRPr lang="zh-CN" altLang="en-US" dirty="0"/>
          </a:p>
        </p:txBody>
      </p:sp>
      <p:sp>
        <p:nvSpPr>
          <p:cNvPr id="3" name="内容占位符 2"/>
          <p:cNvSpPr>
            <a:spLocks noGrp="1"/>
          </p:cNvSpPr>
          <p:nvPr>
            <p:ph sz="quarter" idx="13"/>
          </p:nvPr>
        </p:nvSpPr>
        <p:spPr>
          <a:xfrm>
            <a:off x="685800" y="2063397"/>
            <a:ext cx="10164169" cy="3095457"/>
          </a:xfrm>
        </p:spPr>
        <p:txBody>
          <a:bodyPr>
            <a:normAutofit/>
          </a:bodyPr>
          <a:lstStyle/>
          <a:p>
            <a:r>
              <a:rPr lang="en-US" altLang="zh-CN" dirty="0" smtClean="0"/>
              <a:t>O</a:t>
            </a:r>
            <a:r>
              <a:rPr lang="en-US" altLang="zh-CN" cap="none" dirty="0" smtClean="0"/>
              <a:t>verall, the action of Groupon enter to China is totally failed. The two case are the most important evidences to identify the reason of failure. The main reason is the terrible relationship that Groupon have got. Specifically, the wrong employment, dishonest for customers and suppliers were the key elements for </a:t>
            </a:r>
            <a:r>
              <a:rPr lang="en-US" altLang="zh-CN" cap="none" dirty="0" err="1" smtClean="0"/>
              <a:t>Groupon’s</a:t>
            </a:r>
            <a:r>
              <a:rPr lang="en-US" altLang="zh-CN" cap="none" dirty="0" smtClean="0"/>
              <a:t> failure. Although, Groupon, had cooperation with </a:t>
            </a:r>
            <a:r>
              <a:rPr lang="en-US" altLang="zh-CN" cap="none" dirty="0" err="1" smtClean="0"/>
              <a:t>Tencent</a:t>
            </a:r>
            <a:r>
              <a:rPr lang="en-US" altLang="zh-CN" cap="none" dirty="0" smtClean="0"/>
              <a:t> , have made GAOPENG became potential. The wrong discretion of relationship have broke it.</a:t>
            </a:r>
            <a:endParaRPr lang="zh-CN" altLang="en-US" cap="none"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References</a:t>
            </a:r>
            <a:endParaRPr lang="zh-CN" altLang="en-US" dirty="0"/>
          </a:p>
        </p:txBody>
      </p:sp>
      <p:sp>
        <p:nvSpPr>
          <p:cNvPr id="3" name="内容占位符 2"/>
          <p:cNvSpPr>
            <a:spLocks noGrp="1"/>
          </p:cNvSpPr>
          <p:nvPr>
            <p:ph sz="quarter" idx="13"/>
          </p:nvPr>
        </p:nvSpPr>
        <p:spPr>
          <a:xfrm>
            <a:off x="685800" y="1842449"/>
            <a:ext cx="10123227" cy="3398292"/>
          </a:xfrm>
        </p:spPr>
        <p:txBody>
          <a:bodyPr>
            <a:normAutofit lnSpcReduction="10000"/>
          </a:bodyPr>
          <a:lstStyle/>
          <a:p>
            <a:r>
              <a:rPr lang="en-US" cap="none" dirty="0" smtClean="0"/>
              <a:t>Anonymous(2011), </a:t>
            </a:r>
            <a:r>
              <a:rPr lang="en-US" u="sng" cap="none" dirty="0" smtClean="0"/>
              <a:t>Groupon launches in China</a:t>
            </a:r>
            <a:r>
              <a:rPr lang="en-US" b="1" u="sng" cap="none" dirty="0" smtClean="0"/>
              <a:t>,</a:t>
            </a:r>
            <a:r>
              <a:rPr lang="en-US" cap="none" dirty="0" smtClean="0"/>
              <a:t> The Asian Venture Capital Journal, </a:t>
            </a:r>
            <a:r>
              <a:rPr lang="en-US" cap="none" dirty="0" err="1" smtClean="0"/>
              <a:t>Hongkong</a:t>
            </a:r>
            <a:endParaRPr lang="zh-CN" altLang="en-US" cap="none" dirty="0" smtClean="0"/>
          </a:p>
          <a:p>
            <a:pPr>
              <a:buNone/>
            </a:pPr>
            <a:endParaRPr lang="zh-CN" altLang="en-US" cap="none" dirty="0" smtClean="0"/>
          </a:p>
          <a:p>
            <a:r>
              <a:rPr lang="en-US" cap="none" dirty="0" err="1" smtClean="0"/>
              <a:t>Tencent</a:t>
            </a:r>
            <a:r>
              <a:rPr lang="en-US" cap="none" dirty="0" smtClean="0"/>
              <a:t> (2017), </a:t>
            </a:r>
            <a:r>
              <a:rPr lang="en-US" cap="none" dirty="0" err="1" smtClean="0"/>
              <a:t>Gaopeng</a:t>
            </a:r>
            <a:r>
              <a:rPr lang="en-US" cap="none" dirty="0" smtClean="0"/>
              <a:t> [online]</a:t>
            </a:r>
            <a:endParaRPr lang="zh-CN" altLang="en-US" cap="none" dirty="0" smtClean="0"/>
          </a:p>
          <a:p>
            <a:pPr>
              <a:buNone/>
            </a:pPr>
            <a:r>
              <a:rPr lang="en-US" cap="none" dirty="0" smtClean="0"/>
              <a:t>      Available </a:t>
            </a:r>
            <a:r>
              <a:rPr lang="en-US" cap="none" dirty="0" smtClean="0"/>
              <a:t>at: https://v.qq.com/x/page/c0173o42yyi.html [Accessed 18,11,2017]</a:t>
            </a:r>
            <a:endParaRPr lang="zh-CN" altLang="en-US" cap="none" dirty="0" smtClean="0"/>
          </a:p>
          <a:p>
            <a:pPr>
              <a:buNone/>
            </a:pPr>
            <a:endParaRPr lang="zh-CN" altLang="en-US" cap="none" dirty="0" smtClean="0"/>
          </a:p>
          <a:p>
            <a:r>
              <a:rPr lang="en-US" cap="none" dirty="0" smtClean="0"/>
              <a:t>Groupon (2017), about us [online]</a:t>
            </a:r>
            <a:endParaRPr lang="zh-CN" altLang="en-US" cap="none" dirty="0" smtClean="0"/>
          </a:p>
          <a:p>
            <a:pPr>
              <a:buNone/>
            </a:pPr>
            <a:r>
              <a:rPr lang="en-US" cap="none" dirty="0" smtClean="0"/>
              <a:t>      Available </a:t>
            </a:r>
            <a:r>
              <a:rPr lang="en-US" cap="none" dirty="0" smtClean="0"/>
              <a:t>at: http://press.groupon.com/about-groupon/ [Accessed 16,11,2017]</a:t>
            </a:r>
            <a:endParaRPr lang="zh-CN" altLang="en-US" cap="none" dirty="0" smtClean="0"/>
          </a:p>
          <a:p>
            <a:endParaRPr lang="zh-CN" alt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sz="quarter" idx="13"/>
          </p:nvPr>
        </p:nvSpPr>
        <p:spPr>
          <a:xfrm>
            <a:off x="685800" y="573206"/>
            <a:ext cx="10394707" cy="4801379"/>
          </a:xfrm>
        </p:spPr>
        <p:txBody>
          <a:bodyPr/>
          <a:lstStyle/>
          <a:p>
            <a:r>
              <a:rPr lang="en-US" cap="none" dirty="0" smtClean="0"/>
              <a:t>CNTV (2011), </a:t>
            </a:r>
            <a:r>
              <a:rPr lang="en-US" cap="none" dirty="0" err="1" smtClean="0"/>
              <a:t>Gaopeng</a:t>
            </a:r>
            <a:r>
              <a:rPr lang="en-US" cap="none" dirty="0" smtClean="0"/>
              <a:t> have sold false goods(Chinese) [online]</a:t>
            </a:r>
            <a:endParaRPr lang="zh-CN" altLang="en-US" cap="none" dirty="0" smtClean="0"/>
          </a:p>
          <a:p>
            <a:pPr>
              <a:buNone/>
            </a:pPr>
            <a:r>
              <a:rPr lang="en-US" cap="none" dirty="0" smtClean="0"/>
              <a:t>      Available </a:t>
            </a:r>
            <a:r>
              <a:rPr lang="en-US" cap="none" dirty="0" smtClean="0"/>
              <a:t>at: http://jingji.cntv.cn/special/315gpsj/20111107/105227.shtml [Accessed 16,11,2017]</a:t>
            </a:r>
            <a:endParaRPr lang="zh-CN" altLang="en-US" cap="none" dirty="0" smtClean="0"/>
          </a:p>
          <a:p>
            <a:pPr>
              <a:buNone/>
            </a:pPr>
            <a:endParaRPr lang="zh-CN" altLang="en-US" cap="none" dirty="0" smtClean="0"/>
          </a:p>
          <a:p>
            <a:r>
              <a:rPr lang="en-US" cap="none" dirty="0" err="1" smtClean="0"/>
              <a:t>ChinaNews</a:t>
            </a:r>
            <a:r>
              <a:rPr lang="en-US" cap="none" dirty="0" smtClean="0"/>
              <a:t> (2011), The redundancy of </a:t>
            </a:r>
            <a:r>
              <a:rPr lang="en-US" cap="none" dirty="0" err="1" smtClean="0"/>
              <a:t>Gaopeng</a:t>
            </a:r>
            <a:r>
              <a:rPr lang="en-US" cap="none" dirty="0" smtClean="0"/>
              <a:t>(Chinese) [online]</a:t>
            </a:r>
            <a:endParaRPr lang="zh-CN" altLang="en-US" cap="none" dirty="0" smtClean="0"/>
          </a:p>
          <a:p>
            <a:pPr>
              <a:buNone/>
            </a:pPr>
            <a:r>
              <a:rPr lang="en-US" cap="none" dirty="0" smtClean="0"/>
              <a:t>      Available </a:t>
            </a:r>
            <a:r>
              <a:rPr lang="en-US" cap="none" dirty="0" smtClean="0"/>
              <a:t>at: http://www.chinanews.com/it/2011/08-24/3280850.shtml [Accessed 16,11,2017]</a:t>
            </a:r>
            <a:endParaRPr lang="zh-CN" altLang="en-US" cap="none" dirty="0" smtClean="0"/>
          </a:p>
          <a:p>
            <a:endParaRPr lang="zh-CN" altLang="en-US"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8FA751"/>
      </a:accent1>
      <a:accent2>
        <a:srgbClr val="629D7D"/>
      </a:accent2>
      <a:accent3>
        <a:srgbClr val="5A7AAB"/>
      </a:accent3>
      <a:accent4>
        <a:srgbClr val="AA618F"/>
      </a:accent4>
      <a:accent5>
        <a:srgbClr val="BA5445"/>
      </a:accent5>
      <a:accent6>
        <a:srgbClr val="C8A547"/>
      </a:accent6>
      <a:hlink>
        <a:srgbClr val="91BF1A"/>
      </a:hlink>
      <a:folHlink>
        <a:srgbClr val="ADBE82"/>
      </a:folHlink>
    </a:clrScheme>
    <a:fontScheme name="Main Event">
      <a:majorFont>
        <a:latin typeface="Impac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 xmlns:thm15="http://schemas.microsoft.com/office/thememl/2012/main" name="Main Event" id="{AC372BB4-D83D-411E-B849-B641926BA760}" vid="{CF823853-53CC-4249-AEDB-2EA9F718B2D2}"/>
    </a:ext>
  </a:extLst>
</a:theme>
</file>

<file path=docProps/app.xml><?xml version="1.0" encoding="utf-8"?>
<Properties xmlns="http://schemas.openxmlformats.org/officeDocument/2006/extended-properties" xmlns:vt="http://schemas.openxmlformats.org/officeDocument/2006/docPropsVTypes">
  <Template>TM04033927[[fn=Main Event]]</Template>
  <TotalTime>327</TotalTime>
  <Words>813</Words>
  <Application>Microsoft Office PowerPoint</Application>
  <PresentationFormat>自定义</PresentationFormat>
  <Paragraphs>31</Paragraphs>
  <Slides>9</Slides>
  <Notes>0</Notes>
  <HiddenSlides>0</HiddenSlides>
  <MMClips>0</MMClips>
  <ScaleCrop>false</ScaleCrop>
  <HeadingPairs>
    <vt:vector size="4" baseType="variant">
      <vt:variant>
        <vt:lpstr>主题</vt:lpstr>
      </vt:variant>
      <vt:variant>
        <vt:i4>1</vt:i4>
      </vt:variant>
      <vt:variant>
        <vt:lpstr>幻灯片标题</vt:lpstr>
      </vt:variant>
      <vt:variant>
        <vt:i4>9</vt:i4>
      </vt:variant>
    </vt:vector>
  </HeadingPairs>
  <TitlesOfParts>
    <vt:vector size="10" baseType="lpstr">
      <vt:lpstr>Main Event</vt:lpstr>
      <vt:lpstr>International business communication</vt:lpstr>
      <vt:lpstr>The groupon</vt:lpstr>
      <vt:lpstr>The ‘Chinese groupon’ - gaopeng</vt:lpstr>
      <vt:lpstr>The failure of gaopeng</vt:lpstr>
      <vt:lpstr>‘The false tissot’ event </vt:lpstr>
      <vt:lpstr>The internal crash</vt:lpstr>
      <vt:lpstr>The conclusion</vt:lpstr>
      <vt:lpstr>References</vt:lpstr>
      <vt:lpstr>幻灯片 9</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business communication</dc:title>
  <dc:creator>Jinyang Han (1703563)</dc:creator>
  <cp:lastModifiedBy>微软用户</cp:lastModifiedBy>
  <cp:revision>36</cp:revision>
  <dcterms:created xsi:type="dcterms:W3CDTF">2017-11-08T11:23:26Z</dcterms:created>
  <dcterms:modified xsi:type="dcterms:W3CDTF">2017-11-21T21:26:45Z</dcterms:modified>
</cp:coreProperties>
</file>