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2" r:id="rId7"/>
    <p:sldId id="261" r:id="rId8"/>
    <p:sldId id="263" r:id="rId9"/>
    <p:sldId id="267" r:id="rId10"/>
    <p:sldId id="265" r:id="rId11"/>
    <p:sldId id="264" r:id="rId12"/>
    <p:sldId id="266"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0" d="100"/>
          <a:sy n="90" d="100"/>
        </p:scale>
        <p:origin x="33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3FEAD7-E614-477C-B29D-4C093FAF90B4}" type="datetimeFigureOut">
              <a:rPr lang="en-GB" smtClean="0"/>
              <a:t>18/01/2023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6B1154-D19A-4903-B7B0-AE274FA614F0}" type="slidenum">
              <a:rPr lang="en-GB" smtClean="0"/>
              <a:t>‹#›</a:t>
            </a:fld>
            <a:endParaRPr lang="en-GB"/>
          </a:p>
        </p:txBody>
      </p:sp>
    </p:spTree>
    <p:extLst>
      <p:ext uri="{BB962C8B-B14F-4D97-AF65-F5344CB8AC3E}">
        <p14:creationId xmlns:p14="http://schemas.microsoft.com/office/powerpoint/2010/main" val="840623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LO’s…</a:t>
            </a:r>
          </a:p>
          <a:p>
            <a:endParaRPr lang="en-GB" dirty="0"/>
          </a:p>
          <a:p>
            <a:endParaRPr lang="en-GB" dirty="0"/>
          </a:p>
        </p:txBody>
      </p:sp>
      <p:sp>
        <p:nvSpPr>
          <p:cNvPr id="4" name="Slide Number Placeholder 3"/>
          <p:cNvSpPr>
            <a:spLocks noGrp="1"/>
          </p:cNvSpPr>
          <p:nvPr>
            <p:ph type="sldNum" sz="quarter" idx="10"/>
          </p:nvPr>
        </p:nvSpPr>
        <p:spPr/>
        <p:txBody>
          <a:bodyPr/>
          <a:lstStyle/>
          <a:p>
            <a:fld id="{E06B1154-D19A-4903-B7B0-AE274FA614F0}" type="slidenum">
              <a:rPr lang="en-GB" smtClean="0"/>
              <a:t>2</a:t>
            </a:fld>
            <a:endParaRPr lang="en-GB"/>
          </a:p>
        </p:txBody>
      </p:sp>
    </p:spTree>
    <p:extLst>
      <p:ext uri="{BB962C8B-B14F-4D97-AF65-F5344CB8AC3E}">
        <p14:creationId xmlns:p14="http://schemas.microsoft.com/office/powerpoint/2010/main" val="892522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You’re driving along a country road. Choose a nice twisty one with plenty of hazards. Line a few menacing stone walls on the sides of the road. Throw in a bit of rain. Dot the road with the occasional sheep. Chuck in a few angry farmers with tractors and a couple of caravans complete with long queues of irate drivers behind them desperate to overtake them. Having lived in Wales, I know what I’m talking about!</a:t>
            </a:r>
          </a:p>
          <a:p>
            <a:r>
              <a:rPr lang="en-GB" sz="1200" b="1" kern="1200" dirty="0">
                <a:solidFill>
                  <a:schemeClr val="tx1"/>
                </a:solidFill>
                <a:effectLst/>
                <a:latin typeface="+mn-lt"/>
                <a:ea typeface="+mn-ea"/>
                <a:cs typeface="+mn-cs"/>
              </a:rPr>
              <a:t>D for (RAW) Data</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You’re sat in your car driving country lanes. Outside you see - Dark-grey rainy clouds and a wet road, a triangular warning sign with a squiggly arrow, the word SLOW is written on the road. There are sheep (this is Wales after all). In the distance there are lights for an oncoming car. Inside the car, you note a round dial right in front of you with a bunch of numbers on it, with the white stick thingy in the middle pointing at 90. Inside the round dial is a word that spells MPH.</a:t>
            </a:r>
          </a:p>
          <a:p>
            <a:r>
              <a:rPr lang="en-GB" sz="1200" kern="1200" dirty="0">
                <a:solidFill>
                  <a:schemeClr val="tx1"/>
                </a:solidFill>
                <a:effectLst/>
                <a:latin typeface="+mn-lt"/>
                <a:ea typeface="+mn-ea"/>
                <a:cs typeface="+mn-cs"/>
              </a:rPr>
              <a:t>That’s the data in its raw format. Not particularly exciting, is it? A couple of words, a symbol and a number. Narrow. Dark. Wet. Frankly, it’s not giving much in the way of what’s going on. It’s certainly not going to make a decent action storyline that’s for sure.</a:t>
            </a:r>
          </a:p>
          <a:p>
            <a:r>
              <a:rPr lang="en-GB" sz="1200" b="1" kern="1200" dirty="0">
                <a:solidFill>
                  <a:schemeClr val="tx1"/>
                </a:solidFill>
                <a:effectLst/>
                <a:latin typeface="+mn-lt"/>
                <a:ea typeface="+mn-ea"/>
                <a:cs typeface="+mn-cs"/>
              </a:rPr>
              <a:t>I for Information (meaning)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the data presented does offer information as to what’s going on. In terms of information, the above can be re-written as:</a:t>
            </a:r>
          </a:p>
          <a:p>
            <a:r>
              <a:rPr lang="en-GB" sz="1200" kern="1200" dirty="0">
                <a:solidFill>
                  <a:schemeClr val="tx1"/>
                </a:solidFill>
                <a:effectLst/>
                <a:latin typeface="+mn-lt"/>
                <a:ea typeface="+mn-ea"/>
                <a:cs typeface="+mn-cs"/>
              </a:rPr>
              <a:t>It is wet and rainy. There is a warning sign in front of you stating there is a series of tight bends in the road ahead. The painted words, SLOW, on the road, advise you to slow down. The bright light in the distance tells you that there is a car coming the opposite way with its headlights on. The road is barely wide enough for two cars. You look down on the dash and note that you are going 90 mph.</a:t>
            </a:r>
          </a:p>
          <a:p>
            <a:r>
              <a:rPr lang="en-GB" sz="1200" kern="1200" dirty="0">
                <a:solidFill>
                  <a:schemeClr val="tx1"/>
                </a:solidFill>
                <a:effectLst/>
                <a:latin typeface="+mn-lt"/>
                <a:ea typeface="+mn-ea"/>
                <a:cs typeface="+mn-cs"/>
              </a:rPr>
              <a:t>You’ve now got the info!</a:t>
            </a:r>
          </a:p>
          <a:p>
            <a:r>
              <a:rPr lang="en-GB" sz="1200" b="1" kern="1200" dirty="0">
                <a:solidFill>
                  <a:schemeClr val="tx1"/>
                </a:solidFill>
                <a:effectLst/>
                <a:latin typeface="+mn-lt"/>
                <a:ea typeface="+mn-ea"/>
                <a:cs typeface="+mn-cs"/>
              </a:rPr>
              <a:t>K for Knowledge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That’s a bit more interesting, isn’t it? Armed with this valuable piece of information, one can now gain some knowledge out of it.</a:t>
            </a:r>
          </a:p>
          <a:p>
            <a:r>
              <a:rPr lang="en-GB" sz="1200" kern="1200" dirty="0">
                <a:solidFill>
                  <a:schemeClr val="tx1"/>
                </a:solidFill>
                <a:effectLst/>
                <a:latin typeface="+mn-lt"/>
                <a:ea typeface="+mn-ea"/>
                <a:cs typeface="+mn-cs"/>
              </a:rPr>
              <a:t>The knowledge can be stated as this:</a:t>
            </a:r>
          </a:p>
          <a:p>
            <a:r>
              <a:rPr lang="en-GB" sz="1200" kern="1200" dirty="0">
                <a:solidFill>
                  <a:schemeClr val="tx1"/>
                </a:solidFill>
                <a:effectLst/>
                <a:latin typeface="+mn-lt"/>
                <a:ea typeface="+mn-ea"/>
                <a:cs typeface="+mn-cs"/>
              </a:rPr>
              <a:t>You are driving well in excess of the speed limit. It is wet and quite dark outside. You’re approaching a twisty road and there is a car approaching the other way. Moreover, you are all too aware that on roads like this, there could be sheep anywhere. Basically, you’re driving too fast and an accident is more than possible.</a:t>
            </a:r>
          </a:p>
          <a:p>
            <a:r>
              <a:rPr lang="en-GB" sz="1200" kern="1200" dirty="0">
                <a:solidFill>
                  <a:schemeClr val="tx1"/>
                </a:solidFill>
                <a:effectLst/>
                <a:latin typeface="+mn-lt"/>
                <a:ea typeface="+mn-ea"/>
                <a:cs typeface="+mn-cs"/>
              </a:rPr>
              <a:t>Now you have the knowledge!</a:t>
            </a:r>
          </a:p>
          <a:p>
            <a:r>
              <a:rPr lang="en-GB" sz="1200" b="1" kern="1200" dirty="0">
                <a:solidFill>
                  <a:schemeClr val="tx1"/>
                </a:solidFill>
                <a:effectLst/>
                <a:latin typeface="+mn-lt"/>
                <a:ea typeface="+mn-ea"/>
                <a:cs typeface="+mn-cs"/>
              </a:rPr>
              <a:t>W for Wisdom</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it’s not enough. You might take heed of the warnings from the knowledge that you gained, but then again, you might not. You feel certain that your driving abilities can take you safely around the corner in these conditions. You’re in a rush. You’ve got good reflexes. Good tyres. Good brakes. It’s ok.</a:t>
            </a:r>
          </a:p>
          <a:p>
            <a:r>
              <a:rPr lang="en-GB" sz="1200" kern="1200" dirty="0">
                <a:solidFill>
                  <a:schemeClr val="tx1"/>
                </a:solidFill>
                <a:effectLst/>
                <a:latin typeface="+mn-lt"/>
                <a:ea typeface="+mn-ea"/>
                <a:cs typeface="+mn-cs"/>
              </a:rPr>
              <a:t>You approach the corner. You spot the other car coming the other way. You panic and try to slow down. The other car </a:t>
            </a:r>
            <a:r>
              <a:rPr lang="en-GB" sz="1200" i="1" kern="1200" dirty="0">
                <a:solidFill>
                  <a:schemeClr val="tx1"/>
                </a:solidFill>
                <a:effectLst/>
                <a:latin typeface="+mn-lt"/>
                <a:ea typeface="+mn-ea"/>
                <a:cs typeface="+mn-cs"/>
              </a:rPr>
              <a:t>just </a:t>
            </a:r>
            <a:r>
              <a:rPr lang="en-GB" sz="1200" kern="1200" dirty="0">
                <a:solidFill>
                  <a:schemeClr val="tx1"/>
                </a:solidFill>
                <a:effectLst/>
                <a:latin typeface="+mn-lt"/>
                <a:ea typeface="+mn-ea"/>
                <a:cs typeface="+mn-cs"/>
              </a:rPr>
              <a:t>misses you and continues down its merry way. You try to turn but slide instead into the wall up ahead.</a:t>
            </a:r>
          </a:p>
          <a:p>
            <a:r>
              <a:rPr lang="en-GB" sz="1200" b="1" kern="1200" dirty="0">
                <a:solidFill>
                  <a:schemeClr val="tx1"/>
                </a:solidFill>
                <a:effectLst/>
                <a:latin typeface="+mn-lt"/>
                <a:ea typeface="+mn-ea"/>
                <a:cs typeface="+mn-cs"/>
              </a:rPr>
              <a:t>CRASH!!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Thankfully, you slowed down enough so as not to injure yourself. You gingerly step out of the car from the passenger side, because the driver’s door won’t open as it’s solidly wedged into the wall. You look in dismay at your car which is now a write-off along with your dignity.</a:t>
            </a:r>
          </a:p>
          <a:p>
            <a:r>
              <a:rPr lang="en-GB" sz="1200" kern="1200" dirty="0">
                <a:solidFill>
                  <a:schemeClr val="tx1"/>
                </a:solidFill>
                <a:effectLst/>
                <a:latin typeface="+mn-lt"/>
                <a:ea typeface="+mn-ea"/>
                <a:cs typeface="+mn-cs"/>
              </a:rPr>
              <a:t>But you’ve learned something from the experience. And that, my dear reader, is </a:t>
            </a:r>
            <a:r>
              <a:rPr lang="en-GB" sz="1200" i="1" kern="1200" dirty="0">
                <a:solidFill>
                  <a:schemeClr val="tx1"/>
                </a:solidFill>
                <a:effectLst/>
                <a:latin typeface="+mn-lt"/>
                <a:ea typeface="+mn-ea"/>
                <a:cs typeface="+mn-cs"/>
              </a:rPr>
              <a:t>wisdom</a:t>
            </a:r>
            <a:r>
              <a:rPr lang="en-GB" sz="1200" kern="1200" dirty="0">
                <a:solidFill>
                  <a:schemeClr val="tx1"/>
                </a:solidFill>
                <a:effectLst/>
                <a:latin typeface="+mn-lt"/>
                <a:ea typeface="+mn-ea"/>
                <a:cs typeface="+mn-cs"/>
              </a:rPr>
              <a:t>. From wisdom, you’re certainly not going to play that trick again.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5D9A0E60-FB7B-4B1A-8088-B263E0239BC8}" type="slidenum">
              <a:rPr lang="en-US" smtClean="0"/>
              <a:t>11</a:t>
            </a:fld>
            <a:endParaRPr lang="en-US"/>
          </a:p>
        </p:txBody>
      </p:sp>
    </p:spTree>
    <p:extLst>
      <p:ext uri="{BB962C8B-B14F-4D97-AF65-F5344CB8AC3E}">
        <p14:creationId xmlns:p14="http://schemas.microsoft.com/office/powerpoint/2010/main" val="915331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LO’s…</a:t>
            </a:r>
          </a:p>
          <a:p>
            <a:endParaRPr lang="en-GB" dirty="0"/>
          </a:p>
          <a:p>
            <a:endParaRPr lang="en-GB" dirty="0"/>
          </a:p>
        </p:txBody>
      </p:sp>
      <p:sp>
        <p:nvSpPr>
          <p:cNvPr id="4" name="Slide Number Placeholder 3"/>
          <p:cNvSpPr>
            <a:spLocks noGrp="1"/>
          </p:cNvSpPr>
          <p:nvPr>
            <p:ph type="sldNum" sz="quarter" idx="10"/>
          </p:nvPr>
        </p:nvSpPr>
        <p:spPr/>
        <p:txBody>
          <a:bodyPr/>
          <a:lstStyle/>
          <a:p>
            <a:fld id="{E06B1154-D19A-4903-B7B0-AE274FA614F0}" type="slidenum">
              <a:rPr lang="en-GB" smtClean="0"/>
              <a:t>14</a:t>
            </a:fld>
            <a:endParaRPr lang="en-GB"/>
          </a:p>
        </p:txBody>
      </p:sp>
    </p:spTree>
    <p:extLst>
      <p:ext uri="{BB962C8B-B14F-4D97-AF65-F5344CB8AC3E}">
        <p14:creationId xmlns:p14="http://schemas.microsoft.com/office/powerpoint/2010/main" val="8925223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C4B5CD18-74D5-4CED-BF10-D91CE9BEB5E4}" type="datetimeFigureOut">
              <a:rPr lang="en-GB" smtClean="0"/>
              <a:t>18/01/2023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6489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B5CD18-74D5-4CED-BF10-D91CE9BEB5E4}"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648159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4B5CD18-74D5-4CED-BF10-D91CE9BEB5E4}" type="datetimeFigureOut">
              <a:rPr lang="en-GB" smtClean="0"/>
              <a:t>18/01/2023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541388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B5CD18-74D5-4CED-BF10-D91CE9BEB5E4}"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4038187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B5CD18-74D5-4CED-BF10-D91CE9BEB5E4}" type="datetimeFigureOut">
              <a:rPr lang="en-GB" smtClean="0"/>
              <a:t>18/01/2023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3443998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B5CD18-74D5-4CED-BF10-D91CE9BEB5E4}" type="datetimeFigureOut">
              <a:rPr lang="en-GB" smtClean="0"/>
              <a:t>18/01/2023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2101268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B5CD18-74D5-4CED-BF10-D91CE9BEB5E4}" type="datetimeFigureOut">
              <a:rPr lang="en-GB" smtClean="0"/>
              <a:t>18/01/2023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649967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B5CD18-74D5-4CED-BF10-D91CE9BEB5E4}"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408512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B5CD18-74D5-4CED-BF10-D91CE9BEB5E4}"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498715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4B5CD18-74D5-4CED-BF10-D91CE9BEB5E4}" type="datetimeFigureOut">
              <a:rPr lang="en-GB" smtClean="0"/>
              <a:t>18/01/2023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907403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4B5CD18-74D5-4CED-BF10-D91CE9BEB5E4}" type="datetimeFigureOut">
              <a:rPr lang="en-GB" smtClean="0"/>
              <a:t>18/01/2023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60056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4B5CD18-74D5-4CED-BF10-D91CE9BEB5E4}" type="datetimeFigureOut">
              <a:rPr lang="en-GB" smtClean="0"/>
              <a:t>18/01/2023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392525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C4B5CD18-74D5-4CED-BF10-D91CE9BEB5E4}" type="datetimeFigureOut">
              <a:rPr lang="en-GB" smtClean="0"/>
              <a:t>18/01/2023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634140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B5CD18-74D5-4CED-BF10-D91CE9BEB5E4}" type="datetimeFigureOut">
              <a:rPr lang="en-GB" smtClean="0"/>
              <a:t>18/01/2023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3913138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C4B5CD18-74D5-4CED-BF10-D91CE9BEB5E4}" type="datetimeFigureOut">
              <a:rPr lang="en-GB" smtClean="0"/>
              <a:t>18/01/2023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1718434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B5CD18-74D5-4CED-BF10-D91CE9BEB5E4}" type="datetimeFigureOut">
              <a:rPr lang="en-GB" smtClean="0"/>
              <a:t>18/01/2023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2247328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C4B5CD18-74D5-4CED-BF10-D91CE9BEB5E4}" type="datetimeFigureOut">
              <a:rPr lang="en-GB" smtClean="0"/>
              <a:t>18/01/2023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081BD27-4967-4158-A13E-CE86F2ACB8E0}" type="slidenum">
              <a:rPr lang="en-GB" smtClean="0"/>
              <a:t>‹#›</a:t>
            </a:fld>
            <a:endParaRPr lang="en-GB"/>
          </a:p>
        </p:txBody>
      </p:sp>
    </p:spTree>
    <p:extLst>
      <p:ext uri="{BB962C8B-B14F-4D97-AF65-F5344CB8AC3E}">
        <p14:creationId xmlns:p14="http://schemas.microsoft.com/office/powerpoint/2010/main" val="3213906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4B5CD18-74D5-4CED-BF10-D91CE9BEB5E4}" type="datetimeFigureOut">
              <a:rPr lang="en-GB" smtClean="0"/>
              <a:t>18/01/2023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081BD27-4967-4158-A13E-CE86F2ACB8E0}" type="slidenum">
              <a:rPr lang="en-GB" smtClean="0"/>
              <a:t>‹#›</a:t>
            </a:fld>
            <a:endParaRPr lang="en-GB"/>
          </a:p>
        </p:txBody>
      </p:sp>
    </p:spTree>
    <p:extLst>
      <p:ext uri="{BB962C8B-B14F-4D97-AF65-F5344CB8AC3E}">
        <p14:creationId xmlns:p14="http://schemas.microsoft.com/office/powerpoint/2010/main" val="38577777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1.xml"/><Relationship Id="rId1" Type="http://schemas.openxmlformats.org/officeDocument/2006/relationships/video" Target="https://www.youtube.com/embed/ikTdoe7s1qI?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BMSW4003 Digital Skills</a:t>
            </a:r>
          </a:p>
        </p:txBody>
      </p:sp>
      <p:sp>
        <p:nvSpPr>
          <p:cNvPr id="3" name="Subtitle 2"/>
          <p:cNvSpPr>
            <a:spLocks noGrp="1"/>
          </p:cNvSpPr>
          <p:nvPr>
            <p:ph type="subTitle" idx="1"/>
          </p:nvPr>
        </p:nvSpPr>
        <p:spPr/>
        <p:txBody>
          <a:bodyPr/>
          <a:lstStyle/>
          <a:p>
            <a:r>
              <a:rPr lang="en-GB" dirty="0"/>
              <a:t>Professional Research Methods</a:t>
            </a:r>
          </a:p>
        </p:txBody>
      </p:sp>
    </p:spTree>
    <p:extLst>
      <p:ext uri="{BB962C8B-B14F-4D97-AF65-F5344CB8AC3E}">
        <p14:creationId xmlns:p14="http://schemas.microsoft.com/office/powerpoint/2010/main" val="3066736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a:xfrm>
            <a:off x="1748246" y="2438400"/>
            <a:ext cx="8876211" cy="4024125"/>
          </a:xfrm>
        </p:spPr>
        <p:txBody>
          <a:bodyPr/>
          <a:lstStyle/>
          <a:p>
            <a:r>
              <a:rPr lang="en-GB" dirty="0"/>
              <a:t>Understand the difference between primary &amp; secondary research and how to achieve both.</a:t>
            </a:r>
          </a:p>
          <a:p>
            <a:r>
              <a:rPr lang="en-GB" dirty="0"/>
              <a:t>Show knowledge of qualitative and quantitative data</a:t>
            </a:r>
          </a:p>
          <a:p>
            <a:endParaRPr lang="en-GB" dirty="0"/>
          </a:p>
        </p:txBody>
      </p:sp>
    </p:spTree>
    <p:extLst>
      <p:ext uri="{BB962C8B-B14F-4D97-AF65-F5344CB8AC3E}">
        <p14:creationId xmlns:p14="http://schemas.microsoft.com/office/powerpoint/2010/main" val="1282735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3829396"/>
            <a:ext cx="10820400" cy="4024125"/>
          </a:xfrm>
        </p:spPr>
        <p:txBody>
          <a:bodyPr>
            <a:normAutofit/>
          </a:bodyPr>
          <a:lstStyle/>
          <a:p>
            <a:r>
              <a:rPr lang="en-GB" sz="4400" dirty="0"/>
              <a:t>WHY IS RESEARCH IMPORTANT?</a:t>
            </a:r>
          </a:p>
        </p:txBody>
      </p:sp>
      <p:sp>
        <p:nvSpPr>
          <p:cNvPr id="4" name="TextBox 3"/>
          <p:cNvSpPr txBox="1"/>
          <p:nvPr/>
        </p:nvSpPr>
        <p:spPr>
          <a:xfrm>
            <a:off x="1237673" y="3472873"/>
            <a:ext cx="7804727" cy="369332"/>
          </a:xfrm>
          <a:prstGeom prst="rect">
            <a:avLst/>
          </a:prstGeom>
          <a:noFill/>
        </p:spPr>
        <p:txBody>
          <a:bodyPr wrap="square" rtlCol="0">
            <a:spAutoFit/>
          </a:bodyPr>
          <a:lstStyle/>
          <a:p>
            <a:r>
              <a:rPr lang="en-GB" dirty="0"/>
              <a:t>It allows us to seek out and dissect relevant information  </a:t>
            </a:r>
          </a:p>
        </p:txBody>
      </p:sp>
      <p:sp>
        <p:nvSpPr>
          <p:cNvPr id="5" name="TextBox 4"/>
          <p:cNvSpPr txBox="1"/>
          <p:nvPr/>
        </p:nvSpPr>
        <p:spPr>
          <a:xfrm>
            <a:off x="1242297" y="4114788"/>
            <a:ext cx="7804727" cy="369332"/>
          </a:xfrm>
          <a:prstGeom prst="rect">
            <a:avLst/>
          </a:prstGeom>
          <a:noFill/>
        </p:spPr>
        <p:txBody>
          <a:bodyPr wrap="square" rtlCol="0">
            <a:spAutoFit/>
          </a:bodyPr>
          <a:lstStyle/>
          <a:p>
            <a:r>
              <a:rPr lang="en-GB" dirty="0"/>
              <a:t>Research provides evidence and weight to our reports</a:t>
            </a:r>
          </a:p>
        </p:txBody>
      </p:sp>
      <p:sp>
        <p:nvSpPr>
          <p:cNvPr id="6" name="TextBox 5"/>
          <p:cNvSpPr txBox="1"/>
          <p:nvPr/>
        </p:nvSpPr>
        <p:spPr>
          <a:xfrm>
            <a:off x="1246921" y="4937345"/>
            <a:ext cx="7804727" cy="369332"/>
          </a:xfrm>
          <a:prstGeom prst="rect">
            <a:avLst/>
          </a:prstGeom>
          <a:noFill/>
        </p:spPr>
        <p:txBody>
          <a:bodyPr wrap="square" rtlCol="0">
            <a:spAutoFit/>
          </a:bodyPr>
          <a:lstStyle/>
          <a:p>
            <a:r>
              <a:rPr lang="en-GB" dirty="0"/>
              <a:t>It can broaden our knowledge and understanding of a subject</a:t>
            </a:r>
          </a:p>
        </p:txBody>
      </p:sp>
    </p:spTree>
    <p:extLst>
      <p:ext uri="{BB962C8B-B14F-4D97-AF65-F5344CB8AC3E}">
        <p14:creationId xmlns:p14="http://schemas.microsoft.com/office/powerpoint/2010/main" val="578440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4" presetClass="path" presetSubtype="0" accel="50000" decel="50000" fill="hold" grpId="0" nodeType="clickEffect">
                                  <p:stCondLst>
                                    <p:cond delay="0"/>
                                  </p:stCondLst>
                                  <p:childTnLst>
                                    <p:animMotion origin="layout" path="M 0 0 L 0 -0.25 E" pathEditMode="relative" ptsTypes="">
                                      <p:cBhvr>
                                        <p:cTn id="6" dur="2000" fill="hold"/>
                                        <p:tgtEl>
                                          <p:spTgt spid="3">
                                            <p:txEl>
                                              <p:pRg st="0" end="0"/>
                                            </p:txEl>
                                          </p:spTgt>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types of research data?</a:t>
            </a:r>
          </a:p>
        </p:txBody>
      </p:sp>
      <p:sp>
        <p:nvSpPr>
          <p:cNvPr id="3" name="Text Placeholder 2"/>
          <p:cNvSpPr>
            <a:spLocks noGrp="1"/>
          </p:cNvSpPr>
          <p:nvPr>
            <p:ph type="body" idx="1"/>
          </p:nvPr>
        </p:nvSpPr>
        <p:spPr/>
        <p:txBody>
          <a:bodyPr/>
          <a:lstStyle/>
          <a:p>
            <a:pPr algn="ctr"/>
            <a:r>
              <a:rPr lang="en-GB" dirty="0"/>
              <a:t>Quantitative</a:t>
            </a:r>
          </a:p>
        </p:txBody>
      </p:sp>
      <p:sp>
        <p:nvSpPr>
          <p:cNvPr id="4" name="Content Placeholder 3"/>
          <p:cNvSpPr>
            <a:spLocks noGrp="1"/>
          </p:cNvSpPr>
          <p:nvPr>
            <p:ph sz="half" idx="2"/>
          </p:nvPr>
        </p:nvSpPr>
        <p:spPr/>
        <p:txBody>
          <a:bodyPr>
            <a:normAutofit lnSpcReduction="10000"/>
          </a:bodyPr>
          <a:lstStyle/>
          <a:p>
            <a:pPr>
              <a:lnSpc>
                <a:spcPct val="110000"/>
              </a:lnSpc>
            </a:pPr>
            <a:r>
              <a:rPr lang="en-GB" sz="2800" dirty="0"/>
              <a:t>data uses numbers, or categories, that can be labelled with a number.</a:t>
            </a:r>
          </a:p>
          <a:p>
            <a:pPr>
              <a:lnSpc>
                <a:spcPct val="110000"/>
              </a:lnSpc>
            </a:pPr>
            <a:r>
              <a:rPr lang="en-US" sz="3000" dirty="0"/>
              <a:t>This type of data can be used to construct graphs and tables of raw data.</a:t>
            </a:r>
          </a:p>
          <a:p>
            <a:endParaRPr lang="en-GB" dirty="0"/>
          </a:p>
        </p:txBody>
      </p:sp>
      <p:sp>
        <p:nvSpPr>
          <p:cNvPr id="5" name="Text Placeholder 4"/>
          <p:cNvSpPr>
            <a:spLocks noGrp="1"/>
          </p:cNvSpPr>
          <p:nvPr>
            <p:ph type="body" sz="quarter" idx="3"/>
          </p:nvPr>
        </p:nvSpPr>
        <p:spPr/>
        <p:txBody>
          <a:bodyPr/>
          <a:lstStyle/>
          <a:p>
            <a:pPr algn="ctr"/>
            <a:r>
              <a:rPr lang="en-GB" dirty="0"/>
              <a:t>Qualitative</a:t>
            </a:r>
          </a:p>
        </p:txBody>
      </p:sp>
      <p:sp>
        <p:nvSpPr>
          <p:cNvPr id="6" name="Content Placeholder 5"/>
          <p:cNvSpPr>
            <a:spLocks noGrp="1"/>
          </p:cNvSpPr>
          <p:nvPr>
            <p:ph sz="quarter" idx="4"/>
          </p:nvPr>
        </p:nvSpPr>
        <p:spPr/>
        <p:txBody>
          <a:bodyPr>
            <a:normAutofit lnSpcReduction="10000"/>
          </a:bodyPr>
          <a:lstStyle/>
          <a:p>
            <a:pPr>
              <a:lnSpc>
                <a:spcPct val="110000"/>
              </a:lnSpc>
            </a:pPr>
            <a:r>
              <a:rPr lang="en-GB" sz="2800" dirty="0"/>
              <a:t>data uses words or images to describe something.</a:t>
            </a:r>
          </a:p>
          <a:p>
            <a:pPr>
              <a:lnSpc>
                <a:spcPct val="110000"/>
              </a:lnSpc>
            </a:pPr>
            <a:r>
              <a:rPr lang="en-US" sz="3000" dirty="0"/>
              <a:t>Not in numerical form e.g. open-ended questionnaires ‘What did you think of our service?’</a:t>
            </a:r>
            <a:endParaRPr lang="en-GB" sz="3000" dirty="0"/>
          </a:p>
          <a:p>
            <a:endParaRPr lang="en-GB" dirty="0"/>
          </a:p>
        </p:txBody>
      </p:sp>
    </p:spTree>
    <p:extLst>
      <p:ext uri="{BB962C8B-B14F-4D97-AF65-F5344CB8AC3E}">
        <p14:creationId xmlns:p14="http://schemas.microsoft.com/office/powerpoint/2010/main" val="2194663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Collection methods</a:t>
            </a:r>
          </a:p>
        </p:txBody>
      </p:sp>
      <p:sp>
        <p:nvSpPr>
          <p:cNvPr id="3" name="Text Placeholder 2"/>
          <p:cNvSpPr>
            <a:spLocks noGrp="1"/>
          </p:cNvSpPr>
          <p:nvPr>
            <p:ph type="body" idx="1"/>
          </p:nvPr>
        </p:nvSpPr>
        <p:spPr/>
        <p:txBody>
          <a:bodyPr/>
          <a:lstStyle/>
          <a:p>
            <a:pPr algn="ctr"/>
            <a:r>
              <a:rPr lang="en-GB" dirty="0"/>
              <a:t>Primary?</a:t>
            </a:r>
          </a:p>
        </p:txBody>
      </p:sp>
      <p:sp>
        <p:nvSpPr>
          <p:cNvPr id="4" name="Content Placeholder 3"/>
          <p:cNvSpPr>
            <a:spLocks noGrp="1"/>
          </p:cNvSpPr>
          <p:nvPr>
            <p:ph sz="half" idx="2"/>
          </p:nvPr>
        </p:nvSpPr>
        <p:spPr/>
        <p:txBody>
          <a:bodyPr/>
          <a:lstStyle/>
          <a:p>
            <a:r>
              <a:rPr lang="en-GB" dirty="0"/>
              <a:t>Questionnaires</a:t>
            </a:r>
          </a:p>
          <a:p>
            <a:r>
              <a:rPr lang="en-GB" dirty="0"/>
              <a:t>Interviews</a:t>
            </a:r>
          </a:p>
          <a:p>
            <a:r>
              <a:rPr lang="en-GB" dirty="0"/>
              <a:t>Focus groups</a:t>
            </a:r>
          </a:p>
        </p:txBody>
      </p:sp>
      <p:sp>
        <p:nvSpPr>
          <p:cNvPr id="5" name="Text Placeholder 4"/>
          <p:cNvSpPr>
            <a:spLocks noGrp="1"/>
          </p:cNvSpPr>
          <p:nvPr>
            <p:ph type="body" sz="quarter" idx="3"/>
          </p:nvPr>
        </p:nvSpPr>
        <p:spPr/>
        <p:txBody>
          <a:bodyPr/>
          <a:lstStyle/>
          <a:p>
            <a:pPr algn="ctr"/>
            <a:r>
              <a:rPr lang="en-GB" dirty="0"/>
              <a:t>Secondary?</a:t>
            </a:r>
          </a:p>
        </p:txBody>
      </p:sp>
      <p:sp>
        <p:nvSpPr>
          <p:cNvPr id="6" name="Content Placeholder 5"/>
          <p:cNvSpPr>
            <a:spLocks noGrp="1"/>
          </p:cNvSpPr>
          <p:nvPr>
            <p:ph sz="quarter" idx="4"/>
          </p:nvPr>
        </p:nvSpPr>
        <p:spPr/>
        <p:txBody>
          <a:bodyPr/>
          <a:lstStyle/>
          <a:p>
            <a:r>
              <a:rPr lang="en-GB" dirty="0"/>
              <a:t>Journals</a:t>
            </a:r>
          </a:p>
          <a:p>
            <a:r>
              <a:rPr lang="en-GB" dirty="0"/>
              <a:t>Books</a:t>
            </a:r>
          </a:p>
          <a:p>
            <a:r>
              <a:rPr lang="en-GB" dirty="0"/>
              <a:t>Magazines/newspapers</a:t>
            </a:r>
          </a:p>
          <a:p>
            <a:r>
              <a:rPr lang="en-GB" dirty="0"/>
              <a:t>videos</a:t>
            </a:r>
          </a:p>
        </p:txBody>
      </p:sp>
      <p:sp>
        <p:nvSpPr>
          <p:cNvPr id="7" name="TextBox 6"/>
          <p:cNvSpPr txBox="1"/>
          <p:nvPr/>
        </p:nvSpPr>
        <p:spPr>
          <a:xfrm>
            <a:off x="1512887" y="5163127"/>
            <a:ext cx="3657600" cy="523220"/>
          </a:xfrm>
          <a:prstGeom prst="rect">
            <a:avLst/>
          </a:prstGeom>
          <a:noFill/>
        </p:spPr>
        <p:txBody>
          <a:bodyPr wrap="square" rtlCol="0">
            <a:spAutoFit/>
          </a:bodyPr>
          <a:lstStyle/>
          <a:p>
            <a:r>
              <a:rPr lang="en-GB" sz="2800" dirty="0"/>
              <a:t>NEW &amp; UNIQUE!</a:t>
            </a:r>
          </a:p>
        </p:txBody>
      </p:sp>
      <p:sp>
        <p:nvSpPr>
          <p:cNvPr id="8" name="TextBox 7"/>
          <p:cNvSpPr txBox="1"/>
          <p:nvPr/>
        </p:nvSpPr>
        <p:spPr>
          <a:xfrm>
            <a:off x="6770326" y="5163127"/>
            <a:ext cx="3657600" cy="523220"/>
          </a:xfrm>
          <a:prstGeom prst="rect">
            <a:avLst/>
          </a:prstGeom>
          <a:noFill/>
        </p:spPr>
        <p:txBody>
          <a:bodyPr wrap="square" rtlCol="0">
            <a:spAutoFit/>
          </a:bodyPr>
          <a:lstStyle/>
          <a:p>
            <a:r>
              <a:rPr lang="en-GB" sz="2800" dirty="0"/>
              <a:t>PRE-EXISTING!</a:t>
            </a:r>
          </a:p>
        </p:txBody>
      </p:sp>
    </p:spTree>
    <p:extLst>
      <p:ext uri="{BB962C8B-B14F-4D97-AF65-F5344CB8AC3E}">
        <p14:creationId xmlns:p14="http://schemas.microsoft.com/office/powerpoint/2010/main" val="250564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build="p"/>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05527" y="2819402"/>
            <a:ext cx="9448800" cy="685800"/>
          </a:xfrm>
        </p:spPr>
        <p:txBody>
          <a:bodyPr>
            <a:noAutofit/>
          </a:bodyPr>
          <a:lstStyle/>
          <a:p>
            <a:pPr marL="342900" indent="-342900">
              <a:lnSpc>
                <a:spcPct val="120000"/>
              </a:lnSpc>
              <a:buFont typeface="Arial" panose="020B0604020202020204" pitchFamily="34" charset="0"/>
              <a:buChar char="•"/>
            </a:pPr>
            <a:r>
              <a:rPr lang="en-GB" dirty="0"/>
              <a:t>Watch the videos on conducting searches on the online library &amp; Google</a:t>
            </a:r>
          </a:p>
          <a:p>
            <a:pPr marL="342900" indent="-342900">
              <a:lnSpc>
                <a:spcPct val="120000"/>
              </a:lnSpc>
              <a:buFont typeface="Arial" panose="020B0604020202020204" pitchFamily="34" charset="0"/>
              <a:buChar char="•"/>
            </a:pPr>
            <a:r>
              <a:rPr lang="en-GB" dirty="0"/>
              <a:t>Using your new search knowledge, conduct secondary research on the DIKW model and post a definition in your breakout group</a:t>
            </a:r>
          </a:p>
        </p:txBody>
      </p:sp>
      <p:sp>
        <p:nvSpPr>
          <p:cNvPr id="4" name="TextBox 3"/>
          <p:cNvSpPr txBox="1"/>
          <p:nvPr/>
        </p:nvSpPr>
        <p:spPr>
          <a:xfrm>
            <a:off x="1505527" y="1911927"/>
            <a:ext cx="2900218" cy="584775"/>
          </a:xfrm>
          <a:prstGeom prst="rect">
            <a:avLst/>
          </a:prstGeom>
          <a:noFill/>
        </p:spPr>
        <p:txBody>
          <a:bodyPr wrap="square" rtlCol="0">
            <a:spAutoFit/>
          </a:bodyPr>
          <a:lstStyle/>
          <a:p>
            <a:r>
              <a:rPr lang="en-GB" sz="3200" dirty="0"/>
              <a:t>ACTIVITY!</a:t>
            </a:r>
          </a:p>
        </p:txBody>
      </p:sp>
    </p:spTree>
    <p:extLst>
      <p:ext uri="{BB962C8B-B14F-4D97-AF65-F5344CB8AC3E}">
        <p14:creationId xmlns:p14="http://schemas.microsoft.com/office/powerpoint/2010/main" val="489013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a:t>
            </a:r>
          </a:p>
        </p:txBody>
      </p:sp>
      <p:sp>
        <p:nvSpPr>
          <p:cNvPr id="3" name="Text Placeholder 2"/>
          <p:cNvSpPr>
            <a:spLocks noGrp="1"/>
          </p:cNvSpPr>
          <p:nvPr>
            <p:ph type="body" idx="1"/>
          </p:nvPr>
        </p:nvSpPr>
        <p:spPr/>
        <p:txBody>
          <a:bodyPr/>
          <a:lstStyle/>
          <a:p>
            <a:endParaRPr lang="en-GB"/>
          </a:p>
        </p:txBody>
      </p:sp>
      <p:sp>
        <p:nvSpPr>
          <p:cNvPr id="4" name="TextBox 3"/>
          <p:cNvSpPr txBox="1"/>
          <p:nvPr/>
        </p:nvSpPr>
        <p:spPr>
          <a:xfrm>
            <a:off x="5818909" y="1898505"/>
            <a:ext cx="3953164" cy="2862322"/>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dirty="0"/>
              <a:t>DATA</a:t>
            </a:r>
          </a:p>
          <a:p>
            <a:pPr marL="285750" indent="-285750">
              <a:lnSpc>
                <a:spcPct val="200000"/>
              </a:lnSpc>
              <a:buFont typeface="Arial" panose="020B0604020202020204" pitchFamily="34" charset="0"/>
              <a:buChar char="•"/>
            </a:pPr>
            <a:r>
              <a:rPr lang="en-GB" dirty="0"/>
              <a:t>INFORMATION</a:t>
            </a:r>
          </a:p>
          <a:p>
            <a:pPr marL="285750" indent="-285750">
              <a:lnSpc>
                <a:spcPct val="200000"/>
              </a:lnSpc>
              <a:buFont typeface="Arial" panose="020B0604020202020204" pitchFamily="34" charset="0"/>
              <a:buChar char="•"/>
            </a:pPr>
            <a:r>
              <a:rPr lang="en-GB" dirty="0"/>
              <a:t>KNOWLEDGE</a:t>
            </a:r>
          </a:p>
          <a:p>
            <a:pPr marL="285750" indent="-285750">
              <a:lnSpc>
                <a:spcPct val="200000"/>
              </a:lnSpc>
              <a:buFont typeface="Arial" panose="020B0604020202020204" pitchFamily="34" charset="0"/>
              <a:buChar char="•"/>
            </a:pPr>
            <a:r>
              <a:rPr lang="en-GB" dirty="0"/>
              <a:t>WISDOM</a:t>
            </a:r>
          </a:p>
          <a:p>
            <a:pPr>
              <a:lnSpc>
                <a:spcPct val="200000"/>
              </a:lnSpc>
            </a:pPr>
            <a:r>
              <a:rPr lang="en-GB" dirty="0" err="1"/>
              <a:t>Ackoff</a:t>
            </a:r>
            <a:r>
              <a:rPr lang="en-GB" dirty="0"/>
              <a:t> (1989)</a:t>
            </a:r>
          </a:p>
        </p:txBody>
      </p:sp>
    </p:spTree>
    <p:extLst>
      <p:ext uri="{BB962C8B-B14F-4D97-AF65-F5344CB8AC3E}">
        <p14:creationId xmlns:p14="http://schemas.microsoft.com/office/powerpoint/2010/main" val="2476476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 0 L -0.65312 -0.31366 " pathEditMode="relative" ptsTypes="AA">
                                      <p:cBhvr>
                                        <p:cTn id="6" dur="2000" fill="hold"/>
                                        <p:tgtEl>
                                          <p:spTgt spid="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D5CD1-24F7-4628-A2C6-F0B8AAE9B6E5}"/>
              </a:ext>
            </a:extLst>
          </p:cNvPr>
          <p:cNvSpPr>
            <a:spLocks noGrp="1"/>
          </p:cNvSpPr>
          <p:nvPr>
            <p:ph type="ctrTitle"/>
          </p:nvPr>
        </p:nvSpPr>
        <p:spPr>
          <a:xfrm>
            <a:off x="911424" y="677333"/>
            <a:ext cx="10363200" cy="3594333"/>
          </a:xfrm>
        </p:spPr>
        <p:txBody>
          <a:bodyPr>
            <a:normAutofit/>
          </a:bodyPr>
          <a:lstStyle/>
          <a:p>
            <a:r>
              <a:rPr lang="en-GB" b="1" dirty="0"/>
              <a:t>The relationship between data, information, knowledge and wisdom</a:t>
            </a:r>
            <a:endParaRPr lang="en-US" dirty="0"/>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69341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83226" y="1111045"/>
            <a:ext cx="7944464" cy="461665"/>
          </a:xfrm>
          <a:prstGeom prst="rect">
            <a:avLst/>
          </a:prstGeom>
          <a:noFill/>
        </p:spPr>
        <p:txBody>
          <a:bodyPr wrap="square" rtlCol="0">
            <a:spAutoFit/>
          </a:bodyPr>
          <a:lstStyle/>
          <a:p>
            <a:r>
              <a:rPr lang="en-GB" sz="2400" dirty="0"/>
              <a:t>In this section we are going to look at: -</a:t>
            </a:r>
          </a:p>
        </p:txBody>
      </p:sp>
      <p:sp>
        <p:nvSpPr>
          <p:cNvPr id="3" name="TextBox 2"/>
          <p:cNvSpPr txBox="1"/>
          <p:nvPr/>
        </p:nvSpPr>
        <p:spPr>
          <a:xfrm>
            <a:off x="3795252" y="2153264"/>
            <a:ext cx="4178709" cy="707886"/>
          </a:xfrm>
          <a:prstGeom prst="rect">
            <a:avLst/>
          </a:prstGeom>
          <a:noFill/>
        </p:spPr>
        <p:txBody>
          <a:bodyPr wrap="square" rtlCol="0">
            <a:spAutoFit/>
          </a:bodyPr>
          <a:lstStyle/>
          <a:p>
            <a:pPr marL="285750" indent="-285750">
              <a:buFont typeface="Arial" panose="020B0604020202020204" pitchFamily="34" charset="0"/>
              <a:buChar char="•"/>
            </a:pPr>
            <a:r>
              <a:rPr lang="en-GB" sz="4000" dirty="0"/>
              <a:t>DIKW model</a:t>
            </a:r>
            <a:r>
              <a:rPr lang="en-GB" sz="1400" dirty="0"/>
              <a:t>(</a:t>
            </a:r>
            <a:r>
              <a:rPr lang="en-GB" sz="1400" dirty="0" err="1"/>
              <a:t>Ackoff</a:t>
            </a:r>
            <a:r>
              <a:rPr lang="en-GB" sz="1400" dirty="0"/>
              <a:t>, 1989)</a:t>
            </a:r>
          </a:p>
        </p:txBody>
      </p:sp>
    </p:spTree>
    <p:extLst>
      <p:ext uri="{BB962C8B-B14F-4D97-AF65-F5344CB8AC3E}">
        <p14:creationId xmlns:p14="http://schemas.microsoft.com/office/powerpoint/2010/main" val="3930850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1930" y="-96838"/>
            <a:ext cx="16192500" cy="10810875"/>
          </a:xfrm>
          <a:prstGeom prst="rect">
            <a:avLst/>
          </a:prstGeom>
        </p:spPr>
      </p:pic>
      <p:sp>
        <p:nvSpPr>
          <p:cNvPr id="4" name="TextBox 3"/>
          <p:cNvSpPr txBox="1"/>
          <p:nvPr/>
        </p:nvSpPr>
        <p:spPr>
          <a:xfrm>
            <a:off x="1514750" y="2138123"/>
            <a:ext cx="8297839" cy="1107996"/>
          </a:xfrm>
          <a:prstGeom prst="rect">
            <a:avLst/>
          </a:prstGeom>
          <a:noFill/>
        </p:spPr>
        <p:txBody>
          <a:bodyPr wrap="square" rtlCol="0">
            <a:spAutoFit/>
          </a:bodyPr>
          <a:lstStyle/>
          <a:p>
            <a:r>
              <a:rPr lang="en-GB" sz="6600" dirty="0">
                <a:solidFill>
                  <a:schemeClr val="bg1"/>
                </a:solidFill>
              </a:rPr>
              <a:t>ANALOGY…</a:t>
            </a:r>
          </a:p>
        </p:txBody>
      </p:sp>
    </p:spTree>
    <p:extLst>
      <p:ext uri="{BB962C8B-B14F-4D97-AF65-F5344CB8AC3E}">
        <p14:creationId xmlns:p14="http://schemas.microsoft.com/office/powerpoint/2010/main" val="243103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75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2E50FD-09A2-6AE3-6365-5B7A19795BB4}"/>
              </a:ext>
            </a:extLst>
          </p:cNvPr>
          <p:cNvSpPr/>
          <p:nvPr/>
        </p:nvSpPr>
        <p:spPr>
          <a:xfrm>
            <a:off x="-284018" y="-49059"/>
            <a:ext cx="12905509" cy="707331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2" name="Picture 4" descr="Country Roads Drawing Illustrations, Royalty-Free Vector Graphics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73793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57419" y="3574512"/>
            <a:ext cx="2063367" cy="1817826"/>
          </a:xfrm>
          <a:prstGeom prst="rect">
            <a:avLst/>
          </a:prstGeom>
        </p:spPr>
      </p:pic>
      <p:grpSp>
        <p:nvGrpSpPr>
          <p:cNvPr id="6" name="Group 5"/>
          <p:cNvGrpSpPr/>
          <p:nvPr/>
        </p:nvGrpSpPr>
        <p:grpSpPr>
          <a:xfrm>
            <a:off x="840659" y="-560488"/>
            <a:ext cx="9424218" cy="2915314"/>
            <a:chOff x="840659" y="-560488"/>
            <a:chExt cx="9424218" cy="2915314"/>
          </a:xfrm>
        </p:grpSpPr>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32904" y="-560488"/>
              <a:ext cx="3571260" cy="2915314"/>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919884" y="240841"/>
              <a:ext cx="2344993" cy="191428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40659" y="-49059"/>
              <a:ext cx="2944760" cy="2403885"/>
            </a:xfrm>
            <a:prstGeom prst="rect">
              <a:avLst/>
            </a:prstGeom>
          </p:spPr>
        </p:pic>
      </p:grpSp>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673117" y="4483425"/>
            <a:ext cx="2434866" cy="2072144"/>
          </a:xfrm>
          <a:prstGeom prst="rect">
            <a:avLst/>
          </a:prstGeom>
        </p:spPr>
      </p:pic>
      <p:sp>
        <p:nvSpPr>
          <p:cNvPr id="11" name="TextBox 10"/>
          <p:cNvSpPr txBox="1"/>
          <p:nvPr/>
        </p:nvSpPr>
        <p:spPr>
          <a:xfrm>
            <a:off x="7027299" y="6032349"/>
            <a:ext cx="1451683" cy="523220"/>
          </a:xfrm>
          <a:prstGeom prst="rect">
            <a:avLst/>
          </a:prstGeom>
          <a:noFill/>
        </p:spPr>
        <p:txBody>
          <a:bodyPr wrap="square" rtlCol="0">
            <a:spAutoFit/>
          </a:bodyPr>
          <a:lstStyle/>
          <a:p>
            <a:r>
              <a:rPr lang="en-GB" sz="2800" dirty="0">
                <a:solidFill>
                  <a:schemeClr val="bg1"/>
                </a:solidFill>
              </a:rPr>
              <a:t>SLOW</a:t>
            </a:r>
          </a:p>
        </p:txBody>
      </p:sp>
      <p:sp>
        <p:nvSpPr>
          <p:cNvPr id="12" name="TextBox 11"/>
          <p:cNvSpPr txBox="1"/>
          <p:nvPr/>
        </p:nvSpPr>
        <p:spPr>
          <a:xfrm>
            <a:off x="5433398" y="4748980"/>
            <a:ext cx="867671" cy="369332"/>
          </a:xfrm>
          <a:prstGeom prst="rect">
            <a:avLst/>
          </a:prstGeom>
          <a:noFill/>
        </p:spPr>
        <p:txBody>
          <a:bodyPr wrap="square" rtlCol="0">
            <a:spAutoFit/>
          </a:bodyPr>
          <a:lstStyle/>
          <a:p>
            <a:r>
              <a:rPr lang="en-GB" dirty="0">
                <a:solidFill>
                  <a:schemeClr val="bg1"/>
                </a:solidFill>
              </a:rPr>
              <a:t>90!</a:t>
            </a:r>
          </a:p>
        </p:txBody>
      </p:sp>
      <p:sp>
        <p:nvSpPr>
          <p:cNvPr id="13" name="TextBox 12"/>
          <p:cNvSpPr txBox="1"/>
          <p:nvPr/>
        </p:nvSpPr>
        <p:spPr>
          <a:xfrm>
            <a:off x="4469836" y="6176405"/>
            <a:ext cx="983226" cy="369332"/>
          </a:xfrm>
          <a:prstGeom prst="rect">
            <a:avLst/>
          </a:prstGeom>
          <a:noFill/>
        </p:spPr>
        <p:txBody>
          <a:bodyPr wrap="square" rtlCol="0">
            <a:spAutoFit/>
          </a:bodyPr>
          <a:lstStyle/>
          <a:p>
            <a:r>
              <a:rPr lang="en-GB" dirty="0"/>
              <a:t>MPH</a:t>
            </a:r>
          </a:p>
        </p:txBody>
      </p:sp>
      <p:grpSp>
        <p:nvGrpSpPr>
          <p:cNvPr id="15" name="Group 14"/>
          <p:cNvGrpSpPr/>
          <p:nvPr/>
        </p:nvGrpSpPr>
        <p:grpSpPr>
          <a:xfrm>
            <a:off x="2795318" y="3189632"/>
            <a:ext cx="1987797" cy="1413663"/>
            <a:chOff x="2795318" y="3189632"/>
            <a:chExt cx="1987797" cy="1413663"/>
          </a:xfrm>
        </p:grpSpPr>
        <p:pic>
          <p:nvPicPr>
            <p:cNvPr id="14" name="Picture 1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795318" y="3189632"/>
              <a:ext cx="990102" cy="904491"/>
            </a:xfrm>
            <a:prstGeom prst="rect">
              <a:avLst/>
            </a:prstGeom>
          </p:spPr>
        </p:pic>
        <p:pic>
          <p:nvPicPr>
            <p:cNvPr id="17" name="Picture 16"/>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340730" y="3639480"/>
              <a:ext cx="896973" cy="819415"/>
            </a:xfrm>
            <a:prstGeom prst="rect">
              <a:avLst/>
            </a:prstGeom>
          </p:spPr>
        </p:pic>
        <p:pic>
          <p:nvPicPr>
            <p:cNvPr id="18" name="Picture 1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886142" y="3783880"/>
              <a:ext cx="896973" cy="819415"/>
            </a:xfrm>
            <a:prstGeom prst="rect">
              <a:avLst/>
            </a:prstGeom>
          </p:spPr>
        </p:pic>
      </p:grpSp>
      <p:pic>
        <p:nvPicPr>
          <p:cNvPr id="20" name="Picture 19"/>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83115" y="3079642"/>
            <a:ext cx="463824" cy="603685"/>
          </a:xfrm>
          <a:prstGeom prst="rect">
            <a:avLst/>
          </a:prstGeom>
        </p:spPr>
      </p:pic>
    </p:spTree>
    <p:extLst>
      <p:ext uri="{BB962C8B-B14F-4D97-AF65-F5344CB8AC3E}">
        <p14:creationId xmlns:p14="http://schemas.microsoft.com/office/powerpoint/2010/main" val="277441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5406" y="4955458"/>
            <a:ext cx="15023690" cy="275303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75AAA5D-AC0E-B840-3D49-8509D9171E99}"/>
              </a:ext>
            </a:extLst>
          </p:cNvPr>
          <p:cNvSpPr/>
          <p:nvPr/>
        </p:nvSpPr>
        <p:spPr>
          <a:xfrm>
            <a:off x="561109" y="0"/>
            <a:ext cx="10882746" cy="703810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DIKW Model data_driven_decisions | Knowledge management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432" y="-493164"/>
            <a:ext cx="10815483" cy="7548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592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749095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8246" y="2438400"/>
            <a:ext cx="8876211" cy="4024125"/>
          </a:xfrm>
        </p:spPr>
        <p:txBody>
          <a:bodyPr/>
          <a:lstStyle/>
          <a:p>
            <a:r>
              <a:rPr lang="en-GB" dirty="0"/>
              <a:t>Understand the difference between primary &amp; secondary research and how to achieve both.</a:t>
            </a:r>
          </a:p>
          <a:p>
            <a:r>
              <a:rPr lang="en-GB" dirty="0"/>
              <a:t>Show knowledge of qualitative and quantitative data</a:t>
            </a:r>
          </a:p>
          <a:p>
            <a:endParaRPr lang="en-GB" dirty="0"/>
          </a:p>
        </p:txBody>
      </p:sp>
      <p:pic>
        <p:nvPicPr>
          <p:cNvPr id="1026" name="Picture 2" descr="18 pessimistic opinions on the next 10 years of fake news (and 5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70"/>
            <a:ext cx="12192000" cy="7064679"/>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3813919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4727" y="-92364"/>
            <a:ext cx="12496800" cy="7185891"/>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pic>
        <p:nvPicPr>
          <p:cNvPr id="2050" name="Picture 2" descr="Information Information everywhere - Buzz and Woody (Toy Story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491" y="128336"/>
            <a:ext cx="11954156" cy="6515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1292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70182" y="3168073"/>
            <a:ext cx="8986981" cy="646331"/>
          </a:xfrm>
          <a:prstGeom prst="rect">
            <a:avLst/>
          </a:prstGeom>
          <a:noFill/>
        </p:spPr>
        <p:txBody>
          <a:bodyPr wrap="square" rtlCol="0">
            <a:spAutoFit/>
          </a:bodyPr>
          <a:lstStyle/>
          <a:p>
            <a:r>
              <a:rPr lang="en-GB" sz="3600" dirty="0"/>
              <a:t>HOW DO WE EVALUATE OUR SOURCES?</a:t>
            </a:r>
          </a:p>
        </p:txBody>
      </p:sp>
    </p:spTree>
    <p:extLst>
      <p:ext uri="{BB962C8B-B14F-4D97-AF65-F5344CB8AC3E}">
        <p14:creationId xmlns:p14="http://schemas.microsoft.com/office/powerpoint/2010/main" val="3997036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0734" y="332724"/>
            <a:ext cx="9448800" cy="1825096"/>
          </a:xfrm>
        </p:spPr>
        <p:txBody>
          <a:bodyPr/>
          <a:lstStyle/>
          <a:p>
            <a:r>
              <a:rPr lang="en-GB" dirty="0"/>
              <a:t>WE FOLLOW THE C.R.A.A.P TEST!</a:t>
            </a:r>
          </a:p>
        </p:txBody>
      </p:sp>
      <p:sp>
        <p:nvSpPr>
          <p:cNvPr id="3" name="Subtitle 2"/>
          <p:cNvSpPr>
            <a:spLocks noGrp="1"/>
          </p:cNvSpPr>
          <p:nvPr>
            <p:ph type="subTitle" idx="1"/>
          </p:nvPr>
        </p:nvSpPr>
        <p:spPr/>
        <p:txBody>
          <a:bodyPr/>
          <a:lstStyle/>
          <a:p>
            <a:endParaRPr lang="en-GB" dirty="0"/>
          </a:p>
        </p:txBody>
      </p:sp>
      <p:pic>
        <p:nvPicPr>
          <p:cNvPr id="4" name="Online Media 3" title="The CRAAP Test Video">
            <a:hlinkClick r:id="" action="ppaction://media"/>
            <a:extLst>
              <a:ext uri="{FF2B5EF4-FFF2-40B4-BE49-F238E27FC236}">
                <a16:creationId xmlns:a16="http://schemas.microsoft.com/office/drawing/2014/main" id="{1923021B-2476-3B13-CB51-1CCC6D626C17}"/>
              </a:ext>
            </a:extLst>
          </p:cNvPr>
          <p:cNvPicPr>
            <a:picLocks noRot="1" noChangeAspect="1"/>
          </p:cNvPicPr>
          <p:nvPr>
            <a:videoFile r:link="rId1"/>
          </p:nvPr>
        </p:nvPicPr>
        <p:blipFill>
          <a:blip r:embed="rId3"/>
          <a:stretch>
            <a:fillRect/>
          </a:stretch>
        </p:blipFill>
        <p:spPr>
          <a:xfrm>
            <a:off x="3845850" y="2548417"/>
            <a:ext cx="5526159" cy="3122280"/>
          </a:xfrm>
          <a:prstGeom prst="rect">
            <a:avLst/>
          </a:prstGeom>
        </p:spPr>
      </p:pic>
    </p:spTree>
    <p:extLst>
      <p:ext uri="{BB962C8B-B14F-4D97-AF65-F5344CB8AC3E}">
        <p14:creationId xmlns:p14="http://schemas.microsoft.com/office/powerpoint/2010/main" val="606841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13839-D49B-A59C-42EA-64F6EF2A07F4}"/>
              </a:ext>
            </a:extLst>
          </p:cNvPr>
          <p:cNvSpPr>
            <a:spLocks noGrp="1"/>
          </p:cNvSpPr>
          <p:nvPr>
            <p:ph type="title"/>
          </p:nvPr>
        </p:nvSpPr>
        <p:spPr/>
        <p:txBody>
          <a:bodyPr/>
          <a:lstStyle/>
          <a:p>
            <a:r>
              <a:rPr lang="en-GB" dirty="0"/>
              <a:t>In this session we looked at:</a:t>
            </a:r>
          </a:p>
        </p:txBody>
      </p:sp>
      <p:sp>
        <p:nvSpPr>
          <p:cNvPr id="3" name="Content Placeholder 2">
            <a:extLst>
              <a:ext uri="{FF2B5EF4-FFF2-40B4-BE49-F238E27FC236}">
                <a16:creationId xmlns:a16="http://schemas.microsoft.com/office/drawing/2014/main" id="{231ADAC6-E767-609B-0DEA-A94D1CF1B5DB}"/>
              </a:ext>
            </a:extLst>
          </p:cNvPr>
          <p:cNvSpPr>
            <a:spLocks noGrp="1"/>
          </p:cNvSpPr>
          <p:nvPr>
            <p:ph idx="1"/>
          </p:nvPr>
        </p:nvSpPr>
        <p:spPr/>
        <p:txBody>
          <a:bodyPr/>
          <a:lstStyle/>
          <a:p>
            <a:r>
              <a:rPr lang="en-GB" dirty="0"/>
              <a:t>Types of Research data (qualitative &amp; quantitative)</a:t>
            </a:r>
          </a:p>
          <a:p>
            <a:r>
              <a:rPr lang="en-GB" dirty="0"/>
              <a:t>Collection methods – Primary &amp; Secondary</a:t>
            </a:r>
          </a:p>
          <a:p>
            <a:r>
              <a:rPr lang="en-GB" dirty="0"/>
              <a:t>The DIKW framework</a:t>
            </a:r>
          </a:p>
          <a:p>
            <a:r>
              <a:rPr lang="en-GB" dirty="0"/>
              <a:t>The C.R.A.A.P test</a:t>
            </a:r>
          </a:p>
          <a:p>
            <a:endParaRPr lang="en-GB" dirty="0"/>
          </a:p>
          <a:p>
            <a:r>
              <a:rPr lang="en-GB" dirty="0"/>
              <a:t>So, for this week’s blog post, choose one of the subjects listed above.</a:t>
            </a:r>
          </a:p>
          <a:p>
            <a:endParaRPr lang="en-GB" dirty="0"/>
          </a:p>
          <a:p>
            <a:r>
              <a:rPr lang="en-GB" dirty="0"/>
              <a:t>Remember the blog post is to be 300 words and include at least 3 references</a:t>
            </a:r>
          </a:p>
        </p:txBody>
      </p:sp>
    </p:spTree>
    <p:extLst>
      <p:ext uri="{BB962C8B-B14F-4D97-AF65-F5344CB8AC3E}">
        <p14:creationId xmlns:p14="http://schemas.microsoft.com/office/powerpoint/2010/main" val="7792657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1051</Words>
  <Application>Microsoft Office PowerPoint</Application>
  <PresentationFormat>Widescreen</PresentationFormat>
  <Paragraphs>82</Paragraphs>
  <Slides>18</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Vapor Trail</vt:lpstr>
      <vt:lpstr>BMSW4003 Digital Skills</vt:lpstr>
      <vt:lpstr>Learning objectives</vt:lpstr>
      <vt:lpstr>PowerPoint Presentation</vt:lpstr>
      <vt:lpstr>What are the types of research data?</vt:lpstr>
      <vt:lpstr>Collection methods</vt:lpstr>
      <vt:lpstr>PowerPoint Presentation</vt:lpstr>
      <vt:lpstr>HOW…?</vt:lpstr>
      <vt:lpstr>The relationship between data, information, knowledge and wisdom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 FOLLOW THE C.R.A.A.P TEST!</vt:lpstr>
      <vt:lpstr>In this session we looked at: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dc:title>
  <dc:creator>Christian Felices</dc:creator>
  <cp:lastModifiedBy>Christian Felices</cp:lastModifiedBy>
  <cp:revision>3</cp:revision>
  <dcterms:created xsi:type="dcterms:W3CDTF">2020-05-10T18:11:35Z</dcterms:created>
  <dcterms:modified xsi:type="dcterms:W3CDTF">2023-01-18T13:40:50Z</dcterms:modified>
</cp:coreProperties>
</file>