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7" r:id="rId2"/>
    <p:sldId id="256"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74A03B-EB95-6EC0-9CFA-5C1A6799731E}" v="21" dt="2026-03-07T22:08:39.405"/>
    <p1510:client id="{4558A1D0-76A3-3C6B-9857-542116E2AF39}" v="2" dt="2026-03-07T22:11:45.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nila Mehmood (2324404)" userId="S::2324404@student.uwtsd.ac.uk::9e12d502-ee5e-4796-9356-0120288218db" providerId="AD" clId="Web-{4558A1D0-76A3-3C6B-9857-542116E2AF39}"/>
    <pc:docChg chg="modSld">
      <pc:chgData name="Shahnila Mehmood (2324404)" userId="S::2324404@student.uwtsd.ac.uk::9e12d502-ee5e-4796-9356-0120288218db" providerId="AD" clId="Web-{4558A1D0-76A3-3C6B-9857-542116E2AF39}" dt="2026-03-07T22:11:45.014" v="1"/>
      <pc:docMkLst>
        <pc:docMk/>
      </pc:docMkLst>
      <pc:sldChg chg="mod modShow">
        <pc:chgData name="Shahnila Mehmood (2324404)" userId="S::2324404@student.uwtsd.ac.uk::9e12d502-ee5e-4796-9356-0120288218db" providerId="AD" clId="Web-{4558A1D0-76A3-3C6B-9857-542116E2AF39}" dt="2026-03-07T22:11:45.014" v="1"/>
        <pc:sldMkLst>
          <pc:docMk/>
          <pc:sldMk cId="251621724" sldId="256"/>
        </pc:sldMkLst>
      </pc:sldChg>
    </pc:docChg>
  </pc:docChgLst>
  <pc:docChgLst>
    <pc:chgData name="Shahnila Mehmood (2324404)" userId="S::2324404@student.uwtsd.ac.uk::9e12d502-ee5e-4796-9356-0120288218db" providerId="AD" clId="Web-{3274A03B-EB95-6EC0-9CFA-5C1A6799731E}"/>
    <pc:docChg chg="modSld">
      <pc:chgData name="Shahnila Mehmood (2324404)" userId="S::2324404@student.uwtsd.ac.uk::9e12d502-ee5e-4796-9356-0120288218db" providerId="AD" clId="Web-{3274A03B-EB95-6EC0-9CFA-5C1A6799731E}" dt="2026-03-07T22:08:39.405" v="20" actId="20577"/>
      <pc:docMkLst>
        <pc:docMk/>
      </pc:docMkLst>
      <pc:sldChg chg="modSp">
        <pc:chgData name="Shahnila Mehmood (2324404)" userId="S::2324404@student.uwtsd.ac.uk::9e12d502-ee5e-4796-9356-0120288218db" providerId="AD" clId="Web-{3274A03B-EB95-6EC0-9CFA-5C1A6799731E}" dt="2026-03-07T22:07:50.135" v="19" actId="20577"/>
        <pc:sldMkLst>
          <pc:docMk/>
          <pc:sldMk cId="251621724" sldId="256"/>
        </pc:sldMkLst>
        <pc:spChg chg="mod">
          <ac:chgData name="Shahnila Mehmood (2324404)" userId="S::2324404@student.uwtsd.ac.uk::9e12d502-ee5e-4796-9356-0120288218db" providerId="AD" clId="Web-{3274A03B-EB95-6EC0-9CFA-5C1A6799731E}" dt="2026-03-07T22:07:00.380" v="17" actId="20577"/>
          <ac:spMkLst>
            <pc:docMk/>
            <pc:sldMk cId="251621724" sldId="256"/>
            <ac:spMk id="5" creationId="{4A3A58DC-499D-5885-0006-D9F2BFD2F81C}"/>
          </ac:spMkLst>
        </pc:spChg>
        <pc:spChg chg="mod">
          <ac:chgData name="Shahnila Mehmood (2324404)" userId="S::2324404@student.uwtsd.ac.uk::9e12d502-ee5e-4796-9356-0120288218db" providerId="AD" clId="Web-{3274A03B-EB95-6EC0-9CFA-5C1A6799731E}" dt="2026-03-07T22:07:50.135" v="19" actId="20577"/>
          <ac:spMkLst>
            <pc:docMk/>
            <pc:sldMk cId="251621724" sldId="256"/>
            <ac:spMk id="8" creationId="{B1C14AAE-9FBB-1A04-99EE-C7DED60F300E}"/>
          </ac:spMkLst>
        </pc:spChg>
      </pc:sldChg>
      <pc:sldChg chg="modSp">
        <pc:chgData name="Shahnila Mehmood (2324404)" userId="S::2324404@student.uwtsd.ac.uk::9e12d502-ee5e-4796-9356-0120288218db" providerId="AD" clId="Web-{3274A03B-EB95-6EC0-9CFA-5C1A6799731E}" dt="2026-03-07T22:06:10.999" v="16" actId="20577"/>
        <pc:sldMkLst>
          <pc:docMk/>
          <pc:sldMk cId="1479464186" sldId="257"/>
        </pc:sldMkLst>
        <pc:spChg chg="mod">
          <ac:chgData name="Shahnila Mehmood (2324404)" userId="S::2324404@student.uwtsd.ac.uk::9e12d502-ee5e-4796-9356-0120288218db" providerId="AD" clId="Web-{3274A03B-EB95-6EC0-9CFA-5C1A6799731E}" dt="2026-03-07T22:06:10.999" v="16" actId="20577"/>
          <ac:spMkLst>
            <pc:docMk/>
            <pc:sldMk cId="1479464186" sldId="257"/>
            <ac:spMk id="6" creationId="{F47C0C98-9DB3-D0C5-DF62-1C5B7F625AEF}"/>
          </ac:spMkLst>
        </pc:spChg>
        <pc:spChg chg="mod">
          <ac:chgData name="Shahnila Mehmood (2324404)" userId="S::2324404@student.uwtsd.ac.uk::9e12d502-ee5e-4796-9356-0120288218db" providerId="AD" clId="Web-{3274A03B-EB95-6EC0-9CFA-5C1A6799731E}" dt="2026-03-07T22:06:09.561" v="15" actId="20577"/>
          <ac:spMkLst>
            <pc:docMk/>
            <pc:sldMk cId="1479464186" sldId="257"/>
            <ac:spMk id="7" creationId="{FAC94C40-FC58-11D3-B784-2D610CF944DB}"/>
          </ac:spMkLst>
        </pc:spChg>
      </pc:sldChg>
      <pc:sldChg chg="modSp">
        <pc:chgData name="Shahnila Mehmood (2324404)" userId="S::2324404@student.uwtsd.ac.uk::9e12d502-ee5e-4796-9356-0120288218db" providerId="AD" clId="Web-{3274A03B-EB95-6EC0-9CFA-5C1A6799731E}" dt="2026-03-07T22:08:39.405" v="20" actId="20577"/>
        <pc:sldMkLst>
          <pc:docMk/>
          <pc:sldMk cId="2245730265" sldId="258"/>
        </pc:sldMkLst>
        <pc:spChg chg="mod">
          <ac:chgData name="Shahnila Mehmood (2324404)" userId="S::2324404@student.uwtsd.ac.uk::9e12d502-ee5e-4796-9356-0120288218db" providerId="AD" clId="Web-{3274A03B-EB95-6EC0-9CFA-5C1A6799731E}" dt="2026-03-07T22:08:39.405" v="20" actId="20577"/>
          <ac:spMkLst>
            <pc:docMk/>
            <pc:sldMk cId="2245730265" sldId="258"/>
            <ac:spMk id="3" creationId="{C44F92CA-6836-730C-0D3D-598D8BD1D51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1707F2-2B20-466D-892E-D09777251037}" type="doc">
      <dgm:prSet loTypeId="urn:microsoft.com/office/officeart/2005/8/layout/hList6" loCatId="list" qsTypeId="urn:microsoft.com/office/officeart/2005/8/quickstyle/simple1" qsCatId="simple" csTypeId="urn:microsoft.com/office/officeart/2005/8/colors/accent3_2" csCatId="accent3"/>
      <dgm:spPr/>
      <dgm:t>
        <a:bodyPr/>
        <a:lstStyle/>
        <a:p>
          <a:endParaRPr lang="en-US"/>
        </a:p>
      </dgm:t>
    </dgm:pt>
    <dgm:pt modelId="{FB67A777-5354-4D0C-A26B-D054CA0A6881}">
      <dgm:prSet/>
      <dgm:spPr/>
      <dgm:t>
        <a:bodyPr/>
        <a:lstStyle/>
        <a:p>
          <a:pPr rtl="0"/>
          <a:r>
            <a:rPr lang="en-US"/>
            <a:t>Excessive worry or fear, often affecting daily life</a:t>
          </a:r>
        </a:p>
      </dgm:t>
    </dgm:pt>
    <dgm:pt modelId="{FCB56F9B-9C92-4E2A-B21D-4D4C4AE7620E}" type="parTrans" cxnId="{FF4B1DCB-1F4C-407F-98B5-1E7A87CAF0A8}">
      <dgm:prSet/>
      <dgm:spPr/>
      <dgm:t>
        <a:bodyPr/>
        <a:lstStyle/>
        <a:p>
          <a:endParaRPr lang="en-US"/>
        </a:p>
      </dgm:t>
    </dgm:pt>
    <dgm:pt modelId="{44F07654-176D-4C2B-9050-8B73E120975A}" type="sibTrans" cxnId="{FF4B1DCB-1F4C-407F-98B5-1E7A87CAF0A8}">
      <dgm:prSet/>
      <dgm:spPr/>
      <dgm:t>
        <a:bodyPr/>
        <a:lstStyle/>
        <a:p>
          <a:endParaRPr lang="en-US"/>
        </a:p>
      </dgm:t>
    </dgm:pt>
    <dgm:pt modelId="{AD20D89A-7FE8-41A6-A9EE-311AA4A7603E}">
      <dgm:prSet/>
      <dgm:spPr/>
      <dgm:t>
        <a:bodyPr/>
        <a:lstStyle/>
        <a:p>
          <a:pPr rtl="0"/>
          <a:r>
            <a:rPr lang="en-US"/>
            <a:t>Persistent sadness, lack of interest in usual activities.</a:t>
          </a:r>
        </a:p>
      </dgm:t>
    </dgm:pt>
    <dgm:pt modelId="{8E5FDD97-59BD-42EA-B936-20DD31D35C43}" type="parTrans" cxnId="{BD8BF668-8B76-4CCC-A70E-690E7A060A61}">
      <dgm:prSet/>
      <dgm:spPr/>
      <dgm:t>
        <a:bodyPr/>
        <a:lstStyle/>
        <a:p>
          <a:endParaRPr lang="en-US"/>
        </a:p>
      </dgm:t>
    </dgm:pt>
    <dgm:pt modelId="{E6145CC2-215F-4458-8F88-8B6C2E64BEB1}" type="sibTrans" cxnId="{BD8BF668-8B76-4CCC-A70E-690E7A060A61}">
      <dgm:prSet/>
      <dgm:spPr/>
      <dgm:t>
        <a:bodyPr/>
        <a:lstStyle/>
        <a:p>
          <a:endParaRPr lang="en-US"/>
        </a:p>
      </dgm:t>
    </dgm:pt>
    <dgm:pt modelId="{B3AF31C0-F0C5-4880-BD38-5E7814047757}">
      <dgm:prSet/>
      <dgm:spPr/>
      <dgm:t>
        <a:bodyPr/>
        <a:lstStyle/>
        <a:p>
          <a:pPr rtl="0"/>
          <a:r>
            <a:rPr lang="en-US"/>
            <a:t>Restlessness, rapid heartbeat, trouble concentrating.</a:t>
          </a:r>
        </a:p>
      </dgm:t>
    </dgm:pt>
    <dgm:pt modelId="{CB9AF739-B8F9-4F8C-934C-2C39D04F6ACE}" type="parTrans" cxnId="{FB83B450-D49A-474D-A7E4-A897D5380D8A}">
      <dgm:prSet/>
      <dgm:spPr/>
      <dgm:t>
        <a:bodyPr/>
        <a:lstStyle/>
        <a:p>
          <a:endParaRPr lang="en-US"/>
        </a:p>
      </dgm:t>
    </dgm:pt>
    <dgm:pt modelId="{88CF44AB-753C-41CA-8122-40C219A39AB0}" type="sibTrans" cxnId="{FB83B450-D49A-474D-A7E4-A897D5380D8A}">
      <dgm:prSet/>
      <dgm:spPr/>
      <dgm:t>
        <a:bodyPr/>
        <a:lstStyle/>
        <a:p>
          <a:endParaRPr lang="en-US"/>
        </a:p>
      </dgm:t>
    </dgm:pt>
    <dgm:pt modelId="{E683A15D-F0F1-4CB3-A8B7-6715E93F936B}">
      <dgm:prSet/>
      <dgm:spPr/>
      <dgm:t>
        <a:bodyPr/>
        <a:lstStyle/>
        <a:p>
          <a:pPr rtl="0"/>
          <a:r>
            <a:rPr lang="en-US"/>
            <a:t>Fatigue, hopelessness, loss of appetite or overeating.</a:t>
          </a:r>
        </a:p>
      </dgm:t>
    </dgm:pt>
    <dgm:pt modelId="{9C7D7511-B547-45A1-B76C-B52A7902E48A}" type="parTrans" cxnId="{3D3EFED4-1215-4ADA-BB8E-91BBD215238A}">
      <dgm:prSet/>
      <dgm:spPr/>
      <dgm:t>
        <a:bodyPr/>
        <a:lstStyle/>
        <a:p>
          <a:endParaRPr lang="en-US"/>
        </a:p>
      </dgm:t>
    </dgm:pt>
    <dgm:pt modelId="{F621970B-4FF1-4CD4-8DA5-2D8C850F02C2}" type="sibTrans" cxnId="{3D3EFED4-1215-4ADA-BB8E-91BBD215238A}">
      <dgm:prSet/>
      <dgm:spPr/>
      <dgm:t>
        <a:bodyPr/>
        <a:lstStyle/>
        <a:p>
          <a:endParaRPr lang="en-US"/>
        </a:p>
      </dgm:t>
    </dgm:pt>
    <dgm:pt modelId="{65B49A58-A15E-421A-8D51-727CED9EE120}">
      <dgm:prSet/>
      <dgm:spPr/>
      <dgm:t>
        <a:bodyPr/>
        <a:lstStyle/>
        <a:p>
          <a:pPr rtl="0"/>
          <a:r>
            <a:rPr lang="en-US"/>
            <a:t>Affects work, social life, and physical health.</a:t>
          </a:r>
        </a:p>
      </dgm:t>
    </dgm:pt>
    <dgm:pt modelId="{BAD39B92-4882-446E-9BD0-A595DFFA9D42}" type="parTrans" cxnId="{507739AB-8500-4193-8DC5-7C89AE0385DB}">
      <dgm:prSet/>
      <dgm:spPr/>
      <dgm:t>
        <a:bodyPr/>
        <a:lstStyle/>
        <a:p>
          <a:endParaRPr lang="en-US"/>
        </a:p>
      </dgm:t>
    </dgm:pt>
    <dgm:pt modelId="{8115FF1B-EA56-4EC4-B8C3-500646676606}" type="sibTrans" cxnId="{507739AB-8500-4193-8DC5-7C89AE0385DB}">
      <dgm:prSet/>
      <dgm:spPr/>
      <dgm:t>
        <a:bodyPr/>
        <a:lstStyle/>
        <a:p>
          <a:endParaRPr lang="en-US"/>
        </a:p>
      </dgm:t>
    </dgm:pt>
    <dgm:pt modelId="{66894D58-B5D8-4C4D-9C0A-E8234A89E66B}" type="pres">
      <dgm:prSet presAssocID="{291707F2-2B20-466D-892E-D09777251037}" presName="Name0" presStyleCnt="0">
        <dgm:presLayoutVars>
          <dgm:dir/>
          <dgm:resizeHandles val="exact"/>
        </dgm:presLayoutVars>
      </dgm:prSet>
      <dgm:spPr/>
    </dgm:pt>
    <dgm:pt modelId="{831B4D24-08FB-42CA-A852-230E2AC700B7}" type="pres">
      <dgm:prSet presAssocID="{FB67A777-5354-4D0C-A26B-D054CA0A6881}" presName="node" presStyleLbl="node1" presStyleIdx="0" presStyleCnt="5">
        <dgm:presLayoutVars>
          <dgm:bulletEnabled val="1"/>
        </dgm:presLayoutVars>
      </dgm:prSet>
      <dgm:spPr/>
    </dgm:pt>
    <dgm:pt modelId="{1DE73333-1845-4885-AE25-E21B543B7859}" type="pres">
      <dgm:prSet presAssocID="{44F07654-176D-4C2B-9050-8B73E120975A}" presName="sibTrans" presStyleCnt="0"/>
      <dgm:spPr/>
    </dgm:pt>
    <dgm:pt modelId="{895B9486-68F9-4147-AF45-07949AFC15E6}" type="pres">
      <dgm:prSet presAssocID="{AD20D89A-7FE8-41A6-A9EE-311AA4A7603E}" presName="node" presStyleLbl="node1" presStyleIdx="1" presStyleCnt="5">
        <dgm:presLayoutVars>
          <dgm:bulletEnabled val="1"/>
        </dgm:presLayoutVars>
      </dgm:prSet>
      <dgm:spPr/>
    </dgm:pt>
    <dgm:pt modelId="{B51DB7DB-13CA-4D4E-8811-CA6B1651D21E}" type="pres">
      <dgm:prSet presAssocID="{E6145CC2-215F-4458-8F88-8B6C2E64BEB1}" presName="sibTrans" presStyleCnt="0"/>
      <dgm:spPr/>
    </dgm:pt>
    <dgm:pt modelId="{051DF5F4-0C7B-4E7B-940B-DF38969C05AE}" type="pres">
      <dgm:prSet presAssocID="{B3AF31C0-F0C5-4880-BD38-5E7814047757}" presName="node" presStyleLbl="node1" presStyleIdx="2" presStyleCnt="5">
        <dgm:presLayoutVars>
          <dgm:bulletEnabled val="1"/>
        </dgm:presLayoutVars>
      </dgm:prSet>
      <dgm:spPr/>
    </dgm:pt>
    <dgm:pt modelId="{D67234CC-0AAE-49AC-B2C0-A864712191D1}" type="pres">
      <dgm:prSet presAssocID="{88CF44AB-753C-41CA-8122-40C219A39AB0}" presName="sibTrans" presStyleCnt="0"/>
      <dgm:spPr/>
    </dgm:pt>
    <dgm:pt modelId="{326C4BF7-E04F-4AFD-9B2A-CFF820AA3E6D}" type="pres">
      <dgm:prSet presAssocID="{E683A15D-F0F1-4CB3-A8B7-6715E93F936B}" presName="node" presStyleLbl="node1" presStyleIdx="3" presStyleCnt="5">
        <dgm:presLayoutVars>
          <dgm:bulletEnabled val="1"/>
        </dgm:presLayoutVars>
      </dgm:prSet>
      <dgm:spPr/>
    </dgm:pt>
    <dgm:pt modelId="{CDE83066-D156-4ADF-BCA0-1B768AED9EFA}" type="pres">
      <dgm:prSet presAssocID="{F621970B-4FF1-4CD4-8DA5-2D8C850F02C2}" presName="sibTrans" presStyleCnt="0"/>
      <dgm:spPr/>
    </dgm:pt>
    <dgm:pt modelId="{B8534F42-6C7B-4A83-A09A-4AF46B678328}" type="pres">
      <dgm:prSet presAssocID="{65B49A58-A15E-421A-8D51-727CED9EE120}" presName="node" presStyleLbl="node1" presStyleIdx="4" presStyleCnt="5">
        <dgm:presLayoutVars>
          <dgm:bulletEnabled val="1"/>
        </dgm:presLayoutVars>
      </dgm:prSet>
      <dgm:spPr/>
    </dgm:pt>
  </dgm:ptLst>
  <dgm:cxnLst>
    <dgm:cxn modelId="{31CEDC0C-D84D-4348-B2F3-0A7C9EEFC7E4}" type="presOf" srcId="{B3AF31C0-F0C5-4880-BD38-5E7814047757}" destId="{051DF5F4-0C7B-4E7B-940B-DF38969C05AE}" srcOrd="0" destOrd="0" presId="urn:microsoft.com/office/officeart/2005/8/layout/hList6"/>
    <dgm:cxn modelId="{BD8BF668-8B76-4CCC-A70E-690E7A060A61}" srcId="{291707F2-2B20-466D-892E-D09777251037}" destId="{AD20D89A-7FE8-41A6-A9EE-311AA4A7603E}" srcOrd="1" destOrd="0" parTransId="{8E5FDD97-59BD-42EA-B936-20DD31D35C43}" sibTransId="{E6145CC2-215F-4458-8F88-8B6C2E64BEB1}"/>
    <dgm:cxn modelId="{FB83B450-D49A-474D-A7E4-A897D5380D8A}" srcId="{291707F2-2B20-466D-892E-D09777251037}" destId="{B3AF31C0-F0C5-4880-BD38-5E7814047757}" srcOrd="2" destOrd="0" parTransId="{CB9AF739-B8F9-4F8C-934C-2C39D04F6ACE}" sibTransId="{88CF44AB-753C-41CA-8122-40C219A39AB0}"/>
    <dgm:cxn modelId="{B3F4D278-7F82-4050-BF3D-43E3DB4AD27F}" type="presOf" srcId="{65B49A58-A15E-421A-8D51-727CED9EE120}" destId="{B8534F42-6C7B-4A83-A09A-4AF46B678328}" srcOrd="0" destOrd="0" presId="urn:microsoft.com/office/officeart/2005/8/layout/hList6"/>
    <dgm:cxn modelId="{BB661191-4DF2-462F-84AA-C7149CA6D4AB}" type="presOf" srcId="{FB67A777-5354-4D0C-A26B-D054CA0A6881}" destId="{831B4D24-08FB-42CA-A852-230E2AC700B7}" srcOrd="0" destOrd="0" presId="urn:microsoft.com/office/officeart/2005/8/layout/hList6"/>
    <dgm:cxn modelId="{507739AB-8500-4193-8DC5-7C89AE0385DB}" srcId="{291707F2-2B20-466D-892E-D09777251037}" destId="{65B49A58-A15E-421A-8D51-727CED9EE120}" srcOrd="4" destOrd="0" parTransId="{BAD39B92-4882-446E-9BD0-A595DFFA9D42}" sibTransId="{8115FF1B-EA56-4EC4-B8C3-500646676606}"/>
    <dgm:cxn modelId="{FF4B1DCB-1F4C-407F-98B5-1E7A87CAF0A8}" srcId="{291707F2-2B20-466D-892E-D09777251037}" destId="{FB67A777-5354-4D0C-A26B-D054CA0A6881}" srcOrd="0" destOrd="0" parTransId="{FCB56F9B-9C92-4E2A-B21D-4D4C4AE7620E}" sibTransId="{44F07654-176D-4C2B-9050-8B73E120975A}"/>
    <dgm:cxn modelId="{3D3EFED4-1215-4ADA-BB8E-91BBD215238A}" srcId="{291707F2-2B20-466D-892E-D09777251037}" destId="{E683A15D-F0F1-4CB3-A8B7-6715E93F936B}" srcOrd="3" destOrd="0" parTransId="{9C7D7511-B547-45A1-B76C-B52A7902E48A}" sibTransId="{F621970B-4FF1-4CD4-8DA5-2D8C850F02C2}"/>
    <dgm:cxn modelId="{CB6824DA-CBC0-4083-8B4D-E578DC43DD98}" type="presOf" srcId="{E683A15D-F0F1-4CB3-A8B7-6715E93F936B}" destId="{326C4BF7-E04F-4AFD-9B2A-CFF820AA3E6D}" srcOrd="0" destOrd="0" presId="urn:microsoft.com/office/officeart/2005/8/layout/hList6"/>
    <dgm:cxn modelId="{4F4D75E0-425C-4F73-9051-6279A950221A}" type="presOf" srcId="{291707F2-2B20-466D-892E-D09777251037}" destId="{66894D58-B5D8-4C4D-9C0A-E8234A89E66B}" srcOrd="0" destOrd="0" presId="urn:microsoft.com/office/officeart/2005/8/layout/hList6"/>
    <dgm:cxn modelId="{9D914EFF-6A91-4EA8-9CFE-20D472C6F727}" type="presOf" srcId="{AD20D89A-7FE8-41A6-A9EE-311AA4A7603E}" destId="{895B9486-68F9-4147-AF45-07949AFC15E6}" srcOrd="0" destOrd="0" presId="urn:microsoft.com/office/officeart/2005/8/layout/hList6"/>
    <dgm:cxn modelId="{C19D9A5A-2FE8-443B-A67C-E65CDA643A7A}" type="presParOf" srcId="{66894D58-B5D8-4C4D-9C0A-E8234A89E66B}" destId="{831B4D24-08FB-42CA-A852-230E2AC700B7}" srcOrd="0" destOrd="0" presId="urn:microsoft.com/office/officeart/2005/8/layout/hList6"/>
    <dgm:cxn modelId="{3BC59A79-EF4C-4ACC-BF45-78342B7C5F6B}" type="presParOf" srcId="{66894D58-B5D8-4C4D-9C0A-E8234A89E66B}" destId="{1DE73333-1845-4885-AE25-E21B543B7859}" srcOrd="1" destOrd="0" presId="urn:microsoft.com/office/officeart/2005/8/layout/hList6"/>
    <dgm:cxn modelId="{9A2CE0C3-CCA9-403B-B955-B13E15F6C088}" type="presParOf" srcId="{66894D58-B5D8-4C4D-9C0A-E8234A89E66B}" destId="{895B9486-68F9-4147-AF45-07949AFC15E6}" srcOrd="2" destOrd="0" presId="urn:microsoft.com/office/officeart/2005/8/layout/hList6"/>
    <dgm:cxn modelId="{DF3F18F8-B0CA-4F44-922F-9314A6E8D27F}" type="presParOf" srcId="{66894D58-B5D8-4C4D-9C0A-E8234A89E66B}" destId="{B51DB7DB-13CA-4D4E-8811-CA6B1651D21E}" srcOrd="3" destOrd="0" presId="urn:microsoft.com/office/officeart/2005/8/layout/hList6"/>
    <dgm:cxn modelId="{7BEB35D3-BFEC-446D-BDD1-DBE523BC232B}" type="presParOf" srcId="{66894D58-B5D8-4C4D-9C0A-E8234A89E66B}" destId="{051DF5F4-0C7B-4E7B-940B-DF38969C05AE}" srcOrd="4" destOrd="0" presId="urn:microsoft.com/office/officeart/2005/8/layout/hList6"/>
    <dgm:cxn modelId="{E200470B-FF3D-4C1F-B02C-91A96E7D97FF}" type="presParOf" srcId="{66894D58-B5D8-4C4D-9C0A-E8234A89E66B}" destId="{D67234CC-0AAE-49AC-B2C0-A864712191D1}" srcOrd="5" destOrd="0" presId="urn:microsoft.com/office/officeart/2005/8/layout/hList6"/>
    <dgm:cxn modelId="{1E892026-77C5-46AC-9F8E-A5A9F92B56CA}" type="presParOf" srcId="{66894D58-B5D8-4C4D-9C0A-E8234A89E66B}" destId="{326C4BF7-E04F-4AFD-9B2A-CFF820AA3E6D}" srcOrd="6" destOrd="0" presId="urn:microsoft.com/office/officeart/2005/8/layout/hList6"/>
    <dgm:cxn modelId="{6624316D-7B73-49FD-B71A-A0441ED6CFF9}" type="presParOf" srcId="{66894D58-B5D8-4C4D-9C0A-E8234A89E66B}" destId="{CDE83066-D156-4ADF-BCA0-1B768AED9EFA}" srcOrd="7" destOrd="0" presId="urn:microsoft.com/office/officeart/2005/8/layout/hList6"/>
    <dgm:cxn modelId="{34A251A7-2CDD-4954-97C0-9E9BB4B1D81D}" type="presParOf" srcId="{66894D58-B5D8-4C4D-9C0A-E8234A89E66B}" destId="{B8534F42-6C7B-4A83-A09A-4AF46B678328}"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BDDB26-E9B8-473A-92CB-178197AA1237}" type="doc">
      <dgm:prSet loTypeId="urn:microsoft.com/office/officeart/2005/8/layout/hList6" loCatId="list" qsTypeId="urn:microsoft.com/office/officeart/2005/8/quickstyle/simple1" qsCatId="simple" csTypeId="urn:microsoft.com/office/officeart/2005/8/colors/accent3_2" csCatId="accent3"/>
      <dgm:spPr/>
      <dgm:t>
        <a:bodyPr/>
        <a:lstStyle/>
        <a:p>
          <a:endParaRPr lang="en-US"/>
        </a:p>
      </dgm:t>
    </dgm:pt>
    <dgm:pt modelId="{58646F54-E7E4-4A13-9121-BD1D046D9F40}">
      <dgm:prSet/>
      <dgm:spPr/>
      <dgm:t>
        <a:bodyPr/>
        <a:lstStyle/>
        <a:p>
          <a:pPr rtl="0"/>
          <a:r>
            <a:rPr lang="en-US"/>
            <a:t>Patients confined in asylums, basic care, harsh conditions.</a:t>
          </a:r>
        </a:p>
      </dgm:t>
    </dgm:pt>
    <dgm:pt modelId="{587133CD-E54F-446B-93B5-C04EC0456A84}" type="parTrans" cxnId="{28FE2471-10CE-40F5-936B-CDF831F03E9A}">
      <dgm:prSet/>
      <dgm:spPr/>
      <dgm:t>
        <a:bodyPr/>
        <a:lstStyle/>
        <a:p>
          <a:endParaRPr lang="en-US"/>
        </a:p>
      </dgm:t>
    </dgm:pt>
    <dgm:pt modelId="{542D20AF-E372-4CD1-A65E-347DB8C08469}" type="sibTrans" cxnId="{28FE2471-10CE-40F5-936B-CDF831F03E9A}">
      <dgm:prSet/>
      <dgm:spPr/>
      <dgm:t>
        <a:bodyPr/>
        <a:lstStyle/>
        <a:p>
          <a:endParaRPr lang="en-US"/>
        </a:p>
      </dgm:t>
    </dgm:pt>
    <dgm:pt modelId="{F0ED6DA0-3693-4F34-87C2-EFCE08678E5A}">
      <dgm:prSet/>
      <dgm:spPr/>
      <dgm:t>
        <a:bodyPr/>
        <a:lstStyle/>
        <a:p>
          <a:pPr rtl="0"/>
          <a:r>
            <a:rPr lang="en-US"/>
            <a:t>Tricyclic antidepressants (TCAs), MAOIs—side effects common.</a:t>
          </a:r>
        </a:p>
      </dgm:t>
    </dgm:pt>
    <dgm:pt modelId="{BCC6F5B7-D88B-483C-9F5B-C9D09795AF26}" type="parTrans" cxnId="{0D3411CA-777A-4B0D-926F-1CEE1E3FDCA6}">
      <dgm:prSet/>
      <dgm:spPr/>
      <dgm:t>
        <a:bodyPr/>
        <a:lstStyle/>
        <a:p>
          <a:endParaRPr lang="en-US"/>
        </a:p>
      </dgm:t>
    </dgm:pt>
    <dgm:pt modelId="{A49C9EC8-C5E3-4E4B-86DB-D6D5FA037628}" type="sibTrans" cxnId="{0D3411CA-777A-4B0D-926F-1CEE1E3FDCA6}">
      <dgm:prSet/>
      <dgm:spPr/>
      <dgm:t>
        <a:bodyPr/>
        <a:lstStyle/>
        <a:p>
          <a:endParaRPr lang="en-US"/>
        </a:p>
      </dgm:t>
    </dgm:pt>
    <dgm:pt modelId="{939928EA-8816-406B-8358-5216A1A12AF0}">
      <dgm:prSet/>
      <dgm:spPr/>
      <dgm:t>
        <a:bodyPr/>
        <a:lstStyle/>
        <a:p>
          <a:pPr rtl="0"/>
          <a:r>
            <a:rPr lang="en-US"/>
            <a:t>Used for severe cases, controversial due to side effects.</a:t>
          </a:r>
        </a:p>
      </dgm:t>
    </dgm:pt>
    <dgm:pt modelId="{00A833F8-6AD1-4875-A2D0-D23A4FBEDE81}" type="parTrans" cxnId="{8F17A7E3-2E19-48EF-9474-026F33CB304E}">
      <dgm:prSet/>
      <dgm:spPr/>
      <dgm:t>
        <a:bodyPr/>
        <a:lstStyle/>
        <a:p>
          <a:endParaRPr lang="en-US"/>
        </a:p>
      </dgm:t>
    </dgm:pt>
    <dgm:pt modelId="{87A41B56-E991-422B-95B4-86D399ECD4FD}" type="sibTrans" cxnId="{8F17A7E3-2E19-48EF-9474-026F33CB304E}">
      <dgm:prSet/>
      <dgm:spPr/>
      <dgm:t>
        <a:bodyPr/>
        <a:lstStyle/>
        <a:p>
          <a:endParaRPr lang="en-US"/>
        </a:p>
      </dgm:t>
    </dgm:pt>
    <dgm:pt modelId="{44516B39-16BC-4BD5-BF46-65C6D6BAB803}">
      <dgm:prSet/>
      <dgm:spPr/>
      <dgm:t>
        <a:bodyPr/>
        <a:lstStyle/>
        <a:p>
          <a:pPr rtl="0"/>
          <a:r>
            <a:rPr lang="en-US"/>
            <a:t>Freud’s psychoanalysis used for treating mental health.</a:t>
          </a:r>
        </a:p>
      </dgm:t>
    </dgm:pt>
    <dgm:pt modelId="{23B23F2C-2F41-415F-8383-E702A1F54023}" type="parTrans" cxnId="{A1E99246-3360-485C-9EE6-F6BADF231DB9}">
      <dgm:prSet/>
      <dgm:spPr/>
      <dgm:t>
        <a:bodyPr/>
        <a:lstStyle/>
        <a:p>
          <a:endParaRPr lang="en-US"/>
        </a:p>
      </dgm:t>
    </dgm:pt>
    <dgm:pt modelId="{3376B754-BE8C-4042-A962-D37167B639A4}" type="sibTrans" cxnId="{A1E99246-3360-485C-9EE6-F6BADF231DB9}">
      <dgm:prSet/>
      <dgm:spPr/>
      <dgm:t>
        <a:bodyPr/>
        <a:lstStyle/>
        <a:p>
          <a:endParaRPr lang="en-US"/>
        </a:p>
      </dgm:t>
    </dgm:pt>
    <dgm:pt modelId="{0F32731E-7711-4FCA-8D7C-FFAC1598EC32}">
      <dgm:prSet/>
      <dgm:spPr/>
      <dgm:t>
        <a:bodyPr/>
        <a:lstStyle/>
        <a:p>
          <a:pPr rtl="0"/>
          <a:r>
            <a:rPr lang="en-US"/>
            <a:t>Shift to community-based care, but challenges arose.</a:t>
          </a:r>
        </a:p>
      </dgm:t>
    </dgm:pt>
    <dgm:pt modelId="{D1A17951-16DE-40FA-A3E5-879BD66CB3B1}" type="parTrans" cxnId="{6391DC73-B65B-4217-A2BD-4C9AF43469B0}">
      <dgm:prSet/>
      <dgm:spPr/>
      <dgm:t>
        <a:bodyPr/>
        <a:lstStyle/>
        <a:p>
          <a:endParaRPr lang="en-US"/>
        </a:p>
      </dgm:t>
    </dgm:pt>
    <dgm:pt modelId="{924BE978-A7F6-47B7-902D-81FAB1C6D13D}" type="sibTrans" cxnId="{6391DC73-B65B-4217-A2BD-4C9AF43469B0}">
      <dgm:prSet/>
      <dgm:spPr/>
      <dgm:t>
        <a:bodyPr/>
        <a:lstStyle/>
        <a:p>
          <a:endParaRPr lang="en-US"/>
        </a:p>
      </dgm:t>
    </dgm:pt>
    <dgm:pt modelId="{DCD9DD5F-9591-4509-9E4E-43E8CC2577E5}" type="pres">
      <dgm:prSet presAssocID="{5ABDDB26-E9B8-473A-92CB-178197AA1237}" presName="Name0" presStyleCnt="0">
        <dgm:presLayoutVars>
          <dgm:dir/>
          <dgm:resizeHandles val="exact"/>
        </dgm:presLayoutVars>
      </dgm:prSet>
      <dgm:spPr/>
    </dgm:pt>
    <dgm:pt modelId="{58C73959-563A-45FE-B1D5-6D4C5F58F2EF}" type="pres">
      <dgm:prSet presAssocID="{58646F54-E7E4-4A13-9121-BD1D046D9F40}" presName="node" presStyleLbl="node1" presStyleIdx="0" presStyleCnt="5">
        <dgm:presLayoutVars>
          <dgm:bulletEnabled val="1"/>
        </dgm:presLayoutVars>
      </dgm:prSet>
      <dgm:spPr/>
    </dgm:pt>
    <dgm:pt modelId="{1BE35861-1A9C-48F5-A632-864808633DC9}" type="pres">
      <dgm:prSet presAssocID="{542D20AF-E372-4CD1-A65E-347DB8C08469}" presName="sibTrans" presStyleCnt="0"/>
      <dgm:spPr/>
    </dgm:pt>
    <dgm:pt modelId="{C1432C25-00D9-4E81-B9D6-EFC4F257AF01}" type="pres">
      <dgm:prSet presAssocID="{F0ED6DA0-3693-4F34-87C2-EFCE08678E5A}" presName="node" presStyleLbl="node1" presStyleIdx="1" presStyleCnt="5">
        <dgm:presLayoutVars>
          <dgm:bulletEnabled val="1"/>
        </dgm:presLayoutVars>
      </dgm:prSet>
      <dgm:spPr/>
    </dgm:pt>
    <dgm:pt modelId="{68D64FBD-0DF9-4A09-92C5-1DDA959EF29D}" type="pres">
      <dgm:prSet presAssocID="{A49C9EC8-C5E3-4E4B-86DB-D6D5FA037628}" presName="sibTrans" presStyleCnt="0"/>
      <dgm:spPr/>
    </dgm:pt>
    <dgm:pt modelId="{6DF0CE32-9D70-4607-A90A-EEA6C8D0A180}" type="pres">
      <dgm:prSet presAssocID="{939928EA-8816-406B-8358-5216A1A12AF0}" presName="node" presStyleLbl="node1" presStyleIdx="2" presStyleCnt="5">
        <dgm:presLayoutVars>
          <dgm:bulletEnabled val="1"/>
        </dgm:presLayoutVars>
      </dgm:prSet>
      <dgm:spPr/>
    </dgm:pt>
    <dgm:pt modelId="{0805006B-5302-48AC-9DC0-2BF2DA53D295}" type="pres">
      <dgm:prSet presAssocID="{87A41B56-E991-422B-95B4-86D399ECD4FD}" presName="sibTrans" presStyleCnt="0"/>
      <dgm:spPr/>
    </dgm:pt>
    <dgm:pt modelId="{2A32ADB0-6C43-40B6-A7F8-B77055A5A79E}" type="pres">
      <dgm:prSet presAssocID="{44516B39-16BC-4BD5-BF46-65C6D6BAB803}" presName="node" presStyleLbl="node1" presStyleIdx="3" presStyleCnt="5">
        <dgm:presLayoutVars>
          <dgm:bulletEnabled val="1"/>
        </dgm:presLayoutVars>
      </dgm:prSet>
      <dgm:spPr/>
    </dgm:pt>
    <dgm:pt modelId="{B6EE41D1-26A8-4CE9-882A-4C41DAE99C95}" type="pres">
      <dgm:prSet presAssocID="{3376B754-BE8C-4042-A962-D37167B639A4}" presName="sibTrans" presStyleCnt="0"/>
      <dgm:spPr/>
    </dgm:pt>
    <dgm:pt modelId="{E7236FB9-57FE-40F9-8677-445D39B8344C}" type="pres">
      <dgm:prSet presAssocID="{0F32731E-7711-4FCA-8D7C-FFAC1598EC32}" presName="node" presStyleLbl="node1" presStyleIdx="4" presStyleCnt="5">
        <dgm:presLayoutVars>
          <dgm:bulletEnabled val="1"/>
        </dgm:presLayoutVars>
      </dgm:prSet>
      <dgm:spPr/>
    </dgm:pt>
  </dgm:ptLst>
  <dgm:cxnLst>
    <dgm:cxn modelId="{3EFFE903-3CC3-480A-927D-F87C09CE426E}" type="presOf" srcId="{58646F54-E7E4-4A13-9121-BD1D046D9F40}" destId="{58C73959-563A-45FE-B1D5-6D4C5F58F2EF}" srcOrd="0" destOrd="0" presId="urn:microsoft.com/office/officeart/2005/8/layout/hList6"/>
    <dgm:cxn modelId="{D8B07728-2963-42D3-9D10-8008AEF4111F}" type="presOf" srcId="{939928EA-8816-406B-8358-5216A1A12AF0}" destId="{6DF0CE32-9D70-4607-A90A-EEA6C8D0A180}" srcOrd="0" destOrd="0" presId="urn:microsoft.com/office/officeart/2005/8/layout/hList6"/>
    <dgm:cxn modelId="{A1E99246-3360-485C-9EE6-F6BADF231DB9}" srcId="{5ABDDB26-E9B8-473A-92CB-178197AA1237}" destId="{44516B39-16BC-4BD5-BF46-65C6D6BAB803}" srcOrd="3" destOrd="0" parTransId="{23B23F2C-2F41-415F-8383-E702A1F54023}" sibTransId="{3376B754-BE8C-4042-A962-D37167B639A4}"/>
    <dgm:cxn modelId="{28FE2471-10CE-40F5-936B-CDF831F03E9A}" srcId="{5ABDDB26-E9B8-473A-92CB-178197AA1237}" destId="{58646F54-E7E4-4A13-9121-BD1D046D9F40}" srcOrd="0" destOrd="0" parTransId="{587133CD-E54F-446B-93B5-C04EC0456A84}" sibTransId="{542D20AF-E372-4CD1-A65E-347DB8C08469}"/>
    <dgm:cxn modelId="{6391DC73-B65B-4217-A2BD-4C9AF43469B0}" srcId="{5ABDDB26-E9B8-473A-92CB-178197AA1237}" destId="{0F32731E-7711-4FCA-8D7C-FFAC1598EC32}" srcOrd="4" destOrd="0" parTransId="{D1A17951-16DE-40FA-A3E5-879BD66CB3B1}" sibTransId="{924BE978-A7F6-47B7-902D-81FAB1C6D13D}"/>
    <dgm:cxn modelId="{5014ED58-9CA9-4F99-8F98-2CB14A0545C1}" type="presOf" srcId="{F0ED6DA0-3693-4F34-87C2-EFCE08678E5A}" destId="{C1432C25-00D9-4E81-B9D6-EFC4F257AF01}" srcOrd="0" destOrd="0" presId="urn:microsoft.com/office/officeart/2005/8/layout/hList6"/>
    <dgm:cxn modelId="{8348FA8B-7963-40BB-B8D4-8DB0925088F2}" type="presOf" srcId="{5ABDDB26-E9B8-473A-92CB-178197AA1237}" destId="{DCD9DD5F-9591-4509-9E4E-43E8CC2577E5}" srcOrd="0" destOrd="0" presId="urn:microsoft.com/office/officeart/2005/8/layout/hList6"/>
    <dgm:cxn modelId="{04AFFC8C-AD22-45E1-88CD-533EEE31747B}" type="presOf" srcId="{0F32731E-7711-4FCA-8D7C-FFAC1598EC32}" destId="{E7236FB9-57FE-40F9-8677-445D39B8344C}" srcOrd="0" destOrd="0" presId="urn:microsoft.com/office/officeart/2005/8/layout/hList6"/>
    <dgm:cxn modelId="{0D3411CA-777A-4B0D-926F-1CEE1E3FDCA6}" srcId="{5ABDDB26-E9B8-473A-92CB-178197AA1237}" destId="{F0ED6DA0-3693-4F34-87C2-EFCE08678E5A}" srcOrd="1" destOrd="0" parTransId="{BCC6F5B7-D88B-483C-9F5B-C9D09795AF26}" sibTransId="{A49C9EC8-C5E3-4E4B-86DB-D6D5FA037628}"/>
    <dgm:cxn modelId="{CE2D75CE-58A2-49B0-9350-F6A35342F820}" type="presOf" srcId="{44516B39-16BC-4BD5-BF46-65C6D6BAB803}" destId="{2A32ADB0-6C43-40B6-A7F8-B77055A5A79E}" srcOrd="0" destOrd="0" presId="urn:microsoft.com/office/officeart/2005/8/layout/hList6"/>
    <dgm:cxn modelId="{8F17A7E3-2E19-48EF-9474-026F33CB304E}" srcId="{5ABDDB26-E9B8-473A-92CB-178197AA1237}" destId="{939928EA-8816-406B-8358-5216A1A12AF0}" srcOrd="2" destOrd="0" parTransId="{00A833F8-6AD1-4875-A2D0-D23A4FBEDE81}" sibTransId="{87A41B56-E991-422B-95B4-86D399ECD4FD}"/>
    <dgm:cxn modelId="{4A30066D-DF5C-44F0-9F8D-441DB147EB9C}" type="presParOf" srcId="{DCD9DD5F-9591-4509-9E4E-43E8CC2577E5}" destId="{58C73959-563A-45FE-B1D5-6D4C5F58F2EF}" srcOrd="0" destOrd="0" presId="urn:microsoft.com/office/officeart/2005/8/layout/hList6"/>
    <dgm:cxn modelId="{27B0401A-EA3A-4223-AFE8-5E883246261B}" type="presParOf" srcId="{DCD9DD5F-9591-4509-9E4E-43E8CC2577E5}" destId="{1BE35861-1A9C-48F5-A632-864808633DC9}" srcOrd="1" destOrd="0" presId="urn:microsoft.com/office/officeart/2005/8/layout/hList6"/>
    <dgm:cxn modelId="{74290DE1-2613-4332-BAFD-568D6DE335FE}" type="presParOf" srcId="{DCD9DD5F-9591-4509-9E4E-43E8CC2577E5}" destId="{C1432C25-00D9-4E81-B9D6-EFC4F257AF01}" srcOrd="2" destOrd="0" presId="urn:microsoft.com/office/officeart/2005/8/layout/hList6"/>
    <dgm:cxn modelId="{A462004E-F478-4200-9069-D59D1E81E5D2}" type="presParOf" srcId="{DCD9DD5F-9591-4509-9E4E-43E8CC2577E5}" destId="{68D64FBD-0DF9-4A09-92C5-1DDA959EF29D}" srcOrd="3" destOrd="0" presId="urn:microsoft.com/office/officeart/2005/8/layout/hList6"/>
    <dgm:cxn modelId="{0C65815B-308F-4368-9F96-EE886D6B22A6}" type="presParOf" srcId="{DCD9DD5F-9591-4509-9E4E-43E8CC2577E5}" destId="{6DF0CE32-9D70-4607-A90A-EEA6C8D0A180}" srcOrd="4" destOrd="0" presId="urn:microsoft.com/office/officeart/2005/8/layout/hList6"/>
    <dgm:cxn modelId="{59F9FA0F-5063-4C3C-BFEA-7BD1783CCAE6}" type="presParOf" srcId="{DCD9DD5F-9591-4509-9E4E-43E8CC2577E5}" destId="{0805006B-5302-48AC-9DC0-2BF2DA53D295}" srcOrd="5" destOrd="0" presId="urn:microsoft.com/office/officeart/2005/8/layout/hList6"/>
    <dgm:cxn modelId="{754BE426-764C-4491-AB5A-961F789AE51B}" type="presParOf" srcId="{DCD9DD5F-9591-4509-9E4E-43E8CC2577E5}" destId="{2A32ADB0-6C43-40B6-A7F8-B77055A5A79E}" srcOrd="6" destOrd="0" presId="urn:microsoft.com/office/officeart/2005/8/layout/hList6"/>
    <dgm:cxn modelId="{8A101697-1DE4-412B-A887-762CAAD16CC5}" type="presParOf" srcId="{DCD9DD5F-9591-4509-9E4E-43E8CC2577E5}" destId="{B6EE41D1-26A8-4CE9-882A-4C41DAE99C95}" srcOrd="7" destOrd="0" presId="urn:microsoft.com/office/officeart/2005/8/layout/hList6"/>
    <dgm:cxn modelId="{1A5AA375-0C97-4C45-82CC-0F37B728AD20}" type="presParOf" srcId="{DCD9DD5F-9591-4509-9E4E-43E8CC2577E5}" destId="{E7236FB9-57FE-40F9-8677-445D39B8344C}" srcOrd="8" destOrd="0" presId="urn:microsoft.com/office/officeart/2005/8/layout/h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B4D24-08FB-42CA-A852-230E2AC700B7}">
      <dsp:nvSpPr>
        <dsp:cNvPr id="0" name=""/>
        <dsp:cNvSpPr/>
      </dsp:nvSpPr>
      <dsp:spPr>
        <a:xfrm rot="16200000">
          <a:off x="-979044" y="981996"/>
          <a:ext cx="2999846" cy="1035853"/>
        </a:xfrm>
        <a:prstGeom prst="flowChartManualOperation">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71286" bIns="0" numCol="1" spcCol="1270" anchor="ctr" anchorCtr="0">
          <a:noAutofit/>
        </a:bodyPr>
        <a:lstStyle/>
        <a:p>
          <a:pPr marL="0" lvl="0" indent="0" algn="ctr" defTabSz="488950" rtl="0">
            <a:lnSpc>
              <a:spcPct val="90000"/>
            </a:lnSpc>
            <a:spcBef>
              <a:spcPct val="0"/>
            </a:spcBef>
            <a:spcAft>
              <a:spcPct val="35000"/>
            </a:spcAft>
            <a:buNone/>
          </a:pPr>
          <a:r>
            <a:rPr lang="en-US" sz="1100" kern="1200"/>
            <a:t>Excessive worry or fear, often affecting daily life</a:t>
          </a:r>
        </a:p>
      </dsp:txBody>
      <dsp:txXfrm rot="5400000">
        <a:off x="2952" y="599969"/>
        <a:ext cx="1035853" cy="1799908"/>
      </dsp:txXfrm>
    </dsp:sp>
    <dsp:sp modelId="{895B9486-68F9-4147-AF45-07949AFC15E6}">
      <dsp:nvSpPr>
        <dsp:cNvPr id="0" name=""/>
        <dsp:cNvSpPr/>
      </dsp:nvSpPr>
      <dsp:spPr>
        <a:xfrm rot="16200000">
          <a:off x="134497" y="981996"/>
          <a:ext cx="2999846" cy="1035853"/>
        </a:xfrm>
        <a:prstGeom prst="flowChartManualOperation">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71286" bIns="0" numCol="1" spcCol="1270" anchor="ctr" anchorCtr="0">
          <a:noAutofit/>
        </a:bodyPr>
        <a:lstStyle/>
        <a:p>
          <a:pPr marL="0" lvl="0" indent="0" algn="ctr" defTabSz="488950" rtl="0">
            <a:lnSpc>
              <a:spcPct val="90000"/>
            </a:lnSpc>
            <a:spcBef>
              <a:spcPct val="0"/>
            </a:spcBef>
            <a:spcAft>
              <a:spcPct val="35000"/>
            </a:spcAft>
            <a:buNone/>
          </a:pPr>
          <a:r>
            <a:rPr lang="en-US" sz="1100" kern="1200"/>
            <a:t>Persistent sadness, lack of interest in usual activities.</a:t>
          </a:r>
        </a:p>
      </dsp:txBody>
      <dsp:txXfrm rot="5400000">
        <a:off x="1116493" y="599969"/>
        <a:ext cx="1035853" cy="1799908"/>
      </dsp:txXfrm>
    </dsp:sp>
    <dsp:sp modelId="{051DF5F4-0C7B-4E7B-940B-DF38969C05AE}">
      <dsp:nvSpPr>
        <dsp:cNvPr id="0" name=""/>
        <dsp:cNvSpPr/>
      </dsp:nvSpPr>
      <dsp:spPr>
        <a:xfrm rot="16200000">
          <a:off x="1248039" y="981996"/>
          <a:ext cx="2999846" cy="1035853"/>
        </a:xfrm>
        <a:prstGeom prst="flowChartManualOperation">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71286" bIns="0" numCol="1" spcCol="1270" anchor="ctr" anchorCtr="0">
          <a:noAutofit/>
        </a:bodyPr>
        <a:lstStyle/>
        <a:p>
          <a:pPr marL="0" lvl="0" indent="0" algn="ctr" defTabSz="488950" rtl="0">
            <a:lnSpc>
              <a:spcPct val="90000"/>
            </a:lnSpc>
            <a:spcBef>
              <a:spcPct val="0"/>
            </a:spcBef>
            <a:spcAft>
              <a:spcPct val="35000"/>
            </a:spcAft>
            <a:buNone/>
          </a:pPr>
          <a:r>
            <a:rPr lang="en-US" sz="1100" kern="1200"/>
            <a:t>Restlessness, rapid heartbeat, trouble concentrating.</a:t>
          </a:r>
        </a:p>
      </dsp:txBody>
      <dsp:txXfrm rot="5400000">
        <a:off x="2230035" y="599969"/>
        <a:ext cx="1035853" cy="1799908"/>
      </dsp:txXfrm>
    </dsp:sp>
    <dsp:sp modelId="{326C4BF7-E04F-4AFD-9B2A-CFF820AA3E6D}">
      <dsp:nvSpPr>
        <dsp:cNvPr id="0" name=""/>
        <dsp:cNvSpPr/>
      </dsp:nvSpPr>
      <dsp:spPr>
        <a:xfrm rot="16200000">
          <a:off x="2361581" y="981996"/>
          <a:ext cx="2999846" cy="1035853"/>
        </a:xfrm>
        <a:prstGeom prst="flowChartManualOperation">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71286" bIns="0" numCol="1" spcCol="1270" anchor="ctr" anchorCtr="0">
          <a:noAutofit/>
        </a:bodyPr>
        <a:lstStyle/>
        <a:p>
          <a:pPr marL="0" lvl="0" indent="0" algn="ctr" defTabSz="488950" rtl="0">
            <a:lnSpc>
              <a:spcPct val="90000"/>
            </a:lnSpc>
            <a:spcBef>
              <a:spcPct val="0"/>
            </a:spcBef>
            <a:spcAft>
              <a:spcPct val="35000"/>
            </a:spcAft>
            <a:buNone/>
          </a:pPr>
          <a:r>
            <a:rPr lang="en-US" sz="1100" kern="1200"/>
            <a:t>Fatigue, hopelessness, loss of appetite or overeating.</a:t>
          </a:r>
        </a:p>
      </dsp:txBody>
      <dsp:txXfrm rot="5400000">
        <a:off x="3343577" y="599969"/>
        <a:ext cx="1035853" cy="1799908"/>
      </dsp:txXfrm>
    </dsp:sp>
    <dsp:sp modelId="{B8534F42-6C7B-4A83-A09A-4AF46B678328}">
      <dsp:nvSpPr>
        <dsp:cNvPr id="0" name=""/>
        <dsp:cNvSpPr/>
      </dsp:nvSpPr>
      <dsp:spPr>
        <a:xfrm rot="16200000">
          <a:off x="3475123" y="981996"/>
          <a:ext cx="2999846" cy="1035853"/>
        </a:xfrm>
        <a:prstGeom prst="flowChartManualOperation">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71286" bIns="0" numCol="1" spcCol="1270" anchor="ctr" anchorCtr="0">
          <a:noAutofit/>
        </a:bodyPr>
        <a:lstStyle/>
        <a:p>
          <a:pPr marL="0" lvl="0" indent="0" algn="ctr" defTabSz="488950" rtl="0">
            <a:lnSpc>
              <a:spcPct val="90000"/>
            </a:lnSpc>
            <a:spcBef>
              <a:spcPct val="0"/>
            </a:spcBef>
            <a:spcAft>
              <a:spcPct val="35000"/>
            </a:spcAft>
            <a:buNone/>
          </a:pPr>
          <a:r>
            <a:rPr lang="en-US" sz="1100" kern="1200"/>
            <a:t>Affects work, social life, and physical health.</a:t>
          </a:r>
        </a:p>
      </dsp:txBody>
      <dsp:txXfrm rot="5400000">
        <a:off x="4457119" y="599969"/>
        <a:ext cx="1035853" cy="1799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73959-563A-45FE-B1D5-6D4C5F58F2EF}">
      <dsp:nvSpPr>
        <dsp:cNvPr id="0" name=""/>
        <dsp:cNvSpPr/>
      </dsp:nvSpPr>
      <dsp:spPr>
        <a:xfrm rot="16200000">
          <a:off x="-947373" y="950505"/>
          <a:ext cx="2999846" cy="1098835"/>
        </a:xfrm>
        <a:prstGeom prst="flowChartManualOperation">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272" bIns="0" numCol="1" spcCol="1270" anchor="ctr" anchorCtr="0">
          <a:noAutofit/>
        </a:bodyPr>
        <a:lstStyle/>
        <a:p>
          <a:pPr marL="0" lvl="0" indent="0" algn="ctr" defTabSz="444500" rtl="0">
            <a:lnSpc>
              <a:spcPct val="90000"/>
            </a:lnSpc>
            <a:spcBef>
              <a:spcPct val="0"/>
            </a:spcBef>
            <a:spcAft>
              <a:spcPct val="35000"/>
            </a:spcAft>
            <a:buNone/>
          </a:pPr>
          <a:r>
            <a:rPr lang="en-US" sz="1000" kern="1200"/>
            <a:t>Patients confined in asylums, basic care, harsh conditions.</a:t>
          </a:r>
        </a:p>
      </dsp:txBody>
      <dsp:txXfrm rot="5400000">
        <a:off x="3132" y="599969"/>
        <a:ext cx="1098835" cy="1799908"/>
      </dsp:txXfrm>
    </dsp:sp>
    <dsp:sp modelId="{C1432C25-00D9-4E81-B9D6-EFC4F257AF01}">
      <dsp:nvSpPr>
        <dsp:cNvPr id="0" name=""/>
        <dsp:cNvSpPr/>
      </dsp:nvSpPr>
      <dsp:spPr>
        <a:xfrm rot="16200000">
          <a:off x="233874" y="950505"/>
          <a:ext cx="2999846" cy="1098835"/>
        </a:xfrm>
        <a:prstGeom prst="flowChartManualOperation">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272" bIns="0" numCol="1" spcCol="1270" anchor="ctr" anchorCtr="0">
          <a:noAutofit/>
        </a:bodyPr>
        <a:lstStyle/>
        <a:p>
          <a:pPr marL="0" lvl="0" indent="0" algn="ctr" defTabSz="444500" rtl="0">
            <a:lnSpc>
              <a:spcPct val="90000"/>
            </a:lnSpc>
            <a:spcBef>
              <a:spcPct val="0"/>
            </a:spcBef>
            <a:spcAft>
              <a:spcPct val="35000"/>
            </a:spcAft>
            <a:buNone/>
          </a:pPr>
          <a:r>
            <a:rPr lang="en-US" sz="1000" kern="1200"/>
            <a:t>Tricyclic antidepressants (TCAs), MAOIs—side effects common.</a:t>
          </a:r>
        </a:p>
      </dsp:txBody>
      <dsp:txXfrm rot="5400000">
        <a:off x="1184379" y="599969"/>
        <a:ext cx="1098835" cy="1799908"/>
      </dsp:txXfrm>
    </dsp:sp>
    <dsp:sp modelId="{6DF0CE32-9D70-4607-A90A-EEA6C8D0A180}">
      <dsp:nvSpPr>
        <dsp:cNvPr id="0" name=""/>
        <dsp:cNvSpPr/>
      </dsp:nvSpPr>
      <dsp:spPr>
        <a:xfrm rot="16200000">
          <a:off x="1415122" y="950505"/>
          <a:ext cx="2999846" cy="1098835"/>
        </a:xfrm>
        <a:prstGeom prst="flowChartManualOperation">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272" bIns="0" numCol="1" spcCol="1270" anchor="ctr" anchorCtr="0">
          <a:noAutofit/>
        </a:bodyPr>
        <a:lstStyle/>
        <a:p>
          <a:pPr marL="0" lvl="0" indent="0" algn="ctr" defTabSz="444500" rtl="0">
            <a:lnSpc>
              <a:spcPct val="90000"/>
            </a:lnSpc>
            <a:spcBef>
              <a:spcPct val="0"/>
            </a:spcBef>
            <a:spcAft>
              <a:spcPct val="35000"/>
            </a:spcAft>
            <a:buNone/>
          </a:pPr>
          <a:r>
            <a:rPr lang="en-US" sz="1000" kern="1200"/>
            <a:t>Used for severe cases, controversial due to side effects.</a:t>
          </a:r>
        </a:p>
      </dsp:txBody>
      <dsp:txXfrm rot="5400000">
        <a:off x="2365627" y="599969"/>
        <a:ext cx="1098835" cy="1799908"/>
      </dsp:txXfrm>
    </dsp:sp>
    <dsp:sp modelId="{2A32ADB0-6C43-40B6-A7F8-B77055A5A79E}">
      <dsp:nvSpPr>
        <dsp:cNvPr id="0" name=""/>
        <dsp:cNvSpPr/>
      </dsp:nvSpPr>
      <dsp:spPr>
        <a:xfrm rot="16200000">
          <a:off x="2596369" y="950505"/>
          <a:ext cx="2999846" cy="1098835"/>
        </a:xfrm>
        <a:prstGeom prst="flowChartManualOperation">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272" bIns="0" numCol="1" spcCol="1270" anchor="ctr" anchorCtr="0">
          <a:noAutofit/>
        </a:bodyPr>
        <a:lstStyle/>
        <a:p>
          <a:pPr marL="0" lvl="0" indent="0" algn="ctr" defTabSz="444500" rtl="0">
            <a:lnSpc>
              <a:spcPct val="90000"/>
            </a:lnSpc>
            <a:spcBef>
              <a:spcPct val="0"/>
            </a:spcBef>
            <a:spcAft>
              <a:spcPct val="35000"/>
            </a:spcAft>
            <a:buNone/>
          </a:pPr>
          <a:r>
            <a:rPr lang="en-US" sz="1000" kern="1200"/>
            <a:t>Freud’s psychoanalysis used for treating mental health.</a:t>
          </a:r>
        </a:p>
      </dsp:txBody>
      <dsp:txXfrm rot="5400000">
        <a:off x="3546874" y="599969"/>
        <a:ext cx="1098835" cy="1799908"/>
      </dsp:txXfrm>
    </dsp:sp>
    <dsp:sp modelId="{E7236FB9-57FE-40F9-8677-445D39B8344C}">
      <dsp:nvSpPr>
        <dsp:cNvPr id="0" name=""/>
        <dsp:cNvSpPr/>
      </dsp:nvSpPr>
      <dsp:spPr>
        <a:xfrm rot="16200000">
          <a:off x="3777617" y="950505"/>
          <a:ext cx="2999846" cy="1098835"/>
        </a:xfrm>
        <a:prstGeom prst="flowChartManualOperation">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4272" bIns="0" numCol="1" spcCol="1270" anchor="ctr" anchorCtr="0">
          <a:noAutofit/>
        </a:bodyPr>
        <a:lstStyle/>
        <a:p>
          <a:pPr marL="0" lvl="0" indent="0" algn="ctr" defTabSz="444500" rtl="0">
            <a:lnSpc>
              <a:spcPct val="90000"/>
            </a:lnSpc>
            <a:spcBef>
              <a:spcPct val="0"/>
            </a:spcBef>
            <a:spcAft>
              <a:spcPct val="35000"/>
            </a:spcAft>
            <a:buNone/>
          </a:pPr>
          <a:r>
            <a:rPr lang="en-US" sz="1000" kern="1200"/>
            <a:t>Shift to community-based care, but challenges arose.</a:t>
          </a:r>
        </a:p>
      </dsp:txBody>
      <dsp:txXfrm rot="5400000">
        <a:off x="4728122" y="599969"/>
        <a:ext cx="1098835" cy="1799908"/>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A502150-0991-4337-A75D-6EAABE711D45}" type="datetimeFigureOut">
              <a:rPr lang="en-US" smtClean="0"/>
              <a:t>3/7/2026</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37A0D93-855D-4A20-8B3E-D7BE1AF54462}" type="slidenum">
              <a:rPr lang="en-US" smtClean="0"/>
              <a:t>‹#›</a:t>
            </a:fld>
            <a:endParaRPr lang="en-US"/>
          </a:p>
        </p:txBody>
      </p:sp>
    </p:spTree>
    <p:extLst>
      <p:ext uri="{BB962C8B-B14F-4D97-AF65-F5344CB8AC3E}">
        <p14:creationId xmlns:p14="http://schemas.microsoft.com/office/powerpoint/2010/main" val="10107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37A0D93-855D-4A20-8B3E-D7BE1AF54462}" type="slidenum">
              <a:rPr lang="en-US" smtClean="0"/>
              <a:t>2</a:t>
            </a:fld>
            <a:endParaRPr lang="en-US"/>
          </a:p>
        </p:txBody>
      </p:sp>
    </p:spTree>
    <p:extLst>
      <p:ext uri="{BB962C8B-B14F-4D97-AF65-F5344CB8AC3E}">
        <p14:creationId xmlns:p14="http://schemas.microsoft.com/office/powerpoint/2010/main" val="302985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17086-0A7B-B8E6-DE9B-61142775334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8667AAA-26F9-8B32-0678-7452490B6E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182A465-CD41-C153-D7B4-DC4E5496EF34}"/>
              </a:ext>
            </a:extLst>
          </p:cNvPr>
          <p:cNvSpPr>
            <a:spLocks noGrp="1"/>
          </p:cNvSpPr>
          <p:nvPr>
            <p:ph type="dt" sz="half" idx="10"/>
          </p:nvPr>
        </p:nvSpPr>
        <p:spPr/>
        <p:txBody>
          <a:bodyPr/>
          <a:lstStyle/>
          <a:p>
            <a:fld id="{5F277553-F296-4DFB-BD15-770B47FF2CCF}" type="datetimeFigureOut">
              <a:rPr lang="en-GB" smtClean="0"/>
              <a:t>07/03/2026</a:t>
            </a:fld>
            <a:endParaRPr lang="en-GB"/>
          </a:p>
        </p:txBody>
      </p:sp>
      <p:sp>
        <p:nvSpPr>
          <p:cNvPr id="5" name="Footer Placeholder 4">
            <a:extLst>
              <a:ext uri="{FF2B5EF4-FFF2-40B4-BE49-F238E27FC236}">
                <a16:creationId xmlns:a16="http://schemas.microsoft.com/office/drawing/2014/main" id="{DB81C78A-785E-C5BE-1DC8-A11A9FACB3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685B72-E2C2-E9E0-DF84-E2300BBBA7A6}"/>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60928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E77F6-58FD-1674-FBB7-7B665EBF384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C7596EE-1FD0-E9BB-0AD0-534F2EE2A4D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FE2B99-32D4-0AE9-E9ED-8879A598B3F1}"/>
              </a:ext>
            </a:extLst>
          </p:cNvPr>
          <p:cNvSpPr>
            <a:spLocks noGrp="1"/>
          </p:cNvSpPr>
          <p:nvPr>
            <p:ph type="dt" sz="half" idx="10"/>
          </p:nvPr>
        </p:nvSpPr>
        <p:spPr/>
        <p:txBody>
          <a:bodyPr/>
          <a:lstStyle/>
          <a:p>
            <a:fld id="{5F277553-F296-4DFB-BD15-770B47FF2CCF}" type="datetimeFigureOut">
              <a:rPr lang="en-GB" smtClean="0"/>
              <a:t>07/03/2026</a:t>
            </a:fld>
            <a:endParaRPr lang="en-GB"/>
          </a:p>
        </p:txBody>
      </p:sp>
      <p:sp>
        <p:nvSpPr>
          <p:cNvPr id="5" name="Footer Placeholder 4">
            <a:extLst>
              <a:ext uri="{FF2B5EF4-FFF2-40B4-BE49-F238E27FC236}">
                <a16:creationId xmlns:a16="http://schemas.microsoft.com/office/drawing/2014/main" id="{E76B858B-6D2B-C25B-DF05-DD735A44F3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683244-059A-FFC7-1666-1696E23117FE}"/>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12564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48D56-24D5-48AC-4457-EBC6A93BAC6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CCF94F9-0FC3-D24E-F236-B837FF2EA82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CB4ACC7-352E-7F53-EA36-6B21E03C9509}"/>
              </a:ext>
            </a:extLst>
          </p:cNvPr>
          <p:cNvSpPr>
            <a:spLocks noGrp="1"/>
          </p:cNvSpPr>
          <p:nvPr>
            <p:ph type="dt" sz="half" idx="10"/>
          </p:nvPr>
        </p:nvSpPr>
        <p:spPr/>
        <p:txBody>
          <a:bodyPr/>
          <a:lstStyle/>
          <a:p>
            <a:fld id="{5F277553-F296-4DFB-BD15-770B47FF2CCF}" type="datetimeFigureOut">
              <a:rPr lang="en-GB" smtClean="0"/>
              <a:t>07/03/2026</a:t>
            </a:fld>
            <a:endParaRPr lang="en-GB"/>
          </a:p>
        </p:txBody>
      </p:sp>
      <p:sp>
        <p:nvSpPr>
          <p:cNvPr id="5" name="Footer Placeholder 4">
            <a:extLst>
              <a:ext uri="{FF2B5EF4-FFF2-40B4-BE49-F238E27FC236}">
                <a16:creationId xmlns:a16="http://schemas.microsoft.com/office/drawing/2014/main" id="{69ABC194-4575-5A26-389F-AA592D2784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B9179-297C-A850-65FA-99C966770D5F}"/>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087162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8E98C-E281-E6FB-7669-BD5529BB9CC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AAF649E-45DA-F167-F0AF-8607132598A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1BA1647-C130-C1C9-9E5C-0C668800BC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FD77A71-D2CF-3F0B-960A-14DFEC9E6904}"/>
              </a:ext>
            </a:extLst>
          </p:cNvPr>
          <p:cNvSpPr>
            <a:spLocks noGrp="1"/>
          </p:cNvSpPr>
          <p:nvPr>
            <p:ph type="dt" sz="half" idx="10"/>
          </p:nvPr>
        </p:nvSpPr>
        <p:spPr/>
        <p:txBody>
          <a:bodyPr/>
          <a:lstStyle/>
          <a:p>
            <a:fld id="{5F277553-F296-4DFB-BD15-770B47FF2CCF}" type="datetimeFigureOut">
              <a:rPr lang="en-GB" smtClean="0"/>
              <a:t>07/03/2026</a:t>
            </a:fld>
            <a:endParaRPr lang="en-GB"/>
          </a:p>
        </p:txBody>
      </p:sp>
      <p:sp>
        <p:nvSpPr>
          <p:cNvPr id="6" name="Footer Placeholder 5">
            <a:extLst>
              <a:ext uri="{FF2B5EF4-FFF2-40B4-BE49-F238E27FC236}">
                <a16:creationId xmlns:a16="http://schemas.microsoft.com/office/drawing/2014/main" id="{D708F349-5B17-3B3B-323B-7353717087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DC9F0B-BF84-9B1F-07FE-4AA658120C51}"/>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204449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7FA9-AF50-E374-1CD7-6A316475748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1EEADF8-33A2-2948-C645-2CADF1979D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0BD892-1D74-34C9-5BD5-E05919E9968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E3B58F7-B674-4EA5-12F2-BA8F840407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0C9D8C0-506A-E427-C1D2-788A3B5DA8E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440486D-B061-A692-ECB1-674CE6E7A34F}"/>
              </a:ext>
            </a:extLst>
          </p:cNvPr>
          <p:cNvSpPr>
            <a:spLocks noGrp="1"/>
          </p:cNvSpPr>
          <p:nvPr>
            <p:ph type="dt" sz="half" idx="10"/>
          </p:nvPr>
        </p:nvSpPr>
        <p:spPr/>
        <p:txBody>
          <a:bodyPr/>
          <a:lstStyle/>
          <a:p>
            <a:fld id="{5F277553-F296-4DFB-BD15-770B47FF2CCF}" type="datetimeFigureOut">
              <a:rPr lang="en-GB" smtClean="0"/>
              <a:t>07/03/2026</a:t>
            </a:fld>
            <a:endParaRPr lang="en-GB"/>
          </a:p>
        </p:txBody>
      </p:sp>
      <p:sp>
        <p:nvSpPr>
          <p:cNvPr id="8" name="Footer Placeholder 7">
            <a:extLst>
              <a:ext uri="{FF2B5EF4-FFF2-40B4-BE49-F238E27FC236}">
                <a16:creationId xmlns:a16="http://schemas.microsoft.com/office/drawing/2014/main" id="{79A86DB8-4688-68A3-BAD0-2DE3221B68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B54931-FF3C-303C-47CA-5BB106166E69}"/>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92478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A1F0A-E5FC-C869-6FB4-643EFC4E4B6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D723C00-3F4F-A73B-C468-E0D512AE4D16}"/>
              </a:ext>
            </a:extLst>
          </p:cNvPr>
          <p:cNvSpPr>
            <a:spLocks noGrp="1"/>
          </p:cNvSpPr>
          <p:nvPr>
            <p:ph type="dt" sz="half" idx="10"/>
          </p:nvPr>
        </p:nvSpPr>
        <p:spPr/>
        <p:txBody>
          <a:bodyPr/>
          <a:lstStyle/>
          <a:p>
            <a:fld id="{5F277553-F296-4DFB-BD15-770B47FF2CCF}" type="datetimeFigureOut">
              <a:rPr lang="en-GB" smtClean="0"/>
              <a:t>07/03/2026</a:t>
            </a:fld>
            <a:endParaRPr lang="en-GB"/>
          </a:p>
        </p:txBody>
      </p:sp>
      <p:sp>
        <p:nvSpPr>
          <p:cNvPr id="4" name="Footer Placeholder 3">
            <a:extLst>
              <a:ext uri="{FF2B5EF4-FFF2-40B4-BE49-F238E27FC236}">
                <a16:creationId xmlns:a16="http://schemas.microsoft.com/office/drawing/2014/main" id="{64475C5C-05A4-33DF-4685-C5ABB27D30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D8C15D-F12E-6FCB-AEE5-66FD4D3EDEA3}"/>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998175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7341A8-618A-745C-ACF8-16F5F3D82D9A}"/>
              </a:ext>
            </a:extLst>
          </p:cNvPr>
          <p:cNvSpPr>
            <a:spLocks noGrp="1"/>
          </p:cNvSpPr>
          <p:nvPr>
            <p:ph type="dt" sz="half" idx="10"/>
          </p:nvPr>
        </p:nvSpPr>
        <p:spPr/>
        <p:txBody>
          <a:bodyPr/>
          <a:lstStyle/>
          <a:p>
            <a:fld id="{5F277553-F296-4DFB-BD15-770B47FF2CCF}" type="datetimeFigureOut">
              <a:rPr lang="en-GB" smtClean="0"/>
              <a:t>07/03/2026</a:t>
            </a:fld>
            <a:endParaRPr lang="en-GB"/>
          </a:p>
        </p:txBody>
      </p:sp>
      <p:sp>
        <p:nvSpPr>
          <p:cNvPr id="3" name="Footer Placeholder 2">
            <a:extLst>
              <a:ext uri="{FF2B5EF4-FFF2-40B4-BE49-F238E27FC236}">
                <a16:creationId xmlns:a16="http://schemas.microsoft.com/office/drawing/2014/main" id="{5140A855-E0D0-3048-0794-584BEE3ECB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46B83A-96B1-01DC-A806-7809F9F6A411}"/>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082960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ED3EF-E4D5-643A-BF4F-0670818455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18345B8-1926-C9DA-D730-EDB6E2D27D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4D69C87-D890-D23C-6418-D5F447A809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ADF4BF-4B35-E3C3-C4C8-9B055F20343A}"/>
              </a:ext>
            </a:extLst>
          </p:cNvPr>
          <p:cNvSpPr>
            <a:spLocks noGrp="1"/>
          </p:cNvSpPr>
          <p:nvPr>
            <p:ph type="dt" sz="half" idx="10"/>
          </p:nvPr>
        </p:nvSpPr>
        <p:spPr/>
        <p:txBody>
          <a:bodyPr/>
          <a:lstStyle/>
          <a:p>
            <a:fld id="{5F277553-F296-4DFB-BD15-770B47FF2CCF}" type="datetimeFigureOut">
              <a:rPr lang="en-GB" smtClean="0"/>
              <a:t>07/03/2026</a:t>
            </a:fld>
            <a:endParaRPr lang="en-GB"/>
          </a:p>
        </p:txBody>
      </p:sp>
      <p:sp>
        <p:nvSpPr>
          <p:cNvPr id="6" name="Footer Placeholder 5">
            <a:extLst>
              <a:ext uri="{FF2B5EF4-FFF2-40B4-BE49-F238E27FC236}">
                <a16:creationId xmlns:a16="http://schemas.microsoft.com/office/drawing/2014/main" id="{5217013E-0C48-3BC2-8C58-A9ABE6FB58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EF5A03-93DA-A656-3297-42FCA9095790}"/>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218939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73C8B-F61A-2AFD-A28D-B191FD3DC2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4746556-67B5-18F3-BE76-C121EFBA9F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9A14B4-B172-BCBA-911C-C996DAB08B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0A2D9A-52B6-24A3-83F5-C25CA194B312}"/>
              </a:ext>
            </a:extLst>
          </p:cNvPr>
          <p:cNvSpPr>
            <a:spLocks noGrp="1"/>
          </p:cNvSpPr>
          <p:nvPr>
            <p:ph type="dt" sz="half" idx="10"/>
          </p:nvPr>
        </p:nvSpPr>
        <p:spPr/>
        <p:txBody>
          <a:bodyPr/>
          <a:lstStyle/>
          <a:p>
            <a:fld id="{5F277553-F296-4DFB-BD15-770B47FF2CCF}" type="datetimeFigureOut">
              <a:rPr lang="en-GB" smtClean="0"/>
              <a:t>07/03/2026</a:t>
            </a:fld>
            <a:endParaRPr lang="en-GB"/>
          </a:p>
        </p:txBody>
      </p:sp>
      <p:sp>
        <p:nvSpPr>
          <p:cNvPr id="6" name="Footer Placeholder 5">
            <a:extLst>
              <a:ext uri="{FF2B5EF4-FFF2-40B4-BE49-F238E27FC236}">
                <a16:creationId xmlns:a16="http://schemas.microsoft.com/office/drawing/2014/main" id="{FB327DE7-4575-FB48-8324-13D23B27B7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A3813D-3444-A598-D2CC-C773CA666396}"/>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04751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2AC68-DB7B-9188-5E2B-AED24F5D0E1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06E9E37-60F0-D94C-E900-7ACA32E8489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BDB9A1-BFB7-299B-0756-2467AD40D147}"/>
              </a:ext>
            </a:extLst>
          </p:cNvPr>
          <p:cNvSpPr>
            <a:spLocks noGrp="1"/>
          </p:cNvSpPr>
          <p:nvPr>
            <p:ph type="dt" sz="half" idx="10"/>
          </p:nvPr>
        </p:nvSpPr>
        <p:spPr/>
        <p:txBody>
          <a:bodyPr/>
          <a:lstStyle/>
          <a:p>
            <a:fld id="{5F277553-F296-4DFB-BD15-770B47FF2CCF}" type="datetimeFigureOut">
              <a:rPr lang="en-GB" smtClean="0"/>
              <a:t>07/03/2026</a:t>
            </a:fld>
            <a:endParaRPr lang="en-GB"/>
          </a:p>
        </p:txBody>
      </p:sp>
      <p:sp>
        <p:nvSpPr>
          <p:cNvPr id="5" name="Footer Placeholder 4">
            <a:extLst>
              <a:ext uri="{FF2B5EF4-FFF2-40B4-BE49-F238E27FC236}">
                <a16:creationId xmlns:a16="http://schemas.microsoft.com/office/drawing/2014/main" id="{E64FCCA0-A162-44E0-B170-BE5237E0FC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CF2811-5F67-0B61-92AC-DF6B1F251A69}"/>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05006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6A15E7-8331-DE16-12AA-82D0904FF0F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BEF1A17-E7B2-EDA3-A26F-C46981A0569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E40515F-E530-3520-AC88-B9AD4D97DB8B}"/>
              </a:ext>
            </a:extLst>
          </p:cNvPr>
          <p:cNvSpPr>
            <a:spLocks noGrp="1"/>
          </p:cNvSpPr>
          <p:nvPr>
            <p:ph type="dt" sz="half" idx="10"/>
          </p:nvPr>
        </p:nvSpPr>
        <p:spPr/>
        <p:txBody>
          <a:bodyPr/>
          <a:lstStyle/>
          <a:p>
            <a:fld id="{5F277553-F296-4DFB-BD15-770B47FF2CCF}" type="datetimeFigureOut">
              <a:rPr lang="en-GB" smtClean="0"/>
              <a:t>07/03/2026</a:t>
            </a:fld>
            <a:endParaRPr lang="en-GB"/>
          </a:p>
        </p:txBody>
      </p:sp>
      <p:sp>
        <p:nvSpPr>
          <p:cNvPr id="5" name="Footer Placeholder 4">
            <a:extLst>
              <a:ext uri="{FF2B5EF4-FFF2-40B4-BE49-F238E27FC236}">
                <a16:creationId xmlns:a16="http://schemas.microsoft.com/office/drawing/2014/main" id="{EB0C2A85-C1E1-F474-A77F-8570C0DA80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FBAA9F-2510-2118-460C-454F77800246}"/>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932449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500896-471E-0CAA-5BB4-72AC2FEB99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85E81BE-EB7E-F9D3-45D8-28F546E5F5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4D8CA30-07B0-46F4-7D56-34523B057A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F277553-F296-4DFB-BD15-770B47FF2CCF}" type="datetimeFigureOut">
              <a:rPr lang="en-GB" smtClean="0"/>
              <a:t>07/03/2026</a:t>
            </a:fld>
            <a:endParaRPr lang="en-GB"/>
          </a:p>
        </p:txBody>
      </p:sp>
      <p:sp>
        <p:nvSpPr>
          <p:cNvPr id="5" name="Footer Placeholder 4">
            <a:extLst>
              <a:ext uri="{FF2B5EF4-FFF2-40B4-BE49-F238E27FC236}">
                <a16:creationId xmlns:a16="http://schemas.microsoft.com/office/drawing/2014/main" id="{C6C12CA4-A5B2-8B4E-17EA-2AFA4AB17C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D7E9CFD-05B7-9819-B608-4DB1049B4D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6323881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doi.org/10.1038/s41583-021-00513-0" TargetMode="External"/><Relationship Id="rId7" Type="http://schemas.openxmlformats.org/officeDocument/2006/relationships/hyperlink" Target="https://doi.org/10.1109/bibm58861.2023.10385305" TargetMode="External"/><Relationship Id="rId2" Type="http://schemas.openxmlformats.org/officeDocument/2006/relationships/hyperlink" Target="https://doi.org/10.1007/s13668-022-00441-0" TargetMode="External"/><Relationship Id="rId1" Type="http://schemas.openxmlformats.org/officeDocument/2006/relationships/slideLayout" Target="../slideLayouts/slideLayout2.xml"/><Relationship Id="rId6" Type="http://schemas.openxmlformats.org/officeDocument/2006/relationships/hyperlink" Target="https://doi.org/10.1016/j.cpr.2020.101943" TargetMode="External"/><Relationship Id="rId5" Type="http://schemas.openxmlformats.org/officeDocument/2006/relationships/hyperlink" Target="https://doi.org/10.1186/s13229-021-00421-1" TargetMode="External"/><Relationship Id="rId4" Type="http://schemas.openxmlformats.org/officeDocument/2006/relationships/hyperlink" Target="https://doi.org/10.1016/S0140-6736(22)00187-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2" y="46634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solidFill>
                  <a:schemeClr val="tx1"/>
                </a:solidFill>
                <a:latin typeface="Aptos"/>
                <a:cs typeface="Arial"/>
              </a:rPr>
              <a:t>Student Name: Shahnila Mehmood</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139598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solidFill>
                  <a:schemeClr val="tx1"/>
                </a:solidFill>
                <a:latin typeface="Aptos"/>
                <a:cs typeface="Arial"/>
              </a:rPr>
              <a:t>Student Number: 2324404</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232562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chemeClr val="tx1"/>
                </a:solidFill>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38912" y="325526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chemeClr val="tx1"/>
                </a:solidFill>
              </a:rPr>
              <a:t>Title of Poster: </a:t>
            </a:r>
            <a:r>
              <a:rPr lang="en-US">
                <a:solidFill>
                  <a:schemeClr val="tx1"/>
                </a:solidFill>
              </a:rPr>
              <a:t>Understanding Mental Health Disorders: A Critical Examination of Anxiety and Depression from Historical to Contemporary Treatment Approaches</a:t>
            </a:r>
            <a:endParaRPr lang="en-GB">
              <a:solidFill>
                <a:schemeClr val="tx1"/>
              </a:solidFill>
            </a:endParaRPr>
          </a:p>
        </p:txBody>
      </p:sp>
      <p:sp>
        <p:nvSpPr>
          <p:cNvPr id="2" name="AutoShape 2" descr="What is the Best Treatment for Schizophrenia? - Amae Health"/>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4" descr="What is the Best Treatment for Schizophrenia? - Amae Health"/>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26" name="Picture 2" descr="Understanding anxiety: symptoms, management, and treatment"/>
          <p:cNvPicPr>
            <a:picLocks noChangeAspect="1" noChangeArrowheads="1"/>
          </p:cNvPicPr>
          <p:nvPr/>
        </p:nvPicPr>
        <p:blipFill rotWithShape="1">
          <a:blip r:embed="rId2">
            <a:extLst>
              <a:ext uri="{28A0092B-C50C-407E-A947-70E740481C1C}">
                <a14:useLocalDpi xmlns:a14="http://schemas.microsoft.com/office/drawing/2010/main" val="0"/>
              </a:ext>
            </a:extLst>
          </a:blip>
          <a:srcRect l="27761" t="4405" r="26834" b="22497"/>
          <a:stretch/>
        </p:blipFill>
        <p:spPr bwMode="auto">
          <a:xfrm>
            <a:off x="4655006" y="4032504"/>
            <a:ext cx="2778356" cy="2340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30EBB7A-B6F2-BC3D-A3A2-A69F56721AF6}"/>
              </a:ext>
            </a:extLst>
          </p:cNvPr>
          <p:cNvSpPr/>
          <p:nvPr/>
        </p:nvSpPr>
        <p:spPr>
          <a:xfrm>
            <a:off x="1243012" y="3138487"/>
            <a:ext cx="9705975" cy="581025"/>
          </a:xfrm>
          <a:prstGeom prst="roundRect">
            <a:avLst/>
          </a:prstGeom>
          <a:ln/>
        </p:spPr>
        <p:style>
          <a:lnRef idx="1">
            <a:schemeClr val="accent6"/>
          </a:lnRef>
          <a:fillRef idx="3">
            <a:schemeClr val="accent6"/>
          </a:fillRef>
          <a:effectRef idx="2">
            <a:schemeClr val="accent6"/>
          </a:effectRef>
          <a:fontRef idx="minor">
            <a:schemeClr val="lt1"/>
          </a:fontRef>
        </p:style>
        <p:txBody>
          <a:bodyPr rtlCol="0" anchor="ctr"/>
          <a:lstStyle/>
          <a:p>
            <a:pPr algn="ctr"/>
            <a:r>
              <a:rPr lang="en-US" b="1">
                <a:solidFill>
                  <a:schemeClr val="tx1"/>
                </a:solidFill>
              </a:rPr>
              <a:t>Understanding Mental Health Disorders: A Critical Examination of Anxiety and Depression from Historical to Contemporary Treatment Approaches</a:t>
            </a:r>
            <a:endParaRPr lang="en-GB" b="1">
              <a:solidFill>
                <a:schemeClr val="tx1"/>
              </a:solidFill>
            </a:endParaRPr>
          </a:p>
        </p:txBody>
      </p:sp>
      <p:sp>
        <p:nvSpPr>
          <p:cNvPr id="5" name="Rectangle: Rounded Corners 4">
            <a:extLst>
              <a:ext uri="{FF2B5EF4-FFF2-40B4-BE49-F238E27FC236}">
                <a16:creationId xmlns:a16="http://schemas.microsoft.com/office/drawing/2014/main" id="{4A3A58DC-499D-5885-0006-D9F2BFD2F81C}"/>
              </a:ext>
            </a:extLst>
          </p:cNvPr>
          <p:cNvSpPr/>
          <p:nvPr/>
        </p:nvSpPr>
        <p:spPr>
          <a:xfrm>
            <a:off x="266701" y="282574"/>
            <a:ext cx="5571334" cy="2536825"/>
          </a:xfrm>
          <a:prstGeom prst="roundRect">
            <a:avLst/>
          </a:prstGeom>
          <a:ln/>
        </p:spPr>
        <p:style>
          <a:lnRef idx="2">
            <a:schemeClr val="accent3"/>
          </a:lnRef>
          <a:fillRef idx="1">
            <a:schemeClr val="lt1"/>
          </a:fillRef>
          <a:effectRef idx="0">
            <a:schemeClr val="accent3"/>
          </a:effectRef>
          <a:fontRef idx="minor">
            <a:schemeClr val="dk1"/>
          </a:fontRef>
        </p:style>
        <p:txBody>
          <a:bodyPr lIns="91440" tIns="45720" rIns="91440" bIns="45720" rtlCol="0" anchor="ctr"/>
          <a:lstStyle/>
          <a:p>
            <a:pPr algn="ctr"/>
            <a:r>
              <a:rPr lang="en-US" sz="1100" b="1"/>
              <a:t>Introduction</a:t>
            </a:r>
          </a:p>
          <a:p>
            <a:pPr algn="just"/>
            <a:r>
              <a:rPr lang="en-US" sz="1100">
                <a:latin typeface="Arial"/>
                <a:cs typeface="Arial"/>
              </a:rPr>
              <a:t>Two mental health disorders that are most common are anxiety and depression which afflict millions of people all over the world (</a:t>
            </a:r>
            <a:r>
              <a:rPr lang="en-US" sz="1100" err="1">
                <a:latin typeface="Arial"/>
                <a:cs typeface="Arial"/>
              </a:rPr>
              <a:t>Akpınar</a:t>
            </a:r>
            <a:r>
              <a:rPr lang="en-US" sz="1100">
                <a:latin typeface="Arial"/>
                <a:cs typeface="Arial"/>
              </a:rPr>
              <a:t> and </a:t>
            </a:r>
            <a:r>
              <a:rPr lang="en-US" sz="1100" err="1">
                <a:latin typeface="Arial"/>
                <a:cs typeface="Arial"/>
              </a:rPr>
              <a:t>Karadağ</a:t>
            </a:r>
            <a:r>
              <a:rPr lang="en-US" sz="1100">
                <a:latin typeface="Arial"/>
                <a:cs typeface="Arial"/>
              </a:rPr>
              <a:t>, 2022). Anxiety disorders involve persistent worry or fear meanwhile depression is described as being in persistent sadness and lack of interest in the activities of the day. Both of the conditions, according to the ICD-11, have a strong negative effect on the functioning of individuals on a social, emotional, and professional level (</a:t>
            </a:r>
            <a:r>
              <a:rPr lang="en-US" sz="1100" err="1">
                <a:latin typeface="Arial"/>
                <a:cs typeface="Arial"/>
              </a:rPr>
              <a:t>Bangasser</a:t>
            </a:r>
            <a:r>
              <a:rPr lang="en-US" sz="1100">
                <a:latin typeface="Arial"/>
                <a:cs typeface="Arial"/>
              </a:rPr>
              <a:t> and </a:t>
            </a:r>
            <a:r>
              <a:rPr lang="en-US" sz="1100" err="1">
                <a:latin typeface="Arial"/>
                <a:cs typeface="Arial"/>
              </a:rPr>
              <a:t>Cuarenta</a:t>
            </a:r>
            <a:r>
              <a:rPr lang="en-US" sz="1100">
                <a:latin typeface="Arial"/>
                <a:cs typeface="Arial"/>
              </a:rPr>
              <a:t>, 2021). The disorders are usually co-morbid leading to a high burden on the health systems. This poster is a critical analysis of the past and present treatment methods of anxiety and depression in terms of how the practices have changed through the years (Daly and Robinson, 2022). It identifies the importance of society, including stigma and policy, and provides a solution on how to ensure better mental health care in the future (Hull et al., 2021).</a:t>
            </a:r>
          </a:p>
          <a:p>
            <a:pPr algn="ctr"/>
            <a:endParaRPr lang="en-GB" sz="1100">
              <a:solidFill>
                <a:schemeClr val="tx1"/>
              </a:solidFill>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B1C14AAE-9FBB-1A04-99EE-C7DED60F300E}"/>
              </a:ext>
            </a:extLst>
          </p:cNvPr>
          <p:cNvSpPr/>
          <p:nvPr/>
        </p:nvSpPr>
        <p:spPr>
          <a:xfrm>
            <a:off x="6364224" y="3886200"/>
            <a:ext cx="5724144" cy="2829983"/>
          </a:xfrm>
          <a:prstGeom prst="roundRect">
            <a:avLst/>
          </a:prstGeom>
          <a:ln/>
        </p:spPr>
        <p:style>
          <a:lnRef idx="2">
            <a:schemeClr val="accent3"/>
          </a:lnRef>
          <a:fillRef idx="1">
            <a:schemeClr val="lt1"/>
          </a:fillRef>
          <a:effectRef idx="0">
            <a:schemeClr val="accent3"/>
          </a:effectRef>
          <a:fontRef idx="minor">
            <a:schemeClr val="dk1"/>
          </a:fontRef>
        </p:style>
        <p:txBody>
          <a:bodyPr lIns="91440" tIns="45720" rIns="91440" bIns="45720" rtlCol="0" anchor="ctr"/>
          <a:lstStyle/>
          <a:p>
            <a:pPr algn="ctr"/>
            <a:r>
              <a:rPr lang="en-GB" sz="1100" b="1">
                <a:solidFill>
                  <a:schemeClr val="tx1"/>
                </a:solidFill>
                <a:latin typeface="Arial"/>
                <a:cs typeface="Arial"/>
              </a:rPr>
              <a:t>Critical analysis and recommendations</a:t>
            </a:r>
          </a:p>
          <a:p>
            <a:pPr algn="just"/>
            <a:r>
              <a:rPr lang="en-US" sz="1100">
                <a:solidFill>
                  <a:schemeClr val="tx1"/>
                </a:solidFill>
                <a:latin typeface="Arial"/>
                <a:cs typeface="Arial"/>
              </a:rPr>
              <a:t>Although treatment of anxiety and depression has become better today than during the period of institutionalization and use of the electroconvulsive therapy to treat the medical condition, a lot of challenges still exist </a:t>
            </a:r>
            <a:r>
              <a:rPr lang="en-US" sz="1100">
                <a:latin typeface="Arial"/>
                <a:cs typeface="Arial"/>
              </a:rPr>
              <a:t>(Simpson et al., 2021)</a:t>
            </a:r>
            <a:r>
              <a:rPr lang="en-US" sz="1100">
                <a:solidFill>
                  <a:schemeClr val="tx1"/>
                </a:solidFill>
                <a:latin typeface="Arial"/>
                <a:cs typeface="Arial"/>
              </a:rPr>
              <a:t>. There are still barriers to treatment due to stigma, cultural differences and access to care especially in rural and underserved areas </a:t>
            </a:r>
            <a:r>
              <a:rPr lang="en-US" sz="1100">
                <a:latin typeface="Arial"/>
                <a:cs typeface="Arial"/>
              </a:rPr>
              <a:t>(Tao et al., 2023)</a:t>
            </a:r>
            <a:r>
              <a:rPr lang="en-US" sz="1100">
                <a:solidFill>
                  <a:schemeClr val="tx1"/>
                </a:solidFill>
                <a:latin typeface="Arial"/>
                <a:cs typeface="Arial"/>
              </a:rPr>
              <a:t>. Biomedical models tend to eclipse the relevance of psychosocial interventions and person-centered care.</a:t>
            </a:r>
          </a:p>
          <a:p>
            <a:r>
              <a:rPr lang="en-US" sz="1100" b="1">
                <a:latin typeface="Arial"/>
                <a:cs typeface="Arial"/>
              </a:rPr>
              <a:t>Recommendations:</a:t>
            </a:r>
            <a:endParaRPr lang="en-US" sz="1100">
              <a:latin typeface="Arial"/>
              <a:cs typeface="Arial"/>
            </a:endParaRPr>
          </a:p>
          <a:p>
            <a:pPr marL="171450" indent="-171450">
              <a:buFont typeface="Arial" pitchFamily="34" charset="0"/>
              <a:buChar char="•"/>
            </a:pPr>
            <a:r>
              <a:rPr lang="en-US" sz="1100">
                <a:latin typeface="Arial"/>
                <a:cs typeface="Arial"/>
              </a:rPr>
              <a:t>Timely prevention to minimize secondary consequences.</a:t>
            </a:r>
          </a:p>
          <a:p>
            <a:pPr marL="171450" indent="-171450">
              <a:buFont typeface="Arial" pitchFamily="34" charset="0"/>
              <a:buChar char="•"/>
            </a:pPr>
            <a:r>
              <a:rPr lang="en-US" sz="1100">
                <a:latin typeface="Arial"/>
                <a:cs typeface="Arial"/>
              </a:rPr>
              <a:t>Patient empowerment through person-centered models.</a:t>
            </a:r>
          </a:p>
          <a:p>
            <a:pPr marL="171450" indent="-171450">
              <a:buFont typeface="Arial" pitchFamily="34" charset="0"/>
              <a:buChar char="•"/>
            </a:pPr>
            <a:r>
              <a:rPr lang="en-US" sz="1100">
                <a:latin typeface="Arial"/>
                <a:cs typeface="Arial"/>
              </a:rPr>
              <a:t>Combination of mental health and social services to take care of both.</a:t>
            </a:r>
          </a:p>
          <a:p>
            <a:pPr marL="171450" indent="-171450">
              <a:buFont typeface="Arial" pitchFamily="34" charset="0"/>
              <a:buChar char="•"/>
            </a:pPr>
            <a:r>
              <a:rPr lang="en-US" sz="1100">
                <a:latin typeface="Arial"/>
                <a:cs typeface="Arial"/>
              </a:rPr>
              <a:t>Policy shifts in order to access equality and minimize stigma.</a:t>
            </a:r>
          </a:p>
          <a:p>
            <a:pPr marL="171450" indent="-171450">
              <a:buFont typeface="Arial" pitchFamily="34" charset="0"/>
              <a:buChar char="•"/>
            </a:pPr>
            <a:r>
              <a:rPr lang="en-US" sz="1100">
                <a:latin typeface="Arial"/>
                <a:cs typeface="Arial"/>
              </a:rPr>
              <a:t>Increase the digital mental health instruments to improve access.</a:t>
            </a:r>
          </a:p>
          <a:p>
            <a:pPr algn="just"/>
            <a:endParaRPr lang="en-GB" sz="1100">
              <a:solidFill>
                <a:schemeClr val="tx1"/>
              </a:solidFill>
              <a:latin typeface="Arial" panose="020B0604020202020204" pitchFamily="34" charset="0"/>
              <a:cs typeface="Arial" panose="020B0604020202020204" pitchFamily="34" charset="0"/>
            </a:endParaRPr>
          </a:p>
        </p:txBody>
      </p:sp>
      <p:graphicFrame>
        <p:nvGraphicFramePr>
          <p:cNvPr id="6" name="Diagram 5"/>
          <p:cNvGraphicFramePr/>
          <p:nvPr>
            <p:extLst>
              <p:ext uri="{D42A27DB-BD31-4B8C-83A1-F6EECF244321}">
                <p14:modId xmlns:p14="http://schemas.microsoft.com/office/powerpoint/2010/main" val="2774013714"/>
              </p:ext>
            </p:extLst>
          </p:nvPr>
        </p:nvGraphicFramePr>
        <p:xfrm>
          <a:off x="6353967" y="62441"/>
          <a:ext cx="5495925" cy="29998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p:cNvGraphicFramePr/>
          <p:nvPr>
            <p:extLst>
              <p:ext uri="{D42A27DB-BD31-4B8C-83A1-F6EECF244321}">
                <p14:modId xmlns:p14="http://schemas.microsoft.com/office/powerpoint/2010/main" val="3232794808"/>
              </p:ext>
            </p:extLst>
          </p:nvPr>
        </p:nvGraphicFramePr>
        <p:xfrm>
          <a:off x="266701" y="3795712"/>
          <a:ext cx="5830090" cy="299984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p:txBody>
          <a:bodyPr/>
          <a:lstStyle/>
          <a:p>
            <a:r>
              <a:rPr lang="en-GB"/>
              <a:t>Reference List </a:t>
            </a:r>
          </a:p>
        </p:txBody>
      </p:sp>
      <p:sp>
        <p:nvSpPr>
          <p:cNvPr id="3" name="Content Placeholder 2">
            <a:extLst>
              <a:ext uri="{FF2B5EF4-FFF2-40B4-BE49-F238E27FC236}">
                <a16:creationId xmlns:a16="http://schemas.microsoft.com/office/drawing/2014/main" id="{C44F92CA-6836-730C-0D3D-598D8BD1D512}"/>
              </a:ext>
            </a:extLst>
          </p:cNvPr>
          <p:cNvSpPr>
            <a:spLocks noGrp="1"/>
          </p:cNvSpPr>
          <p:nvPr>
            <p:ph idx="1"/>
          </p:nvPr>
        </p:nvSpPr>
        <p:spPr/>
        <p:txBody>
          <a:bodyPr vert="horz" lIns="91440" tIns="45720" rIns="91440" bIns="45720" rtlCol="0" anchor="t">
            <a:normAutofit/>
          </a:bodyPr>
          <a:lstStyle/>
          <a:p>
            <a:r>
              <a:rPr lang="en-US" sz="1200" err="1">
                <a:latin typeface="Arial"/>
                <a:cs typeface="Arial"/>
              </a:rPr>
              <a:t>Akpınar</a:t>
            </a:r>
            <a:r>
              <a:rPr lang="en-US" sz="1200">
                <a:latin typeface="Arial"/>
                <a:cs typeface="Arial"/>
              </a:rPr>
              <a:t>, Ş. and </a:t>
            </a:r>
            <a:r>
              <a:rPr lang="en-US" sz="1200" err="1">
                <a:latin typeface="Arial"/>
                <a:cs typeface="Arial"/>
              </a:rPr>
              <a:t>Karadağ</a:t>
            </a:r>
            <a:r>
              <a:rPr lang="en-US" sz="1200">
                <a:latin typeface="Arial"/>
                <a:cs typeface="Arial"/>
              </a:rPr>
              <a:t>, M.G. (2022). Is Vitamin D Important in Anxiety or Depression? What Is the Truth? </a:t>
            </a:r>
            <a:r>
              <a:rPr lang="en-US" sz="1200" i="1">
                <a:latin typeface="Arial"/>
                <a:cs typeface="Arial"/>
              </a:rPr>
              <a:t>Current Nutrition Reports</a:t>
            </a:r>
            <a:r>
              <a:rPr lang="en-US" sz="1200">
                <a:latin typeface="Arial"/>
                <a:cs typeface="Arial"/>
              </a:rPr>
              <a:t>, [online] 11(4). </a:t>
            </a:r>
            <a:r>
              <a:rPr lang="en-US" sz="1200" err="1">
                <a:latin typeface="Arial"/>
                <a:cs typeface="Arial"/>
              </a:rPr>
              <a:t>doi</a:t>
            </a:r>
            <a:r>
              <a:rPr lang="en-US" sz="1200">
                <a:latin typeface="Arial"/>
                <a:cs typeface="Arial"/>
              </a:rPr>
              <a:t>: </a:t>
            </a:r>
            <a:r>
              <a:rPr lang="en-US" sz="1200">
                <a:latin typeface="Arial"/>
                <a:cs typeface="Arial"/>
                <a:hlinkClick r:id="rId2"/>
              </a:rPr>
              <a:t>https://doi.org/10.1007/s13668-022-00441-0</a:t>
            </a:r>
            <a:r>
              <a:rPr lang="en-US" sz="1200">
                <a:latin typeface="Arial"/>
                <a:cs typeface="Arial"/>
              </a:rPr>
              <a:t>. </a:t>
            </a:r>
          </a:p>
          <a:p>
            <a:r>
              <a:rPr lang="en-US" sz="1200" err="1">
                <a:latin typeface="Arial"/>
                <a:cs typeface="Arial"/>
              </a:rPr>
              <a:t>Bangasser</a:t>
            </a:r>
            <a:r>
              <a:rPr lang="en-US" sz="1200">
                <a:latin typeface="Arial"/>
                <a:cs typeface="Arial"/>
              </a:rPr>
              <a:t>, D.A. and </a:t>
            </a:r>
            <a:r>
              <a:rPr lang="en-US" sz="1200" err="1">
                <a:latin typeface="Arial"/>
                <a:cs typeface="Arial"/>
              </a:rPr>
              <a:t>Cuarenta</a:t>
            </a:r>
            <a:r>
              <a:rPr lang="en-US" sz="1200">
                <a:latin typeface="Arial"/>
                <a:cs typeface="Arial"/>
              </a:rPr>
              <a:t>, A. (2021). Sex differences in anxiety and depression: circuits and mechanisms. </a:t>
            </a:r>
            <a:r>
              <a:rPr lang="en-US" sz="1200" i="1">
                <a:latin typeface="Arial"/>
                <a:cs typeface="Arial"/>
              </a:rPr>
              <a:t>Nature Reviews Neuroscience</a:t>
            </a:r>
            <a:r>
              <a:rPr lang="en-US" sz="1200">
                <a:latin typeface="Arial"/>
                <a:cs typeface="Arial"/>
              </a:rPr>
              <a:t>, 22, pp.674–684. </a:t>
            </a:r>
            <a:r>
              <a:rPr lang="en-US" sz="1200" err="1">
                <a:latin typeface="Arial"/>
                <a:cs typeface="Arial"/>
              </a:rPr>
              <a:t>doi</a:t>
            </a:r>
            <a:r>
              <a:rPr lang="en-US" sz="1200">
                <a:latin typeface="Arial"/>
                <a:cs typeface="Arial"/>
              </a:rPr>
              <a:t>: </a:t>
            </a:r>
            <a:r>
              <a:rPr lang="en-US" sz="1200">
                <a:latin typeface="Arial"/>
                <a:cs typeface="Arial"/>
                <a:hlinkClick r:id="rId3"/>
              </a:rPr>
              <a:t>https://doi.org/10.1038/s41583-021-00513-0</a:t>
            </a:r>
            <a:r>
              <a:rPr lang="en-US" sz="1200">
                <a:latin typeface="Arial"/>
                <a:cs typeface="Arial"/>
              </a:rPr>
              <a:t>. </a:t>
            </a:r>
          </a:p>
          <a:p>
            <a:r>
              <a:rPr lang="en-US" sz="1200">
                <a:latin typeface="Arial"/>
                <a:cs typeface="Arial"/>
              </a:rPr>
              <a:t>Daly, M. and Robinson, E. (2022). Depression and anxiety during COVID-19. </a:t>
            </a:r>
            <a:r>
              <a:rPr lang="en-US" sz="1200" i="1">
                <a:latin typeface="Arial"/>
                <a:cs typeface="Arial"/>
              </a:rPr>
              <a:t>The Lancet</a:t>
            </a:r>
            <a:r>
              <a:rPr lang="en-US" sz="1200">
                <a:latin typeface="Arial"/>
                <a:cs typeface="Arial"/>
              </a:rPr>
              <a:t>, [online] 399(10324), p.518. </a:t>
            </a:r>
            <a:r>
              <a:rPr lang="en-US" sz="1200" err="1">
                <a:latin typeface="Arial"/>
                <a:cs typeface="Arial"/>
              </a:rPr>
              <a:t>doi</a:t>
            </a:r>
            <a:r>
              <a:rPr lang="en-US" sz="1200">
                <a:latin typeface="Arial"/>
                <a:cs typeface="Arial"/>
              </a:rPr>
              <a:t>: </a:t>
            </a:r>
            <a:r>
              <a:rPr lang="en-US" sz="1200">
                <a:latin typeface="Arial"/>
                <a:cs typeface="Arial"/>
                <a:hlinkClick r:id="rId4"/>
              </a:rPr>
              <a:t>https://doi.org/10.1016/S0140-6736(22)00187-8</a:t>
            </a:r>
            <a:r>
              <a:rPr lang="en-US" sz="1200">
                <a:latin typeface="Arial"/>
                <a:cs typeface="Arial"/>
              </a:rPr>
              <a:t>. </a:t>
            </a:r>
          </a:p>
          <a:p>
            <a:r>
              <a:rPr lang="en-US" sz="1200">
                <a:latin typeface="Arial"/>
                <a:cs typeface="Arial"/>
              </a:rPr>
              <a:t>Hull, L., Levy, L., Lai, M.-C., </a:t>
            </a:r>
            <a:r>
              <a:rPr lang="en-US" sz="1200" err="1">
                <a:latin typeface="Arial"/>
                <a:cs typeface="Arial"/>
              </a:rPr>
              <a:t>Petrides</a:t>
            </a:r>
            <a:r>
              <a:rPr lang="en-US" sz="1200">
                <a:latin typeface="Arial"/>
                <a:cs typeface="Arial"/>
              </a:rPr>
              <a:t>, K.V., Baron-Cohen, S., Allison, C., Smith, P. and Mandy, W. (2021). Is social camouflaging associated with anxiety and depression in autistic adults? </a:t>
            </a:r>
            <a:r>
              <a:rPr lang="en-US" sz="1200" i="1">
                <a:latin typeface="Arial"/>
                <a:cs typeface="Arial"/>
              </a:rPr>
              <a:t>Molecular Autism</a:t>
            </a:r>
            <a:r>
              <a:rPr lang="en-US" sz="1200">
                <a:latin typeface="Arial"/>
                <a:cs typeface="Arial"/>
              </a:rPr>
              <a:t>, [online] 12(1). </a:t>
            </a:r>
            <a:r>
              <a:rPr lang="en-US" sz="1200" err="1">
                <a:latin typeface="Arial"/>
                <a:cs typeface="Arial"/>
              </a:rPr>
              <a:t>doi</a:t>
            </a:r>
            <a:r>
              <a:rPr lang="en-US" sz="1200">
                <a:latin typeface="Arial"/>
                <a:cs typeface="Arial"/>
              </a:rPr>
              <a:t>: </a:t>
            </a:r>
            <a:r>
              <a:rPr lang="en-US" sz="1200">
                <a:latin typeface="Arial"/>
                <a:cs typeface="Arial"/>
                <a:hlinkClick r:id="rId5"/>
              </a:rPr>
              <a:t>https://doi.org/10.1186/s13229-021-00421-1</a:t>
            </a:r>
            <a:r>
              <a:rPr lang="en-US" sz="1200">
                <a:latin typeface="Arial"/>
                <a:cs typeface="Arial"/>
              </a:rPr>
              <a:t>. </a:t>
            </a:r>
          </a:p>
          <a:p>
            <a:r>
              <a:rPr lang="en-US" sz="1200">
                <a:latin typeface="Arial"/>
                <a:cs typeface="Arial"/>
              </a:rPr>
              <a:t>Simpson, C.A., Diaz-</a:t>
            </a:r>
            <a:r>
              <a:rPr lang="en-US" sz="1200" err="1">
                <a:latin typeface="Arial"/>
                <a:cs typeface="Arial"/>
              </a:rPr>
              <a:t>Arteche</a:t>
            </a:r>
            <a:r>
              <a:rPr lang="en-US" sz="1200">
                <a:latin typeface="Arial"/>
                <a:cs typeface="Arial"/>
              </a:rPr>
              <a:t>, C., </a:t>
            </a:r>
            <a:r>
              <a:rPr lang="en-US" sz="1200" err="1">
                <a:latin typeface="Arial"/>
                <a:cs typeface="Arial"/>
              </a:rPr>
              <a:t>Eliby</a:t>
            </a:r>
            <a:r>
              <a:rPr lang="en-US" sz="1200">
                <a:latin typeface="Arial"/>
                <a:cs typeface="Arial"/>
              </a:rPr>
              <a:t>, D., Schwartz, O.S., Simmons, J.G. and Cowan, C.S.M. (2021). The gut </a:t>
            </a:r>
            <a:r>
              <a:rPr lang="en-US" sz="1200" err="1">
                <a:latin typeface="Arial"/>
                <a:cs typeface="Arial"/>
              </a:rPr>
              <a:t>microbiota</a:t>
            </a:r>
            <a:r>
              <a:rPr lang="en-US" sz="1200">
                <a:latin typeface="Arial"/>
                <a:cs typeface="Arial"/>
              </a:rPr>
              <a:t> in anxiety and depression – A systematic review. </a:t>
            </a:r>
            <a:r>
              <a:rPr lang="en-US" sz="1200" i="1">
                <a:latin typeface="Arial"/>
                <a:cs typeface="Arial"/>
              </a:rPr>
              <a:t>Clinical Psychology Review</a:t>
            </a:r>
            <a:r>
              <a:rPr lang="en-US" sz="1200">
                <a:latin typeface="Arial"/>
                <a:cs typeface="Arial"/>
              </a:rPr>
              <a:t>, 83(83), p.101943. </a:t>
            </a:r>
            <a:r>
              <a:rPr lang="en-US" sz="1200" err="1">
                <a:latin typeface="Arial"/>
                <a:cs typeface="Arial"/>
              </a:rPr>
              <a:t>doi</a:t>
            </a:r>
            <a:r>
              <a:rPr lang="en-US" sz="1200">
                <a:latin typeface="Arial"/>
                <a:cs typeface="Arial"/>
              </a:rPr>
              <a:t>: </a:t>
            </a:r>
            <a:r>
              <a:rPr lang="en-US" sz="1200">
                <a:latin typeface="Arial"/>
                <a:cs typeface="Arial"/>
                <a:hlinkClick r:id="rId6"/>
              </a:rPr>
              <a:t>https://doi.org/10.1016/j.cpr.2020.101943</a:t>
            </a:r>
            <a:r>
              <a:rPr lang="en-US" sz="1200">
                <a:latin typeface="Arial"/>
                <a:cs typeface="Arial"/>
              </a:rPr>
              <a:t>. </a:t>
            </a:r>
          </a:p>
          <a:p>
            <a:r>
              <a:rPr lang="en-US" sz="1200">
                <a:latin typeface="Arial"/>
                <a:cs typeface="Arial"/>
              </a:rPr>
              <a:t>Tao, Y., Yang, M., </a:t>
            </a:r>
            <a:r>
              <a:rPr lang="en-US" sz="1200" err="1">
                <a:latin typeface="Arial"/>
                <a:cs typeface="Arial"/>
              </a:rPr>
              <a:t>Shen</a:t>
            </a:r>
            <a:r>
              <a:rPr lang="en-US" sz="1200">
                <a:latin typeface="Arial"/>
                <a:cs typeface="Arial"/>
              </a:rPr>
              <a:t>, H., Yang, Z., </a:t>
            </a:r>
            <a:r>
              <a:rPr lang="en-US" sz="1200" err="1">
                <a:latin typeface="Arial"/>
                <a:cs typeface="Arial"/>
              </a:rPr>
              <a:t>Weng</a:t>
            </a:r>
            <a:r>
              <a:rPr lang="en-US" sz="1200">
                <a:latin typeface="Arial"/>
                <a:cs typeface="Arial"/>
              </a:rPr>
              <a:t>, Z. and Hu, B. (2023). Classifying Anxiety and Depression through LLMs Virtual Interactions: A Case Study with </a:t>
            </a:r>
            <a:r>
              <a:rPr lang="en-US" sz="1200" err="1">
                <a:latin typeface="Arial"/>
                <a:cs typeface="Arial"/>
              </a:rPr>
              <a:t>ChatGPT</a:t>
            </a:r>
            <a:r>
              <a:rPr lang="en-US" sz="1200">
                <a:latin typeface="Arial"/>
                <a:cs typeface="Arial"/>
              </a:rPr>
              <a:t>. </a:t>
            </a:r>
            <a:r>
              <a:rPr lang="en-US" sz="1200" err="1">
                <a:latin typeface="Arial"/>
                <a:cs typeface="Arial"/>
              </a:rPr>
              <a:t>doi</a:t>
            </a:r>
            <a:r>
              <a:rPr lang="en-US" sz="1200">
                <a:latin typeface="Arial"/>
                <a:cs typeface="Arial"/>
              </a:rPr>
              <a:t>: </a:t>
            </a:r>
            <a:r>
              <a:rPr lang="en-US" sz="1200">
                <a:latin typeface="Arial"/>
                <a:cs typeface="Arial"/>
                <a:hlinkClick r:id="rId7"/>
              </a:rPr>
              <a:t>https://doi.org/10.1109/bibm58861.2023.10385305</a:t>
            </a:r>
            <a:r>
              <a:rPr lang="en-US" sz="1200">
                <a:latin typeface="Arial"/>
                <a:cs typeface="Arial"/>
              </a:rPr>
              <a:t>. </a:t>
            </a:r>
          </a:p>
        </p:txBody>
      </p:sp>
    </p:spTree>
    <p:extLst>
      <p:ext uri="{BB962C8B-B14F-4D97-AF65-F5344CB8AC3E}">
        <p14:creationId xmlns:p14="http://schemas.microsoft.com/office/powerpoint/2010/main" val="22457302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Slides>
  <Notes>1</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Beau Academic</dc:creator>
  <cp:revision>1</cp:revision>
  <dcterms:created xsi:type="dcterms:W3CDTF">2024-12-04T18:07:56Z</dcterms:created>
  <dcterms:modified xsi:type="dcterms:W3CDTF">2026-03-07T22:12:24Z</dcterms:modified>
</cp:coreProperties>
</file>