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65" r:id="rId5"/>
    <p:sldId id="266" r:id="rId6"/>
    <p:sldId id="267" r:id="rId7"/>
    <p:sldId id="268" r:id="rId8"/>
    <p:sldId id="269" r:id="rId9"/>
    <p:sldId id="270" r:id="rId10"/>
    <p:sldId id="261" r:id="rId11"/>
    <p:sldId id="262" r:id="rId12"/>
    <p:sldId id="271" r:id="rId13"/>
    <p:sldId id="272" r:id="rId14"/>
    <p:sldId id="263" r:id="rId15"/>
    <p:sldId id="264"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310"/>
    <p:restoredTop sz="94712"/>
  </p:normalViewPr>
  <p:slideViewPr>
    <p:cSldViewPr snapToGrid="0" snapToObjects="1">
      <p:cViewPr varScale="1">
        <p:scale>
          <a:sx n="105" d="100"/>
          <a:sy n="105" d="100"/>
        </p:scale>
        <p:origin x="1504" y="18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ata3.xml.rels><?xml version="1.0" encoding="UTF-8" standalone="yes"?>
<Relationships xmlns="http://schemas.openxmlformats.org/package/2006/relationships"><Relationship Id="rId1" Type="http://schemas.openxmlformats.org/officeDocument/2006/relationships/hyperlink" Target="https://www.aelp.org.uk/" TargetMode="External"/></Relationships>
</file>

<file path=ppt/diagrams/_rels/data6.xml.rels><?xml version="1.0" encoding="UTF-8" standalone="yes"?>
<Relationships xmlns="http://schemas.openxmlformats.org/package/2006/relationships"><Relationship Id="rId1" Type="http://schemas.openxmlformats.org/officeDocument/2006/relationships/hyperlink" Target="https://vease.io/mcdonalds-google-ai-chatbot" TargetMode="External"/></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3.xml.rels><?xml version="1.0" encoding="UTF-8" standalone="yes"?>
<Relationships xmlns="http://schemas.openxmlformats.org/package/2006/relationships"><Relationship Id="rId1" Type="http://schemas.openxmlformats.org/officeDocument/2006/relationships/hyperlink" Target="https://www.aelp.org.uk/" TargetMode="External"/></Relationships>
</file>

<file path=ppt/diagrams/_rels/drawing6.xml.rels><?xml version="1.0" encoding="UTF-8" standalone="yes"?>
<Relationships xmlns="http://schemas.openxmlformats.org/package/2006/relationships"><Relationship Id="rId1" Type="http://schemas.openxmlformats.org/officeDocument/2006/relationships/hyperlink" Target="https://vease.io/mcdonalds-google-ai-chatbot"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EAD0B0-71E9-4ED3-A873-16024EA8373A}"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EDF33DA5-A53C-4213-8FFE-A55131D12A52}">
      <dgm:prSet/>
      <dgm:spPr/>
      <dgm:t>
        <a:bodyPr/>
        <a:lstStyle/>
        <a:p>
          <a:r>
            <a:rPr lang="en-US"/>
            <a:t>1. Introduction and Background</a:t>
          </a:r>
        </a:p>
      </dgm:t>
    </dgm:pt>
    <dgm:pt modelId="{AC90437F-B34D-432C-A44C-340DC7EE522C}" type="parTrans" cxnId="{88535148-C160-4BF1-8EC0-ED75B9970552}">
      <dgm:prSet/>
      <dgm:spPr/>
      <dgm:t>
        <a:bodyPr/>
        <a:lstStyle/>
        <a:p>
          <a:endParaRPr lang="en-US"/>
        </a:p>
      </dgm:t>
    </dgm:pt>
    <dgm:pt modelId="{C01413B6-F658-484A-A4AD-C1A7ADB829F3}" type="sibTrans" cxnId="{88535148-C160-4BF1-8EC0-ED75B9970552}">
      <dgm:prSet/>
      <dgm:spPr/>
      <dgm:t>
        <a:bodyPr/>
        <a:lstStyle/>
        <a:p>
          <a:endParaRPr lang="en-US"/>
        </a:p>
      </dgm:t>
    </dgm:pt>
    <dgm:pt modelId="{1FB42631-FFC3-4CF2-8522-C07FE58E148F}">
      <dgm:prSet/>
      <dgm:spPr/>
      <dgm:t>
        <a:bodyPr/>
        <a:lstStyle/>
        <a:p>
          <a:r>
            <a:rPr lang="en-US"/>
            <a:t>2. Discussion</a:t>
          </a:r>
        </a:p>
      </dgm:t>
    </dgm:pt>
    <dgm:pt modelId="{04BB255B-246B-4E87-82EA-AA2B3F41A730}" type="parTrans" cxnId="{4FDC8CA6-7C56-41B1-9ECD-D14084AB8C1E}">
      <dgm:prSet/>
      <dgm:spPr/>
      <dgm:t>
        <a:bodyPr/>
        <a:lstStyle/>
        <a:p>
          <a:endParaRPr lang="en-US"/>
        </a:p>
      </dgm:t>
    </dgm:pt>
    <dgm:pt modelId="{3CFBB6B1-11D4-4CBD-81FF-7F003E3D6C43}" type="sibTrans" cxnId="{4FDC8CA6-7C56-41B1-9ECD-D14084AB8C1E}">
      <dgm:prSet/>
      <dgm:spPr/>
      <dgm:t>
        <a:bodyPr/>
        <a:lstStyle/>
        <a:p>
          <a:endParaRPr lang="en-US"/>
        </a:p>
      </dgm:t>
    </dgm:pt>
    <dgm:pt modelId="{48E6A868-A3F8-419C-BB7A-74F2293A379E}">
      <dgm:prSet/>
      <dgm:spPr/>
      <dgm:t>
        <a:bodyPr/>
        <a:lstStyle/>
        <a:p>
          <a:r>
            <a:rPr lang="en-US"/>
            <a:t>- PESTLE and SWOT Analysis</a:t>
          </a:r>
        </a:p>
      </dgm:t>
    </dgm:pt>
    <dgm:pt modelId="{DC2A5B53-904F-47FA-BF6D-60C986A59DA8}" type="parTrans" cxnId="{EEC1BF9E-7FBD-495C-B8DE-B68F68A48E68}">
      <dgm:prSet/>
      <dgm:spPr/>
      <dgm:t>
        <a:bodyPr/>
        <a:lstStyle/>
        <a:p>
          <a:endParaRPr lang="en-US"/>
        </a:p>
      </dgm:t>
    </dgm:pt>
    <dgm:pt modelId="{FB8E925C-70C5-40AD-BCA7-F304A6F8EA88}" type="sibTrans" cxnId="{EEC1BF9E-7FBD-495C-B8DE-B68F68A48E68}">
      <dgm:prSet/>
      <dgm:spPr/>
      <dgm:t>
        <a:bodyPr/>
        <a:lstStyle/>
        <a:p>
          <a:endParaRPr lang="en-US"/>
        </a:p>
      </dgm:t>
    </dgm:pt>
    <dgm:pt modelId="{730948B6-E3B5-4DDD-9042-DEDFED0EDDE0}">
      <dgm:prSet/>
      <dgm:spPr/>
      <dgm:t>
        <a:bodyPr/>
        <a:lstStyle/>
        <a:p>
          <a:r>
            <a:rPr lang="en-US"/>
            <a:t>- Retention Rates</a:t>
          </a:r>
        </a:p>
      </dgm:t>
    </dgm:pt>
    <dgm:pt modelId="{36D9EAC5-0299-4017-9F8C-79DCD23E995E}" type="parTrans" cxnId="{05C0C95A-DC71-4A63-A1D0-2AE0F7396422}">
      <dgm:prSet/>
      <dgm:spPr/>
      <dgm:t>
        <a:bodyPr/>
        <a:lstStyle/>
        <a:p>
          <a:endParaRPr lang="en-US"/>
        </a:p>
      </dgm:t>
    </dgm:pt>
    <dgm:pt modelId="{54E2C2BD-4C01-4D27-9177-90ED0F7D1F5B}" type="sibTrans" cxnId="{05C0C95A-DC71-4A63-A1D0-2AE0F7396422}">
      <dgm:prSet/>
      <dgm:spPr/>
      <dgm:t>
        <a:bodyPr/>
        <a:lstStyle/>
        <a:p>
          <a:endParaRPr lang="en-US"/>
        </a:p>
      </dgm:t>
    </dgm:pt>
    <dgm:pt modelId="{8E272194-9418-4B9F-888D-736AC1827559}">
      <dgm:prSet/>
      <dgm:spPr/>
      <dgm:t>
        <a:bodyPr/>
        <a:lstStyle/>
        <a:p>
          <a:r>
            <a:rPr lang="en-US"/>
            <a:t>- Industry Examples</a:t>
          </a:r>
        </a:p>
      </dgm:t>
    </dgm:pt>
    <dgm:pt modelId="{AB925CF8-9222-4AB6-A1CE-08E5BA3291FA}" type="parTrans" cxnId="{5DF41F75-A056-456F-A1E6-7320BE8860CC}">
      <dgm:prSet/>
      <dgm:spPr/>
      <dgm:t>
        <a:bodyPr/>
        <a:lstStyle/>
        <a:p>
          <a:endParaRPr lang="en-US"/>
        </a:p>
      </dgm:t>
    </dgm:pt>
    <dgm:pt modelId="{C2CA3989-C288-44F2-8978-323C561631B6}" type="sibTrans" cxnId="{5DF41F75-A056-456F-A1E6-7320BE8860CC}">
      <dgm:prSet/>
      <dgm:spPr/>
      <dgm:t>
        <a:bodyPr/>
        <a:lstStyle/>
        <a:p>
          <a:endParaRPr lang="en-US"/>
        </a:p>
      </dgm:t>
    </dgm:pt>
    <dgm:pt modelId="{E1F104B4-4A6E-4F41-8D40-75EE66CAA991}">
      <dgm:prSet/>
      <dgm:spPr/>
      <dgm:t>
        <a:bodyPr/>
        <a:lstStyle/>
        <a:p>
          <a:r>
            <a:rPr lang="en-US" dirty="0"/>
            <a:t>- Leadership Style</a:t>
          </a:r>
        </a:p>
      </dgm:t>
    </dgm:pt>
    <dgm:pt modelId="{148D2005-868F-4BF1-A8F7-DF4961EE416C}" type="parTrans" cxnId="{F45E53C5-7C4B-49CB-9D93-95755D4BA719}">
      <dgm:prSet/>
      <dgm:spPr/>
      <dgm:t>
        <a:bodyPr/>
        <a:lstStyle/>
        <a:p>
          <a:endParaRPr lang="en-US"/>
        </a:p>
      </dgm:t>
    </dgm:pt>
    <dgm:pt modelId="{8759D921-C1AA-42B5-83B9-8EDD7D2C4D1C}" type="sibTrans" cxnId="{F45E53C5-7C4B-49CB-9D93-95755D4BA719}">
      <dgm:prSet/>
      <dgm:spPr/>
      <dgm:t>
        <a:bodyPr/>
        <a:lstStyle/>
        <a:p>
          <a:endParaRPr lang="en-US"/>
        </a:p>
      </dgm:t>
    </dgm:pt>
    <dgm:pt modelId="{01BEE195-F7AE-4847-86D0-9AC042772619}">
      <dgm:prSet/>
      <dgm:spPr/>
      <dgm:t>
        <a:bodyPr/>
        <a:lstStyle/>
        <a:p>
          <a:r>
            <a:rPr lang="en-US" dirty="0"/>
            <a:t>- Analysis of F&amp;B Department</a:t>
          </a:r>
        </a:p>
      </dgm:t>
    </dgm:pt>
    <dgm:pt modelId="{2779352E-C927-4782-9909-2710A58D040D}" type="parTrans" cxnId="{93C656C0-E6E5-40D1-8C91-E3BBA0B92BE9}">
      <dgm:prSet/>
      <dgm:spPr/>
      <dgm:t>
        <a:bodyPr/>
        <a:lstStyle/>
        <a:p>
          <a:endParaRPr lang="en-US"/>
        </a:p>
      </dgm:t>
    </dgm:pt>
    <dgm:pt modelId="{E9DCA998-6B93-4197-960D-4293187BA46B}" type="sibTrans" cxnId="{93C656C0-E6E5-40D1-8C91-E3BBA0B92BE9}">
      <dgm:prSet/>
      <dgm:spPr/>
      <dgm:t>
        <a:bodyPr/>
        <a:lstStyle/>
        <a:p>
          <a:endParaRPr lang="en-US"/>
        </a:p>
      </dgm:t>
    </dgm:pt>
    <dgm:pt modelId="{0B111FC2-00E3-4213-A095-C3AB2BBA39D1}">
      <dgm:prSet/>
      <dgm:spPr/>
      <dgm:t>
        <a:bodyPr/>
        <a:lstStyle/>
        <a:p>
          <a:r>
            <a:rPr lang="en-US"/>
            <a:t>3. Evaluation and Conclusion</a:t>
          </a:r>
        </a:p>
      </dgm:t>
    </dgm:pt>
    <dgm:pt modelId="{B0633162-ED4D-4E70-A234-6F27237135F6}" type="parTrans" cxnId="{6D885CC4-07A8-4F48-9E95-65665D29AAEB}">
      <dgm:prSet/>
      <dgm:spPr/>
      <dgm:t>
        <a:bodyPr/>
        <a:lstStyle/>
        <a:p>
          <a:endParaRPr lang="en-US"/>
        </a:p>
      </dgm:t>
    </dgm:pt>
    <dgm:pt modelId="{192072F4-1DFC-4E45-BBB8-A8331F7B325C}" type="sibTrans" cxnId="{6D885CC4-07A8-4F48-9E95-65665D29AAEB}">
      <dgm:prSet/>
      <dgm:spPr/>
      <dgm:t>
        <a:bodyPr/>
        <a:lstStyle/>
        <a:p>
          <a:endParaRPr lang="en-US"/>
        </a:p>
      </dgm:t>
    </dgm:pt>
    <dgm:pt modelId="{597A82F5-4752-4659-9A4F-EFF0921D1079}">
      <dgm:prSet/>
      <dgm:spPr/>
      <dgm:t>
        <a:bodyPr/>
        <a:lstStyle/>
        <a:p>
          <a:r>
            <a:rPr lang="en-US"/>
            <a:t>4. References</a:t>
          </a:r>
        </a:p>
      </dgm:t>
    </dgm:pt>
    <dgm:pt modelId="{A0B8DCF5-79D6-486E-8394-7B95A14CBF97}" type="parTrans" cxnId="{8D9C637A-FCB6-454E-A1EE-1E0CB1ACFFF1}">
      <dgm:prSet/>
      <dgm:spPr/>
      <dgm:t>
        <a:bodyPr/>
        <a:lstStyle/>
        <a:p>
          <a:endParaRPr lang="en-US"/>
        </a:p>
      </dgm:t>
    </dgm:pt>
    <dgm:pt modelId="{8AAC9330-E1DA-40E6-AF9A-56B8025F0520}" type="sibTrans" cxnId="{8D9C637A-FCB6-454E-A1EE-1E0CB1ACFFF1}">
      <dgm:prSet/>
      <dgm:spPr/>
      <dgm:t>
        <a:bodyPr/>
        <a:lstStyle/>
        <a:p>
          <a:endParaRPr lang="en-US"/>
        </a:p>
      </dgm:t>
    </dgm:pt>
    <dgm:pt modelId="{942A7E62-68C2-E140-AC3A-C7A803B811ED}" type="pres">
      <dgm:prSet presAssocID="{8AEAD0B0-71E9-4ED3-A873-16024EA8373A}" presName="vert0" presStyleCnt="0">
        <dgm:presLayoutVars>
          <dgm:dir/>
          <dgm:animOne val="branch"/>
          <dgm:animLvl val="lvl"/>
        </dgm:presLayoutVars>
      </dgm:prSet>
      <dgm:spPr/>
    </dgm:pt>
    <dgm:pt modelId="{3CE647C1-DCC6-324D-B865-11F213ED307A}" type="pres">
      <dgm:prSet presAssocID="{EDF33DA5-A53C-4213-8FFE-A55131D12A52}" presName="thickLine" presStyleLbl="alignNode1" presStyleIdx="0" presStyleCnt="9"/>
      <dgm:spPr/>
    </dgm:pt>
    <dgm:pt modelId="{0B829DF7-F22B-3040-BAF3-0E48BF84774B}" type="pres">
      <dgm:prSet presAssocID="{EDF33DA5-A53C-4213-8FFE-A55131D12A52}" presName="horz1" presStyleCnt="0"/>
      <dgm:spPr/>
    </dgm:pt>
    <dgm:pt modelId="{39F743E9-B474-D94A-999C-175CA1004AD2}" type="pres">
      <dgm:prSet presAssocID="{EDF33DA5-A53C-4213-8FFE-A55131D12A52}" presName="tx1" presStyleLbl="revTx" presStyleIdx="0" presStyleCnt="9"/>
      <dgm:spPr/>
    </dgm:pt>
    <dgm:pt modelId="{43358D2B-D239-834F-9CA6-C194EE585ABD}" type="pres">
      <dgm:prSet presAssocID="{EDF33DA5-A53C-4213-8FFE-A55131D12A52}" presName="vert1" presStyleCnt="0"/>
      <dgm:spPr/>
    </dgm:pt>
    <dgm:pt modelId="{F34958B0-6DCB-724D-8CD4-0F24F801BBC4}" type="pres">
      <dgm:prSet presAssocID="{1FB42631-FFC3-4CF2-8522-C07FE58E148F}" presName="thickLine" presStyleLbl="alignNode1" presStyleIdx="1" presStyleCnt="9"/>
      <dgm:spPr/>
    </dgm:pt>
    <dgm:pt modelId="{B0B557BA-EAE3-364A-99C9-2588C45C5450}" type="pres">
      <dgm:prSet presAssocID="{1FB42631-FFC3-4CF2-8522-C07FE58E148F}" presName="horz1" presStyleCnt="0"/>
      <dgm:spPr/>
    </dgm:pt>
    <dgm:pt modelId="{250CC36B-7806-AA4A-B589-1FD1B5F14FBC}" type="pres">
      <dgm:prSet presAssocID="{1FB42631-FFC3-4CF2-8522-C07FE58E148F}" presName="tx1" presStyleLbl="revTx" presStyleIdx="1" presStyleCnt="9"/>
      <dgm:spPr/>
    </dgm:pt>
    <dgm:pt modelId="{8985814A-457D-CE4C-B8BB-F68F6F284695}" type="pres">
      <dgm:prSet presAssocID="{1FB42631-FFC3-4CF2-8522-C07FE58E148F}" presName="vert1" presStyleCnt="0"/>
      <dgm:spPr/>
    </dgm:pt>
    <dgm:pt modelId="{86DDC6C7-5730-4C4C-9DFA-011599FD01C6}" type="pres">
      <dgm:prSet presAssocID="{48E6A868-A3F8-419C-BB7A-74F2293A379E}" presName="thickLine" presStyleLbl="alignNode1" presStyleIdx="2" presStyleCnt="9"/>
      <dgm:spPr/>
    </dgm:pt>
    <dgm:pt modelId="{5E79F69E-7627-8B4A-855B-4385581FE7B2}" type="pres">
      <dgm:prSet presAssocID="{48E6A868-A3F8-419C-BB7A-74F2293A379E}" presName="horz1" presStyleCnt="0"/>
      <dgm:spPr/>
    </dgm:pt>
    <dgm:pt modelId="{6F3DF2AA-E13A-1C47-9C9B-D59EB56125E8}" type="pres">
      <dgm:prSet presAssocID="{48E6A868-A3F8-419C-BB7A-74F2293A379E}" presName="tx1" presStyleLbl="revTx" presStyleIdx="2" presStyleCnt="9"/>
      <dgm:spPr/>
    </dgm:pt>
    <dgm:pt modelId="{2EEB56A0-0A68-B947-86DA-ECBD3D50BE86}" type="pres">
      <dgm:prSet presAssocID="{48E6A868-A3F8-419C-BB7A-74F2293A379E}" presName="vert1" presStyleCnt="0"/>
      <dgm:spPr/>
    </dgm:pt>
    <dgm:pt modelId="{D2A93B09-1442-D645-A1B0-2FDF7361131E}" type="pres">
      <dgm:prSet presAssocID="{730948B6-E3B5-4DDD-9042-DEDFED0EDDE0}" presName="thickLine" presStyleLbl="alignNode1" presStyleIdx="3" presStyleCnt="9"/>
      <dgm:spPr/>
    </dgm:pt>
    <dgm:pt modelId="{9461B328-C4FB-A049-B01D-2B57F7F652FF}" type="pres">
      <dgm:prSet presAssocID="{730948B6-E3B5-4DDD-9042-DEDFED0EDDE0}" presName="horz1" presStyleCnt="0"/>
      <dgm:spPr/>
    </dgm:pt>
    <dgm:pt modelId="{D0228D36-9D21-EC45-AC3B-DC3809D17D79}" type="pres">
      <dgm:prSet presAssocID="{730948B6-E3B5-4DDD-9042-DEDFED0EDDE0}" presName="tx1" presStyleLbl="revTx" presStyleIdx="3" presStyleCnt="9"/>
      <dgm:spPr/>
    </dgm:pt>
    <dgm:pt modelId="{6F3B2B6C-ACC7-3E4A-9605-1AF4799C2D86}" type="pres">
      <dgm:prSet presAssocID="{730948B6-E3B5-4DDD-9042-DEDFED0EDDE0}" presName="vert1" presStyleCnt="0"/>
      <dgm:spPr/>
    </dgm:pt>
    <dgm:pt modelId="{233EE806-5975-8F4C-AE9B-6C2EDE1F0BFC}" type="pres">
      <dgm:prSet presAssocID="{8E272194-9418-4B9F-888D-736AC1827559}" presName="thickLine" presStyleLbl="alignNode1" presStyleIdx="4" presStyleCnt="9"/>
      <dgm:spPr/>
    </dgm:pt>
    <dgm:pt modelId="{D3F3488C-504C-7145-883F-A27D73D3786B}" type="pres">
      <dgm:prSet presAssocID="{8E272194-9418-4B9F-888D-736AC1827559}" presName="horz1" presStyleCnt="0"/>
      <dgm:spPr/>
    </dgm:pt>
    <dgm:pt modelId="{D597AF12-8CE9-7640-9FF7-72E3D2E0964C}" type="pres">
      <dgm:prSet presAssocID="{8E272194-9418-4B9F-888D-736AC1827559}" presName="tx1" presStyleLbl="revTx" presStyleIdx="4" presStyleCnt="9"/>
      <dgm:spPr/>
    </dgm:pt>
    <dgm:pt modelId="{848F08C5-639D-B943-ABDC-F7F68A7B0EC2}" type="pres">
      <dgm:prSet presAssocID="{8E272194-9418-4B9F-888D-736AC1827559}" presName="vert1" presStyleCnt="0"/>
      <dgm:spPr/>
    </dgm:pt>
    <dgm:pt modelId="{BB817138-713E-4041-819F-7AA7E7FCF912}" type="pres">
      <dgm:prSet presAssocID="{E1F104B4-4A6E-4F41-8D40-75EE66CAA991}" presName="thickLine" presStyleLbl="alignNode1" presStyleIdx="5" presStyleCnt="9"/>
      <dgm:spPr/>
    </dgm:pt>
    <dgm:pt modelId="{2613FE12-EDE1-8842-84E0-1B06AFE41582}" type="pres">
      <dgm:prSet presAssocID="{E1F104B4-4A6E-4F41-8D40-75EE66CAA991}" presName="horz1" presStyleCnt="0"/>
      <dgm:spPr/>
    </dgm:pt>
    <dgm:pt modelId="{10AC0AF7-9D34-DE45-9639-821E71A812CB}" type="pres">
      <dgm:prSet presAssocID="{E1F104B4-4A6E-4F41-8D40-75EE66CAA991}" presName="tx1" presStyleLbl="revTx" presStyleIdx="5" presStyleCnt="9"/>
      <dgm:spPr/>
    </dgm:pt>
    <dgm:pt modelId="{5D358FD5-1D29-474A-ABD9-DBEACC366248}" type="pres">
      <dgm:prSet presAssocID="{E1F104B4-4A6E-4F41-8D40-75EE66CAA991}" presName="vert1" presStyleCnt="0"/>
      <dgm:spPr/>
    </dgm:pt>
    <dgm:pt modelId="{21EA88FD-D9D7-904C-92E8-055DE77A330D}" type="pres">
      <dgm:prSet presAssocID="{01BEE195-F7AE-4847-86D0-9AC042772619}" presName="thickLine" presStyleLbl="alignNode1" presStyleIdx="6" presStyleCnt="9"/>
      <dgm:spPr/>
    </dgm:pt>
    <dgm:pt modelId="{677F3E87-39A8-D24D-A50D-0948EDD39E8D}" type="pres">
      <dgm:prSet presAssocID="{01BEE195-F7AE-4847-86D0-9AC042772619}" presName="horz1" presStyleCnt="0"/>
      <dgm:spPr/>
    </dgm:pt>
    <dgm:pt modelId="{EB63BB81-ABAC-7C43-9381-208D77F856B1}" type="pres">
      <dgm:prSet presAssocID="{01BEE195-F7AE-4847-86D0-9AC042772619}" presName="tx1" presStyleLbl="revTx" presStyleIdx="6" presStyleCnt="9"/>
      <dgm:spPr/>
    </dgm:pt>
    <dgm:pt modelId="{CA0F7293-25C8-1040-B473-4ACA00458458}" type="pres">
      <dgm:prSet presAssocID="{01BEE195-F7AE-4847-86D0-9AC042772619}" presName="vert1" presStyleCnt="0"/>
      <dgm:spPr/>
    </dgm:pt>
    <dgm:pt modelId="{F8C8DA9D-82B1-694C-80D8-370ED8743DD1}" type="pres">
      <dgm:prSet presAssocID="{0B111FC2-00E3-4213-A095-C3AB2BBA39D1}" presName="thickLine" presStyleLbl="alignNode1" presStyleIdx="7" presStyleCnt="9"/>
      <dgm:spPr/>
    </dgm:pt>
    <dgm:pt modelId="{9C61CAB3-93EE-1747-B92F-AF7AB60FCAEF}" type="pres">
      <dgm:prSet presAssocID="{0B111FC2-00E3-4213-A095-C3AB2BBA39D1}" presName="horz1" presStyleCnt="0"/>
      <dgm:spPr/>
    </dgm:pt>
    <dgm:pt modelId="{45B5E9EB-B832-FC44-8CE6-C954AAA2C66C}" type="pres">
      <dgm:prSet presAssocID="{0B111FC2-00E3-4213-A095-C3AB2BBA39D1}" presName="tx1" presStyleLbl="revTx" presStyleIdx="7" presStyleCnt="9"/>
      <dgm:spPr/>
    </dgm:pt>
    <dgm:pt modelId="{C8978434-4326-0342-83DC-3591593CD4A5}" type="pres">
      <dgm:prSet presAssocID="{0B111FC2-00E3-4213-A095-C3AB2BBA39D1}" presName="vert1" presStyleCnt="0"/>
      <dgm:spPr/>
    </dgm:pt>
    <dgm:pt modelId="{18BA3149-F706-E747-8474-43C4ED62D6F1}" type="pres">
      <dgm:prSet presAssocID="{597A82F5-4752-4659-9A4F-EFF0921D1079}" presName="thickLine" presStyleLbl="alignNode1" presStyleIdx="8" presStyleCnt="9"/>
      <dgm:spPr/>
    </dgm:pt>
    <dgm:pt modelId="{CB7CE053-2B77-9A40-9B31-D99284EFD115}" type="pres">
      <dgm:prSet presAssocID="{597A82F5-4752-4659-9A4F-EFF0921D1079}" presName="horz1" presStyleCnt="0"/>
      <dgm:spPr/>
    </dgm:pt>
    <dgm:pt modelId="{BC4DA5F5-C3C6-8E46-9065-057D31D151BA}" type="pres">
      <dgm:prSet presAssocID="{597A82F5-4752-4659-9A4F-EFF0921D1079}" presName="tx1" presStyleLbl="revTx" presStyleIdx="8" presStyleCnt="9"/>
      <dgm:spPr/>
    </dgm:pt>
    <dgm:pt modelId="{F1A3FDEF-643A-1647-A918-1DF3928B1D81}" type="pres">
      <dgm:prSet presAssocID="{597A82F5-4752-4659-9A4F-EFF0921D1079}" presName="vert1" presStyleCnt="0"/>
      <dgm:spPr/>
    </dgm:pt>
  </dgm:ptLst>
  <dgm:cxnLst>
    <dgm:cxn modelId="{88535148-C160-4BF1-8EC0-ED75B9970552}" srcId="{8AEAD0B0-71E9-4ED3-A873-16024EA8373A}" destId="{EDF33DA5-A53C-4213-8FFE-A55131D12A52}" srcOrd="0" destOrd="0" parTransId="{AC90437F-B34D-432C-A44C-340DC7EE522C}" sibTransId="{C01413B6-F658-484A-A4AD-C1A7ADB829F3}"/>
    <dgm:cxn modelId="{05C0C95A-DC71-4A63-A1D0-2AE0F7396422}" srcId="{8AEAD0B0-71E9-4ED3-A873-16024EA8373A}" destId="{730948B6-E3B5-4DDD-9042-DEDFED0EDDE0}" srcOrd="3" destOrd="0" parTransId="{36D9EAC5-0299-4017-9F8C-79DCD23E995E}" sibTransId="{54E2C2BD-4C01-4D27-9177-90ED0F7D1F5B}"/>
    <dgm:cxn modelId="{BCEC2770-F455-0142-9817-88D8F74314F2}" type="presOf" srcId="{EDF33DA5-A53C-4213-8FFE-A55131D12A52}" destId="{39F743E9-B474-D94A-999C-175CA1004AD2}" srcOrd="0" destOrd="0" presId="urn:microsoft.com/office/officeart/2008/layout/LinedList"/>
    <dgm:cxn modelId="{F28EDB71-0F26-8247-B9DE-537A92E19D83}" type="presOf" srcId="{48E6A868-A3F8-419C-BB7A-74F2293A379E}" destId="{6F3DF2AA-E13A-1C47-9C9B-D59EB56125E8}" srcOrd="0" destOrd="0" presId="urn:microsoft.com/office/officeart/2008/layout/LinedList"/>
    <dgm:cxn modelId="{5DF41F75-A056-456F-A1E6-7320BE8860CC}" srcId="{8AEAD0B0-71E9-4ED3-A873-16024EA8373A}" destId="{8E272194-9418-4B9F-888D-736AC1827559}" srcOrd="4" destOrd="0" parTransId="{AB925CF8-9222-4AB6-A1CE-08E5BA3291FA}" sibTransId="{C2CA3989-C288-44F2-8978-323C561631B6}"/>
    <dgm:cxn modelId="{8BF3EC78-CC49-1847-A5CD-21255A78D3B3}" type="presOf" srcId="{E1F104B4-4A6E-4F41-8D40-75EE66CAA991}" destId="{10AC0AF7-9D34-DE45-9639-821E71A812CB}" srcOrd="0" destOrd="0" presId="urn:microsoft.com/office/officeart/2008/layout/LinedList"/>
    <dgm:cxn modelId="{8D9C637A-FCB6-454E-A1EE-1E0CB1ACFFF1}" srcId="{8AEAD0B0-71E9-4ED3-A873-16024EA8373A}" destId="{597A82F5-4752-4659-9A4F-EFF0921D1079}" srcOrd="8" destOrd="0" parTransId="{A0B8DCF5-79D6-486E-8394-7B95A14CBF97}" sibTransId="{8AAC9330-E1DA-40E6-AF9A-56B8025F0520}"/>
    <dgm:cxn modelId="{3F653E82-CCAF-DE44-B7E1-0F05FD54B386}" type="presOf" srcId="{597A82F5-4752-4659-9A4F-EFF0921D1079}" destId="{BC4DA5F5-C3C6-8E46-9065-057D31D151BA}" srcOrd="0" destOrd="0" presId="urn:microsoft.com/office/officeart/2008/layout/LinedList"/>
    <dgm:cxn modelId="{86A9FE98-822C-1C4C-A22D-F74015E6E62A}" type="presOf" srcId="{01BEE195-F7AE-4847-86D0-9AC042772619}" destId="{EB63BB81-ABAC-7C43-9381-208D77F856B1}" srcOrd="0" destOrd="0" presId="urn:microsoft.com/office/officeart/2008/layout/LinedList"/>
    <dgm:cxn modelId="{3BB8129E-BEDA-2249-9DE6-5D0276BF2A72}" type="presOf" srcId="{1FB42631-FFC3-4CF2-8522-C07FE58E148F}" destId="{250CC36B-7806-AA4A-B589-1FD1B5F14FBC}" srcOrd="0" destOrd="0" presId="urn:microsoft.com/office/officeart/2008/layout/LinedList"/>
    <dgm:cxn modelId="{EEC1BF9E-7FBD-495C-B8DE-B68F68A48E68}" srcId="{8AEAD0B0-71E9-4ED3-A873-16024EA8373A}" destId="{48E6A868-A3F8-419C-BB7A-74F2293A379E}" srcOrd="2" destOrd="0" parTransId="{DC2A5B53-904F-47FA-BF6D-60C986A59DA8}" sibTransId="{FB8E925C-70C5-40AD-BCA7-F304A6F8EA88}"/>
    <dgm:cxn modelId="{4FDC8CA6-7C56-41B1-9ECD-D14084AB8C1E}" srcId="{8AEAD0B0-71E9-4ED3-A873-16024EA8373A}" destId="{1FB42631-FFC3-4CF2-8522-C07FE58E148F}" srcOrd="1" destOrd="0" parTransId="{04BB255B-246B-4E87-82EA-AA2B3F41A730}" sibTransId="{3CFBB6B1-11D4-4CBD-81FF-7F003E3D6C43}"/>
    <dgm:cxn modelId="{93C656C0-E6E5-40D1-8C91-E3BBA0B92BE9}" srcId="{8AEAD0B0-71E9-4ED3-A873-16024EA8373A}" destId="{01BEE195-F7AE-4847-86D0-9AC042772619}" srcOrd="6" destOrd="0" parTransId="{2779352E-C927-4782-9909-2710A58D040D}" sibTransId="{E9DCA998-6B93-4197-960D-4293187BA46B}"/>
    <dgm:cxn modelId="{6D885CC4-07A8-4F48-9E95-65665D29AAEB}" srcId="{8AEAD0B0-71E9-4ED3-A873-16024EA8373A}" destId="{0B111FC2-00E3-4213-A095-C3AB2BBA39D1}" srcOrd="7" destOrd="0" parTransId="{B0633162-ED4D-4E70-A234-6F27237135F6}" sibTransId="{192072F4-1DFC-4E45-BBB8-A8331F7B325C}"/>
    <dgm:cxn modelId="{F45E53C5-7C4B-49CB-9D93-95755D4BA719}" srcId="{8AEAD0B0-71E9-4ED3-A873-16024EA8373A}" destId="{E1F104B4-4A6E-4F41-8D40-75EE66CAA991}" srcOrd="5" destOrd="0" parTransId="{148D2005-868F-4BF1-A8F7-DF4961EE416C}" sibTransId="{8759D921-C1AA-42B5-83B9-8EDD7D2C4D1C}"/>
    <dgm:cxn modelId="{53F11DC8-8979-BC45-847B-DCCE86CC30C3}" type="presOf" srcId="{0B111FC2-00E3-4213-A095-C3AB2BBA39D1}" destId="{45B5E9EB-B832-FC44-8CE6-C954AAA2C66C}" srcOrd="0" destOrd="0" presId="urn:microsoft.com/office/officeart/2008/layout/LinedList"/>
    <dgm:cxn modelId="{CE0AD8CE-383C-5E48-BEF7-611553288494}" type="presOf" srcId="{8AEAD0B0-71E9-4ED3-A873-16024EA8373A}" destId="{942A7E62-68C2-E140-AC3A-C7A803B811ED}" srcOrd="0" destOrd="0" presId="urn:microsoft.com/office/officeart/2008/layout/LinedList"/>
    <dgm:cxn modelId="{3F160FD2-7752-E647-83CE-5AC16D448AE9}" type="presOf" srcId="{730948B6-E3B5-4DDD-9042-DEDFED0EDDE0}" destId="{D0228D36-9D21-EC45-AC3B-DC3809D17D79}" srcOrd="0" destOrd="0" presId="urn:microsoft.com/office/officeart/2008/layout/LinedList"/>
    <dgm:cxn modelId="{E341B9FE-4836-7D4E-A691-506308E80F6D}" type="presOf" srcId="{8E272194-9418-4B9F-888D-736AC1827559}" destId="{D597AF12-8CE9-7640-9FF7-72E3D2E0964C}" srcOrd="0" destOrd="0" presId="urn:microsoft.com/office/officeart/2008/layout/LinedList"/>
    <dgm:cxn modelId="{214B6027-6A40-B440-90EA-6ED2D4A97550}" type="presParOf" srcId="{942A7E62-68C2-E140-AC3A-C7A803B811ED}" destId="{3CE647C1-DCC6-324D-B865-11F213ED307A}" srcOrd="0" destOrd="0" presId="urn:microsoft.com/office/officeart/2008/layout/LinedList"/>
    <dgm:cxn modelId="{88710E97-5FE8-4A4E-B3EF-88CD2CC36F14}" type="presParOf" srcId="{942A7E62-68C2-E140-AC3A-C7A803B811ED}" destId="{0B829DF7-F22B-3040-BAF3-0E48BF84774B}" srcOrd="1" destOrd="0" presId="urn:microsoft.com/office/officeart/2008/layout/LinedList"/>
    <dgm:cxn modelId="{92611C4B-2A5D-C141-A928-BE778F8EED17}" type="presParOf" srcId="{0B829DF7-F22B-3040-BAF3-0E48BF84774B}" destId="{39F743E9-B474-D94A-999C-175CA1004AD2}" srcOrd="0" destOrd="0" presId="urn:microsoft.com/office/officeart/2008/layout/LinedList"/>
    <dgm:cxn modelId="{259911C0-587B-F341-AFD9-5226013EE123}" type="presParOf" srcId="{0B829DF7-F22B-3040-BAF3-0E48BF84774B}" destId="{43358D2B-D239-834F-9CA6-C194EE585ABD}" srcOrd="1" destOrd="0" presId="urn:microsoft.com/office/officeart/2008/layout/LinedList"/>
    <dgm:cxn modelId="{2F60F9F2-51B6-904D-8E5B-BFA42E37288A}" type="presParOf" srcId="{942A7E62-68C2-E140-AC3A-C7A803B811ED}" destId="{F34958B0-6DCB-724D-8CD4-0F24F801BBC4}" srcOrd="2" destOrd="0" presId="urn:microsoft.com/office/officeart/2008/layout/LinedList"/>
    <dgm:cxn modelId="{00689AD3-7FA3-B645-902D-516E0C851FE7}" type="presParOf" srcId="{942A7E62-68C2-E140-AC3A-C7A803B811ED}" destId="{B0B557BA-EAE3-364A-99C9-2588C45C5450}" srcOrd="3" destOrd="0" presId="urn:microsoft.com/office/officeart/2008/layout/LinedList"/>
    <dgm:cxn modelId="{951CF735-9988-B84C-BD12-089103C5480B}" type="presParOf" srcId="{B0B557BA-EAE3-364A-99C9-2588C45C5450}" destId="{250CC36B-7806-AA4A-B589-1FD1B5F14FBC}" srcOrd="0" destOrd="0" presId="urn:microsoft.com/office/officeart/2008/layout/LinedList"/>
    <dgm:cxn modelId="{B37EE34E-ABD8-F448-891B-13215967A6A2}" type="presParOf" srcId="{B0B557BA-EAE3-364A-99C9-2588C45C5450}" destId="{8985814A-457D-CE4C-B8BB-F68F6F284695}" srcOrd="1" destOrd="0" presId="urn:microsoft.com/office/officeart/2008/layout/LinedList"/>
    <dgm:cxn modelId="{D5C3F8C3-B1C4-1B4E-B4E4-B3B0381FCB93}" type="presParOf" srcId="{942A7E62-68C2-E140-AC3A-C7A803B811ED}" destId="{86DDC6C7-5730-4C4C-9DFA-011599FD01C6}" srcOrd="4" destOrd="0" presId="urn:microsoft.com/office/officeart/2008/layout/LinedList"/>
    <dgm:cxn modelId="{1D617928-5FE6-194A-A1B4-0797C6CBDEA4}" type="presParOf" srcId="{942A7E62-68C2-E140-AC3A-C7A803B811ED}" destId="{5E79F69E-7627-8B4A-855B-4385581FE7B2}" srcOrd="5" destOrd="0" presId="urn:microsoft.com/office/officeart/2008/layout/LinedList"/>
    <dgm:cxn modelId="{3C0B34F8-3FEF-C54E-8C31-C8A2171CC60A}" type="presParOf" srcId="{5E79F69E-7627-8B4A-855B-4385581FE7B2}" destId="{6F3DF2AA-E13A-1C47-9C9B-D59EB56125E8}" srcOrd="0" destOrd="0" presId="urn:microsoft.com/office/officeart/2008/layout/LinedList"/>
    <dgm:cxn modelId="{75ADBB74-3285-ED4C-B33B-E35F6F6DED4C}" type="presParOf" srcId="{5E79F69E-7627-8B4A-855B-4385581FE7B2}" destId="{2EEB56A0-0A68-B947-86DA-ECBD3D50BE86}" srcOrd="1" destOrd="0" presId="urn:microsoft.com/office/officeart/2008/layout/LinedList"/>
    <dgm:cxn modelId="{FBC2E7DE-6320-864C-ACDA-10D3D5F59CDE}" type="presParOf" srcId="{942A7E62-68C2-E140-AC3A-C7A803B811ED}" destId="{D2A93B09-1442-D645-A1B0-2FDF7361131E}" srcOrd="6" destOrd="0" presId="urn:microsoft.com/office/officeart/2008/layout/LinedList"/>
    <dgm:cxn modelId="{F7C6845F-0812-1549-890E-F98E0A721C09}" type="presParOf" srcId="{942A7E62-68C2-E140-AC3A-C7A803B811ED}" destId="{9461B328-C4FB-A049-B01D-2B57F7F652FF}" srcOrd="7" destOrd="0" presId="urn:microsoft.com/office/officeart/2008/layout/LinedList"/>
    <dgm:cxn modelId="{307F1645-96AD-D04D-985A-E7F0CAEF4490}" type="presParOf" srcId="{9461B328-C4FB-A049-B01D-2B57F7F652FF}" destId="{D0228D36-9D21-EC45-AC3B-DC3809D17D79}" srcOrd="0" destOrd="0" presId="urn:microsoft.com/office/officeart/2008/layout/LinedList"/>
    <dgm:cxn modelId="{7500755B-059D-E240-BA17-BD6C4EEBBDBA}" type="presParOf" srcId="{9461B328-C4FB-A049-B01D-2B57F7F652FF}" destId="{6F3B2B6C-ACC7-3E4A-9605-1AF4799C2D86}" srcOrd="1" destOrd="0" presId="urn:microsoft.com/office/officeart/2008/layout/LinedList"/>
    <dgm:cxn modelId="{DDF77F6A-2A51-3048-BD63-930AD1380DA9}" type="presParOf" srcId="{942A7E62-68C2-E140-AC3A-C7A803B811ED}" destId="{233EE806-5975-8F4C-AE9B-6C2EDE1F0BFC}" srcOrd="8" destOrd="0" presId="urn:microsoft.com/office/officeart/2008/layout/LinedList"/>
    <dgm:cxn modelId="{C98A00CB-D911-174A-80BF-5C11C19AFD1D}" type="presParOf" srcId="{942A7E62-68C2-E140-AC3A-C7A803B811ED}" destId="{D3F3488C-504C-7145-883F-A27D73D3786B}" srcOrd="9" destOrd="0" presId="urn:microsoft.com/office/officeart/2008/layout/LinedList"/>
    <dgm:cxn modelId="{4AC51890-B075-FC4F-ABEB-0CB1F91A806B}" type="presParOf" srcId="{D3F3488C-504C-7145-883F-A27D73D3786B}" destId="{D597AF12-8CE9-7640-9FF7-72E3D2E0964C}" srcOrd="0" destOrd="0" presId="urn:microsoft.com/office/officeart/2008/layout/LinedList"/>
    <dgm:cxn modelId="{F7657EB4-7825-D64E-9E24-7F9EA6939C00}" type="presParOf" srcId="{D3F3488C-504C-7145-883F-A27D73D3786B}" destId="{848F08C5-639D-B943-ABDC-F7F68A7B0EC2}" srcOrd="1" destOrd="0" presId="urn:microsoft.com/office/officeart/2008/layout/LinedList"/>
    <dgm:cxn modelId="{4CA3FF4B-48FC-FC42-9C32-C33461EB1491}" type="presParOf" srcId="{942A7E62-68C2-E140-AC3A-C7A803B811ED}" destId="{BB817138-713E-4041-819F-7AA7E7FCF912}" srcOrd="10" destOrd="0" presId="urn:microsoft.com/office/officeart/2008/layout/LinedList"/>
    <dgm:cxn modelId="{879FF99F-DC98-1D48-961E-20C56EF82D62}" type="presParOf" srcId="{942A7E62-68C2-E140-AC3A-C7A803B811ED}" destId="{2613FE12-EDE1-8842-84E0-1B06AFE41582}" srcOrd="11" destOrd="0" presId="urn:microsoft.com/office/officeart/2008/layout/LinedList"/>
    <dgm:cxn modelId="{B5F60BBE-8E4B-F145-BA12-BA4CE5A1B625}" type="presParOf" srcId="{2613FE12-EDE1-8842-84E0-1B06AFE41582}" destId="{10AC0AF7-9D34-DE45-9639-821E71A812CB}" srcOrd="0" destOrd="0" presId="urn:microsoft.com/office/officeart/2008/layout/LinedList"/>
    <dgm:cxn modelId="{993D48FC-3F23-5847-85A2-520033EBEE0F}" type="presParOf" srcId="{2613FE12-EDE1-8842-84E0-1B06AFE41582}" destId="{5D358FD5-1D29-474A-ABD9-DBEACC366248}" srcOrd="1" destOrd="0" presId="urn:microsoft.com/office/officeart/2008/layout/LinedList"/>
    <dgm:cxn modelId="{2BC44859-AD25-024E-89C3-99171B716210}" type="presParOf" srcId="{942A7E62-68C2-E140-AC3A-C7A803B811ED}" destId="{21EA88FD-D9D7-904C-92E8-055DE77A330D}" srcOrd="12" destOrd="0" presId="urn:microsoft.com/office/officeart/2008/layout/LinedList"/>
    <dgm:cxn modelId="{89582F09-5A9C-C34F-AD55-03100A29E5C2}" type="presParOf" srcId="{942A7E62-68C2-E140-AC3A-C7A803B811ED}" destId="{677F3E87-39A8-D24D-A50D-0948EDD39E8D}" srcOrd="13" destOrd="0" presId="urn:microsoft.com/office/officeart/2008/layout/LinedList"/>
    <dgm:cxn modelId="{C80AA559-6AF7-604C-B245-CC3496F9EBDD}" type="presParOf" srcId="{677F3E87-39A8-D24D-A50D-0948EDD39E8D}" destId="{EB63BB81-ABAC-7C43-9381-208D77F856B1}" srcOrd="0" destOrd="0" presId="urn:microsoft.com/office/officeart/2008/layout/LinedList"/>
    <dgm:cxn modelId="{ABCD6E72-B34C-774B-8728-B337F2004E85}" type="presParOf" srcId="{677F3E87-39A8-D24D-A50D-0948EDD39E8D}" destId="{CA0F7293-25C8-1040-B473-4ACA00458458}" srcOrd="1" destOrd="0" presId="urn:microsoft.com/office/officeart/2008/layout/LinedList"/>
    <dgm:cxn modelId="{48DFD016-42FF-B140-ABF7-84B6B46CB668}" type="presParOf" srcId="{942A7E62-68C2-E140-AC3A-C7A803B811ED}" destId="{F8C8DA9D-82B1-694C-80D8-370ED8743DD1}" srcOrd="14" destOrd="0" presId="urn:microsoft.com/office/officeart/2008/layout/LinedList"/>
    <dgm:cxn modelId="{D27E1144-E818-0B4B-B5FF-C475F73BC3AA}" type="presParOf" srcId="{942A7E62-68C2-E140-AC3A-C7A803B811ED}" destId="{9C61CAB3-93EE-1747-B92F-AF7AB60FCAEF}" srcOrd="15" destOrd="0" presId="urn:microsoft.com/office/officeart/2008/layout/LinedList"/>
    <dgm:cxn modelId="{6AEAB1C6-E94E-4C42-A6CA-1829E5CCDC0F}" type="presParOf" srcId="{9C61CAB3-93EE-1747-B92F-AF7AB60FCAEF}" destId="{45B5E9EB-B832-FC44-8CE6-C954AAA2C66C}" srcOrd="0" destOrd="0" presId="urn:microsoft.com/office/officeart/2008/layout/LinedList"/>
    <dgm:cxn modelId="{36B8D50C-C882-DD45-AE4D-F6DF1FE43C2D}" type="presParOf" srcId="{9C61CAB3-93EE-1747-B92F-AF7AB60FCAEF}" destId="{C8978434-4326-0342-83DC-3591593CD4A5}" srcOrd="1" destOrd="0" presId="urn:microsoft.com/office/officeart/2008/layout/LinedList"/>
    <dgm:cxn modelId="{4699DE75-3A06-D643-B451-D6A81D1DD606}" type="presParOf" srcId="{942A7E62-68C2-E140-AC3A-C7A803B811ED}" destId="{18BA3149-F706-E747-8474-43C4ED62D6F1}" srcOrd="16" destOrd="0" presId="urn:microsoft.com/office/officeart/2008/layout/LinedList"/>
    <dgm:cxn modelId="{6484D462-55D3-F34A-89C1-8EF5166CF40A}" type="presParOf" srcId="{942A7E62-68C2-E140-AC3A-C7A803B811ED}" destId="{CB7CE053-2B77-9A40-9B31-D99284EFD115}" srcOrd="17" destOrd="0" presId="urn:microsoft.com/office/officeart/2008/layout/LinedList"/>
    <dgm:cxn modelId="{2C50DA39-9023-B440-A470-8A1D0F515C3D}" type="presParOf" srcId="{CB7CE053-2B77-9A40-9B31-D99284EFD115}" destId="{BC4DA5F5-C3C6-8E46-9065-057D31D151BA}" srcOrd="0" destOrd="0" presId="urn:microsoft.com/office/officeart/2008/layout/LinedList"/>
    <dgm:cxn modelId="{F467FBD9-E573-B047-A865-5C4FAD98ABE9}" type="presParOf" srcId="{CB7CE053-2B77-9A40-9B31-D99284EFD115}" destId="{F1A3FDEF-643A-1647-A918-1DF3928B1D8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B0B9E0E-EB72-4B1A-8DE0-C6DE133E691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27D94F8-F0DC-438B-88D2-9796EA8CECD1}">
      <dgm:prSet/>
      <dgm:spPr/>
      <dgm:t>
        <a:bodyPr/>
        <a:lstStyle/>
        <a:p>
          <a:pPr>
            <a:lnSpc>
              <a:spcPct val="100000"/>
            </a:lnSpc>
          </a:pPr>
          <a:r>
            <a:rPr lang="en-GB" dirty="0"/>
            <a:t>The main issue was how to keep these workers on board. McDonald's had a 150% turnover rate, which caused staff to lose motivation to work ("McDonald's: Burgers, Fries &amp; More. Quality Ingredients." 2017).(Ariz Naqvi1 and Farah Naqvi2</a:t>
          </a:r>
          <a:r>
            <a:rPr lang="en-US" dirty="0"/>
            <a:t>, 2017).</a:t>
          </a:r>
        </a:p>
      </dgm:t>
    </dgm:pt>
    <dgm:pt modelId="{10E8343F-CDD5-42CF-AACF-8B106713ADA4}" type="parTrans" cxnId="{3608C0E9-B7B5-4EEC-857B-F642C651267B}">
      <dgm:prSet/>
      <dgm:spPr/>
      <dgm:t>
        <a:bodyPr/>
        <a:lstStyle/>
        <a:p>
          <a:endParaRPr lang="en-US"/>
        </a:p>
      </dgm:t>
    </dgm:pt>
    <dgm:pt modelId="{0D23CB11-4FF8-4619-8C5F-DF9FAE2564C0}" type="sibTrans" cxnId="{3608C0E9-B7B5-4EEC-857B-F642C651267B}">
      <dgm:prSet/>
      <dgm:spPr/>
      <dgm:t>
        <a:bodyPr/>
        <a:lstStyle/>
        <a:p>
          <a:endParaRPr lang="en-US"/>
        </a:p>
      </dgm:t>
    </dgm:pt>
    <dgm:pt modelId="{EA4338DA-C56D-4E39-8B82-960958B94572}">
      <dgm:prSet/>
      <dgm:spPr/>
      <dgm:t>
        <a:bodyPr/>
        <a:lstStyle/>
        <a:p>
          <a:pPr>
            <a:lnSpc>
              <a:spcPct val="100000"/>
            </a:lnSpc>
          </a:pPr>
          <a:r>
            <a:rPr lang="en-GB"/>
            <a:t>One of the reasons was a lack of morale and dissatisfaction, According to Altbach (2015)</a:t>
          </a:r>
          <a:endParaRPr lang="en-US"/>
        </a:p>
      </dgm:t>
    </dgm:pt>
    <dgm:pt modelId="{54E283C5-1B10-4A0A-9BC0-F01DA1C9EB8C}" type="parTrans" cxnId="{3F775114-B006-4091-BCEE-7D5E8B8A0726}">
      <dgm:prSet/>
      <dgm:spPr/>
      <dgm:t>
        <a:bodyPr/>
        <a:lstStyle/>
        <a:p>
          <a:endParaRPr lang="en-US"/>
        </a:p>
      </dgm:t>
    </dgm:pt>
    <dgm:pt modelId="{3FC341A5-DFCD-4301-AF59-3F22E4591EDA}" type="sibTrans" cxnId="{3F775114-B006-4091-BCEE-7D5E8B8A0726}">
      <dgm:prSet/>
      <dgm:spPr/>
      <dgm:t>
        <a:bodyPr/>
        <a:lstStyle/>
        <a:p>
          <a:endParaRPr lang="en-US"/>
        </a:p>
      </dgm:t>
    </dgm:pt>
    <dgm:pt modelId="{9E4BF6E7-046A-41C4-A251-D09030BEA2D1}">
      <dgm:prSet/>
      <dgm:spPr/>
      <dgm:t>
        <a:bodyPr/>
        <a:lstStyle/>
        <a:p>
          <a:pPr>
            <a:lnSpc>
              <a:spcPct val="100000"/>
            </a:lnSpc>
          </a:pPr>
          <a:r>
            <a:rPr lang="en-GB" dirty="0"/>
            <a:t>McDonald's offers incentives for long service in the 2, 3, 5, and 20 year categories to keep employees. Sixty percent of McDonald's staff were crew members who advanced through the ranks to become managers ("Serving the UK, McDonald's at 40", 2014).</a:t>
          </a:r>
          <a:endParaRPr lang="en-US" dirty="0"/>
        </a:p>
      </dgm:t>
    </dgm:pt>
    <dgm:pt modelId="{501E814C-412F-4EAE-8379-0A3B3E0F95D6}" type="parTrans" cxnId="{7F395E8A-0521-492B-B4FC-13349E2EC732}">
      <dgm:prSet/>
      <dgm:spPr/>
      <dgm:t>
        <a:bodyPr/>
        <a:lstStyle/>
        <a:p>
          <a:endParaRPr lang="en-US"/>
        </a:p>
      </dgm:t>
    </dgm:pt>
    <dgm:pt modelId="{BD7EAFE8-AF8B-4696-BA9F-CEDCF13C0BDB}" type="sibTrans" cxnId="{7F395E8A-0521-492B-B4FC-13349E2EC732}">
      <dgm:prSet/>
      <dgm:spPr/>
      <dgm:t>
        <a:bodyPr/>
        <a:lstStyle/>
        <a:p>
          <a:endParaRPr lang="en-US"/>
        </a:p>
      </dgm:t>
    </dgm:pt>
    <dgm:pt modelId="{5CB08E47-E22C-4796-89BF-AFCBCBB39186}">
      <dgm:prSet/>
      <dgm:spPr/>
      <dgm:t>
        <a:bodyPr/>
        <a:lstStyle/>
        <a:p>
          <a:pPr>
            <a:lnSpc>
              <a:spcPct val="100000"/>
            </a:lnSpc>
          </a:pPr>
          <a:r>
            <a:rPr lang="en-GB" dirty="0"/>
            <a:t>Results Following 90 Days with Sprockets: Over a 90-day period, the retention rate of crew members hired through Sprockets' Applicant Matching System rose from 53% to 73%. The retention percentage for managerial positions—those with no turnover within 90 days—rose from 91% to 100%.</a:t>
          </a:r>
          <a:endParaRPr lang="en-US" dirty="0"/>
        </a:p>
      </dgm:t>
    </dgm:pt>
    <dgm:pt modelId="{ED0ABDA7-F882-4072-B4D8-6E6A12B65F94}" type="parTrans" cxnId="{DBB23254-E17B-418E-9A32-86623CE32A33}">
      <dgm:prSet/>
      <dgm:spPr/>
      <dgm:t>
        <a:bodyPr/>
        <a:lstStyle/>
        <a:p>
          <a:endParaRPr lang="en-US"/>
        </a:p>
      </dgm:t>
    </dgm:pt>
    <dgm:pt modelId="{59DF9AFC-06A5-4726-B114-B70508955EDB}" type="sibTrans" cxnId="{DBB23254-E17B-418E-9A32-86623CE32A33}">
      <dgm:prSet/>
      <dgm:spPr/>
      <dgm:t>
        <a:bodyPr/>
        <a:lstStyle/>
        <a:p>
          <a:endParaRPr lang="en-US"/>
        </a:p>
      </dgm:t>
    </dgm:pt>
    <dgm:pt modelId="{296AFD87-11FD-49BA-85F7-EAEA872B234F}">
      <dgm:prSet/>
      <dgm:spPr/>
      <dgm:t>
        <a:bodyPr/>
        <a:lstStyle/>
        <a:p>
          <a:pPr>
            <a:lnSpc>
              <a:spcPct val="100000"/>
            </a:lnSpc>
          </a:pPr>
          <a:r>
            <a:rPr lang="en-GB" dirty="0"/>
            <a:t>That translates to a 9% increase in management retention and a 38% increase in crew member retention. After spending $3,195 on the platform overall, this group saved $42,600 utilising Sprockets, resulting in a 13x return on investment.(</a:t>
          </a:r>
          <a:r>
            <a:rPr lang="en-GB" dirty="0" err="1"/>
            <a:t>sprockets.ai</a:t>
          </a:r>
          <a:r>
            <a:rPr lang="en-GB" dirty="0"/>
            <a:t>, 2022).</a:t>
          </a:r>
          <a:endParaRPr lang="en-US" dirty="0"/>
        </a:p>
      </dgm:t>
    </dgm:pt>
    <dgm:pt modelId="{A8B22522-65FC-43E2-B60E-8CE451E2D4B2}" type="parTrans" cxnId="{EF5B5518-F047-40C3-ABD3-6589C2A70336}">
      <dgm:prSet/>
      <dgm:spPr/>
      <dgm:t>
        <a:bodyPr/>
        <a:lstStyle/>
        <a:p>
          <a:endParaRPr lang="en-US"/>
        </a:p>
      </dgm:t>
    </dgm:pt>
    <dgm:pt modelId="{5372E729-851E-4A8D-A9C6-30B1834A07D6}" type="sibTrans" cxnId="{EF5B5518-F047-40C3-ABD3-6589C2A70336}">
      <dgm:prSet/>
      <dgm:spPr/>
      <dgm:t>
        <a:bodyPr/>
        <a:lstStyle/>
        <a:p>
          <a:endParaRPr lang="en-US"/>
        </a:p>
      </dgm:t>
    </dgm:pt>
    <dgm:pt modelId="{4C8E47C1-4E11-49DF-9BC6-8958CB56B43D}" type="pres">
      <dgm:prSet presAssocID="{FB0B9E0E-EB72-4B1A-8DE0-C6DE133E6918}" presName="root" presStyleCnt="0">
        <dgm:presLayoutVars>
          <dgm:dir/>
          <dgm:resizeHandles val="exact"/>
        </dgm:presLayoutVars>
      </dgm:prSet>
      <dgm:spPr/>
    </dgm:pt>
    <dgm:pt modelId="{0331155F-E9A7-4BC7-9344-F544EE1BE11E}" type="pres">
      <dgm:prSet presAssocID="{D27D94F8-F0DC-438B-88D2-9796EA8CECD1}" presName="compNode" presStyleCnt="0"/>
      <dgm:spPr/>
    </dgm:pt>
    <dgm:pt modelId="{417DAA08-AB9C-4F06-ACA0-06CCFEBC59A6}" type="pres">
      <dgm:prSet presAssocID="{D27D94F8-F0DC-438B-88D2-9796EA8CECD1}" presName="bgRect" presStyleLbl="bgShp" presStyleIdx="0" presStyleCnt="5"/>
      <dgm:spPr/>
    </dgm:pt>
    <dgm:pt modelId="{7D27771E-8E13-457D-8990-9D286BBA6C50}" type="pres">
      <dgm:prSet presAssocID="{D27D94F8-F0DC-438B-88D2-9796EA8CECD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rger and Drink"/>
        </a:ext>
      </dgm:extLst>
    </dgm:pt>
    <dgm:pt modelId="{29782095-F414-4054-B847-9D69F4C55E7F}" type="pres">
      <dgm:prSet presAssocID="{D27D94F8-F0DC-438B-88D2-9796EA8CECD1}" presName="spaceRect" presStyleCnt="0"/>
      <dgm:spPr/>
    </dgm:pt>
    <dgm:pt modelId="{BBA715A7-858A-4E21-B749-83CEBFEEF7EE}" type="pres">
      <dgm:prSet presAssocID="{D27D94F8-F0DC-438B-88D2-9796EA8CECD1}" presName="parTx" presStyleLbl="revTx" presStyleIdx="0" presStyleCnt="5" custLinFactNeighborX="-1578" custLinFactNeighborY="-4995">
        <dgm:presLayoutVars>
          <dgm:chMax val="0"/>
          <dgm:chPref val="0"/>
        </dgm:presLayoutVars>
      </dgm:prSet>
      <dgm:spPr/>
    </dgm:pt>
    <dgm:pt modelId="{C053DD42-CC7F-4A3F-8A18-B7B746E21308}" type="pres">
      <dgm:prSet presAssocID="{0D23CB11-4FF8-4619-8C5F-DF9FAE2564C0}" presName="sibTrans" presStyleCnt="0"/>
      <dgm:spPr/>
    </dgm:pt>
    <dgm:pt modelId="{8D722C19-006E-4C01-A25F-5A51CFAD6BA9}" type="pres">
      <dgm:prSet presAssocID="{EA4338DA-C56D-4E39-8B82-960958B94572}" presName="compNode" presStyleCnt="0"/>
      <dgm:spPr/>
    </dgm:pt>
    <dgm:pt modelId="{52882CA5-2F72-48DA-8ED0-8244520C9EC0}" type="pres">
      <dgm:prSet presAssocID="{EA4338DA-C56D-4E39-8B82-960958B94572}" presName="bgRect" presStyleLbl="bgShp" presStyleIdx="1" presStyleCnt="5"/>
      <dgm:spPr/>
    </dgm:pt>
    <dgm:pt modelId="{15C5500C-335B-420C-A119-36883719CF78}" type="pres">
      <dgm:prSet presAssocID="{EA4338DA-C56D-4E39-8B82-960958B9457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484BA13D-64A4-435E-A602-957AD27737D4}" type="pres">
      <dgm:prSet presAssocID="{EA4338DA-C56D-4E39-8B82-960958B94572}" presName="spaceRect" presStyleCnt="0"/>
      <dgm:spPr/>
    </dgm:pt>
    <dgm:pt modelId="{58E51338-0398-46D4-B476-3EDF2941B3B6}" type="pres">
      <dgm:prSet presAssocID="{EA4338DA-C56D-4E39-8B82-960958B94572}" presName="parTx" presStyleLbl="revTx" presStyleIdx="1" presStyleCnt="5">
        <dgm:presLayoutVars>
          <dgm:chMax val="0"/>
          <dgm:chPref val="0"/>
        </dgm:presLayoutVars>
      </dgm:prSet>
      <dgm:spPr/>
    </dgm:pt>
    <dgm:pt modelId="{ED743843-1469-4388-8878-D6B1F61220C5}" type="pres">
      <dgm:prSet presAssocID="{3FC341A5-DFCD-4301-AF59-3F22E4591EDA}" presName="sibTrans" presStyleCnt="0"/>
      <dgm:spPr/>
    </dgm:pt>
    <dgm:pt modelId="{B389C72B-2037-4B20-9EAD-28F924D17EEC}" type="pres">
      <dgm:prSet presAssocID="{9E4BF6E7-046A-41C4-A251-D09030BEA2D1}" presName="compNode" presStyleCnt="0"/>
      <dgm:spPr/>
    </dgm:pt>
    <dgm:pt modelId="{DA8A6062-F0C1-4222-B821-7AA17D34361A}" type="pres">
      <dgm:prSet presAssocID="{9E4BF6E7-046A-41C4-A251-D09030BEA2D1}" presName="bgRect" presStyleLbl="bgShp" presStyleIdx="2" presStyleCnt="5"/>
      <dgm:spPr/>
    </dgm:pt>
    <dgm:pt modelId="{CC7D8D0E-2277-4817-8C5D-3BBEC35C8390}" type="pres">
      <dgm:prSet presAssocID="{9E4BF6E7-046A-41C4-A251-D09030BEA2D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llar"/>
        </a:ext>
      </dgm:extLst>
    </dgm:pt>
    <dgm:pt modelId="{6D953991-77FF-46CB-9E86-7A980215D600}" type="pres">
      <dgm:prSet presAssocID="{9E4BF6E7-046A-41C4-A251-D09030BEA2D1}" presName="spaceRect" presStyleCnt="0"/>
      <dgm:spPr/>
    </dgm:pt>
    <dgm:pt modelId="{EC9FD3A6-D1BD-47DF-B5FF-AE1ADF798302}" type="pres">
      <dgm:prSet presAssocID="{9E4BF6E7-046A-41C4-A251-D09030BEA2D1}" presName="parTx" presStyleLbl="revTx" presStyleIdx="2" presStyleCnt="5" custLinFactNeighborX="-269" custLinFactNeighborY="-5594">
        <dgm:presLayoutVars>
          <dgm:chMax val="0"/>
          <dgm:chPref val="0"/>
        </dgm:presLayoutVars>
      </dgm:prSet>
      <dgm:spPr/>
    </dgm:pt>
    <dgm:pt modelId="{4026141F-BE83-43E1-B0D6-86A1314BAD20}" type="pres">
      <dgm:prSet presAssocID="{BD7EAFE8-AF8B-4696-BA9F-CEDCF13C0BDB}" presName="sibTrans" presStyleCnt="0"/>
      <dgm:spPr/>
    </dgm:pt>
    <dgm:pt modelId="{3844464C-D396-4DEF-8E3F-7B132D9284DB}" type="pres">
      <dgm:prSet presAssocID="{5CB08E47-E22C-4796-89BF-AFCBCBB39186}" presName="compNode" presStyleCnt="0"/>
      <dgm:spPr/>
    </dgm:pt>
    <dgm:pt modelId="{4211737B-0AF8-4A0E-8B73-17646D8AA82D}" type="pres">
      <dgm:prSet presAssocID="{5CB08E47-E22C-4796-89BF-AFCBCBB39186}" presName="bgRect" presStyleLbl="bgShp" presStyleIdx="3" presStyleCnt="5" custLinFactNeighborX="264" custLinFactNeighborY="-8197"/>
      <dgm:spPr/>
    </dgm:pt>
    <dgm:pt modelId="{93E2850B-7725-42D6-B001-C548AD77D7DF}" type="pres">
      <dgm:prSet presAssocID="{5CB08E47-E22C-4796-89BF-AFCBCBB3918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ower"/>
        </a:ext>
      </dgm:extLst>
    </dgm:pt>
    <dgm:pt modelId="{19784822-0432-4CC6-9F04-8100C8F3EE7B}" type="pres">
      <dgm:prSet presAssocID="{5CB08E47-E22C-4796-89BF-AFCBCBB39186}" presName="spaceRect" presStyleCnt="0"/>
      <dgm:spPr/>
    </dgm:pt>
    <dgm:pt modelId="{36B36985-00F4-4BAF-AEE6-8B4B0A9404DA}" type="pres">
      <dgm:prSet presAssocID="{5CB08E47-E22C-4796-89BF-AFCBCBB39186}" presName="parTx" presStyleLbl="revTx" presStyleIdx="3" presStyleCnt="5">
        <dgm:presLayoutVars>
          <dgm:chMax val="0"/>
          <dgm:chPref val="0"/>
        </dgm:presLayoutVars>
      </dgm:prSet>
      <dgm:spPr/>
    </dgm:pt>
    <dgm:pt modelId="{9DFEDE8F-EC57-4C89-856F-D193CE32E19F}" type="pres">
      <dgm:prSet presAssocID="{59DF9AFC-06A5-4726-B114-B70508955EDB}" presName="sibTrans" presStyleCnt="0"/>
      <dgm:spPr/>
    </dgm:pt>
    <dgm:pt modelId="{0B3B059C-BF48-4BB9-8B79-2B0C256307F1}" type="pres">
      <dgm:prSet presAssocID="{296AFD87-11FD-49BA-85F7-EAEA872B234F}" presName="compNode" presStyleCnt="0"/>
      <dgm:spPr/>
    </dgm:pt>
    <dgm:pt modelId="{C11FD06F-E2BF-43FB-A1C9-E035851C289B}" type="pres">
      <dgm:prSet presAssocID="{296AFD87-11FD-49BA-85F7-EAEA872B234F}" presName="bgRect" presStyleLbl="bgShp" presStyleIdx="4" presStyleCnt="5"/>
      <dgm:spPr/>
    </dgm:pt>
    <dgm:pt modelId="{7C3298CE-CE1C-4D7B-B0E6-2AF34E776EDD}" type="pres">
      <dgm:prSet presAssocID="{296AFD87-11FD-49BA-85F7-EAEA872B234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oading"/>
        </a:ext>
      </dgm:extLst>
    </dgm:pt>
    <dgm:pt modelId="{A401EA6E-F000-4C98-A61F-44BC42C6F1D3}" type="pres">
      <dgm:prSet presAssocID="{296AFD87-11FD-49BA-85F7-EAEA872B234F}" presName="spaceRect" presStyleCnt="0"/>
      <dgm:spPr/>
    </dgm:pt>
    <dgm:pt modelId="{BDF3D48B-2A1B-42AB-8D90-1B40E5E77B41}" type="pres">
      <dgm:prSet presAssocID="{296AFD87-11FD-49BA-85F7-EAEA872B234F}" presName="parTx" presStyleLbl="revTx" presStyleIdx="4" presStyleCnt="5">
        <dgm:presLayoutVars>
          <dgm:chMax val="0"/>
          <dgm:chPref val="0"/>
        </dgm:presLayoutVars>
      </dgm:prSet>
      <dgm:spPr/>
    </dgm:pt>
  </dgm:ptLst>
  <dgm:cxnLst>
    <dgm:cxn modelId="{3F775114-B006-4091-BCEE-7D5E8B8A0726}" srcId="{FB0B9E0E-EB72-4B1A-8DE0-C6DE133E6918}" destId="{EA4338DA-C56D-4E39-8B82-960958B94572}" srcOrd="1" destOrd="0" parTransId="{54E283C5-1B10-4A0A-9BC0-F01DA1C9EB8C}" sibTransId="{3FC341A5-DFCD-4301-AF59-3F22E4591EDA}"/>
    <dgm:cxn modelId="{EF5B5518-F047-40C3-ABD3-6589C2A70336}" srcId="{FB0B9E0E-EB72-4B1A-8DE0-C6DE133E6918}" destId="{296AFD87-11FD-49BA-85F7-EAEA872B234F}" srcOrd="4" destOrd="0" parTransId="{A8B22522-65FC-43E2-B60E-8CE451E2D4B2}" sibTransId="{5372E729-851E-4A8D-A9C6-30B1834A07D6}"/>
    <dgm:cxn modelId="{DBB23254-E17B-418E-9A32-86623CE32A33}" srcId="{FB0B9E0E-EB72-4B1A-8DE0-C6DE133E6918}" destId="{5CB08E47-E22C-4796-89BF-AFCBCBB39186}" srcOrd="3" destOrd="0" parTransId="{ED0ABDA7-F882-4072-B4D8-6E6A12B65F94}" sibTransId="{59DF9AFC-06A5-4726-B114-B70508955EDB}"/>
    <dgm:cxn modelId="{AC572C85-63C8-4D20-8A69-1ADDE160CDB7}" type="presOf" srcId="{FB0B9E0E-EB72-4B1A-8DE0-C6DE133E6918}" destId="{4C8E47C1-4E11-49DF-9BC6-8958CB56B43D}" srcOrd="0" destOrd="0" presId="urn:microsoft.com/office/officeart/2018/2/layout/IconVerticalSolidList"/>
    <dgm:cxn modelId="{47B68C89-8626-4CA3-B269-4EEC3EB863C5}" type="presOf" srcId="{EA4338DA-C56D-4E39-8B82-960958B94572}" destId="{58E51338-0398-46D4-B476-3EDF2941B3B6}" srcOrd="0" destOrd="0" presId="urn:microsoft.com/office/officeart/2018/2/layout/IconVerticalSolidList"/>
    <dgm:cxn modelId="{7F395E8A-0521-492B-B4FC-13349E2EC732}" srcId="{FB0B9E0E-EB72-4B1A-8DE0-C6DE133E6918}" destId="{9E4BF6E7-046A-41C4-A251-D09030BEA2D1}" srcOrd="2" destOrd="0" parTransId="{501E814C-412F-4EAE-8379-0A3B3E0F95D6}" sibTransId="{BD7EAFE8-AF8B-4696-BA9F-CEDCF13C0BDB}"/>
    <dgm:cxn modelId="{FD0E33C1-0373-4C3A-92A9-D6D9676D3921}" type="presOf" srcId="{9E4BF6E7-046A-41C4-A251-D09030BEA2D1}" destId="{EC9FD3A6-D1BD-47DF-B5FF-AE1ADF798302}" srcOrd="0" destOrd="0" presId="urn:microsoft.com/office/officeart/2018/2/layout/IconVerticalSolidList"/>
    <dgm:cxn modelId="{3608C0E9-B7B5-4EEC-857B-F642C651267B}" srcId="{FB0B9E0E-EB72-4B1A-8DE0-C6DE133E6918}" destId="{D27D94F8-F0DC-438B-88D2-9796EA8CECD1}" srcOrd="0" destOrd="0" parTransId="{10E8343F-CDD5-42CF-AACF-8B106713ADA4}" sibTransId="{0D23CB11-4FF8-4619-8C5F-DF9FAE2564C0}"/>
    <dgm:cxn modelId="{4B80A6EF-01E8-4EC7-A266-D682DF615D6B}" type="presOf" srcId="{5CB08E47-E22C-4796-89BF-AFCBCBB39186}" destId="{36B36985-00F4-4BAF-AEE6-8B4B0A9404DA}" srcOrd="0" destOrd="0" presId="urn:microsoft.com/office/officeart/2018/2/layout/IconVerticalSolidList"/>
    <dgm:cxn modelId="{4C532FF0-23AA-4D50-99B0-0416472D0D02}" type="presOf" srcId="{296AFD87-11FD-49BA-85F7-EAEA872B234F}" destId="{BDF3D48B-2A1B-42AB-8D90-1B40E5E77B41}" srcOrd="0" destOrd="0" presId="urn:microsoft.com/office/officeart/2018/2/layout/IconVerticalSolidList"/>
    <dgm:cxn modelId="{E7E72BFD-B5FE-4627-9260-8D149DB77B5D}" type="presOf" srcId="{D27D94F8-F0DC-438B-88D2-9796EA8CECD1}" destId="{BBA715A7-858A-4E21-B749-83CEBFEEF7EE}" srcOrd="0" destOrd="0" presId="urn:microsoft.com/office/officeart/2018/2/layout/IconVerticalSolidList"/>
    <dgm:cxn modelId="{773DD42F-EFFA-4350-AF82-A199CC56092B}" type="presParOf" srcId="{4C8E47C1-4E11-49DF-9BC6-8958CB56B43D}" destId="{0331155F-E9A7-4BC7-9344-F544EE1BE11E}" srcOrd="0" destOrd="0" presId="urn:microsoft.com/office/officeart/2018/2/layout/IconVerticalSolidList"/>
    <dgm:cxn modelId="{17B8B280-FF01-44DA-8E79-F0892EA4874C}" type="presParOf" srcId="{0331155F-E9A7-4BC7-9344-F544EE1BE11E}" destId="{417DAA08-AB9C-4F06-ACA0-06CCFEBC59A6}" srcOrd="0" destOrd="0" presId="urn:microsoft.com/office/officeart/2018/2/layout/IconVerticalSolidList"/>
    <dgm:cxn modelId="{560172E0-22BA-4994-A0B2-446926797EE0}" type="presParOf" srcId="{0331155F-E9A7-4BC7-9344-F544EE1BE11E}" destId="{7D27771E-8E13-457D-8990-9D286BBA6C50}" srcOrd="1" destOrd="0" presId="urn:microsoft.com/office/officeart/2018/2/layout/IconVerticalSolidList"/>
    <dgm:cxn modelId="{5C7BDB51-CBD7-4B9E-A604-55B51FDB18FD}" type="presParOf" srcId="{0331155F-E9A7-4BC7-9344-F544EE1BE11E}" destId="{29782095-F414-4054-B847-9D69F4C55E7F}" srcOrd="2" destOrd="0" presId="urn:microsoft.com/office/officeart/2018/2/layout/IconVerticalSolidList"/>
    <dgm:cxn modelId="{BCE81960-DE59-49AA-B1E3-A543097A3164}" type="presParOf" srcId="{0331155F-E9A7-4BC7-9344-F544EE1BE11E}" destId="{BBA715A7-858A-4E21-B749-83CEBFEEF7EE}" srcOrd="3" destOrd="0" presId="urn:microsoft.com/office/officeart/2018/2/layout/IconVerticalSolidList"/>
    <dgm:cxn modelId="{19A3ABF9-D57F-4066-ACD8-B8D091B3CAC5}" type="presParOf" srcId="{4C8E47C1-4E11-49DF-9BC6-8958CB56B43D}" destId="{C053DD42-CC7F-4A3F-8A18-B7B746E21308}" srcOrd="1" destOrd="0" presId="urn:microsoft.com/office/officeart/2018/2/layout/IconVerticalSolidList"/>
    <dgm:cxn modelId="{B8792699-EF7B-443F-B76A-E9E6B85D8AA8}" type="presParOf" srcId="{4C8E47C1-4E11-49DF-9BC6-8958CB56B43D}" destId="{8D722C19-006E-4C01-A25F-5A51CFAD6BA9}" srcOrd="2" destOrd="0" presId="urn:microsoft.com/office/officeart/2018/2/layout/IconVerticalSolidList"/>
    <dgm:cxn modelId="{687222C8-B797-4FDA-B179-B6067A69260D}" type="presParOf" srcId="{8D722C19-006E-4C01-A25F-5A51CFAD6BA9}" destId="{52882CA5-2F72-48DA-8ED0-8244520C9EC0}" srcOrd="0" destOrd="0" presId="urn:microsoft.com/office/officeart/2018/2/layout/IconVerticalSolidList"/>
    <dgm:cxn modelId="{644EE41A-4277-47BB-902D-E851D5B3711F}" type="presParOf" srcId="{8D722C19-006E-4C01-A25F-5A51CFAD6BA9}" destId="{15C5500C-335B-420C-A119-36883719CF78}" srcOrd="1" destOrd="0" presId="urn:microsoft.com/office/officeart/2018/2/layout/IconVerticalSolidList"/>
    <dgm:cxn modelId="{AD03D306-602E-47AD-8B69-B3E8BB606F7E}" type="presParOf" srcId="{8D722C19-006E-4C01-A25F-5A51CFAD6BA9}" destId="{484BA13D-64A4-435E-A602-957AD27737D4}" srcOrd="2" destOrd="0" presId="urn:microsoft.com/office/officeart/2018/2/layout/IconVerticalSolidList"/>
    <dgm:cxn modelId="{C40C317D-4A89-47CF-BE04-3C9F27799100}" type="presParOf" srcId="{8D722C19-006E-4C01-A25F-5A51CFAD6BA9}" destId="{58E51338-0398-46D4-B476-3EDF2941B3B6}" srcOrd="3" destOrd="0" presId="urn:microsoft.com/office/officeart/2018/2/layout/IconVerticalSolidList"/>
    <dgm:cxn modelId="{2B8728AC-2E41-445F-A363-369229449C9D}" type="presParOf" srcId="{4C8E47C1-4E11-49DF-9BC6-8958CB56B43D}" destId="{ED743843-1469-4388-8878-D6B1F61220C5}" srcOrd="3" destOrd="0" presId="urn:microsoft.com/office/officeart/2018/2/layout/IconVerticalSolidList"/>
    <dgm:cxn modelId="{0DA0B91C-4D55-41D5-9280-37AC77E81BFA}" type="presParOf" srcId="{4C8E47C1-4E11-49DF-9BC6-8958CB56B43D}" destId="{B389C72B-2037-4B20-9EAD-28F924D17EEC}" srcOrd="4" destOrd="0" presId="urn:microsoft.com/office/officeart/2018/2/layout/IconVerticalSolidList"/>
    <dgm:cxn modelId="{A0B9F23F-84E9-4A3C-908C-BEC4F5118FA5}" type="presParOf" srcId="{B389C72B-2037-4B20-9EAD-28F924D17EEC}" destId="{DA8A6062-F0C1-4222-B821-7AA17D34361A}" srcOrd="0" destOrd="0" presId="urn:microsoft.com/office/officeart/2018/2/layout/IconVerticalSolidList"/>
    <dgm:cxn modelId="{B8EC49CA-1488-4E63-BD92-7683B5A2B33E}" type="presParOf" srcId="{B389C72B-2037-4B20-9EAD-28F924D17EEC}" destId="{CC7D8D0E-2277-4817-8C5D-3BBEC35C8390}" srcOrd="1" destOrd="0" presId="urn:microsoft.com/office/officeart/2018/2/layout/IconVerticalSolidList"/>
    <dgm:cxn modelId="{EB2A951F-76B4-4424-90B9-121736F6AD88}" type="presParOf" srcId="{B389C72B-2037-4B20-9EAD-28F924D17EEC}" destId="{6D953991-77FF-46CB-9E86-7A980215D600}" srcOrd="2" destOrd="0" presId="urn:microsoft.com/office/officeart/2018/2/layout/IconVerticalSolidList"/>
    <dgm:cxn modelId="{5028967D-6E9B-4761-8506-73194F22595E}" type="presParOf" srcId="{B389C72B-2037-4B20-9EAD-28F924D17EEC}" destId="{EC9FD3A6-D1BD-47DF-B5FF-AE1ADF798302}" srcOrd="3" destOrd="0" presId="urn:microsoft.com/office/officeart/2018/2/layout/IconVerticalSolidList"/>
    <dgm:cxn modelId="{E4431C5C-9050-42F9-B4C0-7EB8EFC855CD}" type="presParOf" srcId="{4C8E47C1-4E11-49DF-9BC6-8958CB56B43D}" destId="{4026141F-BE83-43E1-B0D6-86A1314BAD20}" srcOrd="5" destOrd="0" presId="urn:microsoft.com/office/officeart/2018/2/layout/IconVerticalSolidList"/>
    <dgm:cxn modelId="{620374F8-8F56-43BF-B917-E37E2BEE2DBC}" type="presParOf" srcId="{4C8E47C1-4E11-49DF-9BC6-8958CB56B43D}" destId="{3844464C-D396-4DEF-8E3F-7B132D9284DB}" srcOrd="6" destOrd="0" presId="urn:microsoft.com/office/officeart/2018/2/layout/IconVerticalSolidList"/>
    <dgm:cxn modelId="{0907FBE0-AC34-47DF-992D-567DEE36026A}" type="presParOf" srcId="{3844464C-D396-4DEF-8E3F-7B132D9284DB}" destId="{4211737B-0AF8-4A0E-8B73-17646D8AA82D}" srcOrd="0" destOrd="0" presId="urn:microsoft.com/office/officeart/2018/2/layout/IconVerticalSolidList"/>
    <dgm:cxn modelId="{A54A2D49-16D1-4A05-A925-E66B69797369}" type="presParOf" srcId="{3844464C-D396-4DEF-8E3F-7B132D9284DB}" destId="{93E2850B-7725-42D6-B001-C548AD77D7DF}" srcOrd="1" destOrd="0" presId="urn:microsoft.com/office/officeart/2018/2/layout/IconVerticalSolidList"/>
    <dgm:cxn modelId="{CAF109F8-A987-4755-95E3-A093D67264FA}" type="presParOf" srcId="{3844464C-D396-4DEF-8E3F-7B132D9284DB}" destId="{19784822-0432-4CC6-9F04-8100C8F3EE7B}" srcOrd="2" destOrd="0" presId="urn:microsoft.com/office/officeart/2018/2/layout/IconVerticalSolidList"/>
    <dgm:cxn modelId="{7B9A3EA6-A23D-4CA4-B4FE-4B1DED0BA4AC}" type="presParOf" srcId="{3844464C-D396-4DEF-8E3F-7B132D9284DB}" destId="{36B36985-00F4-4BAF-AEE6-8B4B0A9404DA}" srcOrd="3" destOrd="0" presId="urn:microsoft.com/office/officeart/2018/2/layout/IconVerticalSolidList"/>
    <dgm:cxn modelId="{AFE504FC-8A5D-400E-979C-2EB508F8FCD7}" type="presParOf" srcId="{4C8E47C1-4E11-49DF-9BC6-8958CB56B43D}" destId="{9DFEDE8F-EC57-4C89-856F-D193CE32E19F}" srcOrd="7" destOrd="0" presId="urn:microsoft.com/office/officeart/2018/2/layout/IconVerticalSolidList"/>
    <dgm:cxn modelId="{D04039F6-F02C-4EA1-BA77-322494F20BE5}" type="presParOf" srcId="{4C8E47C1-4E11-49DF-9BC6-8958CB56B43D}" destId="{0B3B059C-BF48-4BB9-8B79-2B0C256307F1}" srcOrd="8" destOrd="0" presId="urn:microsoft.com/office/officeart/2018/2/layout/IconVerticalSolidList"/>
    <dgm:cxn modelId="{233B6B29-B0B7-4A70-A752-E54DE15D80F2}" type="presParOf" srcId="{0B3B059C-BF48-4BB9-8B79-2B0C256307F1}" destId="{C11FD06F-E2BF-43FB-A1C9-E035851C289B}" srcOrd="0" destOrd="0" presId="urn:microsoft.com/office/officeart/2018/2/layout/IconVerticalSolidList"/>
    <dgm:cxn modelId="{2FBF18CC-4292-432A-808E-29672EBC40A0}" type="presParOf" srcId="{0B3B059C-BF48-4BB9-8B79-2B0C256307F1}" destId="{7C3298CE-CE1C-4D7B-B0E6-2AF34E776EDD}" srcOrd="1" destOrd="0" presId="urn:microsoft.com/office/officeart/2018/2/layout/IconVerticalSolidList"/>
    <dgm:cxn modelId="{04B4F274-9D29-44A5-8E9C-5E0F8E9ED9EC}" type="presParOf" srcId="{0B3B059C-BF48-4BB9-8B79-2B0C256307F1}" destId="{A401EA6E-F000-4C98-A61F-44BC42C6F1D3}" srcOrd="2" destOrd="0" presId="urn:microsoft.com/office/officeart/2018/2/layout/IconVerticalSolidList"/>
    <dgm:cxn modelId="{E3F818DA-0BC8-49EA-8449-E4668E000F81}" type="presParOf" srcId="{0B3B059C-BF48-4BB9-8B79-2B0C256307F1}" destId="{BDF3D48B-2A1B-42AB-8D90-1B40E5E77B4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02A6649-84AD-479D-A562-9F83FBEAC8A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9A2C64B2-FABA-4176-A39D-221FD3D3569F}">
      <dgm:prSet/>
      <dgm:spPr/>
      <dgm:t>
        <a:bodyPr/>
        <a:lstStyle/>
        <a:p>
          <a:r>
            <a:rPr lang="en-US" dirty="0"/>
            <a:t>TRG has addressed issues with employee retention by providing a flexible schedule, competitive pay, and </a:t>
          </a:r>
          <a:r>
            <a:rPr lang="en-US" dirty="0" err="1"/>
            <a:t>organised</a:t>
          </a:r>
          <a:r>
            <a:rPr lang="en-US" dirty="0"/>
            <a:t> professional development programs. Additionally, they have made investments in digital training tools to improve staff engagement and abilities, guaranteeing long-term growth prospects.</a:t>
          </a:r>
        </a:p>
      </dgm:t>
    </dgm:pt>
    <dgm:pt modelId="{BA457D84-67D8-4091-8642-E7EBC31A4E81}" type="parTrans" cxnId="{E25FCA63-CFFC-487B-8008-276E33A761F4}">
      <dgm:prSet/>
      <dgm:spPr/>
      <dgm:t>
        <a:bodyPr/>
        <a:lstStyle/>
        <a:p>
          <a:endParaRPr lang="en-US"/>
        </a:p>
      </dgm:t>
    </dgm:pt>
    <dgm:pt modelId="{441C51BE-97FA-46B0-9097-C637919CB976}" type="sibTrans" cxnId="{E25FCA63-CFFC-487B-8008-276E33A761F4}">
      <dgm:prSet/>
      <dgm:spPr/>
      <dgm:t>
        <a:bodyPr/>
        <a:lstStyle/>
        <a:p>
          <a:endParaRPr lang="en-US"/>
        </a:p>
      </dgm:t>
    </dgm:pt>
    <dgm:pt modelId="{D38A3D98-703D-4976-A51D-6B7961DE47CF}">
      <dgm:prSet/>
      <dgm:spPr/>
      <dgm:t>
        <a:bodyPr/>
        <a:lstStyle/>
        <a:p>
          <a:r>
            <a:rPr lang="en-GB" b="0" i="0" dirty="0"/>
            <a:t>Miller &amp; Carter prioritises staff upskilling via on-the-job training and mentorship initiatives. They give employees opportunity to advance into management positions and offer clear career advancement tracks. They also prioritise work-life balance through programs for employee well-being and flexible scheduling.(</a:t>
          </a:r>
          <a:r>
            <a:rPr lang="en-GB" b="0" i="0" dirty="0" err="1"/>
            <a:t>Millerandcarter.co.uk</a:t>
          </a:r>
          <a:r>
            <a:rPr lang="en-GB" b="0" i="0" dirty="0"/>
            <a:t>, 2025)</a:t>
          </a:r>
          <a:endParaRPr lang="en-US" dirty="0"/>
        </a:p>
      </dgm:t>
    </dgm:pt>
    <dgm:pt modelId="{1F0CF327-6B89-4A79-B500-838843EA6FC3}" type="parTrans" cxnId="{FA9CA19E-5610-401D-AA89-0AF545C090CD}">
      <dgm:prSet/>
      <dgm:spPr/>
      <dgm:t>
        <a:bodyPr/>
        <a:lstStyle/>
        <a:p>
          <a:endParaRPr lang="en-US"/>
        </a:p>
      </dgm:t>
    </dgm:pt>
    <dgm:pt modelId="{8C0F7F9C-C4D4-4AAC-960F-71B08F5CCE4F}" type="sibTrans" cxnId="{FA9CA19E-5610-401D-AA89-0AF545C090CD}">
      <dgm:prSet/>
      <dgm:spPr/>
      <dgm:t>
        <a:bodyPr/>
        <a:lstStyle/>
        <a:p>
          <a:endParaRPr lang="en-US"/>
        </a:p>
      </dgm:t>
    </dgm:pt>
    <dgm:pt modelId="{7B749BF7-5F30-1840-B69B-BE5EE01809A2}">
      <dgm:prSet/>
      <dgm:spPr/>
      <dgm:t>
        <a:bodyPr/>
        <a:lstStyle/>
        <a:p>
          <a:r>
            <a:rPr lang="en-GB" b="0" i="0" u="none" dirty="0"/>
            <a:t>Independent establishments address contemporary trends by fostering a close-knit work culture, offering personalized management approaches, and creating a sense of ownership among staff. They often provide profit-sharing schemes, better tip distribution, and direct engagement with leadership to boost morale and retention.(</a:t>
          </a:r>
          <a:r>
            <a:rPr lang="en-GB" b="0" i="0" u="none" dirty="0">
              <a:hlinkClick xmlns:r="http://schemas.openxmlformats.org/officeDocument/2006/relationships" r:id="rId1"/>
            </a:rPr>
            <a:t>www.aelp.org.uk</a:t>
          </a:r>
          <a:r>
            <a:rPr lang="en-GB" b="0" i="0" u="none" dirty="0"/>
            <a:t>, 2023)</a:t>
          </a:r>
        </a:p>
      </dgm:t>
    </dgm:pt>
    <dgm:pt modelId="{4279A0E0-4BFF-8945-88AD-A2C25B57F0D0}" type="parTrans" cxnId="{D7DB1D67-3DBD-684A-9BC3-21AF796703E2}">
      <dgm:prSet/>
      <dgm:spPr/>
      <dgm:t>
        <a:bodyPr/>
        <a:lstStyle/>
        <a:p>
          <a:endParaRPr lang="en-GB"/>
        </a:p>
      </dgm:t>
    </dgm:pt>
    <dgm:pt modelId="{DA053A78-D1FC-3840-92BE-0AEC497E768C}" type="sibTrans" cxnId="{D7DB1D67-3DBD-684A-9BC3-21AF796703E2}">
      <dgm:prSet/>
      <dgm:spPr/>
      <dgm:t>
        <a:bodyPr/>
        <a:lstStyle/>
        <a:p>
          <a:endParaRPr lang="en-GB"/>
        </a:p>
      </dgm:t>
    </dgm:pt>
    <dgm:pt modelId="{F0BA76B4-5309-7642-9010-2120382237F5}" type="pres">
      <dgm:prSet presAssocID="{502A6649-84AD-479D-A562-9F83FBEAC8A9}" presName="linear" presStyleCnt="0">
        <dgm:presLayoutVars>
          <dgm:animLvl val="lvl"/>
          <dgm:resizeHandles val="exact"/>
        </dgm:presLayoutVars>
      </dgm:prSet>
      <dgm:spPr/>
    </dgm:pt>
    <dgm:pt modelId="{99828131-795C-9540-88D8-DC4E062AECC9}" type="pres">
      <dgm:prSet presAssocID="{9A2C64B2-FABA-4176-A39D-221FD3D3569F}" presName="parentText" presStyleLbl="node1" presStyleIdx="0" presStyleCnt="3">
        <dgm:presLayoutVars>
          <dgm:chMax val="0"/>
          <dgm:bulletEnabled val="1"/>
        </dgm:presLayoutVars>
      </dgm:prSet>
      <dgm:spPr/>
    </dgm:pt>
    <dgm:pt modelId="{64D0EC55-AD4C-4D43-900D-83410B5933AA}" type="pres">
      <dgm:prSet presAssocID="{441C51BE-97FA-46B0-9097-C637919CB976}" presName="spacer" presStyleCnt="0"/>
      <dgm:spPr/>
    </dgm:pt>
    <dgm:pt modelId="{951673B9-63E8-BB4A-8905-81518F1947D7}" type="pres">
      <dgm:prSet presAssocID="{D38A3D98-703D-4976-A51D-6B7961DE47CF}" presName="parentText" presStyleLbl="node1" presStyleIdx="1" presStyleCnt="3">
        <dgm:presLayoutVars>
          <dgm:chMax val="0"/>
          <dgm:bulletEnabled val="1"/>
        </dgm:presLayoutVars>
      </dgm:prSet>
      <dgm:spPr/>
    </dgm:pt>
    <dgm:pt modelId="{4AC4805C-9A3E-F84A-A549-2816DA72F0E7}" type="pres">
      <dgm:prSet presAssocID="{8C0F7F9C-C4D4-4AAC-960F-71B08F5CCE4F}" presName="spacer" presStyleCnt="0"/>
      <dgm:spPr/>
    </dgm:pt>
    <dgm:pt modelId="{BCAFB4E1-4112-7546-9BFD-BF0C30D4E490}" type="pres">
      <dgm:prSet presAssocID="{7B749BF7-5F30-1840-B69B-BE5EE01809A2}" presName="parentText" presStyleLbl="node1" presStyleIdx="2" presStyleCnt="3">
        <dgm:presLayoutVars>
          <dgm:chMax val="0"/>
          <dgm:bulletEnabled val="1"/>
        </dgm:presLayoutVars>
      </dgm:prSet>
      <dgm:spPr/>
    </dgm:pt>
  </dgm:ptLst>
  <dgm:cxnLst>
    <dgm:cxn modelId="{4F69360A-2C5C-0149-8035-B7A8FEEA6C4F}" type="presOf" srcId="{502A6649-84AD-479D-A562-9F83FBEAC8A9}" destId="{F0BA76B4-5309-7642-9010-2120382237F5}" srcOrd="0" destOrd="0" presId="urn:microsoft.com/office/officeart/2005/8/layout/vList2"/>
    <dgm:cxn modelId="{46934342-7DF3-9B4A-B5D2-4CF35CC55085}" type="presOf" srcId="{9A2C64B2-FABA-4176-A39D-221FD3D3569F}" destId="{99828131-795C-9540-88D8-DC4E062AECC9}" srcOrd="0" destOrd="0" presId="urn:microsoft.com/office/officeart/2005/8/layout/vList2"/>
    <dgm:cxn modelId="{72892247-41C5-6845-B6C4-A36347998453}" type="presOf" srcId="{D38A3D98-703D-4976-A51D-6B7961DE47CF}" destId="{951673B9-63E8-BB4A-8905-81518F1947D7}" srcOrd="0" destOrd="0" presId="urn:microsoft.com/office/officeart/2005/8/layout/vList2"/>
    <dgm:cxn modelId="{E25FCA63-CFFC-487B-8008-276E33A761F4}" srcId="{502A6649-84AD-479D-A562-9F83FBEAC8A9}" destId="{9A2C64B2-FABA-4176-A39D-221FD3D3569F}" srcOrd="0" destOrd="0" parTransId="{BA457D84-67D8-4091-8642-E7EBC31A4E81}" sibTransId="{441C51BE-97FA-46B0-9097-C637919CB976}"/>
    <dgm:cxn modelId="{D7DB1D67-3DBD-684A-9BC3-21AF796703E2}" srcId="{502A6649-84AD-479D-A562-9F83FBEAC8A9}" destId="{7B749BF7-5F30-1840-B69B-BE5EE01809A2}" srcOrd="2" destOrd="0" parTransId="{4279A0E0-4BFF-8945-88AD-A2C25B57F0D0}" sibTransId="{DA053A78-D1FC-3840-92BE-0AEC497E768C}"/>
    <dgm:cxn modelId="{8532F46B-2792-A44E-B894-7C5140B60168}" type="presOf" srcId="{7B749BF7-5F30-1840-B69B-BE5EE01809A2}" destId="{BCAFB4E1-4112-7546-9BFD-BF0C30D4E490}" srcOrd="0" destOrd="0" presId="urn:microsoft.com/office/officeart/2005/8/layout/vList2"/>
    <dgm:cxn modelId="{FA9CA19E-5610-401D-AA89-0AF545C090CD}" srcId="{502A6649-84AD-479D-A562-9F83FBEAC8A9}" destId="{D38A3D98-703D-4976-A51D-6B7961DE47CF}" srcOrd="1" destOrd="0" parTransId="{1F0CF327-6B89-4A79-B500-838843EA6FC3}" sibTransId="{8C0F7F9C-C4D4-4AAC-960F-71B08F5CCE4F}"/>
    <dgm:cxn modelId="{5D076551-F041-2545-A145-1F46A77F6FC2}" type="presParOf" srcId="{F0BA76B4-5309-7642-9010-2120382237F5}" destId="{99828131-795C-9540-88D8-DC4E062AECC9}" srcOrd="0" destOrd="0" presId="urn:microsoft.com/office/officeart/2005/8/layout/vList2"/>
    <dgm:cxn modelId="{0FE6462B-D7A0-9A46-A8E9-F396BBF764D6}" type="presParOf" srcId="{F0BA76B4-5309-7642-9010-2120382237F5}" destId="{64D0EC55-AD4C-4D43-900D-83410B5933AA}" srcOrd="1" destOrd="0" presId="urn:microsoft.com/office/officeart/2005/8/layout/vList2"/>
    <dgm:cxn modelId="{EF9761B1-DDAE-024C-9780-989663676CBF}" type="presParOf" srcId="{F0BA76B4-5309-7642-9010-2120382237F5}" destId="{951673B9-63E8-BB4A-8905-81518F1947D7}" srcOrd="2" destOrd="0" presId="urn:microsoft.com/office/officeart/2005/8/layout/vList2"/>
    <dgm:cxn modelId="{7ED23ADD-2A83-7145-B7A4-75A80B2EBF52}" type="presParOf" srcId="{F0BA76B4-5309-7642-9010-2120382237F5}" destId="{4AC4805C-9A3E-F84A-A549-2816DA72F0E7}" srcOrd="3" destOrd="0" presId="urn:microsoft.com/office/officeart/2005/8/layout/vList2"/>
    <dgm:cxn modelId="{1BF64B62-3D00-C548-BBF2-8FB2A0F9AFF4}" type="presParOf" srcId="{F0BA76B4-5309-7642-9010-2120382237F5}" destId="{BCAFB4E1-4112-7546-9BFD-BF0C30D4E49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23E65B6-AD61-429E-96F2-859072A31604}"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AD84A071-EA8D-467E-8226-A0476E09616B}">
      <dgm:prSet/>
      <dgm:spPr/>
      <dgm:t>
        <a:bodyPr/>
        <a:lstStyle/>
        <a:p>
          <a:r>
            <a:rPr lang="en-US"/>
            <a:t>Transformational leadership can improve retention:</a:t>
          </a:r>
        </a:p>
      </dgm:t>
    </dgm:pt>
    <dgm:pt modelId="{AC7B48C8-FC9D-49DC-90C9-425711E6E7EA}" type="parTrans" cxnId="{FC2F1DD1-6D94-4B2E-B0DA-D702DDC06984}">
      <dgm:prSet/>
      <dgm:spPr/>
      <dgm:t>
        <a:bodyPr/>
        <a:lstStyle/>
        <a:p>
          <a:endParaRPr lang="en-US"/>
        </a:p>
      </dgm:t>
    </dgm:pt>
    <dgm:pt modelId="{D8BF2B2F-EB17-4FD3-8713-53591DEC2714}" type="sibTrans" cxnId="{FC2F1DD1-6D94-4B2E-B0DA-D702DDC06984}">
      <dgm:prSet/>
      <dgm:spPr/>
      <dgm:t>
        <a:bodyPr/>
        <a:lstStyle/>
        <a:p>
          <a:endParaRPr lang="en-US"/>
        </a:p>
      </dgm:t>
    </dgm:pt>
    <dgm:pt modelId="{4B378552-97A4-4703-8265-2536334EFBB8}">
      <dgm:prSet/>
      <dgm:spPr/>
      <dgm:t>
        <a:bodyPr/>
        <a:lstStyle/>
        <a:p>
          <a:r>
            <a:rPr lang="en-US"/>
            <a:t>- Encourages growth</a:t>
          </a:r>
        </a:p>
      </dgm:t>
    </dgm:pt>
    <dgm:pt modelId="{656AED1E-7317-4851-8069-D4B79B235EC9}" type="parTrans" cxnId="{A1BA0F80-B1E4-4FC0-85D5-670981D75BDE}">
      <dgm:prSet/>
      <dgm:spPr/>
      <dgm:t>
        <a:bodyPr/>
        <a:lstStyle/>
        <a:p>
          <a:endParaRPr lang="en-US"/>
        </a:p>
      </dgm:t>
    </dgm:pt>
    <dgm:pt modelId="{D09AD9A7-874B-4AFC-AD88-A1A9F208CFE6}" type="sibTrans" cxnId="{A1BA0F80-B1E4-4FC0-85D5-670981D75BDE}">
      <dgm:prSet/>
      <dgm:spPr/>
      <dgm:t>
        <a:bodyPr/>
        <a:lstStyle/>
        <a:p>
          <a:endParaRPr lang="en-US"/>
        </a:p>
      </dgm:t>
    </dgm:pt>
    <dgm:pt modelId="{0A680A07-E37B-4686-8FD7-58558EF1975A}">
      <dgm:prSet/>
      <dgm:spPr/>
      <dgm:t>
        <a:bodyPr/>
        <a:lstStyle/>
        <a:p>
          <a:r>
            <a:rPr lang="en-US"/>
            <a:t>- Recognizes contributions</a:t>
          </a:r>
        </a:p>
      </dgm:t>
    </dgm:pt>
    <dgm:pt modelId="{E720880F-3D8D-426C-8323-393EA5E7A5E2}" type="parTrans" cxnId="{0200854C-0360-4B8B-B2DE-74CDCE95D3B6}">
      <dgm:prSet/>
      <dgm:spPr/>
      <dgm:t>
        <a:bodyPr/>
        <a:lstStyle/>
        <a:p>
          <a:endParaRPr lang="en-US"/>
        </a:p>
      </dgm:t>
    </dgm:pt>
    <dgm:pt modelId="{6781F9E4-6430-4DB9-A1EB-49EF4701F918}" type="sibTrans" cxnId="{0200854C-0360-4B8B-B2DE-74CDCE95D3B6}">
      <dgm:prSet/>
      <dgm:spPr/>
      <dgm:t>
        <a:bodyPr/>
        <a:lstStyle/>
        <a:p>
          <a:endParaRPr lang="en-US"/>
        </a:p>
      </dgm:t>
    </dgm:pt>
    <dgm:pt modelId="{40578B53-556D-4E46-A1B1-D3AA58B641EA}">
      <dgm:prSet/>
      <dgm:spPr/>
      <dgm:t>
        <a:bodyPr/>
        <a:lstStyle/>
        <a:p>
          <a:r>
            <a:rPr lang="en-US"/>
            <a:t>- Implements training and mentorship</a:t>
          </a:r>
        </a:p>
      </dgm:t>
    </dgm:pt>
    <dgm:pt modelId="{5ADF11A9-E954-4274-A2E3-1C840CFFC02B}" type="parTrans" cxnId="{D0721E9D-D421-40A4-A16F-49916CEFC559}">
      <dgm:prSet/>
      <dgm:spPr/>
      <dgm:t>
        <a:bodyPr/>
        <a:lstStyle/>
        <a:p>
          <a:endParaRPr lang="en-US"/>
        </a:p>
      </dgm:t>
    </dgm:pt>
    <dgm:pt modelId="{7184960D-B143-4A85-9710-0AD1E53334C2}" type="sibTrans" cxnId="{D0721E9D-D421-40A4-A16F-49916CEFC559}">
      <dgm:prSet/>
      <dgm:spPr/>
      <dgm:t>
        <a:bodyPr/>
        <a:lstStyle/>
        <a:p>
          <a:endParaRPr lang="en-US"/>
        </a:p>
      </dgm:t>
    </dgm:pt>
    <dgm:pt modelId="{A2B9E7A0-F856-6744-BA75-51BC652DFE84}" type="pres">
      <dgm:prSet presAssocID="{023E65B6-AD61-429E-96F2-859072A31604}" presName="vert0" presStyleCnt="0">
        <dgm:presLayoutVars>
          <dgm:dir/>
          <dgm:animOne val="branch"/>
          <dgm:animLvl val="lvl"/>
        </dgm:presLayoutVars>
      </dgm:prSet>
      <dgm:spPr/>
    </dgm:pt>
    <dgm:pt modelId="{E3846886-EAA2-D34A-A24F-F219A0FBF8B6}" type="pres">
      <dgm:prSet presAssocID="{AD84A071-EA8D-467E-8226-A0476E09616B}" presName="thickLine" presStyleLbl="alignNode1" presStyleIdx="0" presStyleCnt="4"/>
      <dgm:spPr/>
    </dgm:pt>
    <dgm:pt modelId="{EC6ABED6-2D0D-0F43-9FC8-17FCE926781F}" type="pres">
      <dgm:prSet presAssocID="{AD84A071-EA8D-467E-8226-A0476E09616B}" presName="horz1" presStyleCnt="0"/>
      <dgm:spPr/>
    </dgm:pt>
    <dgm:pt modelId="{4F7E6AAD-D769-0B41-8025-9D998302EFAA}" type="pres">
      <dgm:prSet presAssocID="{AD84A071-EA8D-467E-8226-A0476E09616B}" presName="tx1" presStyleLbl="revTx" presStyleIdx="0" presStyleCnt="4"/>
      <dgm:spPr/>
    </dgm:pt>
    <dgm:pt modelId="{5EF25841-A953-E44C-A2CD-2994150BE29A}" type="pres">
      <dgm:prSet presAssocID="{AD84A071-EA8D-467E-8226-A0476E09616B}" presName="vert1" presStyleCnt="0"/>
      <dgm:spPr/>
    </dgm:pt>
    <dgm:pt modelId="{1F30C152-3156-6E42-A613-D99F592CD352}" type="pres">
      <dgm:prSet presAssocID="{4B378552-97A4-4703-8265-2536334EFBB8}" presName="thickLine" presStyleLbl="alignNode1" presStyleIdx="1" presStyleCnt="4"/>
      <dgm:spPr/>
    </dgm:pt>
    <dgm:pt modelId="{98431C8E-53CD-FF48-81AB-8C370BBFFD48}" type="pres">
      <dgm:prSet presAssocID="{4B378552-97A4-4703-8265-2536334EFBB8}" presName="horz1" presStyleCnt="0"/>
      <dgm:spPr/>
    </dgm:pt>
    <dgm:pt modelId="{3FB941B1-DF65-ED41-BE3E-567A0772FC00}" type="pres">
      <dgm:prSet presAssocID="{4B378552-97A4-4703-8265-2536334EFBB8}" presName="tx1" presStyleLbl="revTx" presStyleIdx="1" presStyleCnt="4"/>
      <dgm:spPr/>
    </dgm:pt>
    <dgm:pt modelId="{2E59A8A6-57B8-B643-BA62-13E0B62D120C}" type="pres">
      <dgm:prSet presAssocID="{4B378552-97A4-4703-8265-2536334EFBB8}" presName="vert1" presStyleCnt="0"/>
      <dgm:spPr/>
    </dgm:pt>
    <dgm:pt modelId="{7A80B419-4A3F-6F49-A39B-CD0DE15888C8}" type="pres">
      <dgm:prSet presAssocID="{0A680A07-E37B-4686-8FD7-58558EF1975A}" presName="thickLine" presStyleLbl="alignNode1" presStyleIdx="2" presStyleCnt="4"/>
      <dgm:spPr/>
    </dgm:pt>
    <dgm:pt modelId="{5AF58B58-A278-4848-BEAA-36656703EA75}" type="pres">
      <dgm:prSet presAssocID="{0A680A07-E37B-4686-8FD7-58558EF1975A}" presName="horz1" presStyleCnt="0"/>
      <dgm:spPr/>
    </dgm:pt>
    <dgm:pt modelId="{E001C9F1-2776-2743-B404-829146D73B90}" type="pres">
      <dgm:prSet presAssocID="{0A680A07-E37B-4686-8FD7-58558EF1975A}" presName="tx1" presStyleLbl="revTx" presStyleIdx="2" presStyleCnt="4"/>
      <dgm:spPr/>
    </dgm:pt>
    <dgm:pt modelId="{3220AA60-55BA-9348-804C-0AA473D66078}" type="pres">
      <dgm:prSet presAssocID="{0A680A07-E37B-4686-8FD7-58558EF1975A}" presName="vert1" presStyleCnt="0"/>
      <dgm:spPr/>
    </dgm:pt>
    <dgm:pt modelId="{B72073AC-DC41-4F42-B661-0C9D3545649C}" type="pres">
      <dgm:prSet presAssocID="{40578B53-556D-4E46-A1B1-D3AA58B641EA}" presName="thickLine" presStyleLbl="alignNode1" presStyleIdx="3" presStyleCnt="4"/>
      <dgm:spPr/>
    </dgm:pt>
    <dgm:pt modelId="{A0761D6B-476B-2D47-8EF5-E6EB98E63C3F}" type="pres">
      <dgm:prSet presAssocID="{40578B53-556D-4E46-A1B1-D3AA58B641EA}" presName="horz1" presStyleCnt="0"/>
      <dgm:spPr/>
    </dgm:pt>
    <dgm:pt modelId="{EF9EDB7C-B383-BE4B-989B-705170AD9A4B}" type="pres">
      <dgm:prSet presAssocID="{40578B53-556D-4E46-A1B1-D3AA58B641EA}" presName="tx1" presStyleLbl="revTx" presStyleIdx="3" presStyleCnt="4"/>
      <dgm:spPr/>
    </dgm:pt>
    <dgm:pt modelId="{2A5318F0-B500-0849-A8F3-4F5BC02371D6}" type="pres">
      <dgm:prSet presAssocID="{40578B53-556D-4E46-A1B1-D3AA58B641EA}" presName="vert1" presStyleCnt="0"/>
      <dgm:spPr/>
    </dgm:pt>
  </dgm:ptLst>
  <dgm:cxnLst>
    <dgm:cxn modelId="{806D6016-1954-5948-94CD-A4CE1C50A2C2}" type="presOf" srcId="{023E65B6-AD61-429E-96F2-859072A31604}" destId="{A2B9E7A0-F856-6744-BA75-51BC652DFE84}" srcOrd="0" destOrd="0" presId="urn:microsoft.com/office/officeart/2008/layout/LinedList"/>
    <dgm:cxn modelId="{E7FE7033-2D36-584B-AE68-51EA72F9B7F6}" type="presOf" srcId="{4B378552-97A4-4703-8265-2536334EFBB8}" destId="{3FB941B1-DF65-ED41-BE3E-567A0772FC00}" srcOrd="0" destOrd="0" presId="urn:microsoft.com/office/officeart/2008/layout/LinedList"/>
    <dgm:cxn modelId="{0200854C-0360-4B8B-B2DE-74CDCE95D3B6}" srcId="{023E65B6-AD61-429E-96F2-859072A31604}" destId="{0A680A07-E37B-4686-8FD7-58558EF1975A}" srcOrd="2" destOrd="0" parTransId="{E720880F-3D8D-426C-8323-393EA5E7A5E2}" sibTransId="{6781F9E4-6430-4DB9-A1EB-49EF4701F918}"/>
    <dgm:cxn modelId="{A1BA0F80-B1E4-4FC0-85D5-670981D75BDE}" srcId="{023E65B6-AD61-429E-96F2-859072A31604}" destId="{4B378552-97A4-4703-8265-2536334EFBB8}" srcOrd="1" destOrd="0" parTransId="{656AED1E-7317-4851-8069-D4B79B235EC9}" sibTransId="{D09AD9A7-874B-4AFC-AD88-A1A9F208CFE6}"/>
    <dgm:cxn modelId="{EF3E2583-ED82-5F4E-94DB-A809A363191F}" type="presOf" srcId="{0A680A07-E37B-4686-8FD7-58558EF1975A}" destId="{E001C9F1-2776-2743-B404-829146D73B90}" srcOrd="0" destOrd="0" presId="urn:microsoft.com/office/officeart/2008/layout/LinedList"/>
    <dgm:cxn modelId="{D0721E9D-D421-40A4-A16F-49916CEFC559}" srcId="{023E65B6-AD61-429E-96F2-859072A31604}" destId="{40578B53-556D-4E46-A1B1-D3AA58B641EA}" srcOrd="3" destOrd="0" parTransId="{5ADF11A9-E954-4274-A2E3-1C840CFFC02B}" sibTransId="{7184960D-B143-4A85-9710-0AD1E53334C2}"/>
    <dgm:cxn modelId="{3AC616C9-4A86-3D4D-9F10-E889DEF3935C}" type="presOf" srcId="{AD84A071-EA8D-467E-8226-A0476E09616B}" destId="{4F7E6AAD-D769-0B41-8025-9D998302EFAA}" srcOrd="0" destOrd="0" presId="urn:microsoft.com/office/officeart/2008/layout/LinedList"/>
    <dgm:cxn modelId="{82A81ACF-03B6-8B45-AB99-D83FBA93C3E4}" type="presOf" srcId="{40578B53-556D-4E46-A1B1-D3AA58B641EA}" destId="{EF9EDB7C-B383-BE4B-989B-705170AD9A4B}" srcOrd="0" destOrd="0" presId="urn:microsoft.com/office/officeart/2008/layout/LinedList"/>
    <dgm:cxn modelId="{FC2F1DD1-6D94-4B2E-B0DA-D702DDC06984}" srcId="{023E65B6-AD61-429E-96F2-859072A31604}" destId="{AD84A071-EA8D-467E-8226-A0476E09616B}" srcOrd="0" destOrd="0" parTransId="{AC7B48C8-FC9D-49DC-90C9-425711E6E7EA}" sibTransId="{D8BF2B2F-EB17-4FD3-8713-53591DEC2714}"/>
    <dgm:cxn modelId="{F05B2695-E708-AD48-B1B8-D321AC504868}" type="presParOf" srcId="{A2B9E7A0-F856-6744-BA75-51BC652DFE84}" destId="{E3846886-EAA2-D34A-A24F-F219A0FBF8B6}" srcOrd="0" destOrd="0" presId="urn:microsoft.com/office/officeart/2008/layout/LinedList"/>
    <dgm:cxn modelId="{BF567340-A937-A246-8663-61C9494A9FFB}" type="presParOf" srcId="{A2B9E7A0-F856-6744-BA75-51BC652DFE84}" destId="{EC6ABED6-2D0D-0F43-9FC8-17FCE926781F}" srcOrd="1" destOrd="0" presId="urn:microsoft.com/office/officeart/2008/layout/LinedList"/>
    <dgm:cxn modelId="{CD35EF84-4EB6-0E4D-BCE5-1D5D1BC175E3}" type="presParOf" srcId="{EC6ABED6-2D0D-0F43-9FC8-17FCE926781F}" destId="{4F7E6AAD-D769-0B41-8025-9D998302EFAA}" srcOrd="0" destOrd="0" presId="urn:microsoft.com/office/officeart/2008/layout/LinedList"/>
    <dgm:cxn modelId="{32EB8251-5B54-AA4A-A43C-FC0D63EEFF73}" type="presParOf" srcId="{EC6ABED6-2D0D-0F43-9FC8-17FCE926781F}" destId="{5EF25841-A953-E44C-A2CD-2994150BE29A}" srcOrd="1" destOrd="0" presId="urn:microsoft.com/office/officeart/2008/layout/LinedList"/>
    <dgm:cxn modelId="{AE369091-3496-A54E-9AAC-553825BD7D4F}" type="presParOf" srcId="{A2B9E7A0-F856-6744-BA75-51BC652DFE84}" destId="{1F30C152-3156-6E42-A613-D99F592CD352}" srcOrd="2" destOrd="0" presId="urn:microsoft.com/office/officeart/2008/layout/LinedList"/>
    <dgm:cxn modelId="{E9B36750-AA38-2842-93E7-9E3C16D27464}" type="presParOf" srcId="{A2B9E7A0-F856-6744-BA75-51BC652DFE84}" destId="{98431C8E-53CD-FF48-81AB-8C370BBFFD48}" srcOrd="3" destOrd="0" presId="urn:microsoft.com/office/officeart/2008/layout/LinedList"/>
    <dgm:cxn modelId="{6CF3BB67-A0F0-EF4D-B2AF-AFF5B3533F7F}" type="presParOf" srcId="{98431C8E-53CD-FF48-81AB-8C370BBFFD48}" destId="{3FB941B1-DF65-ED41-BE3E-567A0772FC00}" srcOrd="0" destOrd="0" presId="urn:microsoft.com/office/officeart/2008/layout/LinedList"/>
    <dgm:cxn modelId="{E5DEB432-6339-7F41-A226-5F5CEE53EC5D}" type="presParOf" srcId="{98431C8E-53CD-FF48-81AB-8C370BBFFD48}" destId="{2E59A8A6-57B8-B643-BA62-13E0B62D120C}" srcOrd="1" destOrd="0" presId="urn:microsoft.com/office/officeart/2008/layout/LinedList"/>
    <dgm:cxn modelId="{46BF20CD-ABCC-9943-B844-90852A18D1A5}" type="presParOf" srcId="{A2B9E7A0-F856-6744-BA75-51BC652DFE84}" destId="{7A80B419-4A3F-6F49-A39B-CD0DE15888C8}" srcOrd="4" destOrd="0" presId="urn:microsoft.com/office/officeart/2008/layout/LinedList"/>
    <dgm:cxn modelId="{19908F23-E53C-9A4D-876F-331E287A3428}" type="presParOf" srcId="{A2B9E7A0-F856-6744-BA75-51BC652DFE84}" destId="{5AF58B58-A278-4848-BEAA-36656703EA75}" srcOrd="5" destOrd="0" presId="urn:microsoft.com/office/officeart/2008/layout/LinedList"/>
    <dgm:cxn modelId="{1FB04946-8397-084D-AEF5-FF2C7C8E7D54}" type="presParOf" srcId="{5AF58B58-A278-4848-BEAA-36656703EA75}" destId="{E001C9F1-2776-2743-B404-829146D73B90}" srcOrd="0" destOrd="0" presId="urn:microsoft.com/office/officeart/2008/layout/LinedList"/>
    <dgm:cxn modelId="{F5B467A9-3215-5E4C-A790-47A3B204C69D}" type="presParOf" srcId="{5AF58B58-A278-4848-BEAA-36656703EA75}" destId="{3220AA60-55BA-9348-804C-0AA473D66078}" srcOrd="1" destOrd="0" presId="urn:microsoft.com/office/officeart/2008/layout/LinedList"/>
    <dgm:cxn modelId="{20C50DD5-06D0-7240-BF46-0C1D34269EC4}" type="presParOf" srcId="{A2B9E7A0-F856-6744-BA75-51BC652DFE84}" destId="{B72073AC-DC41-4F42-B661-0C9D3545649C}" srcOrd="6" destOrd="0" presId="urn:microsoft.com/office/officeart/2008/layout/LinedList"/>
    <dgm:cxn modelId="{81A6E30C-84E9-B240-9499-D5EF0697CAE1}" type="presParOf" srcId="{A2B9E7A0-F856-6744-BA75-51BC652DFE84}" destId="{A0761D6B-476B-2D47-8EF5-E6EB98E63C3F}" srcOrd="7" destOrd="0" presId="urn:microsoft.com/office/officeart/2008/layout/LinedList"/>
    <dgm:cxn modelId="{63955342-127E-F84F-A5F6-E26BBEC3168E}" type="presParOf" srcId="{A0761D6B-476B-2D47-8EF5-E6EB98E63C3F}" destId="{EF9EDB7C-B383-BE4B-989B-705170AD9A4B}" srcOrd="0" destOrd="0" presId="urn:microsoft.com/office/officeart/2008/layout/LinedList"/>
    <dgm:cxn modelId="{470D3061-F7AF-5D41-ABAF-12B411875C6F}" type="presParOf" srcId="{A0761D6B-476B-2D47-8EF5-E6EB98E63C3F}" destId="{2A5318F0-B500-0849-A8F3-4F5BC02371D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3CFAF4A-1A59-4C05-9563-2EF5A593EA4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23C30EC-6C55-48DD-AF77-5470E8C22D9C}">
      <dgm:prSet/>
      <dgm:spPr/>
      <dgm:t>
        <a:bodyPr/>
        <a:lstStyle/>
        <a:p>
          <a:r>
            <a:rPr lang="en-US"/>
            <a:t>- Recruitment: Focus on cultural fit</a:t>
          </a:r>
        </a:p>
      </dgm:t>
    </dgm:pt>
    <dgm:pt modelId="{7787F410-8979-4EB7-9957-EA0D5B3E94F9}" type="parTrans" cxnId="{4CB091F8-9C6A-4570-92B3-BD8B06188F48}">
      <dgm:prSet/>
      <dgm:spPr/>
      <dgm:t>
        <a:bodyPr/>
        <a:lstStyle/>
        <a:p>
          <a:endParaRPr lang="en-US"/>
        </a:p>
      </dgm:t>
    </dgm:pt>
    <dgm:pt modelId="{42F1A720-C9A7-4FD6-AA44-C281FA2C5892}" type="sibTrans" cxnId="{4CB091F8-9C6A-4570-92B3-BD8B06188F48}">
      <dgm:prSet/>
      <dgm:spPr/>
      <dgm:t>
        <a:bodyPr/>
        <a:lstStyle/>
        <a:p>
          <a:endParaRPr lang="en-US"/>
        </a:p>
      </dgm:t>
    </dgm:pt>
    <dgm:pt modelId="{05E2F241-C00A-4954-97FC-E71C7286F1E6}">
      <dgm:prSet/>
      <dgm:spPr/>
      <dgm:t>
        <a:bodyPr/>
        <a:lstStyle/>
        <a:p>
          <a:r>
            <a:rPr lang="en-US"/>
            <a:t>- Retention Strategies: Career development plans</a:t>
          </a:r>
        </a:p>
      </dgm:t>
    </dgm:pt>
    <dgm:pt modelId="{6D63F4A3-4995-46B7-9E35-F763C44ECCA8}" type="parTrans" cxnId="{6F070A47-F868-4C8D-849E-E8FFDC362A71}">
      <dgm:prSet/>
      <dgm:spPr/>
      <dgm:t>
        <a:bodyPr/>
        <a:lstStyle/>
        <a:p>
          <a:endParaRPr lang="en-US"/>
        </a:p>
      </dgm:t>
    </dgm:pt>
    <dgm:pt modelId="{74D6EADE-CF0D-4079-B8FF-C23399476AA8}" type="sibTrans" cxnId="{6F070A47-F868-4C8D-849E-E8FFDC362A71}">
      <dgm:prSet/>
      <dgm:spPr/>
      <dgm:t>
        <a:bodyPr/>
        <a:lstStyle/>
        <a:p>
          <a:endParaRPr lang="en-US"/>
        </a:p>
      </dgm:t>
    </dgm:pt>
    <dgm:pt modelId="{5F817AB8-0245-4540-98E6-28579ECACA28}">
      <dgm:prSet/>
      <dgm:spPr/>
      <dgm:t>
        <a:bodyPr/>
        <a:lstStyle/>
        <a:p>
          <a:r>
            <a:rPr lang="en-US"/>
            <a:t>- Employee Engagement: Incentives and positive culture</a:t>
          </a:r>
        </a:p>
      </dgm:t>
    </dgm:pt>
    <dgm:pt modelId="{F0636696-5DA6-40B6-8EC7-9E408C7DCC50}" type="parTrans" cxnId="{8E1EDBFC-8F78-449E-84DC-2683A46F8E61}">
      <dgm:prSet/>
      <dgm:spPr/>
      <dgm:t>
        <a:bodyPr/>
        <a:lstStyle/>
        <a:p>
          <a:endParaRPr lang="en-US"/>
        </a:p>
      </dgm:t>
    </dgm:pt>
    <dgm:pt modelId="{9D0AF81E-30FE-41ED-8CAC-16C4BF4DD8EC}" type="sibTrans" cxnId="{8E1EDBFC-8F78-449E-84DC-2683A46F8E61}">
      <dgm:prSet/>
      <dgm:spPr/>
      <dgm:t>
        <a:bodyPr/>
        <a:lstStyle/>
        <a:p>
          <a:endParaRPr lang="en-US"/>
        </a:p>
      </dgm:t>
    </dgm:pt>
    <dgm:pt modelId="{8CF46AFE-2D5F-CB4A-89DE-F4A6C6EAAD90}" type="pres">
      <dgm:prSet presAssocID="{83CFAF4A-1A59-4C05-9563-2EF5A593EA43}" presName="linear" presStyleCnt="0">
        <dgm:presLayoutVars>
          <dgm:animLvl val="lvl"/>
          <dgm:resizeHandles val="exact"/>
        </dgm:presLayoutVars>
      </dgm:prSet>
      <dgm:spPr/>
    </dgm:pt>
    <dgm:pt modelId="{D04D5535-31B1-5048-9921-C7E474824C12}" type="pres">
      <dgm:prSet presAssocID="{523C30EC-6C55-48DD-AF77-5470E8C22D9C}" presName="parentText" presStyleLbl="node1" presStyleIdx="0" presStyleCnt="3">
        <dgm:presLayoutVars>
          <dgm:chMax val="0"/>
          <dgm:bulletEnabled val="1"/>
        </dgm:presLayoutVars>
      </dgm:prSet>
      <dgm:spPr/>
    </dgm:pt>
    <dgm:pt modelId="{34374D2B-16EC-1240-9346-257AD2381530}" type="pres">
      <dgm:prSet presAssocID="{42F1A720-C9A7-4FD6-AA44-C281FA2C5892}" presName="spacer" presStyleCnt="0"/>
      <dgm:spPr/>
    </dgm:pt>
    <dgm:pt modelId="{206654FF-C830-4D43-B08C-567759BAADEA}" type="pres">
      <dgm:prSet presAssocID="{05E2F241-C00A-4954-97FC-E71C7286F1E6}" presName="parentText" presStyleLbl="node1" presStyleIdx="1" presStyleCnt="3">
        <dgm:presLayoutVars>
          <dgm:chMax val="0"/>
          <dgm:bulletEnabled val="1"/>
        </dgm:presLayoutVars>
      </dgm:prSet>
      <dgm:spPr/>
    </dgm:pt>
    <dgm:pt modelId="{18B5DB8F-5EA0-A241-B5FE-E05628F73203}" type="pres">
      <dgm:prSet presAssocID="{74D6EADE-CF0D-4079-B8FF-C23399476AA8}" presName="spacer" presStyleCnt="0"/>
      <dgm:spPr/>
    </dgm:pt>
    <dgm:pt modelId="{F65D3218-BD86-2043-8479-42323BCC8ED2}" type="pres">
      <dgm:prSet presAssocID="{5F817AB8-0245-4540-98E6-28579ECACA28}" presName="parentText" presStyleLbl="node1" presStyleIdx="2" presStyleCnt="3">
        <dgm:presLayoutVars>
          <dgm:chMax val="0"/>
          <dgm:bulletEnabled val="1"/>
        </dgm:presLayoutVars>
      </dgm:prSet>
      <dgm:spPr/>
    </dgm:pt>
  </dgm:ptLst>
  <dgm:cxnLst>
    <dgm:cxn modelId="{24B03801-71B0-7042-ADCC-B597BB161A61}" type="presOf" srcId="{523C30EC-6C55-48DD-AF77-5470E8C22D9C}" destId="{D04D5535-31B1-5048-9921-C7E474824C12}" srcOrd="0" destOrd="0" presId="urn:microsoft.com/office/officeart/2005/8/layout/vList2"/>
    <dgm:cxn modelId="{B7E54610-AD07-2A42-A29F-EB9D9AEA1C46}" type="presOf" srcId="{83CFAF4A-1A59-4C05-9563-2EF5A593EA43}" destId="{8CF46AFE-2D5F-CB4A-89DE-F4A6C6EAAD90}" srcOrd="0" destOrd="0" presId="urn:microsoft.com/office/officeart/2005/8/layout/vList2"/>
    <dgm:cxn modelId="{C69FC520-0C30-784A-9333-896C6371BB86}" type="presOf" srcId="{5F817AB8-0245-4540-98E6-28579ECACA28}" destId="{F65D3218-BD86-2043-8479-42323BCC8ED2}" srcOrd="0" destOrd="0" presId="urn:microsoft.com/office/officeart/2005/8/layout/vList2"/>
    <dgm:cxn modelId="{6F070A47-F868-4C8D-849E-E8FFDC362A71}" srcId="{83CFAF4A-1A59-4C05-9563-2EF5A593EA43}" destId="{05E2F241-C00A-4954-97FC-E71C7286F1E6}" srcOrd="1" destOrd="0" parTransId="{6D63F4A3-4995-46B7-9E35-F763C44ECCA8}" sibTransId="{74D6EADE-CF0D-4079-B8FF-C23399476AA8}"/>
    <dgm:cxn modelId="{6BFB22B9-BF11-7340-BF43-84BCA24741EB}" type="presOf" srcId="{05E2F241-C00A-4954-97FC-E71C7286F1E6}" destId="{206654FF-C830-4D43-B08C-567759BAADEA}" srcOrd="0" destOrd="0" presId="urn:microsoft.com/office/officeart/2005/8/layout/vList2"/>
    <dgm:cxn modelId="{4CB091F8-9C6A-4570-92B3-BD8B06188F48}" srcId="{83CFAF4A-1A59-4C05-9563-2EF5A593EA43}" destId="{523C30EC-6C55-48DD-AF77-5470E8C22D9C}" srcOrd="0" destOrd="0" parTransId="{7787F410-8979-4EB7-9957-EA0D5B3E94F9}" sibTransId="{42F1A720-C9A7-4FD6-AA44-C281FA2C5892}"/>
    <dgm:cxn modelId="{8E1EDBFC-8F78-449E-84DC-2683A46F8E61}" srcId="{83CFAF4A-1A59-4C05-9563-2EF5A593EA43}" destId="{5F817AB8-0245-4540-98E6-28579ECACA28}" srcOrd="2" destOrd="0" parTransId="{F0636696-5DA6-40B6-8EC7-9E408C7DCC50}" sibTransId="{9D0AF81E-30FE-41ED-8CAC-16C4BF4DD8EC}"/>
    <dgm:cxn modelId="{DD05E69E-9479-274B-B3AE-714F862D7DDC}" type="presParOf" srcId="{8CF46AFE-2D5F-CB4A-89DE-F4A6C6EAAD90}" destId="{D04D5535-31B1-5048-9921-C7E474824C12}" srcOrd="0" destOrd="0" presId="urn:microsoft.com/office/officeart/2005/8/layout/vList2"/>
    <dgm:cxn modelId="{2995D2A6-DFF1-0B4D-9068-3D5AAC184944}" type="presParOf" srcId="{8CF46AFE-2D5F-CB4A-89DE-F4A6C6EAAD90}" destId="{34374D2B-16EC-1240-9346-257AD2381530}" srcOrd="1" destOrd="0" presId="urn:microsoft.com/office/officeart/2005/8/layout/vList2"/>
    <dgm:cxn modelId="{AB5CBDC6-BF97-8747-B2FD-C88BEF2A8415}" type="presParOf" srcId="{8CF46AFE-2D5F-CB4A-89DE-F4A6C6EAAD90}" destId="{206654FF-C830-4D43-B08C-567759BAADEA}" srcOrd="2" destOrd="0" presId="urn:microsoft.com/office/officeart/2005/8/layout/vList2"/>
    <dgm:cxn modelId="{6909A55F-21FC-194D-A2FD-88031847D8A6}" type="presParOf" srcId="{8CF46AFE-2D5F-CB4A-89DE-F4A6C6EAAD90}" destId="{18B5DB8F-5EA0-A241-B5FE-E05628F73203}" srcOrd="3" destOrd="0" presId="urn:microsoft.com/office/officeart/2005/8/layout/vList2"/>
    <dgm:cxn modelId="{481D6A4C-7BE5-DA46-BA6F-1724578981B1}" type="presParOf" srcId="{8CF46AFE-2D5F-CB4A-89DE-F4A6C6EAAD90}" destId="{F65D3218-BD86-2043-8479-42323BCC8ED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62E2E31-4658-4416-BBA2-C8CE3AB12316}"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50942B74-A30F-4B08-8441-C96E9201FF79}">
      <dgm:prSet/>
      <dgm:spPr/>
      <dgm:t>
        <a:bodyPr/>
        <a:lstStyle/>
        <a:p>
          <a:r>
            <a:rPr lang="en-US"/>
            <a:t>McDonald's AI-powered chatbot, Ask Pickles, was created to help staff members with HR-related questions, rules, and workplace protocols. It lessens the effort on HR professionals by offering prompt answers to frequently asked queries including payroll, benefits, scheduling, and corporate policies. Ask Pickles improves employee satisfaction, increases productivity, and aids in staff retention by simplifying internal communication and providing rapid, easily available information.</a:t>
          </a:r>
        </a:p>
      </dgm:t>
    </dgm:pt>
    <dgm:pt modelId="{301DF5D0-FEC9-4E73-BCAF-0359ED3A2620}" type="parTrans" cxnId="{CB8543B3-E767-4791-BD52-62344AD5CDB6}">
      <dgm:prSet/>
      <dgm:spPr/>
      <dgm:t>
        <a:bodyPr/>
        <a:lstStyle/>
        <a:p>
          <a:endParaRPr lang="en-US"/>
        </a:p>
      </dgm:t>
    </dgm:pt>
    <dgm:pt modelId="{817627CA-3E05-4AB4-87AA-28429235D4DE}" type="sibTrans" cxnId="{CB8543B3-E767-4791-BD52-62344AD5CDB6}">
      <dgm:prSet/>
      <dgm:spPr/>
      <dgm:t>
        <a:bodyPr/>
        <a:lstStyle/>
        <a:p>
          <a:endParaRPr lang="en-US"/>
        </a:p>
      </dgm:t>
    </dgm:pt>
    <dgm:pt modelId="{7DD04B15-0C44-48AF-9433-49699DBFD0A8}">
      <dgm:prSet/>
      <dgm:spPr/>
      <dgm:t>
        <a:bodyPr/>
        <a:lstStyle/>
        <a:p>
          <a:r>
            <a:rPr lang="en-US"/>
            <a:t>McDonald's is using Google Cloud's capabilities rather than doing it alone.</a:t>
          </a:r>
        </a:p>
      </dgm:t>
    </dgm:pt>
    <dgm:pt modelId="{E70003CD-BA20-4471-95AD-A206C3DC8CF1}" type="parTrans" cxnId="{E462A07A-2A07-433E-8E4C-C23677F6EABC}">
      <dgm:prSet/>
      <dgm:spPr/>
      <dgm:t>
        <a:bodyPr/>
        <a:lstStyle/>
        <a:p>
          <a:endParaRPr lang="en-US"/>
        </a:p>
      </dgm:t>
    </dgm:pt>
    <dgm:pt modelId="{53B2212A-541B-4432-A443-CE80EC3D678D}" type="sibTrans" cxnId="{E462A07A-2A07-433E-8E4C-C23677F6EABC}">
      <dgm:prSet/>
      <dgm:spPr/>
      <dgm:t>
        <a:bodyPr/>
        <a:lstStyle/>
        <a:p>
          <a:endParaRPr lang="en-US"/>
        </a:p>
      </dgm:t>
    </dgm:pt>
    <dgm:pt modelId="{0CC992A7-E974-49D4-8F5F-607EF6F406ED}">
      <dgm:prSet/>
      <dgm:spPr/>
      <dgm:t>
        <a:bodyPr/>
        <a:lstStyle/>
        <a:p>
          <a:r>
            <a:rPr lang="en-US" dirty="0"/>
            <a:t>This includes generative AI and data technologies, which are being implemented in McDonald's restaurants worldwide.</a:t>
          </a:r>
        </a:p>
      </dgm:t>
    </dgm:pt>
    <dgm:pt modelId="{8C061F26-D89E-462D-97C1-4083B15D184A}" type="parTrans" cxnId="{69F03D49-1942-4AD2-96AA-F0F41A07C7D9}">
      <dgm:prSet/>
      <dgm:spPr/>
      <dgm:t>
        <a:bodyPr/>
        <a:lstStyle/>
        <a:p>
          <a:endParaRPr lang="en-US"/>
        </a:p>
      </dgm:t>
    </dgm:pt>
    <dgm:pt modelId="{7691FBFE-F87A-45E3-B859-D256A5D15FC4}" type="sibTrans" cxnId="{69F03D49-1942-4AD2-96AA-F0F41A07C7D9}">
      <dgm:prSet/>
      <dgm:spPr/>
      <dgm:t>
        <a:bodyPr/>
        <a:lstStyle/>
        <a:p>
          <a:endParaRPr lang="en-US"/>
        </a:p>
      </dgm:t>
    </dgm:pt>
    <dgm:pt modelId="{08FC48D7-2FC0-452F-BA74-BE095385E472}">
      <dgm:prSet/>
      <dgm:spPr/>
      <dgm:t>
        <a:bodyPr/>
        <a:lstStyle/>
        <a:p>
          <a:r>
            <a:rPr lang="en-US"/>
            <a:t>It all comes down to making the fast-food industry smarter and more efficient.</a:t>
          </a:r>
        </a:p>
      </dgm:t>
    </dgm:pt>
    <dgm:pt modelId="{4CA5D489-3F3E-4E40-A3F9-F1A7C3D1F2A7}" type="parTrans" cxnId="{C25CFDF5-C8EE-469C-9C24-2DD0D25787CD}">
      <dgm:prSet/>
      <dgm:spPr/>
      <dgm:t>
        <a:bodyPr/>
        <a:lstStyle/>
        <a:p>
          <a:endParaRPr lang="en-US"/>
        </a:p>
      </dgm:t>
    </dgm:pt>
    <dgm:pt modelId="{A7B1F1A5-CB8A-4604-AB60-30926AB9D47F}" type="sibTrans" cxnId="{C25CFDF5-C8EE-469C-9C24-2DD0D25787CD}">
      <dgm:prSet/>
      <dgm:spPr/>
      <dgm:t>
        <a:bodyPr/>
        <a:lstStyle/>
        <a:p>
          <a:endParaRPr lang="en-US"/>
        </a:p>
      </dgm:t>
    </dgm:pt>
    <dgm:pt modelId="{A8E445E2-743E-491A-8BCB-4E67C23EF1F9}">
      <dgm:prSet/>
      <dgm:spPr/>
      <dgm:t>
        <a:bodyPr/>
        <a:lstStyle/>
        <a:p>
          <a:r>
            <a:rPr lang="en-US" dirty="0"/>
            <a:t>(</a:t>
          </a:r>
          <a:r>
            <a:rPr lang="en-US" dirty="0">
              <a:hlinkClick xmlns:r="http://schemas.openxmlformats.org/officeDocument/2006/relationships" r:id="rId1"/>
            </a:rPr>
            <a:t>https://vease.io/mcdonalds-google-ai-chatbot</a:t>
          </a:r>
          <a:r>
            <a:rPr lang="en-US" dirty="0"/>
            <a:t>).</a:t>
          </a:r>
        </a:p>
      </dgm:t>
    </dgm:pt>
    <dgm:pt modelId="{06D3C8C0-216F-4492-917B-2BD056121A60}" type="parTrans" cxnId="{C10766CD-8532-4673-BB68-7F8D460309E6}">
      <dgm:prSet/>
      <dgm:spPr/>
      <dgm:t>
        <a:bodyPr/>
        <a:lstStyle/>
        <a:p>
          <a:endParaRPr lang="en-US"/>
        </a:p>
      </dgm:t>
    </dgm:pt>
    <dgm:pt modelId="{BE8D7C74-E2EC-40EF-8DB5-2F7D52E6B65D}" type="sibTrans" cxnId="{C10766CD-8532-4673-BB68-7F8D460309E6}">
      <dgm:prSet/>
      <dgm:spPr/>
      <dgm:t>
        <a:bodyPr/>
        <a:lstStyle/>
        <a:p>
          <a:endParaRPr lang="en-US"/>
        </a:p>
      </dgm:t>
    </dgm:pt>
    <dgm:pt modelId="{13472768-FEC7-B940-B69E-EB9222F2A370}" type="pres">
      <dgm:prSet presAssocID="{D62E2E31-4658-4416-BBA2-C8CE3AB12316}" presName="vert0" presStyleCnt="0">
        <dgm:presLayoutVars>
          <dgm:dir/>
          <dgm:animOne val="branch"/>
          <dgm:animLvl val="lvl"/>
        </dgm:presLayoutVars>
      </dgm:prSet>
      <dgm:spPr/>
    </dgm:pt>
    <dgm:pt modelId="{D459B6D4-3E2D-CD42-8E38-A766B080C9E8}" type="pres">
      <dgm:prSet presAssocID="{50942B74-A30F-4B08-8441-C96E9201FF79}" presName="thickLine" presStyleLbl="alignNode1" presStyleIdx="0" presStyleCnt="5"/>
      <dgm:spPr/>
    </dgm:pt>
    <dgm:pt modelId="{C17F3E61-A9C1-994F-82CE-30888F8817C7}" type="pres">
      <dgm:prSet presAssocID="{50942B74-A30F-4B08-8441-C96E9201FF79}" presName="horz1" presStyleCnt="0"/>
      <dgm:spPr/>
    </dgm:pt>
    <dgm:pt modelId="{C7C007F8-655D-8B4E-A499-C9798C6DD2ED}" type="pres">
      <dgm:prSet presAssocID="{50942B74-A30F-4B08-8441-C96E9201FF79}" presName="tx1" presStyleLbl="revTx" presStyleIdx="0" presStyleCnt="5"/>
      <dgm:spPr/>
    </dgm:pt>
    <dgm:pt modelId="{609BD78B-D25E-0E41-B747-92ABAFA92242}" type="pres">
      <dgm:prSet presAssocID="{50942B74-A30F-4B08-8441-C96E9201FF79}" presName="vert1" presStyleCnt="0"/>
      <dgm:spPr/>
    </dgm:pt>
    <dgm:pt modelId="{A72F55E1-B9DF-A741-A023-4DBE2FA70FA6}" type="pres">
      <dgm:prSet presAssocID="{7DD04B15-0C44-48AF-9433-49699DBFD0A8}" presName="thickLine" presStyleLbl="alignNode1" presStyleIdx="1" presStyleCnt="5"/>
      <dgm:spPr/>
    </dgm:pt>
    <dgm:pt modelId="{23BE581F-7A4C-5B40-91E6-4E25D1147751}" type="pres">
      <dgm:prSet presAssocID="{7DD04B15-0C44-48AF-9433-49699DBFD0A8}" presName="horz1" presStyleCnt="0"/>
      <dgm:spPr/>
    </dgm:pt>
    <dgm:pt modelId="{0B22F74D-B736-3F4A-AD31-D4DE090034F3}" type="pres">
      <dgm:prSet presAssocID="{7DD04B15-0C44-48AF-9433-49699DBFD0A8}" presName="tx1" presStyleLbl="revTx" presStyleIdx="1" presStyleCnt="5"/>
      <dgm:spPr/>
    </dgm:pt>
    <dgm:pt modelId="{E14AB9CF-4757-4B46-8C5A-D32B99E91152}" type="pres">
      <dgm:prSet presAssocID="{7DD04B15-0C44-48AF-9433-49699DBFD0A8}" presName="vert1" presStyleCnt="0"/>
      <dgm:spPr/>
    </dgm:pt>
    <dgm:pt modelId="{DE305F84-DBFC-384D-A418-DABDA9E5D5C4}" type="pres">
      <dgm:prSet presAssocID="{0CC992A7-E974-49D4-8F5F-607EF6F406ED}" presName="thickLine" presStyleLbl="alignNode1" presStyleIdx="2" presStyleCnt="5"/>
      <dgm:spPr/>
    </dgm:pt>
    <dgm:pt modelId="{5FFF997F-AB13-FE4B-ADE9-4EF717984431}" type="pres">
      <dgm:prSet presAssocID="{0CC992A7-E974-49D4-8F5F-607EF6F406ED}" presName="horz1" presStyleCnt="0"/>
      <dgm:spPr/>
    </dgm:pt>
    <dgm:pt modelId="{C86C84D1-D525-1D44-83D8-F84BAAC51373}" type="pres">
      <dgm:prSet presAssocID="{0CC992A7-E974-49D4-8F5F-607EF6F406ED}" presName="tx1" presStyleLbl="revTx" presStyleIdx="2" presStyleCnt="5"/>
      <dgm:spPr/>
    </dgm:pt>
    <dgm:pt modelId="{4AF8097D-63D2-8442-89BD-7A12D03E96AA}" type="pres">
      <dgm:prSet presAssocID="{0CC992A7-E974-49D4-8F5F-607EF6F406ED}" presName="vert1" presStyleCnt="0"/>
      <dgm:spPr/>
    </dgm:pt>
    <dgm:pt modelId="{88C55B0D-55CD-2D4C-A054-C5E17E3EF313}" type="pres">
      <dgm:prSet presAssocID="{08FC48D7-2FC0-452F-BA74-BE095385E472}" presName="thickLine" presStyleLbl="alignNode1" presStyleIdx="3" presStyleCnt="5"/>
      <dgm:spPr/>
    </dgm:pt>
    <dgm:pt modelId="{C6369A29-7BE5-2441-B1FB-0891BE43D473}" type="pres">
      <dgm:prSet presAssocID="{08FC48D7-2FC0-452F-BA74-BE095385E472}" presName="horz1" presStyleCnt="0"/>
      <dgm:spPr/>
    </dgm:pt>
    <dgm:pt modelId="{774617C7-D13C-A94A-9D62-794AEA333DCE}" type="pres">
      <dgm:prSet presAssocID="{08FC48D7-2FC0-452F-BA74-BE095385E472}" presName="tx1" presStyleLbl="revTx" presStyleIdx="3" presStyleCnt="5"/>
      <dgm:spPr/>
    </dgm:pt>
    <dgm:pt modelId="{6D64A669-D1D0-BE43-8381-39D44F19446B}" type="pres">
      <dgm:prSet presAssocID="{08FC48D7-2FC0-452F-BA74-BE095385E472}" presName="vert1" presStyleCnt="0"/>
      <dgm:spPr/>
    </dgm:pt>
    <dgm:pt modelId="{8B61F3A7-51BA-584C-9451-10883E4BD96D}" type="pres">
      <dgm:prSet presAssocID="{A8E445E2-743E-491A-8BCB-4E67C23EF1F9}" presName="thickLine" presStyleLbl="alignNode1" presStyleIdx="4" presStyleCnt="5"/>
      <dgm:spPr/>
    </dgm:pt>
    <dgm:pt modelId="{D1018BFD-02F1-6D43-84A1-883F401C9E2C}" type="pres">
      <dgm:prSet presAssocID="{A8E445E2-743E-491A-8BCB-4E67C23EF1F9}" presName="horz1" presStyleCnt="0"/>
      <dgm:spPr/>
    </dgm:pt>
    <dgm:pt modelId="{D4101232-1F8F-A940-966B-607F8B0C45A4}" type="pres">
      <dgm:prSet presAssocID="{A8E445E2-743E-491A-8BCB-4E67C23EF1F9}" presName="tx1" presStyleLbl="revTx" presStyleIdx="4" presStyleCnt="5"/>
      <dgm:spPr/>
    </dgm:pt>
    <dgm:pt modelId="{FF00EE10-A7B4-E244-9BFB-790FC50975FD}" type="pres">
      <dgm:prSet presAssocID="{A8E445E2-743E-491A-8BCB-4E67C23EF1F9}" presName="vert1" presStyleCnt="0"/>
      <dgm:spPr/>
    </dgm:pt>
  </dgm:ptLst>
  <dgm:cxnLst>
    <dgm:cxn modelId="{BEBD6513-8331-7245-BE6E-763C63DB457F}" type="presOf" srcId="{A8E445E2-743E-491A-8BCB-4E67C23EF1F9}" destId="{D4101232-1F8F-A940-966B-607F8B0C45A4}" srcOrd="0" destOrd="0" presId="urn:microsoft.com/office/officeart/2008/layout/LinedList"/>
    <dgm:cxn modelId="{D99B091E-B909-5149-A158-50FA668C7B96}" type="presOf" srcId="{0CC992A7-E974-49D4-8F5F-607EF6F406ED}" destId="{C86C84D1-D525-1D44-83D8-F84BAAC51373}" srcOrd="0" destOrd="0" presId="urn:microsoft.com/office/officeart/2008/layout/LinedList"/>
    <dgm:cxn modelId="{69F03D49-1942-4AD2-96AA-F0F41A07C7D9}" srcId="{D62E2E31-4658-4416-BBA2-C8CE3AB12316}" destId="{0CC992A7-E974-49D4-8F5F-607EF6F406ED}" srcOrd="2" destOrd="0" parTransId="{8C061F26-D89E-462D-97C1-4083B15D184A}" sibTransId="{7691FBFE-F87A-45E3-B859-D256A5D15FC4}"/>
    <dgm:cxn modelId="{BA3B016B-C110-3045-A28C-78936C2E4234}" type="presOf" srcId="{D62E2E31-4658-4416-BBA2-C8CE3AB12316}" destId="{13472768-FEC7-B940-B69E-EB9222F2A370}" srcOrd="0" destOrd="0" presId="urn:microsoft.com/office/officeart/2008/layout/LinedList"/>
    <dgm:cxn modelId="{14A07676-F827-F54B-AC28-DF25D39809DD}" type="presOf" srcId="{08FC48D7-2FC0-452F-BA74-BE095385E472}" destId="{774617C7-D13C-A94A-9D62-794AEA333DCE}" srcOrd="0" destOrd="0" presId="urn:microsoft.com/office/officeart/2008/layout/LinedList"/>
    <dgm:cxn modelId="{E462A07A-2A07-433E-8E4C-C23677F6EABC}" srcId="{D62E2E31-4658-4416-BBA2-C8CE3AB12316}" destId="{7DD04B15-0C44-48AF-9433-49699DBFD0A8}" srcOrd="1" destOrd="0" parTransId="{E70003CD-BA20-4471-95AD-A206C3DC8CF1}" sibTransId="{53B2212A-541B-4432-A443-CE80EC3D678D}"/>
    <dgm:cxn modelId="{746A5F8E-02EE-A949-B966-191814D79AA1}" type="presOf" srcId="{50942B74-A30F-4B08-8441-C96E9201FF79}" destId="{C7C007F8-655D-8B4E-A499-C9798C6DD2ED}" srcOrd="0" destOrd="0" presId="urn:microsoft.com/office/officeart/2008/layout/LinedList"/>
    <dgm:cxn modelId="{CB8543B3-E767-4791-BD52-62344AD5CDB6}" srcId="{D62E2E31-4658-4416-BBA2-C8CE3AB12316}" destId="{50942B74-A30F-4B08-8441-C96E9201FF79}" srcOrd="0" destOrd="0" parTransId="{301DF5D0-FEC9-4E73-BCAF-0359ED3A2620}" sibTransId="{817627CA-3E05-4AB4-87AA-28429235D4DE}"/>
    <dgm:cxn modelId="{C10766CD-8532-4673-BB68-7F8D460309E6}" srcId="{D62E2E31-4658-4416-BBA2-C8CE3AB12316}" destId="{A8E445E2-743E-491A-8BCB-4E67C23EF1F9}" srcOrd="4" destOrd="0" parTransId="{06D3C8C0-216F-4492-917B-2BD056121A60}" sibTransId="{BE8D7C74-E2EC-40EF-8DB5-2F7D52E6B65D}"/>
    <dgm:cxn modelId="{C25CFDF5-C8EE-469C-9C24-2DD0D25787CD}" srcId="{D62E2E31-4658-4416-BBA2-C8CE3AB12316}" destId="{08FC48D7-2FC0-452F-BA74-BE095385E472}" srcOrd="3" destOrd="0" parTransId="{4CA5D489-3F3E-4E40-A3F9-F1A7C3D1F2A7}" sibTransId="{A7B1F1A5-CB8A-4604-AB60-30926AB9D47F}"/>
    <dgm:cxn modelId="{64A636F6-1625-0C42-BD92-C2FBB13F203D}" type="presOf" srcId="{7DD04B15-0C44-48AF-9433-49699DBFD0A8}" destId="{0B22F74D-B736-3F4A-AD31-D4DE090034F3}" srcOrd="0" destOrd="0" presId="urn:microsoft.com/office/officeart/2008/layout/LinedList"/>
    <dgm:cxn modelId="{5CE42DA1-985E-B648-96FB-96A353A3E07D}" type="presParOf" srcId="{13472768-FEC7-B940-B69E-EB9222F2A370}" destId="{D459B6D4-3E2D-CD42-8E38-A766B080C9E8}" srcOrd="0" destOrd="0" presId="urn:microsoft.com/office/officeart/2008/layout/LinedList"/>
    <dgm:cxn modelId="{028F8FF9-C45A-F244-8F32-C58F91C25662}" type="presParOf" srcId="{13472768-FEC7-B940-B69E-EB9222F2A370}" destId="{C17F3E61-A9C1-994F-82CE-30888F8817C7}" srcOrd="1" destOrd="0" presId="urn:microsoft.com/office/officeart/2008/layout/LinedList"/>
    <dgm:cxn modelId="{CB78E2BF-6939-3A4D-906A-E5A2B101ADC7}" type="presParOf" srcId="{C17F3E61-A9C1-994F-82CE-30888F8817C7}" destId="{C7C007F8-655D-8B4E-A499-C9798C6DD2ED}" srcOrd="0" destOrd="0" presId="urn:microsoft.com/office/officeart/2008/layout/LinedList"/>
    <dgm:cxn modelId="{5E179FDC-2A59-7340-B9AF-375D514EA5FA}" type="presParOf" srcId="{C17F3E61-A9C1-994F-82CE-30888F8817C7}" destId="{609BD78B-D25E-0E41-B747-92ABAFA92242}" srcOrd="1" destOrd="0" presId="urn:microsoft.com/office/officeart/2008/layout/LinedList"/>
    <dgm:cxn modelId="{D0BD3E53-CFAB-0D45-874B-F905C7A760D8}" type="presParOf" srcId="{13472768-FEC7-B940-B69E-EB9222F2A370}" destId="{A72F55E1-B9DF-A741-A023-4DBE2FA70FA6}" srcOrd="2" destOrd="0" presId="urn:microsoft.com/office/officeart/2008/layout/LinedList"/>
    <dgm:cxn modelId="{ECCCA53E-3B1F-B147-BAAB-F9B433FDAAC4}" type="presParOf" srcId="{13472768-FEC7-B940-B69E-EB9222F2A370}" destId="{23BE581F-7A4C-5B40-91E6-4E25D1147751}" srcOrd="3" destOrd="0" presId="urn:microsoft.com/office/officeart/2008/layout/LinedList"/>
    <dgm:cxn modelId="{5BD40831-D51E-CB4F-9C86-7E43CC717C70}" type="presParOf" srcId="{23BE581F-7A4C-5B40-91E6-4E25D1147751}" destId="{0B22F74D-B736-3F4A-AD31-D4DE090034F3}" srcOrd="0" destOrd="0" presId="urn:microsoft.com/office/officeart/2008/layout/LinedList"/>
    <dgm:cxn modelId="{7E79F0AF-554D-3142-972B-4F1A97758E9B}" type="presParOf" srcId="{23BE581F-7A4C-5B40-91E6-4E25D1147751}" destId="{E14AB9CF-4757-4B46-8C5A-D32B99E91152}" srcOrd="1" destOrd="0" presId="urn:microsoft.com/office/officeart/2008/layout/LinedList"/>
    <dgm:cxn modelId="{CDCCD920-1F35-7943-A2D5-2E3C8C2EA16C}" type="presParOf" srcId="{13472768-FEC7-B940-B69E-EB9222F2A370}" destId="{DE305F84-DBFC-384D-A418-DABDA9E5D5C4}" srcOrd="4" destOrd="0" presId="urn:microsoft.com/office/officeart/2008/layout/LinedList"/>
    <dgm:cxn modelId="{2257E44F-7123-9A4B-9061-3120D272415B}" type="presParOf" srcId="{13472768-FEC7-B940-B69E-EB9222F2A370}" destId="{5FFF997F-AB13-FE4B-ADE9-4EF717984431}" srcOrd="5" destOrd="0" presId="urn:microsoft.com/office/officeart/2008/layout/LinedList"/>
    <dgm:cxn modelId="{D6092766-A99A-B241-9AB4-D20D1D5AFC29}" type="presParOf" srcId="{5FFF997F-AB13-FE4B-ADE9-4EF717984431}" destId="{C86C84D1-D525-1D44-83D8-F84BAAC51373}" srcOrd="0" destOrd="0" presId="urn:microsoft.com/office/officeart/2008/layout/LinedList"/>
    <dgm:cxn modelId="{DE886317-C36D-2E49-B802-7175553F3D17}" type="presParOf" srcId="{5FFF997F-AB13-FE4B-ADE9-4EF717984431}" destId="{4AF8097D-63D2-8442-89BD-7A12D03E96AA}" srcOrd="1" destOrd="0" presId="urn:microsoft.com/office/officeart/2008/layout/LinedList"/>
    <dgm:cxn modelId="{5852DB0B-820E-6A4D-8C5B-8EBC8DEF1890}" type="presParOf" srcId="{13472768-FEC7-B940-B69E-EB9222F2A370}" destId="{88C55B0D-55CD-2D4C-A054-C5E17E3EF313}" srcOrd="6" destOrd="0" presId="urn:microsoft.com/office/officeart/2008/layout/LinedList"/>
    <dgm:cxn modelId="{59C3E8DB-E195-4F4C-AFF7-AE2CA445405A}" type="presParOf" srcId="{13472768-FEC7-B940-B69E-EB9222F2A370}" destId="{C6369A29-7BE5-2441-B1FB-0891BE43D473}" srcOrd="7" destOrd="0" presId="urn:microsoft.com/office/officeart/2008/layout/LinedList"/>
    <dgm:cxn modelId="{9560C6E3-AAF4-C948-BE6B-CFEE03CFF03C}" type="presParOf" srcId="{C6369A29-7BE5-2441-B1FB-0891BE43D473}" destId="{774617C7-D13C-A94A-9D62-794AEA333DCE}" srcOrd="0" destOrd="0" presId="urn:microsoft.com/office/officeart/2008/layout/LinedList"/>
    <dgm:cxn modelId="{9F2AE65A-D3E0-2E4D-886F-EB835A210E7F}" type="presParOf" srcId="{C6369A29-7BE5-2441-B1FB-0891BE43D473}" destId="{6D64A669-D1D0-BE43-8381-39D44F19446B}" srcOrd="1" destOrd="0" presId="urn:microsoft.com/office/officeart/2008/layout/LinedList"/>
    <dgm:cxn modelId="{614C36E6-F428-6945-AB7C-66C706C9F6F7}" type="presParOf" srcId="{13472768-FEC7-B940-B69E-EB9222F2A370}" destId="{8B61F3A7-51BA-584C-9451-10883E4BD96D}" srcOrd="8" destOrd="0" presId="urn:microsoft.com/office/officeart/2008/layout/LinedList"/>
    <dgm:cxn modelId="{00DD1206-FEA2-CF4F-A7DC-26E952ABFDB5}" type="presParOf" srcId="{13472768-FEC7-B940-B69E-EB9222F2A370}" destId="{D1018BFD-02F1-6D43-84A1-883F401C9E2C}" srcOrd="9" destOrd="0" presId="urn:microsoft.com/office/officeart/2008/layout/LinedList"/>
    <dgm:cxn modelId="{64E1B775-B737-5344-AC86-596D2C1758A8}" type="presParOf" srcId="{D1018BFD-02F1-6D43-84A1-883F401C9E2C}" destId="{D4101232-1F8F-A940-966B-607F8B0C45A4}" srcOrd="0" destOrd="0" presId="urn:microsoft.com/office/officeart/2008/layout/LinedList"/>
    <dgm:cxn modelId="{D93C712F-9D82-1A4F-9538-9AE15B77885B}" type="presParOf" srcId="{D1018BFD-02F1-6D43-84A1-883F401C9E2C}" destId="{FF00EE10-A7B4-E244-9BFB-790FC50975F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225DFBE-16A5-4875-8535-767A3EE36782}" type="doc">
      <dgm:prSet loTypeId="urn:microsoft.com/office/officeart/2008/layout/LinedList" loCatId="list" qsTypeId="urn:microsoft.com/office/officeart/2005/8/quickstyle/simple4" qsCatId="simple" csTypeId="urn:microsoft.com/office/officeart/2005/8/colors/accent6_2" csCatId="accent6" phldr="1"/>
      <dgm:spPr/>
      <dgm:t>
        <a:bodyPr/>
        <a:lstStyle/>
        <a:p>
          <a:endParaRPr lang="en-US"/>
        </a:p>
      </dgm:t>
    </dgm:pt>
    <dgm:pt modelId="{D779982F-7BD5-4C7B-9EF2-6315850719E9}">
      <dgm:prSet/>
      <dgm:spPr/>
      <dgm:t>
        <a:bodyPr/>
        <a:lstStyle/>
        <a:p>
          <a:pPr>
            <a:defRPr cap="all"/>
          </a:pPr>
          <a:r>
            <a:rPr lang="en-US"/>
            <a:t>Findings:</a:t>
          </a:r>
        </a:p>
      </dgm:t>
    </dgm:pt>
    <dgm:pt modelId="{365AFB54-4FD2-47FF-B9AD-5DC4B4F970A3}" type="parTrans" cxnId="{64E53B52-BC98-415A-B203-3DBDC7C8342B}">
      <dgm:prSet/>
      <dgm:spPr/>
      <dgm:t>
        <a:bodyPr/>
        <a:lstStyle/>
        <a:p>
          <a:endParaRPr lang="en-US"/>
        </a:p>
      </dgm:t>
    </dgm:pt>
    <dgm:pt modelId="{9075B253-89AC-4551-8A6E-3F539468495C}" type="sibTrans" cxnId="{64E53B52-BC98-415A-B203-3DBDC7C8342B}">
      <dgm:prSet/>
      <dgm:spPr/>
      <dgm:t>
        <a:bodyPr/>
        <a:lstStyle/>
        <a:p>
          <a:endParaRPr lang="en-US"/>
        </a:p>
      </dgm:t>
    </dgm:pt>
    <dgm:pt modelId="{65FF7B46-846E-40E6-9281-F9D1AB03B222}">
      <dgm:prSet/>
      <dgm:spPr/>
      <dgm:t>
        <a:bodyPr/>
        <a:lstStyle/>
        <a:p>
          <a:pPr>
            <a:defRPr cap="all"/>
          </a:pPr>
          <a:r>
            <a:rPr lang="en-US"/>
            <a:t>- Retention impacted by economic, tech, and social trends</a:t>
          </a:r>
        </a:p>
      </dgm:t>
    </dgm:pt>
    <dgm:pt modelId="{7FC58629-D94B-4566-B33C-800C5669DDF8}" type="parTrans" cxnId="{92C14ADF-1B7B-4103-B692-F6C99EB484EB}">
      <dgm:prSet/>
      <dgm:spPr/>
      <dgm:t>
        <a:bodyPr/>
        <a:lstStyle/>
        <a:p>
          <a:endParaRPr lang="en-US"/>
        </a:p>
      </dgm:t>
    </dgm:pt>
    <dgm:pt modelId="{FD4BA867-6A50-48EC-9DEF-CAC876FF394F}" type="sibTrans" cxnId="{92C14ADF-1B7B-4103-B692-F6C99EB484EB}">
      <dgm:prSet/>
      <dgm:spPr/>
      <dgm:t>
        <a:bodyPr/>
        <a:lstStyle/>
        <a:p>
          <a:endParaRPr lang="en-US"/>
        </a:p>
      </dgm:t>
    </dgm:pt>
    <dgm:pt modelId="{A50CC33C-5DB8-4468-996B-5E07AB09DE77}">
      <dgm:prSet/>
      <dgm:spPr/>
      <dgm:t>
        <a:bodyPr/>
        <a:lstStyle/>
        <a:p>
          <a:pPr>
            <a:defRPr cap="all"/>
          </a:pPr>
          <a:r>
            <a:rPr lang="en-US"/>
            <a:t>- Leadership crucial for satisfaction</a:t>
          </a:r>
        </a:p>
      </dgm:t>
    </dgm:pt>
    <dgm:pt modelId="{7C2EF6EC-BC3D-4682-B008-E354C00114C8}" type="parTrans" cxnId="{8AFF687F-E3F9-43D6-A3E8-87EF9F86309D}">
      <dgm:prSet/>
      <dgm:spPr/>
      <dgm:t>
        <a:bodyPr/>
        <a:lstStyle/>
        <a:p>
          <a:endParaRPr lang="en-US"/>
        </a:p>
      </dgm:t>
    </dgm:pt>
    <dgm:pt modelId="{8A7EF8E8-A072-4DBF-87AC-9860B46480FE}" type="sibTrans" cxnId="{8AFF687F-E3F9-43D6-A3E8-87EF9F86309D}">
      <dgm:prSet/>
      <dgm:spPr/>
      <dgm:t>
        <a:bodyPr/>
        <a:lstStyle/>
        <a:p>
          <a:endParaRPr lang="en-US"/>
        </a:p>
      </dgm:t>
    </dgm:pt>
    <dgm:pt modelId="{8CA8DBF5-C273-4B91-958E-E1353E52F9B6}">
      <dgm:prSet/>
      <dgm:spPr/>
      <dgm:t>
        <a:bodyPr/>
        <a:lstStyle/>
        <a:p>
          <a:pPr>
            <a:defRPr cap="all"/>
          </a:pPr>
          <a:r>
            <a:rPr lang="en-US"/>
            <a:t>- Training reduces turnover</a:t>
          </a:r>
        </a:p>
      </dgm:t>
    </dgm:pt>
    <dgm:pt modelId="{88B95778-19CB-4915-BD5F-E908FEC5F4D4}" type="parTrans" cxnId="{C9552FC2-D1D0-4155-9751-2D32AEE082A4}">
      <dgm:prSet/>
      <dgm:spPr/>
      <dgm:t>
        <a:bodyPr/>
        <a:lstStyle/>
        <a:p>
          <a:endParaRPr lang="en-US"/>
        </a:p>
      </dgm:t>
    </dgm:pt>
    <dgm:pt modelId="{6DBA2589-1211-4809-9323-C642530FED57}" type="sibTrans" cxnId="{C9552FC2-D1D0-4155-9751-2D32AEE082A4}">
      <dgm:prSet/>
      <dgm:spPr/>
      <dgm:t>
        <a:bodyPr/>
        <a:lstStyle/>
        <a:p>
          <a:endParaRPr lang="en-US"/>
        </a:p>
      </dgm:t>
    </dgm:pt>
    <dgm:pt modelId="{E2B249EA-CFD2-4C75-9575-32F79F430C6D}">
      <dgm:prSet/>
      <dgm:spPr/>
      <dgm:t>
        <a:bodyPr/>
        <a:lstStyle/>
        <a:p>
          <a:pPr>
            <a:defRPr cap="all"/>
          </a:pPr>
          <a:r>
            <a:rPr lang="en-US" dirty="0"/>
            <a:t>Recommendations:</a:t>
          </a:r>
        </a:p>
      </dgm:t>
    </dgm:pt>
    <dgm:pt modelId="{95A3EABD-9766-478B-BCF0-E0342D655ADC}" type="parTrans" cxnId="{5BA8DBB6-B433-4370-BBF7-46F58FBC5E7F}">
      <dgm:prSet/>
      <dgm:spPr/>
      <dgm:t>
        <a:bodyPr/>
        <a:lstStyle/>
        <a:p>
          <a:endParaRPr lang="en-US"/>
        </a:p>
      </dgm:t>
    </dgm:pt>
    <dgm:pt modelId="{ABEEA472-8791-42F0-9FB0-1BF252337399}" type="sibTrans" cxnId="{5BA8DBB6-B433-4370-BBF7-46F58FBC5E7F}">
      <dgm:prSet/>
      <dgm:spPr/>
      <dgm:t>
        <a:bodyPr/>
        <a:lstStyle/>
        <a:p>
          <a:endParaRPr lang="en-US"/>
        </a:p>
      </dgm:t>
    </dgm:pt>
    <dgm:pt modelId="{2C90A450-BDD7-424B-B346-590418796BCE}">
      <dgm:prSet/>
      <dgm:spPr/>
      <dgm:t>
        <a:bodyPr/>
        <a:lstStyle/>
        <a:p>
          <a:pPr>
            <a:defRPr cap="all"/>
          </a:pPr>
          <a:r>
            <a:rPr lang="en-US" dirty="0"/>
            <a:t>- Introduce mentorship programs</a:t>
          </a:r>
        </a:p>
      </dgm:t>
    </dgm:pt>
    <dgm:pt modelId="{12DC453A-7B94-43AF-9FA3-FF164861D2CA}" type="parTrans" cxnId="{0933DE6A-F383-4FCA-AD9F-BDA697C6A356}">
      <dgm:prSet/>
      <dgm:spPr/>
      <dgm:t>
        <a:bodyPr/>
        <a:lstStyle/>
        <a:p>
          <a:endParaRPr lang="en-US"/>
        </a:p>
      </dgm:t>
    </dgm:pt>
    <dgm:pt modelId="{3EEED513-17D3-440A-B6B8-CBB1B0B8437F}" type="sibTrans" cxnId="{0933DE6A-F383-4FCA-AD9F-BDA697C6A356}">
      <dgm:prSet/>
      <dgm:spPr/>
      <dgm:t>
        <a:bodyPr/>
        <a:lstStyle/>
        <a:p>
          <a:endParaRPr lang="en-US"/>
        </a:p>
      </dgm:t>
    </dgm:pt>
    <dgm:pt modelId="{4A1A07F5-B8AB-4880-A39C-66650C82FEB8}">
      <dgm:prSet/>
      <dgm:spPr/>
      <dgm:t>
        <a:bodyPr/>
        <a:lstStyle/>
        <a:p>
          <a:pPr>
            <a:defRPr cap="all"/>
          </a:pPr>
          <a:r>
            <a:rPr lang="en-US"/>
            <a:t>- Improve benefits and career paths</a:t>
          </a:r>
        </a:p>
      </dgm:t>
    </dgm:pt>
    <dgm:pt modelId="{AE153D46-F257-43BB-86B2-06B7B6F4A0FC}" type="parTrans" cxnId="{35F87EA4-4CCB-4726-8C8F-E0FF9F1AC559}">
      <dgm:prSet/>
      <dgm:spPr/>
      <dgm:t>
        <a:bodyPr/>
        <a:lstStyle/>
        <a:p>
          <a:endParaRPr lang="en-US"/>
        </a:p>
      </dgm:t>
    </dgm:pt>
    <dgm:pt modelId="{9AAD33E2-96F9-46AF-9E88-BCCC9E2CB377}" type="sibTrans" cxnId="{35F87EA4-4CCB-4726-8C8F-E0FF9F1AC559}">
      <dgm:prSet/>
      <dgm:spPr/>
      <dgm:t>
        <a:bodyPr/>
        <a:lstStyle/>
        <a:p>
          <a:endParaRPr lang="en-US"/>
        </a:p>
      </dgm:t>
    </dgm:pt>
    <dgm:pt modelId="{B5648D1B-7F9C-4DEA-BF41-76B501DCF9DF}">
      <dgm:prSet/>
      <dgm:spPr/>
      <dgm:t>
        <a:bodyPr/>
        <a:lstStyle/>
        <a:p>
          <a:pPr>
            <a:defRPr cap="all"/>
          </a:pPr>
          <a:r>
            <a:rPr lang="en-US"/>
            <a:t>- Use AI to optimize operations</a:t>
          </a:r>
        </a:p>
      </dgm:t>
    </dgm:pt>
    <dgm:pt modelId="{A9BF502D-9E0C-4B84-AE85-BBAC41E08179}" type="parTrans" cxnId="{D8068453-E79E-4AB4-8F7C-162020EA0690}">
      <dgm:prSet/>
      <dgm:spPr/>
      <dgm:t>
        <a:bodyPr/>
        <a:lstStyle/>
        <a:p>
          <a:endParaRPr lang="en-US"/>
        </a:p>
      </dgm:t>
    </dgm:pt>
    <dgm:pt modelId="{71FE1A44-242C-4F67-8630-A838DAF566E8}" type="sibTrans" cxnId="{D8068453-E79E-4AB4-8F7C-162020EA0690}">
      <dgm:prSet/>
      <dgm:spPr/>
      <dgm:t>
        <a:bodyPr/>
        <a:lstStyle/>
        <a:p>
          <a:endParaRPr lang="en-US"/>
        </a:p>
      </dgm:t>
    </dgm:pt>
    <dgm:pt modelId="{1685401F-63A9-8E4E-BA4B-A937008FC3E2}">
      <dgm:prSet/>
      <dgm:spPr/>
      <dgm:t>
        <a:bodyPr/>
        <a:lstStyle/>
        <a:p>
          <a:r>
            <a:rPr lang="en-GB" b="0" i="0" u="none" dirty="0"/>
            <a:t>To adapt, McDonald's must invest in reskilling programs, ensuring employees are trained to work alongside AI technology rather than being replaced by it.</a:t>
          </a:r>
          <a:endParaRPr lang="en-US" dirty="0"/>
        </a:p>
      </dgm:t>
    </dgm:pt>
    <dgm:pt modelId="{362AC3F3-C007-0748-893A-86436CD10A48}" type="parTrans" cxnId="{F64E2CFC-4160-E347-A596-3DCD5D47BA56}">
      <dgm:prSet/>
      <dgm:spPr/>
      <dgm:t>
        <a:bodyPr/>
        <a:lstStyle/>
        <a:p>
          <a:endParaRPr lang="en-GB"/>
        </a:p>
      </dgm:t>
    </dgm:pt>
    <dgm:pt modelId="{4DAE5439-A24C-2A4D-9258-8584E2882B64}" type="sibTrans" cxnId="{F64E2CFC-4160-E347-A596-3DCD5D47BA56}">
      <dgm:prSet/>
      <dgm:spPr/>
      <dgm:t>
        <a:bodyPr/>
        <a:lstStyle/>
        <a:p>
          <a:endParaRPr lang="en-GB"/>
        </a:p>
      </dgm:t>
    </dgm:pt>
    <dgm:pt modelId="{04D805AC-876C-C74F-9022-8C90AE4A1F15}">
      <dgm:prSet/>
      <dgm:spPr/>
      <dgm:t>
        <a:bodyPr/>
        <a:lstStyle/>
        <a:p>
          <a:r>
            <a:rPr lang="en-GB" b="0" i="0" u="none" dirty="0"/>
            <a:t>Additionally, AI can enhance recruitment by using data-driven insights to identify candidates who align with the company’s culture and long-term goals, reducing turnover and improving employee satisfaction.</a:t>
          </a:r>
          <a:endParaRPr lang="en-US" dirty="0"/>
        </a:p>
      </dgm:t>
    </dgm:pt>
    <dgm:pt modelId="{B26310CB-71F4-9A4F-B927-0BDABB6AB447}" type="parTrans" cxnId="{00A323FC-F593-7F44-9590-0317130C1E01}">
      <dgm:prSet/>
      <dgm:spPr/>
      <dgm:t>
        <a:bodyPr/>
        <a:lstStyle/>
        <a:p>
          <a:endParaRPr lang="en-GB"/>
        </a:p>
      </dgm:t>
    </dgm:pt>
    <dgm:pt modelId="{E907F2A0-0759-7140-A0C6-8A92307A3913}" type="sibTrans" cxnId="{00A323FC-F593-7F44-9590-0317130C1E01}">
      <dgm:prSet/>
      <dgm:spPr/>
      <dgm:t>
        <a:bodyPr/>
        <a:lstStyle/>
        <a:p>
          <a:endParaRPr lang="en-GB"/>
        </a:p>
      </dgm:t>
    </dgm:pt>
    <dgm:pt modelId="{A5B4273B-6E4C-7B4A-89A7-28ACA52F2A92}" type="pres">
      <dgm:prSet presAssocID="{B225DFBE-16A5-4875-8535-767A3EE36782}" presName="vert0" presStyleCnt="0">
        <dgm:presLayoutVars>
          <dgm:dir/>
          <dgm:animOne val="branch"/>
          <dgm:animLvl val="lvl"/>
        </dgm:presLayoutVars>
      </dgm:prSet>
      <dgm:spPr/>
    </dgm:pt>
    <dgm:pt modelId="{78881C0D-D03F-BC40-81C4-06AD91250320}" type="pres">
      <dgm:prSet presAssocID="{D779982F-7BD5-4C7B-9EF2-6315850719E9}" presName="thickLine" presStyleLbl="alignNode1" presStyleIdx="0" presStyleCnt="10"/>
      <dgm:spPr/>
    </dgm:pt>
    <dgm:pt modelId="{302A2DD8-C4AF-2F48-BE42-71E465E8DF7B}" type="pres">
      <dgm:prSet presAssocID="{D779982F-7BD5-4C7B-9EF2-6315850719E9}" presName="horz1" presStyleCnt="0"/>
      <dgm:spPr/>
    </dgm:pt>
    <dgm:pt modelId="{01E80CED-1D40-E547-8D34-560DCF473E79}" type="pres">
      <dgm:prSet presAssocID="{D779982F-7BD5-4C7B-9EF2-6315850719E9}" presName="tx1" presStyleLbl="revTx" presStyleIdx="0" presStyleCnt="10"/>
      <dgm:spPr/>
    </dgm:pt>
    <dgm:pt modelId="{A273CF47-F2F3-AE45-AED6-8D728F484155}" type="pres">
      <dgm:prSet presAssocID="{D779982F-7BD5-4C7B-9EF2-6315850719E9}" presName="vert1" presStyleCnt="0"/>
      <dgm:spPr/>
    </dgm:pt>
    <dgm:pt modelId="{F370DC65-5907-AC49-812D-35277F045F35}" type="pres">
      <dgm:prSet presAssocID="{65FF7B46-846E-40E6-9281-F9D1AB03B222}" presName="thickLine" presStyleLbl="alignNode1" presStyleIdx="1" presStyleCnt="10"/>
      <dgm:spPr/>
    </dgm:pt>
    <dgm:pt modelId="{DFE7D128-F539-D145-9EFB-AC159BCEA14C}" type="pres">
      <dgm:prSet presAssocID="{65FF7B46-846E-40E6-9281-F9D1AB03B222}" presName="horz1" presStyleCnt="0"/>
      <dgm:spPr/>
    </dgm:pt>
    <dgm:pt modelId="{1C48A141-BFB0-BD45-BD49-9CDD1742D074}" type="pres">
      <dgm:prSet presAssocID="{65FF7B46-846E-40E6-9281-F9D1AB03B222}" presName="tx1" presStyleLbl="revTx" presStyleIdx="1" presStyleCnt="10"/>
      <dgm:spPr/>
    </dgm:pt>
    <dgm:pt modelId="{EB4D6B9E-35D3-EE45-A96A-02DD47A82D8F}" type="pres">
      <dgm:prSet presAssocID="{65FF7B46-846E-40E6-9281-F9D1AB03B222}" presName="vert1" presStyleCnt="0"/>
      <dgm:spPr/>
    </dgm:pt>
    <dgm:pt modelId="{7553E289-7C44-104F-9054-18098545DC33}" type="pres">
      <dgm:prSet presAssocID="{A50CC33C-5DB8-4468-996B-5E07AB09DE77}" presName="thickLine" presStyleLbl="alignNode1" presStyleIdx="2" presStyleCnt="10"/>
      <dgm:spPr/>
    </dgm:pt>
    <dgm:pt modelId="{E65C537A-D4AF-6449-A0EE-5F4F0C410FAE}" type="pres">
      <dgm:prSet presAssocID="{A50CC33C-5DB8-4468-996B-5E07AB09DE77}" presName="horz1" presStyleCnt="0"/>
      <dgm:spPr/>
    </dgm:pt>
    <dgm:pt modelId="{31F5440B-B344-A641-B554-F491430C0DE6}" type="pres">
      <dgm:prSet presAssocID="{A50CC33C-5DB8-4468-996B-5E07AB09DE77}" presName="tx1" presStyleLbl="revTx" presStyleIdx="2" presStyleCnt="10"/>
      <dgm:spPr/>
    </dgm:pt>
    <dgm:pt modelId="{73661EC7-61B2-C54E-BF8E-332A90BA5116}" type="pres">
      <dgm:prSet presAssocID="{A50CC33C-5DB8-4468-996B-5E07AB09DE77}" presName="vert1" presStyleCnt="0"/>
      <dgm:spPr/>
    </dgm:pt>
    <dgm:pt modelId="{344231A9-483E-354E-83A3-88791C341FDA}" type="pres">
      <dgm:prSet presAssocID="{8CA8DBF5-C273-4B91-958E-E1353E52F9B6}" presName="thickLine" presStyleLbl="alignNode1" presStyleIdx="3" presStyleCnt="10"/>
      <dgm:spPr/>
    </dgm:pt>
    <dgm:pt modelId="{A293F5A7-DC70-D54F-97B8-846612712F0F}" type="pres">
      <dgm:prSet presAssocID="{8CA8DBF5-C273-4B91-958E-E1353E52F9B6}" presName="horz1" presStyleCnt="0"/>
      <dgm:spPr/>
    </dgm:pt>
    <dgm:pt modelId="{F116B768-D371-6D42-BB6D-01EFE5AC5174}" type="pres">
      <dgm:prSet presAssocID="{8CA8DBF5-C273-4B91-958E-E1353E52F9B6}" presName="tx1" presStyleLbl="revTx" presStyleIdx="3" presStyleCnt="10"/>
      <dgm:spPr/>
    </dgm:pt>
    <dgm:pt modelId="{30E35854-8B3A-F545-8DAB-7998C103B9BC}" type="pres">
      <dgm:prSet presAssocID="{8CA8DBF5-C273-4B91-958E-E1353E52F9B6}" presName="vert1" presStyleCnt="0"/>
      <dgm:spPr/>
    </dgm:pt>
    <dgm:pt modelId="{FEBEDA3C-F180-8C4A-A447-FAAAC2199D85}" type="pres">
      <dgm:prSet presAssocID="{E2B249EA-CFD2-4C75-9575-32F79F430C6D}" presName="thickLine" presStyleLbl="alignNode1" presStyleIdx="4" presStyleCnt="10"/>
      <dgm:spPr/>
    </dgm:pt>
    <dgm:pt modelId="{26CA4249-8969-4344-B748-8FE89332D0FA}" type="pres">
      <dgm:prSet presAssocID="{E2B249EA-CFD2-4C75-9575-32F79F430C6D}" presName="horz1" presStyleCnt="0"/>
      <dgm:spPr/>
    </dgm:pt>
    <dgm:pt modelId="{9434145C-6E1F-604E-921A-B732152B0867}" type="pres">
      <dgm:prSet presAssocID="{E2B249EA-CFD2-4C75-9575-32F79F430C6D}" presName="tx1" presStyleLbl="revTx" presStyleIdx="4" presStyleCnt="10"/>
      <dgm:spPr/>
    </dgm:pt>
    <dgm:pt modelId="{40F3FCA2-93D4-1848-9C12-E9AF21CE7A00}" type="pres">
      <dgm:prSet presAssocID="{E2B249EA-CFD2-4C75-9575-32F79F430C6D}" presName="vert1" presStyleCnt="0"/>
      <dgm:spPr/>
    </dgm:pt>
    <dgm:pt modelId="{C215427D-51CE-1946-AC59-F614E61E2DB5}" type="pres">
      <dgm:prSet presAssocID="{1685401F-63A9-8E4E-BA4B-A937008FC3E2}" presName="thickLine" presStyleLbl="alignNode1" presStyleIdx="5" presStyleCnt="10"/>
      <dgm:spPr/>
    </dgm:pt>
    <dgm:pt modelId="{AA0D8B94-DE2F-ED42-BB60-610E2EE954E0}" type="pres">
      <dgm:prSet presAssocID="{1685401F-63A9-8E4E-BA4B-A937008FC3E2}" presName="horz1" presStyleCnt="0"/>
      <dgm:spPr/>
    </dgm:pt>
    <dgm:pt modelId="{B1ECE885-24A4-AB48-A885-C5AF01313CC8}" type="pres">
      <dgm:prSet presAssocID="{1685401F-63A9-8E4E-BA4B-A937008FC3E2}" presName="tx1" presStyleLbl="revTx" presStyleIdx="5" presStyleCnt="10"/>
      <dgm:spPr/>
    </dgm:pt>
    <dgm:pt modelId="{8A927D31-8C5A-F742-8279-5CBAECBB8692}" type="pres">
      <dgm:prSet presAssocID="{1685401F-63A9-8E4E-BA4B-A937008FC3E2}" presName="vert1" presStyleCnt="0"/>
      <dgm:spPr/>
    </dgm:pt>
    <dgm:pt modelId="{E178AAB5-A5E0-B841-917A-65E9957B6ABC}" type="pres">
      <dgm:prSet presAssocID="{04D805AC-876C-C74F-9022-8C90AE4A1F15}" presName="thickLine" presStyleLbl="alignNode1" presStyleIdx="6" presStyleCnt="10"/>
      <dgm:spPr/>
    </dgm:pt>
    <dgm:pt modelId="{0407E3C3-2325-144E-9824-FE78D6D352E7}" type="pres">
      <dgm:prSet presAssocID="{04D805AC-876C-C74F-9022-8C90AE4A1F15}" presName="horz1" presStyleCnt="0"/>
      <dgm:spPr/>
    </dgm:pt>
    <dgm:pt modelId="{DC2B3B12-C90E-6644-9FA9-735674AF8FC4}" type="pres">
      <dgm:prSet presAssocID="{04D805AC-876C-C74F-9022-8C90AE4A1F15}" presName="tx1" presStyleLbl="revTx" presStyleIdx="6" presStyleCnt="10"/>
      <dgm:spPr/>
    </dgm:pt>
    <dgm:pt modelId="{33C25D37-D5BE-1246-9C7B-05DCC4820D66}" type="pres">
      <dgm:prSet presAssocID="{04D805AC-876C-C74F-9022-8C90AE4A1F15}" presName="vert1" presStyleCnt="0"/>
      <dgm:spPr/>
    </dgm:pt>
    <dgm:pt modelId="{7A161B4F-B5D0-5D41-BC9B-19FE82D4CF6A}" type="pres">
      <dgm:prSet presAssocID="{2C90A450-BDD7-424B-B346-590418796BCE}" presName="thickLine" presStyleLbl="alignNode1" presStyleIdx="7" presStyleCnt="10"/>
      <dgm:spPr/>
    </dgm:pt>
    <dgm:pt modelId="{5227B856-16E8-704D-9CCF-925C13150FEB}" type="pres">
      <dgm:prSet presAssocID="{2C90A450-BDD7-424B-B346-590418796BCE}" presName="horz1" presStyleCnt="0"/>
      <dgm:spPr/>
    </dgm:pt>
    <dgm:pt modelId="{A3D34EE8-F01E-F54C-A195-8FC6765FAE9F}" type="pres">
      <dgm:prSet presAssocID="{2C90A450-BDD7-424B-B346-590418796BCE}" presName="tx1" presStyleLbl="revTx" presStyleIdx="7" presStyleCnt="10"/>
      <dgm:spPr/>
    </dgm:pt>
    <dgm:pt modelId="{04A3C60C-14B1-D340-AE6F-EC60CB15B952}" type="pres">
      <dgm:prSet presAssocID="{2C90A450-BDD7-424B-B346-590418796BCE}" presName="vert1" presStyleCnt="0"/>
      <dgm:spPr/>
    </dgm:pt>
    <dgm:pt modelId="{671A1051-CBF7-0245-99EF-646FE9C1FC09}" type="pres">
      <dgm:prSet presAssocID="{4A1A07F5-B8AB-4880-A39C-66650C82FEB8}" presName="thickLine" presStyleLbl="alignNode1" presStyleIdx="8" presStyleCnt="10"/>
      <dgm:spPr/>
    </dgm:pt>
    <dgm:pt modelId="{EAB4C621-E465-7544-AB76-A354842DA42B}" type="pres">
      <dgm:prSet presAssocID="{4A1A07F5-B8AB-4880-A39C-66650C82FEB8}" presName="horz1" presStyleCnt="0"/>
      <dgm:spPr/>
    </dgm:pt>
    <dgm:pt modelId="{481F5489-D10E-1147-BAB2-6339352E087D}" type="pres">
      <dgm:prSet presAssocID="{4A1A07F5-B8AB-4880-A39C-66650C82FEB8}" presName="tx1" presStyleLbl="revTx" presStyleIdx="8" presStyleCnt="10"/>
      <dgm:spPr/>
    </dgm:pt>
    <dgm:pt modelId="{75960A93-C2CA-284C-BBDD-96F27D94CA82}" type="pres">
      <dgm:prSet presAssocID="{4A1A07F5-B8AB-4880-A39C-66650C82FEB8}" presName="vert1" presStyleCnt="0"/>
      <dgm:spPr/>
    </dgm:pt>
    <dgm:pt modelId="{3D295E90-1458-B94E-8F03-6D131C583A26}" type="pres">
      <dgm:prSet presAssocID="{B5648D1B-7F9C-4DEA-BF41-76B501DCF9DF}" presName="thickLine" presStyleLbl="alignNode1" presStyleIdx="9" presStyleCnt="10"/>
      <dgm:spPr/>
    </dgm:pt>
    <dgm:pt modelId="{D88242A2-7053-9947-9EE3-54C9665FBA9C}" type="pres">
      <dgm:prSet presAssocID="{B5648D1B-7F9C-4DEA-BF41-76B501DCF9DF}" presName="horz1" presStyleCnt="0"/>
      <dgm:spPr/>
    </dgm:pt>
    <dgm:pt modelId="{B62DF0FA-6F2B-B749-AFA3-CB9587003F78}" type="pres">
      <dgm:prSet presAssocID="{B5648D1B-7F9C-4DEA-BF41-76B501DCF9DF}" presName="tx1" presStyleLbl="revTx" presStyleIdx="9" presStyleCnt="10"/>
      <dgm:spPr/>
    </dgm:pt>
    <dgm:pt modelId="{58CF9E57-4BB1-8F41-BB82-2B7DCB9081C6}" type="pres">
      <dgm:prSet presAssocID="{B5648D1B-7F9C-4DEA-BF41-76B501DCF9DF}" presName="vert1" presStyleCnt="0"/>
      <dgm:spPr/>
    </dgm:pt>
  </dgm:ptLst>
  <dgm:cxnLst>
    <dgm:cxn modelId="{CB7F9F0F-5425-4D44-974A-8292654DA92C}" type="presOf" srcId="{8CA8DBF5-C273-4B91-958E-E1353E52F9B6}" destId="{F116B768-D371-6D42-BB6D-01EFE5AC5174}" srcOrd="0" destOrd="0" presId="urn:microsoft.com/office/officeart/2008/layout/LinedList"/>
    <dgm:cxn modelId="{04778E43-3B27-EE48-B2BC-65BDFC1C4AB5}" type="presOf" srcId="{65FF7B46-846E-40E6-9281-F9D1AB03B222}" destId="{1C48A141-BFB0-BD45-BD49-9CDD1742D074}" srcOrd="0" destOrd="0" presId="urn:microsoft.com/office/officeart/2008/layout/LinedList"/>
    <dgm:cxn modelId="{CBDDC949-E4C8-6740-912C-1697D8908FCE}" type="presOf" srcId="{A50CC33C-5DB8-4468-996B-5E07AB09DE77}" destId="{31F5440B-B344-A641-B554-F491430C0DE6}" srcOrd="0" destOrd="0" presId="urn:microsoft.com/office/officeart/2008/layout/LinedList"/>
    <dgm:cxn modelId="{64E53B52-BC98-415A-B203-3DBDC7C8342B}" srcId="{B225DFBE-16A5-4875-8535-767A3EE36782}" destId="{D779982F-7BD5-4C7B-9EF2-6315850719E9}" srcOrd="0" destOrd="0" parTransId="{365AFB54-4FD2-47FF-B9AD-5DC4B4F970A3}" sibTransId="{9075B253-89AC-4551-8A6E-3F539468495C}"/>
    <dgm:cxn modelId="{D8068453-E79E-4AB4-8F7C-162020EA0690}" srcId="{B225DFBE-16A5-4875-8535-767A3EE36782}" destId="{B5648D1B-7F9C-4DEA-BF41-76B501DCF9DF}" srcOrd="9" destOrd="0" parTransId="{A9BF502D-9E0C-4B84-AE85-BBAC41E08179}" sibTransId="{71FE1A44-242C-4F67-8630-A838DAF566E8}"/>
    <dgm:cxn modelId="{0933DE6A-F383-4FCA-AD9F-BDA697C6A356}" srcId="{B225DFBE-16A5-4875-8535-767A3EE36782}" destId="{2C90A450-BDD7-424B-B346-590418796BCE}" srcOrd="7" destOrd="0" parTransId="{12DC453A-7B94-43AF-9FA3-FF164861D2CA}" sibTransId="{3EEED513-17D3-440A-B6B8-CBB1B0B8437F}"/>
    <dgm:cxn modelId="{B196A86D-4032-6D47-9A9D-AC844411B1EA}" type="presOf" srcId="{B225DFBE-16A5-4875-8535-767A3EE36782}" destId="{A5B4273B-6E4C-7B4A-89A7-28ACA52F2A92}" srcOrd="0" destOrd="0" presId="urn:microsoft.com/office/officeart/2008/layout/LinedList"/>
    <dgm:cxn modelId="{379D5A75-66CA-D445-8E9B-CA739BEB732C}" type="presOf" srcId="{4A1A07F5-B8AB-4880-A39C-66650C82FEB8}" destId="{481F5489-D10E-1147-BAB2-6339352E087D}" srcOrd="0" destOrd="0" presId="urn:microsoft.com/office/officeart/2008/layout/LinedList"/>
    <dgm:cxn modelId="{8AFF687F-E3F9-43D6-A3E8-87EF9F86309D}" srcId="{B225DFBE-16A5-4875-8535-767A3EE36782}" destId="{A50CC33C-5DB8-4468-996B-5E07AB09DE77}" srcOrd="2" destOrd="0" parTransId="{7C2EF6EC-BC3D-4682-B008-E354C00114C8}" sibTransId="{8A7EF8E8-A072-4DBF-87AC-9860B46480FE}"/>
    <dgm:cxn modelId="{35F87EA4-4CCB-4726-8C8F-E0FF9F1AC559}" srcId="{B225DFBE-16A5-4875-8535-767A3EE36782}" destId="{4A1A07F5-B8AB-4880-A39C-66650C82FEB8}" srcOrd="8" destOrd="0" parTransId="{AE153D46-F257-43BB-86B2-06B7B6F4A0FC}" sibTransId="{9AAD33E2-96F9-46AF-9E88-BCCC9E2CB377}"/>
    <dgm:cxn modelId="{545524A7-6C2B-5D40-A5E2-50BED857179F}" type="presOf" srcId="{E2B249EA-CFD2-4C75-9575-32F79F430C6D}" destId="{9434145C-6E1F-604E-921A-B732152B0867}" srcOrd="0" destOrd="0" presId="urn:microsoft.com/office/officeart/2008/layout/LinedList"/>
    <dgm:cxn modelId="{85AFD2B0-7644-4C49-9107-F329CEB83134}" type="presOf" srcId="{D779982F-7BD5-4C7B-9EF2-6315850719E9}" destId="{01E80CED-1D40-E547-8D34-560DCF473E79}" srcOrd="0" destOrd="0" presId="urn:microsoft.com/office/officeart/2008/layout/LinedList"/>
    <dgm:cxn modelId="{5BA8DBB6-B433-4370-BBF7-46F58FBC5E7F}" srcId="{B225DFBE-16A5-4875-8535-767A3EE36782}" destId="{E2B249EA-CFD2-4C75-9575-32F79F430C6D}" srcOrd="4" destOrd="0" parTransId="{95A3EABD-9766-478B-BCF0-E0342D655ADC}" sibTransId="{ABEEA472-8791-42F0-9FB0-1BF252337399}"/>
    <dgm:cxn modelId="{A35F2BBF-FA39-B541-9E29-377289D67B4B}" type="presOf" srcId="{1685401F-63A9-8E4E-BA4B-A937008FC3E2}" destId="{B1ECE885-24A4-AB48-A885-C5AF01313CC8}" srcOrd="0" destOrd="0" presId="urn:microsoft.com/office/officeart/2008/layout/LinedList"/>
    <dgm:cxn modelId="{C9552FC2-D1D0-4155-9751-2D32AEE082A4}" srcId="{B225DFBE-16A5-4875-8535-767A3EE36782}" destId="{8CA8DBF5-C273-4B91-958E-E1353E52F9B6}" srcOrd="3" destOrd="0" parTransId="{88B95778-19CB-4915-BD5F-E908FEC5F4D4}" sibTransId="{6DBA2589-1211-4809-9323-C642530FED57}"/>
    <dgm:cxn modelId="{92C14ADF-1B7B-4103-B692-F6C99EB484EB}" srcId="{B225DFBE-16A5-4875-8535-767A3EE36782}" destId="{65FF7B46-846E-40E6-9281-F9D1AB03B222}" srcOrd="1" destOrd="0" parTransId="{7FC58629-D94B-4566-B33C-800C5669DDF8}" sibTransId="{FD4BA867-6A50-48EC-9DEF-CAC876FF394F}"/>
    <dgm:cxn modelId="{00A323FC-F593-7F44-9590-0317130C1E01}" srcId="{B225DFBE-16A5-4875-8535-767A3EE36782}" destId="{04D805AC-876C-C74F-9022-8C90AE4A1F15}" srcOrd="6" destOrd="0" parTransId="{B26310CB-71F4-9A4F-B927-0BDABB6AB447}" sibTransId="{E907F2A0-0759-7140-A0C6-8A92307A3913}"/>
    <dgm:cxn modelId="{F64E2CFC-4160-E347-A596-3DCD5D47BA56}" srcId="{B225DFBE-16A5-4875-8535-767A3EE36782}" destId="{1685401F-63A9-8E4E-BA4B-A937008FC3E2}" srcOrd="5" destOrd="0" parTransId="{362AC3F3-C007-0748-893A-86436CD10A48}" sibTransId="{4DAE5439-A24C-2A4D-9258-8584E2882B64}"/>
    <dgm:cxn modelId="{7DB5AEFC-2F95-5947-8400-712E4203B22A}" type="presOf" srcId="{B5648D1B-7F9C-4DEA-BF41-76B501DCF9DF}" destId="{B62DF0FA-6F2B-B749-AFA3-CB9587003F78}" srcOrd="0" destOrd="0" presId="urn:microsoft.com/office/officeart/2008/layout/LinedList"/>
    <dgm:cxn modelId="{EAE3AEFC-F2A0-8449-A84E-F8F6DC3A8359}" type="presOf" srcId="{04D805AC-876C-C74F-9022-8C90AE4A1F15}" destId="{DC2B3B12-C90E-6644-9FA9-735674AF8FC4}" srcOrd="0" destOrd="0" presId="urn:microsoft.com/office/officeart/2008/layout/LinedList"/>
    <dgm:cxn modelId="{677A5CFF-96F9-7C4A-96C1-2990B1D4F6AC}" type="presOf" srcId="{2C90A450-BDD7-424B-B346-590418796BCE}" destId="{A3D34EE8-F01E-F54C-A195-8FC6765FAE9F}" srcOrd="0" destOrd="0" presId="urn:microsoft.com/office/officeart/2008/layout/LinedList"/>
    <dgm:cxn modelId="{E11FB7BF-14C6-B843-83C0-D8CA79E35638}" type="presParOf" srcId="{A5B4273B-6E4C-7B4A-89A7-28ACA52F2A92}" destId="{78881C0D-D03F-BC40-81C4-06AD91250320}" srcOrd="0" destOrd="0" presId="urn:microsoft.com/office/officeart/2008/layout/LinedList"/>
    <dgm:cxn modelId="{46AD7154-4626-F245-AC2F-B0891C7337F4}" type="presParOf" srcId="{A5B4273B-6E4C-7B4A-89A7-28ACA52F2A92}" destId="{302A2DD8-C4AF-2F48-BE42-71E465E8DF7B}" srcOrd="1" destOrd="0" presId="urn:microsoft.com/office/officeart/2008/layout/LinedList"/>
    <dgm:cxn modelId="{CCD91F81-1356-0F48-9043-61EA5D111B31}" type="presParOf" srcId="{302A2DD8-C4AF-2F48-BE42-71E465E8DF7B}" destId="{01E80CED-1D40-E547-8D34-560DCF473E79}" srcOrd="0" destOrd="0" presId="urn:microsoft.com/office/officeart/2008/layout/LinedList"/>
    <dgm:cxn modelId="{F0A0CBE6-4FDA-344A-A814-8F1528D592F5}" type="presParOf" srcId="{302A2DD8-C4AF-2F48-BE42-71E465E8DF7B}" destId="{A273CF47-F2F3-AE45-AED6-8D728F484155}" srcOrd="1" destOrd="0" presId="urn:microsoft.com/office/officeart/2008/layout/LinedList"/>
    <dgm:cxn modelId="{A0E720FC-1381-BD41-AC8E-17EB44B784BD}" type="presParOf" srcId="{A5B4273B-6E4C-7B4A-89A7-28ACA52F2A92}" destId="{F370DC65-5907-AC49-812D-35277F045F35}" srcOrd="2" destOrd="0" presId="urn:microsoft.com/office/officeart/2008/layout/LinedList"/>
    <dgm:cxn modelId="{C5734550-6619-EF41-A21C-E7DBDBC57A83}" type="presParOf" srcId="{A5B4273B-6E4C-7B4A-89A7-28ACA52F2A92}" destId="{DFE7D128-F539-D145-9EFB-AC159BCEA14C}" srcOrd="3" destOrd="0" presId="urn:microsoft.com/office/officeart/2008/layout/LinedList"/>
    <dgm:cxn modelId="{24E96B5A-D14A-054A-8B67-A428FEA9E444}" type="presParOf" srcId="{DFE7D128-F539-D145-9EFB-AC159BCEA14C}" destId="{1C48A141-BFB0-BD45-BD49-9CDD1742D074}" srcOrd="0" destOrd="0" presId="urn:microsoft.com/office/officeart/2008/layout/LinedList"/>
    <dgm:cxn modelId="{497654C8-4DB7-C04E-9771-DAB40C0100BB}" type="presParOf" srcId="{DFE7D128-F539-D145-9EFB-AC159BCEA14C}" destId="{EB4D6B9E-35D3-EE45-A96A-02DD47A82D8F}" srcOrd="1" destOrd="0" presId="urn:microsoft.com/office/officeart/2008/layout/LinedList"/>
    <dgm:cxn modelId="{74033EDD-BAEA-D24B-B7A4-9DADAFA952FE}" type="presParOf" srcId="{A5B4273B-6E4C-7B4A-89A7-28ACA52F2A92}" destId="{7553E289-7C44-104F-9054-18098545DC33}" srcOrd="4" destOrd="0" presId="urn:microsoft.com/office/officeart/2008/layout/LinedList"/>
    <dgm:cxn modelId="{FB41BBD5-2CB0-9048-9E1B-4C4BB3464E49}" type="presParOf" srcId="{A5B4273B-6E4C-7B4A-89A7-28ACA52F2A92}" destId="{E65C537A-D4AF-6449-A0EE-5F4F0C410FAE}" srcOrd="5" destOrd="0" presId="urn:microsoft.com/office/officeart/2008/layout/LinedList"/>
    <dgm:cxn modelId="{B3547F82-2AA4-054B-95A6-725AF10A3D10}" type="presParOf" srcId="{E65C537A-D4AF-6449-A0EE-5F4F0C410FAE}" destId="{31F5440B-B344-A641-B554-F491430C0DE6}" srcOrd="0" destOrd="0" presId="urn:microsoft.com/office/officeart/2008/layout/LinedList"/>
    <dgm:cxn modelId="{CB47C5E5-87BD-DB42-A563-7E35D7BF39DC}" type="presParOf" srcId="{E65C537A-D4AF-6449-A0EE-5F4F0C410FAE}" destId="{73661EC7-61B2-C54E-BF8E-332A90BA5116}" srcOrd="1" destOrd="0" presId="urn:microsoft.com/office/officeart/2008/layout/LinedList"/>
    <dgm:cxn modelId="{2CE90E1E-1DCD-634F-8E22-650FD45D7E29}" type="presParOf" srcId="{A5B4273B-6E4C-7B4A-89A7-28ACA52F2A92}" destId="{344231A9-483E-354E-83A3-88791C341FDA}" srcOrd="6" destOrd="0" presId="urn:microsoft.com/office/officeart/2008/layout/LinedList"/>
    <dgm:cxn modelId="{1BDD1831-A2AB-DE4D-850B-45E4A0E2FED5}" type="presParOf" srcId="{A5B4273B-6E4C-7B4A-89A7-28ACA52F2A92}" destId="{A293F5A7-DC70-D54F-97B8-846612712F0F}" srcOrd="7" destOrd="0" presId="urn:microsoft.com/office/officeart/2008/layout/LinedList"/>
    <dgm:cxn modelId="{D2F3138F-08F5-3B46-92BC-AAC5D54C92DB}" type="presParOf" srcId="{A293F5A7-DC70-D54F-97B8-846612712F0F}" destId="{F116B768-D371-6D42-BB6D-01EFE5AC5174}" srcOrd="0" destOrd="0" presId="urn:microsoft.com/office/officeart/2008/layout/LinedList"/>
    <dgm:cxn modelId="{AB5742AC-F2B4-654B-9382-87A6233E9FEF}" type="presParOf" srcId="{A293F5A7-DC70-D54F-97B8-846612712F0F}" destId="{30E35854-8B3A-F545-8DAB-7998C103B9BC}" srcOrd="1" destOrd="0" presId="urn:microsoft.com/office/officeart/2008/layout/LinedList"/>
    <dgm:cxn modelId="{33D23293-5B1B-4943-9A0C-F9330131CD5F}" type="presParOf" srcId="{A5B4273B-6E4C-7B4A-89A7-28ACA52F2A92}" destId="{FEBEDA3C-F180-8C4A-A447-FAAAC2199D85}" srcOrd="8" destOrd="0" presId="urn:microsoft.com/office/officeart/2008/layout/LinedList"/>
    <dgm:cxn modelId="{8A6182C0-0CAF-ED4F-87D4-0047EE1F4AA1}" type="presParOf" srcId="{A5B4273B-6E4C-7B4A-89A7-28ACA52F2A92}" destId="{26CA4249-8969-4344-B748-8FE89332D0FA}" srcOrd="9" destOrd="0" presId="urn:microsoft.com/office/officeart/2008/layout/LinedList"/>
    <dgm:cxn modelId="{A82A7701-7C44-124B-81FD-4064583048F3}" type="presParOf" srcId="{26CA4249-8969-4344-B748-8FE89332D0FA}" destId="{9434145C-6E1F-604E-921A-B732152B0867}" srcOrd="0" destOrd="0" presId="urn:microsoft.com/office/officeart/2008/layout/LinedList"/>
    <dgm:cxn modelId="{FF6CF725-91FB-ED4C-8201-849783CF2568}" type="presParOf" srcId="{26CA4249-8969-4344-B748-8FE89332D0FA}" destId="{40F3FCA2-93D4-1848-9C12-E9AF21CE7A00}" srcOrd="1" destOrd="0" presId="urn:microsoft.com/office/officeart/2008/layout/LinedList"/>
    <dgm:cxn modelId="{F2E95EF3-0AAB-F242-859E-89BBF9800108}" type="presParOf" srcId="{A5B4273B-6E4C-7B4A-89A7-28ACA52F2A92}" destId="{C215427D-51CE-1946-AC59-F614E61E2DB5}" srcOrd="10" destOrd="0" presId="urn:microsoft.com/office/officeart/2008/layout/LinedList"/>
    <dgm:cxn modelId="{A1602B7B-CBBA-EA4F-A7D7-9688667FEEC9}" type="presParOf" srcId="{A5B4273B-6E4C-7B4A-89A7-28ACA52F2A92}" destId="{AA0D8B94-DE2F-ED42-BB60-610E2EE954E0}" srcOrd="11" destOrd="0" presId="urn:microsoft.com/office/officeart/2008/layout/LinedList"/>
    <dgm:cxn modelId="{5C02388A-0FAE-EE4E-B780-46733494684C}" type="presParOf" srcId="{AA0D8B94-DE2F-ED42-BB60-610E2EE954E0}" destId="{B1ECE885-24A4-AB48-A885-C5AF01313CC8}" srcOrd="0" destOrd="0" presId="urn:microsoft.com/office/officeart/2008/layout/LinedList"/>
    <dgm:cxn modelId="{40FFDF89-2B28-CB41-819A-452D94C487A3}" type="presParOf" srcId="{AA0D8B94-DE2F-ED42-BB60-610E2EE954E0}" destId="{8A927D31-8C5A-F742-8279-5CBAECBB8692}" srcOrd="1" destOrd="0" presId="urn:microsoft.com/office/officeart/2008/layout/LinedList"/>
    <dgm:cxn modelId="{6A31F72C-9F93-BF45-BE6C-6BE65D0B8D94}" type="presParOf" srcId="{A5B4273B-6E4C-7B4A-89A7-28ACA52F2A92}" destId="{E178AAB5-A5E0-B841-917A-65E9957B6ABC}" srcOrd="12" destOrd="0" presId="urn:microsoft.com/office/officeart/2008/layout/LinedList"/>
    <dgm:cxn modelId="{22182D1C-4817-004A-9997-9F149610535B}" type="presParOf" srcId="{A5B4273B-6E4C-7B4A-89A7-28ACA52F2A92}" destId="{0407E3C3-2325-144E-9824-FE78D6D352E7}" srcOrd="13" destOrd="0" presId="urn:microsoft.com/office/officeart/2008/layout/LinedList"/>
    <dgm:cxn modelId="{D721DE3F-1A2C-884B-8714-B68E74E7EF0D}" type="presParOf" srcId="{0407E3C3-2325-144E-9824-FE78D6D352E7}" destId="{DC2B3B12-C90E-6644-9FA9-735674AF8FC4}" srcOrd="0" destOrd="0" presId="urn:microsoft.com/office/officeart/2008/layout/LinedList"/>
    <dgm:cxn modelId="{33C4A257-20C7-9F4F-9191-4A27C3CD9D3D}" type="presParOf" srcId="{0407E3C3-2325-144E-9824-FE78D6D352E7}" destId="{33C25D37-D5BE-1246-9C7B-05DCC4820D66}" srcOrd="1" destOrd="0" presId="urn:microsoft.com/office/officeart/2008/layout/LinedList"/>
    <dgm:cxn modelId="{6F4F567D-5992-FA49-9D57-B3FFF25FE030}" type="presParOf" srcId="{A5B4273B-6E4C-7B4A-89A7-28ACA52F2A92}" destId="{7A161B4F-B5D0-5D41-BC9B-19FE82D4CF6A}" srcOrd="14" destOrd="0" presId="urn:microsoft.com/office/officeart/2008/layout/LinedList"/>
    <dgm:cxn modelId="{3827D375-0443-F140-8326-7F174E63E2D6}" type="presParOf" srcId="{A5B4273B-6E4C-7B4A-89A7-28ACA52F2A92}" destId="{5227B856-16E8-704D-9CCF-925C13150FEB}" srcOrd="15" destOrd="0" presId="urn:microsoft.com/office/officeart/2008/layout/LinedList"/>
    <dgm:cxn modelId="{0F4FF363-272B-794C-8AD8-EE255A8ECC0F}" type="presParOf" srcId="{5227B856-16E8-704D-9CCF-925C13150FEB}" destId="{A3D34EE8-F01E-F54C-A195-8FC6765FAE9F}" srcOrd="0" destOrd="0" presId="urn:microsoft.com/office/officeart/2008/layout/LinedList"/>
    <dgm:cxn modelId="{C67DB772-3096-9A4F-BFB9-EB6F8FB7D568}" type="presParOf" srcId="{5227B856-16E8-704D-9CCF-925C13150FEB}" destId="{04A3C60C-14B1-D340-AE6F-EC60CB15B952}" srcOrd="1" destOrd="0" presId="urn:microsoft.com/office/officeart/2008/layout/LinedList"/>
    <dgm:cxn modelId="{7253E348-0F5F-BD4B-A97E-A8458E8D09DA}" type="presParOf" srcId="{A5B4273B-6E4C-7B4A-89A7-28ACA52F2A92}" destId="{671A1051-CBF7-0245-99EF-646FE9C1FC09}" srcOrd="16" destOrd="0" presId="urn:microsoft.com/office/officeart/2008/layout/LinedList"/>
    <dgm:cxn modelId="{F4E74609-77A0-5B4B-AEC1-5785EF3F476B}" type="presParOf" srcId="{A5B4273B-6E4C-7B4A-89A7-28ACA52F2A92}" destId="{EAB4C621-E465-7544-AB76-A354842DA42B}" srcOrd="17" destOrd="0" presId="urn:microsoft.com/office/officeart/2008/layout/LinedList"/>
    <dgm:cxn modelId="{6D98FAE7-336B-EE49-B888-F8217220F1BB}" type="presParOf" srcId="{EAB4C621-E465-7544-AB76-A354842DA42B}" destId="{481F5489-D10E-1147-BAB2-6339352E087D}" srcOrd="0" destOrd="0" presId="urn:microsoft.com/office/officeart/2008/layout/LinedList"/>
    <dgm:cxn modelId="{EAC45360-BE6C-694B-A73B-4B6E319567FC}" type="presParOf" srcId="{EAB4C621-E465-7544-AB76-A354842DA42B}" destId="{75960A93-C2CA-284C-BBDD-96F27D94CA82}" srcOrd="1" destOrd="0" presId="urn:microsoft.com/office/officeart/2008/layout/LinedList"/>
    <dgm:cxn modelId="{51BC60F8-A15E-F143-AB67-F232411CD2F8}" type="presParOf" srcId="{A5B4273B-6E4C-7B4A-89A7-28ACA52F2A92}" destId="{3D295E90-1458-B94E-8F03-6D131C583A26}" srcOrd="18" destOrd="0" presId="urn:microsoft.com/office/officeart/2008/layout/LinedList"/>
    <dgm:cxn modelId="{BA37E321-DF59-DD48-A6AE-B00095881ECE}" type="presParOf" srcId="{A5B4273B-6E4C-7B4A-89A7-28ACA52F2A92}" destId="{D88242A2-7053-9947-9EE3-54C9665FBA9C}" srcOrd="19" destOrd="0" presId="urn:microsoft.com/office/officeart/2008/layout/LinedList"/>
    <dgm:cxn modelId="{74933CDD-F116-3640-A158-54A99C07B165}" type="presParOf" srcId="{D88242A2-7053-9947-9EE3-54C9665FBA9C}" destId="{B62DF0FA-6F2B-B749-AFA3-CB9587003F78}" srcOrd="0" destOrd="0" presId="urn:microsoft.com/office/officeart/2008/layout/LinedList"/>
    <dgm:cxn modelId="{5C7FD257-916F-624F-9C61-2439D17B4374}" type="presParOf" srcId="{D88242A2-7053-9947-9EE3-54C9665FBA9C}" destId="{58CF9E57-4BB1-8F41-BB82-2B7DCB9081C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E647C1-DCC6-324D-B865-11F213ED307A}">
      <dsp:nvSpPr>
        <dsp:cNvPr id="0" name=""/>
        <dsp:cNvSpPr/>
      </dsp:nvSpPr>
      <dsp:spPr>
        <a:xfrm>
          <a:off x="0" y="478"/>
          <a:ext cx="3993357"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F743E9-B474-D94A-999C-175CA1004AD2}">
      <dsp:nvSpPr>
        <dsp:cNvPr id="0" name=""/>
        <dsp:cNvSpPr/>
      </dsp:nvSpPr>
      <dsp:spPr>
        <a:xfrm>
          <a:off x="0" y="478"/>
          <a:ext cx="3993357" cy="435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1. Introduction and Background</a:t>
          </a:r>
        </a:p>
      </dsp:txBody>
      <dsp:txXfrm>
        <a:off x="0" y="478"/>
        <a:ext cx="3993357" cy="435397"/>
      </dsp:txXfrm>
    </dsp:sp>
    <dsp:sp modelId="{F34958B0-6DCB-724D-8CD4-0F24F801BBC4}">
      <dsp:nvSpPr>
        <dsp:cNvPr id="0" name=""/>
        <dsp:cNvSpPr/>
      </dsp:nvSpPr>
      <dsp:spPr>
        <a:xfrm>
          <a:off x="0" y="435876"/>
          <a:ext cx="3993357"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0CC36B-7806-AA4A-B589-1FD1B5F14FBC}">
      <dsp:nvSpPr>
        <dsp:cNvPr id="0" name=""/>
        <dsp:cNvSpPr/>
      </dsp:nvSpPr>
      <dsp:spPr>
        <a:xfrm>
          <a:off x="0" y="435876"/>
          <a:ext cx="3993357" cy="435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2. Discussion</a:t>
          </a:r>
        </a:p>
      </dsp:txBody>
      <dsp:txXfrm>
        <a:off x="0" y="435876"/>
        <a:ext cx="3993357" cy="435397"/>
      </dsp:txXfrm>
    </dsp:sp>
    <dsp:sp modelId="{86DDC6C7-5730-4C4C-9DFA-011599FD01C6}">
      <dsp:nvSpPr>
        <dsp:cNvPr id="0" name=""/>
        <dsp:cNvSpPr/>
      </dsp:nvSpPr>
      <dsp:spPr>
        <a:xfrm>
          <a:off x="0" y="871274"/>
          <a:ext cx="3993357"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3DF2AA-E13A-1C47-9C9B-D59EB56125E8}">
      <dsp:nvSpPr>
        <dsp:cNvPr id="0" name=""/>
        <dsp:cNvSpPr/>
      </dsp:nvSpPr>
      <dsp:spPr>
        <a:xfrm>
          <a:off x="0" y="871274"/>
          <a:ext cx="3993357" cy="435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 PESTLE and SWOT Analysis</a:t>
          </a:r>
        </a:p>
      </dsp:txBody>
      <dsp:txXfrm>
        <a:off x="0" y="871274"/>
        <a:ext cx="3993357" cy="435397"/>
      </dsp:txXfrm>
    </dsp:sp>
    <dsp:sp modelId="{D2A93B09-1442-D645-A1B0-2FDF7361131E}">
      <dsp:nvSpPr>
        <dsp:cNvPr id="0" name=""/>
        <dsp:cNvSpPr/>
      </dsp:nvSpPr>
      <dsp:spPr>
        <a:xfrm>
          <a:off x="0" y="1306672"/>
          <a:ext cx="3993357"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228D36-9D21-EC45-AC3B-DC3809D17D79}">
      <dsp:nvSpPr>
        <dsp:cNvPr id="0" name=""/>
        <dsp:cNvSpPr/>
      </dsp:nvSpPr>
      <dsp:spPr>
        <a:xfrm>
          <a:off x="0" y="1306672"/>
          <a:ext cx="3993357" cy="435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 Retention Rates</a:t>
          </a:r>
        </a:p>
      </dsp:txBody>
      <dsp:txXfrm>
        <a:off x="0" y="1306672"/>
        <a:ext cx="3993357" cy="435397"/>
      </dsp:txXfrm>
    </dsp:sp>
    <dsp:sp modelId="{233EE806-5975-8F4C-AE9B-6C2EDE1F0BFC}">
      <dsp:nvSpPr>
        <dsp:cNvPr id="0" name=""/>
        <dsp:cNvSpPr/>
      </dsp:nvSpPr>
      <dsp:spPr>
        <a:xfrm>
          <a:off x="0" y="1742070"/>
          <a:ext cx="3993357" cy="0"/>
        </a:xfrm>
        <a:prstGeom prst="line">
          <a:avLst/>
        </a:prstGeom>
        <a:solidFill>
          <a:schemeClr val="accent6">
            <a:hueOff val="0"/>
            <a:satOff val="0"/>
            <a:lumOff val="0"/>
            <a:alphaOff val="0"/>
          </a:schemeClr>
        </a:solidFill>
        <a:ln w="254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97AF12-8CE9-7640-9FF7-72E3D2E0964C}">
      <dsp:nvSpPr>
        <dsp:cNvPr id="0" name=""/>
        <dsp:cNvSpPr/>
      </dsp:nvSpPr>
      <dsp:spPr>
        <a:xfrm>
          <a:off x="0" y="1742070"/>
          <a:ext cx="3993357" cy="435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 Industry Examples</a:t>
          </a:r>
        </a:p>
      </dsp:txBody>
      <dsp:txXfrm>
        <a:off x="0" y="1742070"/>
        <a:ext cx="3993357" cy="435397"/>
      </dsp:txXfrm>
    </dsp:sp>
    <dsp:sp modelId="{BB817138-713E-4041-819F-7AA7E7FCF912}">
      <dsp:nvSpPr>
        <dsp:cNvPr id="0" name=""/>
        <dsp:cNvSpPr/>
      </dsp:nvSpPr>
      <dsp:spPr>
        <a:xfrm>
          <a:off x="0" y="2177467"/>
          <a:ext cx="3993357"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AC0AF7-9D34-DE45-9639-821E71A812CB}">
      <dsp:nvSpPr>
        <dsp:cNvPr id="0" name=""/>
        <dsp:cNvSpPr/>
      </dsp:nvSpPr>
      <dsp:spPr>
        <a:xfrm>
          <a:off x="0" y="2177467"/>
          <a:ext cx="3993357" cy="435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 Leadership Style</a:t>
          </a:r>
        </a:p>
      </dsp:txBody>
      <dsp:txXfrm>
        <a:off x="0" y="2177467"/>
        <a:ext cx="3993357" cy="435397"/>
      </dsp:txXfrm>
    </dsp:sp>
    <dsp:sp modelId="{21EA88FD-D9D7-904C-92E8-055DE77A330D}">
      <dsp:nvSpPr>
        <dsp:cNvPr id="0" name=""/>
        <dsp:cNvSpPr/>
      </dsp:nvSpPr>
      <dsp:spPr>
        <a:xfrm>
          <a:off x="0" y="2612865"/>
          <a:ext cx="3993357"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63BB81-ABAC-7C43-9381-208D77F856B1}">
      <dsp:nvSpPr>
        <dsp:cNvPr id="0" name=""/>
        <dsp:cNvSpPr/>
      </dsp:nvSpPr>
      <dsp:spPr>
        <a:xfrm>
          <a:off x="0" y="2612865"/>
          <a:ext cx="3993357" cy="435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 Analysis of F&amp;B Department</a:t>
          </a:r>
        </a:p>
      </dsp:txBody>
      <dsp:txXfrm>
        <a:off x="0" y="2612865"/>
        <a:ext cx="3993357" cy="435397"/>
      </dsp:txXfrm>
    </dsp:sp>
    <dsp:sp modelId="{F8C8DA9D-82B1-694C-80D8-370ED8743DD1}">
      <dsp:nvSpPr>
        <dsp:cNvPr id="0" name=""/>
        <dsp:cNvSpPr/>
      </dsp:nvSpPr>
      <dsp:spPr>
        <a:xfrm>
          <a:off x="0" y="3048263"/>
          <a:ext cx="3993357"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B5E9EB-B832-FC44-8CE6-C954AAA2C66C}">
      <dsp:nvSpPr>
        <dsp:cNvPr id="0" name=""/>
        <dsp:cNvSpPr/>
      </dsp:nvSpPr>
      <dsp:spPr>
        <a:xfrm>
          <a:off x="0" y="3048263"/>
          <a:ext cx="3993357" cy="435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3. Evaluation and Conclusion</a:t>
          </a:r>
        </a:p>
      </dsp:txBody>
      <dsp:txXfrm>
        <a:off x="0" y="3048263"/>
        <a:ext cx="3993357" cy="435397"/>
      </dsp:txXfrm>
    </dsp:sp>
    <dsp:sp modelId="{18BA3149-F706-E747-8474-43C4ED62D6F1}">
      <dsp:nvSpPr>
        <dsp:cNvPr id="0" name=""/>
        <dsp:cNvSpPr/>
      </dsp:nvSpPr>
      <dsp:spPr>
        <a:xfrm>
          <a:off x="0" y="3483661"/>
          <a:ext cx="3993357"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4DA5F5-C3C6-8E46-9065-057D31D151BA}">
      <dsp:nvSpPr>
        <dsp:cNvPr id="0" name=""/>
        <dsp:cNvSpPr/>
      </dsp:nvSpPr>
      <dsp:spPr>
        <a:xfrm>
          <a:off x="0" y="3483661"/>
          <a:ext cx="3993357" cy="435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4. References</a:t>
          </a:r>
        </a:p>
      </dsp:txBody>
      <dsp:txXfrm>
        <a:off x="0" y="3483661"/>
        <a:ext cx="3993357" cy="4353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7DAA08-AB9C-4F06-ACA0-06CCFEBC59A6}">
      <dsp:nvSpPr>
        <dsp:cNvPr id="0" name=""/>
        <dsp:cNvSpPr/>
      </dsp:nvSpPr>
      <dsp:spPr>
        <a:xfrm>
          <a:off x="0" y="7257"/>
          <a:ext cx="7886700" cy="80077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27771E-8E13-457D-8990-9D286BBA6C50}">
      <dsp:nvSpPr>
        <dsp:cNvPr id="0" name=""/>
        <dsp:cNvSpPr/>
      </dsp:nvSpPr>
      <dsp:spPr>
        <a:xfrm>
          <a:off x="242235" y="187432"/>
          <a:ext cx="440858" cy="4404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BA715A7-858A-4E21-B749-83CEBFEEF7EE}">
      <dsp:nvSpPr>
        <dsp:cNvPr id="0" name=""/>
        <dsp:cNvSpPr/>
      </dsp:nvSpPr>
      <dsp:spPr>
        <a:xfrm>
          <a:off x="816790" y="0"/>
          <a:ext cx="6878236" cy="9509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639" tIns="100639" rIns="100639" bIns="100639" numCol="1" spcCol="1270" anchor="ctr" anchorCtr="0">
          <a:noAutofit/>
        </a:bodyPr>
        <a:lstStyle/>
        <a:p>
          <a:pPr marL="0" lvl="0" indent="0" algn="l" defTabSz="622300">
            <a:lnSpc>
              <a:spcPct val="100000"/>
            </a:lnSpc>
            <a:spcBef>
              <a:spcPct val="0"/>
            </a:spcBef>
            <a:spcAft>
              <a:spcPct val="35000"/>
            </a:spcAft>
            <a:buNone/>
          </a:pPr>
          <a:r>
            <a:rPr lang="en-GB" sz="1400" kern="1200" dirty="0"/>
            <a:t>The main issue was how to keep these workers on board. McDonald's had a 150% turnover rate, which caused staff to lose motivation to work ("McDonald's: Burgers, Fries &amp; More. Quality Ingredients." 2017).(Ariz Naqvi1 and Farah Naqvi2</a:t>
          </a:r>
          <a:r>
            <a:rPr lang="en-US" sz="1400" kern="1200" dirty="0"/>
            <a:t>, 2017).</a:t>
          </a:r>
        </a:p>
      </dsp:txBody>
      <dsp:txXfrm>
        <a:off x="816790" y="0"/>
        <a:ext cx="6878236" cy="950923"/>
      </dsp:txXfrm>
    </dsp:sp>
    <dsp:sp modelId="{52882CA5-2F72-48DA-8ED0-8244520C9EC0}">
      <dsp:nvSpPr>
        <dsp:cNvPr id="0" name=""/>
        <dsp:cNvSpPr/>
      </dsp:nvSpPr>
      <dsp:spPr>
        <a:xfrm>
          <a:off x="0" y="1195911"/>
          <a:ext cx="7886700" cy="80077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C5500C-335B-420C-A119-36883719CF78}">
      <dsp:nvSpPr>
        <dsp:cNvPr id="0" name=""/>
        <dsp:cNvSpPr/>
      </dsp:nvSpPr>
      <dsp:spPr>
        <a:xfrm>
          <a:off x="242235" y="1376086"/>
          <a:ext cx="440858" cy="4404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8E51338-0398-46D4-B476-3EDF2941B3B6}">
      <dsp:nvSpPr>
        <dsp:cNvPr id="0" name=""/>
        <dsp:cNvSpPr/>
      </dsp:nvSpPr>
      <dsp:spPr>
        <a:xfrm>
          <a:off x="925328" y="1195911"/>
          <a:ext cx="6878236" cy="9509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639" tIns="100639" rIns="100639" bIns="100639" numCol="1" spcCol="1270" anchor="ctr" anchorCtr="0">
          <a:noAutofit/>
        </a:bodyPr>
        <a:lstStyle/>
        <a:p>
          <a:pPr marL="0" lvl="0" indent="0" algn="l" defTabSz="622300">
            <a:lnSpc>
              <a:spcPct val="100000"/>
            </a:lnSpc>
            <a:spcBef>
              <a:spcPct val="0"/>
            </a:spcBef>
            <a:spcAft>
              <a:spcPct val="35000"/>
            </a:spcAft>
            <a:buNone/>
          </a:pPr>
          <a:r>
            <a:rPr lang="en-GB" sz="1400" kern="1200"/>
            <a:t>One of the reasons was a lack of morale and dissatisfaction, According to Altbach (2015)</a:t>
          </a:r>
          <a:endParaRPr lang="en-US" sz="1400" kern="1200"/>
        </a:p>
      </dsp:txBody>
      <dsp:txXfrm>
        <a:off x="925328" y="1195911"/>
        <a:ext cx="6878236" cy="950923"/>
      </dsp:txXfrm>
    </dsp:sp>
    <dsp:sp modelId="{DA8A6062-F0C1-4222-B821-7AA17D34361A}">
      <dsp:nvSpPr>
        <dsp:cNvPr id="0" name=""/>
        <dsp:cNvSpPr/>
      </dsp:nvSpPr>
      <dsp:spPr>
        <a:xfrm>
          <a:off x="0" y="2384565"/>
          <a:ext cx="7886700" cy="80077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7D8D0E-2277-4817-8C5D-3BBEC35C8390}">
      <dsp:nvSpPr>
        <dsp:cNvPr id="0" name=""/>
        <dsp:cNvSpPr/>
      </dsp:nvSpPr>
      <dsp:spPr>
        <a:xfrm>
          <a:off x="242235" y="2564740"/>
          <a:ext cx="440858" cy="4404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C9FD3A6-D1BD-47DF-B5FF-AE1ADF798302}">
      <dsp:nvSpPr>
        <dsp:cNvPr id="0" name=""/>
        <dsp:cNvSpPr/>
      </dsp:nvSpPr>
      <dsp:spPr>
        <a:xfrm>
          <a:off x="906826" y="2331371"/>
          <a:ext cx="6878236" cy="9509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639" tIns="100639" rIns="100639" bIns="100639" numCol="1" spcCol="1270" anchor="ctr" anchorCtr="0">
          <a:noAutofit/>
        </a:bodyPr>
        <a:lstStyle/>
        <a:p>
          <a:pPr marL="0" lvl="0" indent="0" algn="l" defTabSz="622300">
            <a:lnSpc>
              <a:spcPct val="100000"/>
            </a:lnSpc>
            <a:spcBef>
              <a:spcPct val="0"/>
            </a:spcBef>
            <a:spcAft>
              <a:spcPct val="35000"/>
            </a:spcAft>
            <a:buNone/>
          </a:pPr>
          <a:r>
            <a:rPr lang="en-GB" sz="1400" kern="1200" dirty="0"/>
            <a:t>McDonald's offers incentives for long service in the 2, 3, 5, and 20 year categories to keep employees. Sixty percent of McDonald's staff were crew members who advanced through the ranks to become managers ("Serving the UK, McDonald's at 40", 2014).</a:t>
          </a:r>
          <a:endParaRPr lang="en-US" sz="1400" kern="1200" dirty="0"/>
        </a:p>
      </dsp:txBody>
      <dsp:txXfrm>
        <a:off x="906826" y="2331371"/>
        <a:ext cx="6878236" cy="950923"/>
      </dsp:txXfrm>
    </dsp:sp>
    <dsp:sp modelId="{4211737B-0AF8-4A0E-8B73-17646D8AA82D}">
      <dsp:nvSpPr>
        <dsp:cNvPr id="0" name=""/>
        <dsp:cNvSpPr/>
      </dsp:nvSpPr>
      <dsp:spPr>
        <a:xfrm>
          <a:off x="0" y="3507580"/>
          <a:ext cx="7886700" cy="80077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E2850B-7725-42D6-B001-C548AD77D7DF}">
      <dsp:nvSpPr>
        <dsp:cNvPr id="0" name=""/>
        <dsp:cNvSpPr/>
      </dsp:nvSpPr>
      <dsp:spPr>
        <a:xfrm>
          <a:off x="242235" y="3753394"/>
          <a:ext cx="440858" cy="4404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6B36985-00F4-4BAF-AEE6-8B4B0A9404DA}">
      <dsp:nvSpPr>
        <dsp:cNvPr id="0" name=""/>
        <dsp:cNvSpPr/>
      </dsp:nvSpPr>
      <dsp:spPr>
        <a:xfrm>
          <a:off x="925328" y="3573220"/>
          <a:ext cx="6878236" cy="9509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639" tIns="100639" rIns="100639" bIns="100639" numCol="1" spcCol="1270" anchor="ctr" anchorCtr="0">
          <a:noAutofit/>
        </a:bodyPr>
        <a:lstStyle/>
        <a:p>
          <a:pPr marL="0" lvl="0" indent="0" algn="l" defTabSz="622300">
            <a:lnSpc>
              <a:spcPct val="100000"/>
            </a:lnSpc>
            <a:spcBef>
              <a:spcPct val="0"/>
            </a:spcBef>
            <a:spcAft>
              <a:spcPct val="35000"/>
            </a:spcAft>
            <a:buNone/>
          </a:pPr>
          <a:r>
            <a:rPr lang="en-GB" sz="1400" kern="1200" dirty="0"/>
            <a:t>Results Following 90 Days with Sprockets: Over a 90-day period, the retention rate of crew members hired through Sprockets' Applicant Matching System rose from 53% to 73%. The retention percentage for managerial positions—those with no turnover within 90 days—rose from 91% to 100%.</a:t>
          </a:r>
          <a:endParaRPr lang="en-US" sz="1400" kern="1200" dirty="0"/>
        </a:p>
      </dsp:txBody>
      <dsp:txXfrm>
        <a:off x="925328" y="3573220"/>
        <a:ext cx="6878236" cy="950923"/>
      </dsp:txXfrm>
    </dsp:sp>
    <dsp:sp modelId="{C11FD06F-E2BF-43FB-A1C9-E035851C289B}">
      <dsp:nvSpPr>
        <dsp:cNvPr id="0" name=""/>
        <dsp:cNvSpPr/>
      </dsp:nvSpPr>
      <dsp:spPr>
        <a:xfrm>
          <a:off x="0" y="4761874"/>
          <a:ext cx="7886700" cy="800777"/>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3298CE-CE1C-4D7B-B0E6-2AF34E776EDD}">
      <dsp:nvSpPr>
        <dsp:cNvPr id="0" name=""/>
        <dsp:cNvSpPr/>
      </dsp:nvSpPr>
      <dsp:spPr>
        <a:xfrm>
          <a:off x="242235" y="4942049"/>
          <a:ext cx="440858" cy="44042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DF3D48B-2A1B-42AB-8D90-1B40E5E77B41}">
      <dsp:nvSpPr>
        <dsp:cNvPr id="0" name=""/>
        <dsp:cNvSpPr/>
      </dsp:nvSpPr>
      <dsp:spPr>
        <a:xfrm>
          <a:off x="925328" y="4761874"/>
          <a:ext cx="6878236" cy="9509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639" tIns="100639" rIns="100639" bIns="100639" numCol="1" spcCol="1270" anchor="ctr" anchorCtr="0">
          <a:noAutofit/>
        </a:bodyPr>
        <a:lstStyle/>
        <a:p>
          <a:pPr marL="0" lvl="0" indent="0" algn="l" defTabSz="622300">
            <a:lnSpc>
              <a:spcPct val="100000"/>
            </a:lnSpc>
            <a:spcBef>
              <a:spcPct val="0"/>
            </a:spcBef>
            <a:spcAft>
              <a:spcPct val="35000"/>
            </a:spcAft>
            <a:buNone/>
          </a:pPr>
          <a:r>
            <a:rPr lang="en-GB" sz="1400" kern="1200" dirty="0"/>
            <a:t>That translates to a 9% increase in management retention and a 38% increase in crew member retention. After spending $3,195 on the platform overall, this group saved $42,600 utilising Sprockets, resulting in a 13x return on investment.(</a:t>
          </a:r>
          <a:r>
            <a:rPr lang="en-GB" sz="1400" kern="1200" dirty="0" err="1"/>
            <a:t>sprockets.ai</a:t>
          </a:r>
          <a:r>
            <a:rPr lang="en-GB" sz="1400" kern="1200" dirty="0"/>
            <a:t>, 2022).</a:t>
          </a:r>
          <a:endParaRPr lang="en-US" sz="1400" kern="1200" dirty="0"/>
        </a:p>
      </dsp:txBody>
      <dsp:txXfrm>
        <a:off x="925328" y="4761874"/>
        <a:ext cx="6878236" cy="9509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828131-795C-9540-88D8-DC4E062AECC9}">
      <dsp:nvSpPr>
        <dsp:cNvPr id="0" name=""/>
        <dsp:cNvSpPr/>
      </dsp:nvSpPr>
      <dsp:spPr>
        <a:xfrm>
          <a:off x="0" y="408270"/>
          <a:ext cx="5175384" cy="154440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TRG has addressed issues with employee retention by providing a flexible schedule, competitive pay, and </a:t>
          </a:r>
          <a:r>
            <a:rPr lang="en-US" sz="1500" kern="1200" dirty="0" err="1"/>
            <a:t>organised</a:t>
          </a:r>
          <a:r>
            <a:rPr lang="en-US" sz="1500" kern="1200" dirty="0"/>
            <a:t> professional development programs. Additionally, they have made investments in digital training tools to improve staff engagement and abilities, guaranteeing long-term growth prospects.</a:t>
          </a:r>
        </a:p>
      </dsp:txBody>
      <dsp:txXfrm>
        <a:off x="75391" y="483661"/>
        <a:ext cx="5024602" cy="1393618"/>
      </dsp:txXfrm>
    </dsp:sp>
    <dsp:sp modelId="{951673B9-63E8-BB4A-8905-81518F1947D7}">
      <dsp:nvSpPr>
        <dsp:cNvPr id="0" name=""/>
        <dsp:cNvSpPr/>
      </dsp:nvSpPr>
      <dsp:spPr>
        <a:xfrm>
          <a:off x="0" y="1995870"/>
          <a:ext cx="5175384" cy="1544400"/>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i="0" kern="1200" dirty="0"/>
            <a:t>Miller &amp; Carter prioritises staff upskilling via on-the-job training and mentorship initiatives. They give employees opportunity to advance into management positions and offer clear career advancement tracks. They also prioritise work-life balance through programs for employee well-being and flexible scheduling.(</a:t>
          </a:r>
          <a:r>
            <a:rPr lang="en-GB" sz="1500" b="0" i="0" kern="1200" dirty="0" err="1"/>
            <a:t>Millerandcarter.co.uk</a:t>
          </a:r>
          <a:r>
            <a:rPr lang="en-GB" sz="1500" b="0" i="0" kern="1200" dirty="0"/>
            <a:t>, 2025)</a:t>
          </a:r>
          <a:endParaRPr lang="en-US" sz="1500" kern="1200" dirty="0"/>
        </a:p>
      </dsp:txBody>
      <dsp:txXfrm>
        <a:off x="75391" y="2071261"/>
        <a:ext cx="5024602" cy="1393618"/>
      </dsp:txXfrm>
    </dsp:sp>
    <dsp:sp modelId="{BCAFB4E1-4112-7546-9BFD-BF0C30D4E490}">
      <dsp:nvSpPr>
        <dsp:cNvPr id="0" name=""/>
        <dsp:cNvSpPr/>
      </dsp:nvSpPr>
      <dsp:spPr>
        <a:xfrm>
          <a:off x="0" y="3583470"/>
          <a:ext cx="5175384" cy="154440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i="0" u="none" kern="1200" dirty="0"/>
            <a:t>Independent establishments address contemporary trends by fostering a close-knit work culture, offering personalized management approaches, and creating a sense of ownership among staff. They often provide profit-sharing schemes, better tip distribution, and direct engagement with leadership to boost morale and retention.(</a:t>
          </a:r>
          <a:r>
            <a:rPr lang="en-GB" sz="1500" b="0" i="0" u="none" kern="1200" dirty="0">
              <a:hlinkClick xmlns:r="http://schemas.openxmlformats.org/officeDocument/2006/relationships" r:id="rId1"/>
            </a:rPr>
            <a:t>www.aelp.org.uk</a:t>
          </a:r>
          <a:r>
            <a:rPr lang="en-GB" sz="1500" b="0" i="0" u="none" kern="1200" dirty="0"/>
            <a:t>, 2023)</a:t>
          </a:r>
        </a:p>
      </dsp:txBody>
      <dsp:txXfrm>
        <a:off x="75391" y="3658861"/>
        <a:ext cx="5024602" cy="13936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846886-EAA2-D34A-A24F-F219A0FBF8B6}">
      <dsp:nvSpPr>
        <dsp:cNvPr id="0" name=""/>
        <dsp:cNvSpPr/>
      </dsp:nvSpPr>
      <dsp:spPr>
        <a:xfrm>
          <a:off x="0" y="0"/>
          <a:ext cx="5035164"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7E6AAD-D769-0B41-8025-9D998302EFAA}">
      <dsp:nvSpPr>
        <dsp:cNvPr id="0" name=""/>
        <dsp:cNvSpPr/>
      </dsp:nvSpPr>
      <dsp:spPr>
        <a:xfrm>
          <a:off x="0" y="0"/>
          <a:ext cx="5035164" cy="1029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Transformational leadership can improve retention:</a:t>
          </a:r>
        </a:p>
      </dsp:txBody>
      <dsp:txXfrm>
        <a:off x="0" y="0"/>
        <a:ext cx="5035164" cy="1029793"/>
      </dsp:txXfrm>
    </dsp:sp>
    <dsp:sp modelId="{1F30C152-3156-6E42-A613-D99F592CD352}">
      <dsp:nvSpPr>
        <dsp:cNvPr id="0" name=""/>
        <dsp:cNvSpPr/>
      </dsp:nvSpPr>
      <dsp:spPr>
        <a:xfrm>
          <a:off x="0" y="1029792"/>
          <a:ext cx="5035164"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B941B1-DF65-ED41-BE3E-567A0772FC00}">
      <dsp:nvSpPr>
        <dsp:cNvPr id="0" name=""/>
        <dsp:cNvSpPr/>
      </dsp:nvSpPr>
      <dsp:spPr>
        <a:xfrm>
          <a:off x="0" y="1029793"/>
          <a:ext cx="5035164" cy="1029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 Encourages growth</a:t>
          </a:r>
        </a:p>
      </dsp:txBody>
      <dsp:txXfrm>
        <a:off x="0" y="1029793"/>
        <a:ext cx="5035164" cy="1029793"/>
      </dsp:txXfrm>
    </dsp:sp>
    <dsp:sp modelId="{7A80B419-4A3F-6F49-A39B-CD0DE15888C8}">
      <dsp:nvSpPr>
        <dsp:cNvPr id="0" name=""/>
        <dsp:cNvSpPr/>
      </dsp:nvSpPr>
      <dsp:spPr>
        <a:xfrm>
          <a:off x="0" y="2059585"/>
          <a:ext cx="5035164"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01C9F1-2776-2743-B404-829146D73B90}">
      <dsp:nvSpPr>
        <dsp:cNvPr id="0" name=""/>
        <dsp:cNvSpPr/>
      </dsp:nvSpPr>
      <dsp:spPr>
        <a:xfrm>
          <a:off x="0" y="2059586"/>
          <a:ext cx="5035164" cy="1029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 Recognizes contributions</a:t>
          </a:r>
        </a:p>
      </dsp:txBody>
      <dsp:txXfrm>
        <a:off x="0" y="2059586"/>
        <a:ext cx="5035164" cy="1029793"/>
      </dsp:txXfrm>
    </dsp:sp>
    <dsp:sp modelId="{B72073AC-DC41-4F42-B661-0C9D3545649C}">
      <dsp:nvSpPr>
        <dsp:cNvPr id="0" name=""/>
        <dsp:cNvSpPr/>
      </dsp:nvSpPr>
      <dsp:spPr>
        <a:xfrm>
          <a:off x="0" y="3089378"/>
          <a:ext cx="5035164"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9EDB7C-B383-BE4B-989B-705170AD9A4B}">
      <dsp:nvSpPr>
        <dsp:cNvPr id="0" name=""/>
        <dsp:cNvSpPr/>
      </dsp:nvSpPr>
      <dsp:spPr>
        <a:xfrm>
          <a:off x="0" y="3089379"/>
          <a:ext cx="5035164" cy="1029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 Implements training and mentorship</a:t>
          </a:r>
        </a:p>
      </dsp:txBody>
      <dsp:txXfrm>
        <a:off x="0" y="3089379"/>
        <a:ext cx="5035164" cy="102979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4D5535-31B1-5048-9921-C7E474824C12}">
      <dsp:nvSpPr>
        <dsp:cNvPr id="0" name=""/>
        <dsp:cNvSpPr/>
      </dsp:nvSpPr>
      <dsp:spPr>
        <a:xfrm>
          <a:off x="0" y="611919"/>
          <a:ext cx="4291113" cy="99450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 Recruitment: Focus on cultural fit</a:t>
          </a:r>
        </a:p>
      </dsp:txBody>
      <dsp:txXfrm>
        <a:off x="48547" y="660466"/>
        <a:ext cx="4194019" cy="897406"/>
      </dsp:txXfrm>
    </dsp:sp>
    <dsp:sp modelId="{206654FF-C830-4D43-B08C-567759BAADEA}">
      <dsp:nvSpPr>
        <dsp:cNvPr id="0" name=""/>
        <dsp:cNvSpPr/>
      </dsp:nvSpPr>
      <dsp:spPr>
        <a:xfrm>
          <a:off x="0" y="1678419"/>
          <a:ext cx="4291113" cy="994500"/>
        </a:xfrm>
        <a:prstGeom prst="round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 Retention Strategies: Career development plans</a:t>
          </a:r>
        </a:p>
      </dsp:txBody>
      <dsp:txXfrm>
        <a:off x="48547" y="1726966"/>
        <a:ext cx="4194019" cy="897406"/>
      </dsp:txXfrm>
    </dsp:sp>
    <dsp:sp modelId="{F65D3218-BD86-2043-8479-42323BCC8ED2}">
      <dsp:nvSpPr>
        <dsp:cNvPr id="0" name=""/>
        <dsp:cNvSpPr/>
      </dsp:nvSpPr>
      <dsp:spPr>
        <a:xfrm>
          <a:off x="0" y="2744919"/>
          <a:ext cx="4291113" cy="99450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 Employee Engagement: Incentives and positive culture</a:t>
          </a:r>
        </a:p>
      </dsp:txBody>
      <dsp:txXfrm>
        <a:off x="48547" y="2793466"/>
        <a:ext cx="4194019" cy="89740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59B6D4-3E2D-CD42-8E38-A766B080C9E8}">
      <dsp:nvSpPr>
        <dsp:cNvPr id="0" name=""/>
        <dsp:cNvSpPr/>
      </dsp:nvSpPr>
      <dsp:spPr>
        <a:xfrm>
          <a:off x="0" y="675"/>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C007F8-655D-8B4E-A499-C9798C6DD2ED}">
      <dsp:nvSpPr>
        <dsp:cNvPr id="0" name=""/>
        <dsp:cNvSpPr/>
      </dsp:nvSpPr>
      <dsp:spPr>
        <a:xfrm>
          <a:off x="0" y="675"/>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McDonald's AI-powered chatbot, Ask Pickles, was created to help staff members with HR-related questions, rules, and workplace protocols. It lessens the effort on HR professionals by offering prompt answers to frequently asked queries including payroll, benefits, scheduling, and corporate policies. Ask Pickles improves employee satisfaction, increases productivity, and aids in staff retention by simplifying internal communication and providing rapid, easily available information.</a:t>
          </a:r>
        </a:p>
      </dsp:txBody>
      <dsp:txXfrm>
        <a:off x="0" y="675"/>
        <a:ext cx="5175384" cy="1106957"/>
      </dsp:txXfrm>
    </dsp:sp>
    <dsp:sp modelId="{A72F55E1-B9DF-A741-A023-4DBE2FA70FA6}">
      <dsp:nvSpPr>
        <dsp:cNvPr id="0" name=""/>
        <dsp:cNvSpPr/>
      </dsp:nvSpPr>
      <dsp:spPr>
        <a:xfrm>
          <a:off x="0" y="1107633"/>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22F74D-B736-3F4A-AD31-D4DE090034F3}">
      <dsp:nvSpPr>
        <dsp:cNvPr id="0" name=""/>
        <dsp:cNvSpPr/>
      </dsp:nvSpPr>
      <dsp:spPr>
        <a:xfrm>
          <a:off x="0" y="1107633"/>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McDonald's is using Google Cloud's capabilities rather than doing it alone.</a:t>
          </a:r>
        </a:p>
      </dsp:txBody>
      <dsp:txXfrm>
        <a:off x="0" y="1107633"/>
        <a:ext cx="5175384" cy="1106957"/>
      </dsp:txXfrm>
    </dsp:sp>
    <dsp:sp modelId="{DE305F84-DBFC-384D-A418-DABDA9E5D5C4}">
      <dsp:nvSpPr>
        <dsp:cNvPr id="0" name=""/>
        <dsp:cNvSpPr/>
      </dsp:nvSpPr>
      <dsp:spPr>
        <a:xfrm>
          <a:off x="0" y="2214591"/>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6C84D1-D525-1D44-83D8-F84BAAC51373}">
      <dsp:nvSpPr>
        <dsp:cNvPr id="0" name=""/>
        <dsp:cNvSpPr/>
      </dsp:nvSpPr>
      <dsp:spPr>
        <a:xfrm>
          <a:off x="0" y="2214591"/>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t>This includes generative AI and data technologies, which are being implemented in McDonald's restaurants worldwide.</a:t>
          </a:r>
        </a:p>
      </dsp:txBody>
      <dsp:txXfrm>
        <a:off x="0" y="2214591"/>
        <a:ext cx="5175384" cy="1106957"/>
      </dsp:txXfrm>
    </dsp:sp>
    <dsp:sp modelId="{88C55B0D-55CD-2D4C-A054-C5E17E3EF313}">
      <dsp:nvSpPr>
        <dsp:cNvPr id="0" name=""/>
        <dsp:cNvSpPr/>
      </dsp:nvSpPr>
      <dsp:spPr>
        <a:xfrm>
          <a:off x="0" y="3321549"/>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4617C7-D13C-A94A-9D62-794AEA333DCE}">
      <dsp:nvSpPr>
        <dsp:cNvPr id="0" name=""/>
        <dsp:cNvSpPr/>
      </dsp:nvSpPr>
      <dsp:spPr>
        <a:xfrm>
          <a:off x="0" y="3321549"/>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It all comes down to making the fast-food industry smarter and more efficient.</a:t>
          </a:r>
        </a:p>
      </dsp:txBody>
      <dsp:txXfrm>
        <a:off x="0" y="3321549"/>
        <a:ext cx="5175384" cy="1106957"/>
      </dsp:txXfrm>
    </dsp:sp>
    <dsp:sp modelId="{8B61F3A7-51BA-584C-9451-10883E4BD96D}">
      <dsp:nvSpPr>
        <dsp:cNvPr id="0" name=""/>
        <dsp:cNvSpPr/>
      </dsp:nvSpPr>
      <dsp:spPr>
        <a:xfrm>
          <a:off x="0" y="4428507"/>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101232-1F8F-A940-966B-607F8B0C45A4}">
      <dsp:nvSpPr>
        <dsp:cNvPr id="0" name=""/>
        <dsp:cNvSpPr/>
      </dsp:nvSpPr>
      <dsp:spPr>
        <a:xfrm>
          <a:off x="0" y="4428507"/>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t>(</a:t>
          </a:r>
          <a:r>
            <a:rPr lang="en-US" sz="1100" kern="1200" dirty="0">
              <a:hlinkClick xmlns:r="http://schemas.openxmlformats.org/officeDocument/2006/relationships" r:id="rId1"/>
            </a:rPr>
            <a:t>https://vease.io/mcdonalds-google-ai-chatbot</a:t>
          </a:r>
          <a:r>
            <a:rPr lang="en-US" sz="1100" kern="1200" dirty="0"/>
            <a:t>).</a:t>
          </a:r>
        </a:p>
      </dsp:txBody>
      <dsp:txXfrm>
        <a:off x="0" y="4428507"/>
        <a:ext cx="5175384" cy="11069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881C0D-D03F-BC40-81C4-06AD91250320}">
      <dsp:nvSpPr>
        <dsp:cNvPr id="0" name=""/>
        <dsp:cNvSpPr/>
      </dsp:nvSpPr>
      <dsp:spPr>
        <a:xfrm>
          <a:off x="0" y="502"/>
          <a:ext cx="5035164" cy="0"/>
        </a:xfrm>
        <a:prstGeom prst="line">
          <a:avLst/>
        </a:prstGeom>
        <a:gradFill rotWithShape="0">
          <a:gsLst>
            <a:gs pos="0">
              <a:schemeClr val="accent6">
                <a:hueOff val="0"/>
                <a:satOff val="0"/>
                <a:lumOff val="0"/>
                <a:alphaOff val="0"/>
                <a:tint val="100000"/>
                <a:shade val="100000"/>
                <a:satMod val="130000"/>
              </a:schemeClr>
            </a:gs>
            <a:gs pos="100000">
              <a:schemeClr val="accent6">
                <a:hueOff val="0"/>
                <a:satOff val="0"/>
                <a:lumOff val="0"/>
                <a:alphaOff val="0"/>
                <a:tint val="50000"/>
                <a:shade val="100000"/>
                <a:satMod val="350000"/>
              </a:schemeClr>
            </a:gs>
          </a:gsLst>
          <a:lin ang="16200000" scaled="0"/>
        </a:gradFill>
        <a:ln w="9525" cap="flat" cmpd="sng" algn="ctr">
          <a:solidFill>
            <a:schemeClr val="accent6">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01E80CED-1D40-E547-8D34-560DCF473E79}">
      <dsp:nvSpPr>
        <dsp:cNvPr id="0" name=""/>
        <dsp:cNvSpPr/>
      </dsp:nvSpPr>
      <dsp:spPr>
        <a:xfrm>
          <a:off x="0" y="502"/>
          <a:ext cx="5035164" cy="411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defRPr cap="all"/>
          </a:pPr>
          <a:r>
            <a:rPr lang="en-US" sz="900" kern="1200"/>
            <a:t>Findings:</a:t>
          </a:r>
        </a:p>
      </dsp:txBody>
      <dsp:txXfrm>
        <a:off x="0" y="502"/>
        <a:ext cx="5035164" cy="411816"/>
      </dsp:txXfrm>
    </dsp:sp>
    <dsp:sp modelId="{F370DC65-5907-AC49-812D-35277F045F35}">
      <dsp:nvSpPr>
        <dsp:cNvPr id="0" name=""/>
        <dsp:cNvSpPr/>
      </dsp:nvSpPr>
      <dsp:spPr>
        <a:xfrm>
          <a:off x="0" y="412319"/>
          <a:ext cx="5035164" cy="0"/>
        </a:xfrm>
        <a:prstGeom prst="line">
          <a:avLst/>
        </a:prstGeom>
        <a:gradFill rotWithShape="0">
          <a:gsLst>
            <a:gs pos="0">
              <a:schemeClr val="accent6">
                <a:hueOff val="0"/>
                <a:satOff val="0"/>
                <a:lumOff val="0"/>
                <a:alphaOff val="0"/>
                <a:tint val="100000"/>
                <a:shade val="100000"/>
                <a:satMod val="130000"/>
              </a:schemeClr>
            </a:gs>
            <a:gs pos="100000">
              <a:schemeClr val="accent6">
                <a:hueOff val="0"/>
                <a:satOff val="0"/>
                <a:lumOff val="0"/>
                <a:alphaOff val="0"/>
                <a:tint val="50000"/>
                <a:shade val="100000"/>
                <a:satMod val="350000"/>
              </a:schemeClr>
            </a:gs>
          </a:gsLst>
          <a:lin ang="16200000" scaled="0"/>
        </a:gradFill>
        <a:ln w="9525" cap="flat" cmpd="sng" algn="ctr">
          <a:solidFill>
            <a:schemeClr val="accent6">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1C48A141-BFB0-BD45-BD49-9CDD1742D074}">
      <dsp:nvSpPr>
        <dsp:cNvPr id="0" name=""/>
        <dsp:cNvSpPr/>
      </dsp:nvSpPr>
      <dsp:spPr>
        <a:xfrm>
          <a:off x="0" y="412319"/>
          <a:ext cx="5035164" cy="411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defRPr cap="all"/>
          </a:pPr>
          <a:r>
            <a:rPr lang="en-US" sz="900" kern="1200"/>
            <a:t>- Retention impacted by economic, tech, and social trends</a:t>
          </a:r>
        </a:p>
      </dsp:txBody>
      <dsp:txXfrm>
        <a:off x="0" y="412319"/>
        <a:ext cx="5035164" cy="411816"/>
      </dsp:txXfrm>
    </dsp:sp>
    <dsp:sp modelId="{7553E289-7C44-104F-9054-18098545DC33}">
      <dsp:nvSpPr>
        <dsp:cNvPr id="0" name=""/>
        <dsp:cNvSpPr/>
      </dsp:nvSpPr>
      <dsp:spPr>
        <a:xfrm>
          <a:off x="0" y="824136"/>
          <a:ext cx="5035164" cy="0"/>
        </a:xfrm>
        <a:prstGeom prst="line">
          <a:avLst/>
        </a:prstGeom>
        <a:gradFill rotWithShape="0">
          <a:gsLst>
            <a:gs pos="0">
              <a:schemeClr val="accent6">
                <a:hueOff val="0"/>
                <a:satOff val="0"/>
                <a:lumOff val="0"/>
                <a:alphaOff val="0"/>
                <a:tint val="100000"/>
                <a:shade val="100000"/>
                <a:satMod val="130000"/>
              </a:schemeClr>
            </a:gs>
            <a:gs pos="100000">
              <a:schemeClr val="accent6">
                <a:hueOff val="0"/>
                <a:satOff val="0"/>
                <a:lumOff val="0"/>
                <a:alphaOff val="0"/>
                <a:tint val="50000"/>
                <a:shade val="100000"/>
                <a:satMod val="350000"/>
              </a:schemeClr>
            </a:gs>
          </a:gsLst>
          <a:lin ang="16200000" scaled="0"/>
        </a:gradFill>
        <a:ln w="9525" cap="flat" cmpd="sng" algn="ctr">
          <a:solidFill>
            <a:schemeClr val="accent6">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31F5440B-B344-A641-B554-F491430C0DE6}">
      <dsp:nvSpPr>
        <dsp:cNvPr id="0" name=""/>
        <dsp:cNvSpPr/>
      </dsp:nvSpPr>
      <dsp:spPr>
        <a:xfrm>
          <a:off x="0" y="824136"/>
          <a:ext cx="5035164" cy="411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defRPr cap="all"/>
          </a:pPr>
          <a:r>
            <a:rPr lang="en-US" sz="900" kern="1200"/>
            <a:t>- Leadership crucial for satisfaction</a:t>
          </a:r>
        </a:p>
      </dsp:txBody>
      <dsp:txXfrm>
        <a:off x="0" y="824136"/>
        <a:ext cx="5035164" cy="411816"/>
      </dsp:txXfrm>
    </dsp:sp>
    <dsp:sp modelId="{344231A9-483E-354E-83A3-88791C341FDA}">
      <dsp:nvSpPr>
        <dsp:cNvPr id="0" name=""/>
        <dsp:cNvSpPr/>
      </dsp:nvSpPr>
      <dsp:spPr>
        <a:xfrm>
          <a:off x="0" y="1235952"/>
          <a:ext cx="5035164" cy="0"/>
        </a:xfrm>
        <a:prstGeom prst="line">
          <a:avLst/>
        </a:prstGeom>
        <a:gradFill rotWithShape="0">
          <a:gsLst>
            <a:gs pos="0">
              <a:schemeClr val="accent6">
                <a:hueOff val="0"/>
                <a:satOff val="0"/>
                <a:lumOff val="0"/>
                <a:alphaOff val="0"/>
                <a:tint val="100000"/>
                <a:shade val="100000"/>
                <a:satMod val="130000"/>
              </a:schemeClr>
            </a:gs>
            <a:gs pos="100000">
              <a:schemeClr val="accent6">
                <a:hueOff val="0"/>
                <a:satOff val="0"/>
                <a:lumOff val="0"/>
                <a:alphaOff val="0"/>
                <a:tint val="50000"/>
                <a:shade val="100000"/>
                <a:satMod val="350000"/>
              </a:schemeClr>
            </a:gs>
          </a:gsLst>
          <a:lin ang="16200000" scaled="0"/>
        </a:gradFill>
        <a:ln w="9525" cap="flat" cmpd="sng" algn="ctr">
          <a:solidFill>
            <a:schemeClr val="accent6">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F116B768-D371-6D42-BB6D-01EFE5AC5174}">
      <dsp:nvSpPr>
        <dsp:cNvPr id="0" name=""/>
        <dsp:cNvSpPr/>
      </dsp:nvSpPr>
      <dsp:spPr>
        <a:xfrm>
          <a:off x="0" y="1235952"/>
          <a:ext cx="5035164" cy="411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defRPr cap="all"/>
          </a:pPr>
          <a:r>
            <a:rPr lang="en-US" sz="900" kern="1200"/>
            <a:t>- Training reduces turnover</a:t>
          </a:r>
        </a:p>
      </dsp:txBody>
      <dsp:txXfrm>
        <a:off x="0" y="1235952"/>
        <a:ext cx="5035164" cy="411816"/>
      </dsp:txXfrm>
    </dsp:sp>
    <dsp:sp modelId="{FEBEDA3C-F180-8C4A-A447-FAAAC2199D85}">
      <dsp:nvSpPr>
        <dsp:cNvPr id="0" name=""/>
        <dsp:cNvSpPr/>
      </dsp:nvSpPr>
      <dsp:spPr>
        <a:xfrm>
          <a:off x="0" y="1647769"/>
          <a:ext cx="5035164" cy="0"/>
        </a:xfrm>
        <a:prstGeom prst="line">
          <a:avLst/>
        </a:prstGeom>
        <a:gradFill rotWithShape="0">
          <a:gsLst>
            <a:gs pos="0">
              <a:schemeClr val="accent6">
                <a:hueOff val="0"/>
                <a:satOff val="0"/>
                <a:lumOff val="0"/>
                <a:alphaOff val="0"/>
                <a:tint val="100000"/>
                <a:shade val="100000"/>
                <a:satMod val="130000"/>
              </a:schemeClr>
            </a:gs>
            <a:gs pos="100000">
              <a:schemeClr val="accent6">
                <a:hueOff val="0"/>
                <a:satOff val="0"/>
                <a:lumOff val="0"/>
                <a:alphaOff val="0"/>
                <a:tint val="50000"/>
                <a:shade val="100000"/>
                <a:satMod val="350000"/>
              </a:schemeClr>
            </a:gs>
          </a:gsLst>
          <a:lin ang="16200000" scaled="0"/>
        </a:gradFill>
        <a:ln w="9525" cap="flat" cmpd="sng" algn="ctr">
          <a:solidFill>
            <a:schemeClr val="accent6">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9434145C-6E1F-604E-921A-B732152B0867}">
      <dsp:nvSpPr>
        <dsp:cNvPr id="0" name=""/>
        <dsp:cNvSpPr/>
      </dsp:nvSpPr>
      <dsp:spPr>
        <a:xfrm>
          <a:off x="0" y="1647769"/>
          <a:ext cx="5035164" cy="411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defRPr cap="all"/>
          </a:pPr>
          <a:r>
            <a:rPr lang="en-US" sz="900" kern="1200" dirty="0"/>
            <a:t>Recommendations:</a:t>
          </a:r>
        </a:p>
      </dsp:txBody>
      <dsp:txXfrm>
        <a:off x="0" y="1647769"/>
        <a:ext cx="5035164" cy="411816"/>
      </dsp:txXfrm>
    </dsp:sp>
    <dsp:sp modelId="{C215427D-51CE-1946-AC59-F614E61E2DB5}">
      <dsp:nvSpPr>
        <dsp:cNvPr id="0" name=""/>
        <dsp:cNvSpPr/>
      </dsp:nvSpPr>
      <dsp:spPr>
        <a:xfrm>
          <a:off x="0" y="2059586"/>
          <a:ext cx="5035164" cy="0"/>
        </a:xfrm>
        <a:prstGeom prst="line">
          <a:avLst/>
        </a:prstGeom>
        <a:gradFill rotWithShape="0">
          <a:gsLst>
            <a:gs pos="0">
              <a:schemeClr val="accent6">
                <a:hueOff val="0"/>
                <a:satOff val="0"/>
                <a:lumOff val="0"/>
                <a:alphaOff val="0"/>
                <a:tint val="100000"/>
                <a:shade val="100000"/>
                <a:satMod val="130000"/>
              </a:schemeClr>
            </a:gs>
            <a:gs pos="100000">
              <a:schemeClr val="accent6">
                <a:hueOff val="0"/>
                <a:satOff val="0"/>
                <a:lumOff val="0"/>
                <a:alphaOff val="0"/>
                <a:tint val="50000"/>
                <a:shade val="100000"/>
                <a:satMod val="350000"/>
              </a:schemeClr>
            </a:gs>
          </a:gsLst>
          <a:lin ang="16200000" scaled="0"/>
        </a:gradFill>
        <a:ln w="9525" cap="flat" cmpd="sng" algn="ctr">
          <a:solidFill>
            <a:schemeClr val="accent6">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B1ECE885-24A4-AB48-A885-C5AF01313CC8}">
      <dsp:nvSpPr>
        <dsp:cNvPr id="0" name=""/>
        <dsp:cNvSpPr/>
      </dsp:nvSpPr>
      <dsp:spPr>
        <a:xfrm>
          <a:off x="0" y="2059586"/>
          <a:ext cx="5035164" cy="411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0" i="0" u="none" kern="1200" dirty="0"/>
            <a:t>To adapt, McDonald's must invest in reskilling programs, ensuring employees are trained to work alongside AI technology rather than being replaced by it.</a:t>
          </a:r>
          <a:endParaRPr lang="en-US" sz="900" kern="1200" dirty="0"/>
        </a:p>
      </dsp:txBody>
      <dsp:txXfrm>
        <a:off x="0" y="2059586"/>
        <a:ext cx="5035164" cy="411816"/>
      </dsp:txXfrm>
    </dsp:sp>
    <dsp:sp modelId="{E178AAB5-A5E0-B841-917A-65E9957B6ABC}">
      <dsp:nvSpPr>
        <dsp:cNvPr id="0" name=""/>
        <dsp:cNvSpPr/>
      </dsp:nvSpPr>
      <dsp:spPr>
        <a:xfrm>
          <a:off x="0" y="2471402"/>
          <a:ext cx="5035164" cy="0"/>
        </a:xfrm>
        <a:prstGeom prst="line">
          <a:avLst/>
        </a:prstGeom>
        <a:gradFill rotWithShape="0">
          <a:gsLst>
            <a:gs pos="0">
              <a:schemeClr val="accent6">
                <a:hueOff val="0"/>
                <a:satOff val="0"/>
                <a:lumOff val="0"/>
                <a:alphaOff val="0"/>
                <a:tint val="100000"/>
                <a:shade val="100000"/>
                <a:satMod val="130000"/>
              </a:schemeClr>
            </a:gs>
            <a:gs pos="100000">
              <a:schemeClr val="accent6">
                <a:hueOff val="0"/>
                <a:satOff val="0"/>
                <a:lumOff val="0"/>
                <a:alphaOff val="0"/>
                <a:tint val="50000"/>
                <a:shade val="100000"/>
                <a:satMod val="350000"/>
              </a:schemeClr>
            </a:gs>
          </a:gsLst>
          <a:lin ang="16200000" scaled="0"/>
        </a:gradFill>
        <a:ln w="9525" cap="flat" cmpd="sng" algn="ctr">
          <a:solidFill>
            <a:schemeClr val="accent6">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DC2B3B12-C90E-6644-9FA9-735674AF8FC4}">
      <dsp:nvSpPr>
        <dsp:cNvPr id="0" name=""/>
        <dsp:cNvSpPr/>
      </dsp:nvSpPr>
      <dsp:spPr>
        <a:xfrm>
          <a:off x="0" y="2471402"/>
          <a:ext cx="5035164" cy="411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0" i="0" u="none" kern="1200" dirty="0"/>
            <a:t>Additionally, AI can enhance recruitment by using data-driven insights to identify candidates who align with the company’s culture and long-term goals, reducing turnover and improving employee satisfaction.</a:t>
          </a:r>
          <a:endParaRPr lang="en-US" sz="900" kern="1200" dirty="0"/>
        </a:p>
      </dsp:txBody>
      <dsp:txXfrm>
        <a:off x="0" y="2471402"/>
        <a:ext cx="5035164" cy="411816"/>
      </dsp:txXfrm>
    </dsp:sp>
    <dsp:sp modelId="{7A161B4F-B5D0-5D41-BC9B-19FE82D4CF6A}">
      <dsp:nvSpPr>
        <dsp:cNvPr id="0" name=""/>
        <dsp:cNvSpPr/>
      </dsp:nvSpPr>
      <dsp:spPr>
        <a:xfrm>
          <a:off x="0" y="2883219"/>
          <a:ext cx="5035164" cy="0"/>
        </a:xfrm>
        <a:prstGeom prst="line">
          <a:avLst/>
        </a:prstGeom>
        <a:gradFill rotWithShape="0">
          <a:gsLst>
            <a:gs pos="0">
              <a:schemeClr val="accent6">
                <a:hueOff val="0"/>
                <a:satOff val="0"/>
                <a:lumOff val="0"/>
                <a:alphaOff val="0"/>
                <a:tint val="100000"/>
                <a:shade val="100000"/>
                <a:satMod val="130000"/>
              </a:schemeClr>
            </a:gs>
            <a:gs pos="100000">
              <a:schemeClr val="accent6">
                <a:hueOff val="0"/>
                <a:satOff val="0"/>
                <a:lumOff val="0"/>
                <a:alphaOff val="0"/>
                <a:tint val="50000"/>
                <a:shade val="100000"/>
                <a:satMod val="350000"/>
              </a:schemeClr>
            </a:gs>
          </a:gsLst>
          <a:lin ang="16200000" scaled="0"/>
        </a:gradFill>
        <a:ln w="9525" cap="flat" cmpd="sng" algn="ctr">
          <a:solidFill>
            <a:schemeClr val="accent6">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A3D34EE8-F01E-F54C-A195-8FC6765FAE9F}">
      <dsp:nvSpPr>
        <dsp:cNvPr id="0" name=""/>
        <dsp:cNvSpPr/>
      </dsp:nvSpPr>
      <dsp:spPr>
        <a:xfrm>
          <a:off x="0" y="2883219"/>
          <a:ext cx="5035164" cy="411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defRPr cap="all"/>
          </a:pPr>
          <a:r>
            <a:rPr lang="en-US" sz="900" kern="1200" dirty="0"/>
            <a:t>- Introduce mentorship programs</a:t>
          </a:r>
        </a:p>
      </dsp:txBody>
      <dsp:txXfrm>
        <a:off x="0" y="2883219"/>
        <a:ext cx="5035164" cy="411816"/>
      </dsp:txXfrm>
    </dsp:sp>
    <dsp:sp modelId="{671A1051-CBF7-0245-99EF-646FE9C1FC09}">
      <dsp:nvSpPr>
        <dsp:cNvPr id="0" name=""/>
        <dsp:cNvSpPr/>
      </dsp:nvSpPr>
      <dsp:spPr>
        <a:xfrm>
          <a:off x="0" y="3295035"/>
          <a:ext cx="5035164" cy="0"/>
        </a:xfrm>
        <a:prstGeom prst="line">
          <a:avLst/>
        </a:prstGeom>
        <a:gradFill rotWithShape="0">
          <a:gsLst>
            <a:gs pos="0">
              <a:schemeClr val="accent6">
                <a:hueOff val="0"/>
                <a:satOff val="0"/>
                <a:lumOff val="0"/>
                <a:alphaOff val="0"/>
                <a:tint val="100000"/>
                <a:shade val="100000"/>
                <a:satMod val="130000"/>
              </a:schemeClr>
            </a:gs>
            <a:gs pos="100000">
              <a:schemeClr val="accent6">
                <a:hueOff val="0"/>
                <a:satOff val="0"/>
                <a:lumOff val="0"/>
                <a:alphaOff val="0"/>
                <a:tint val="50000"/>
                <a:shade val="100000"/>
                <a:satMod val="350000"/>
              </a:schemeClr>
            </a:gs>
          </a:gsLst>
          <a:lin ang="16200000" scaled="0"/>
        </a:gradFill>
        <a:ln w="9525" cap="flat" cmpd="sng" algn="ctr">
          <a:solidFill>
            <a:schemeClr val="accent6">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481F5489-D10E-1147-BAB2-6339352E087D}">
      <dsp:nvSpPr>
        <dsp:cNvPr id="0" name=""/>
        <dsp:cNvSpPr/>
      </dsp:nvSpPr>
      <dsp:spPr>
        <a:xfrm>
          <a:off x="0" y="3295035"/>
          <a:ext cx="5035164" cy="411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defRPr cap="all"/>
          </a:pPr>
          <a:r>
            <a:rPr lang="en-US" sz="900" kern="1200"/>
            <a:t>- Improve benefits and career paths</a:t>
          </a:r>
        </a:p>
      </dsp:txBody>
      <dsp:txXfrm>
        <a:off x="0" y="3295035"/>
        <a:ext cx="5035164" cy="411816"/>
      </dsp:txXfrm>
    </dsp:sp>
    <dsp:sp modelId="{3D295E90-1458-B94E-8F03-6D131C583A26}">
      <dsp:nvSpPr>
        <dsp:cNvPr id="0" name=""/>
        <dsp:cNvSpPr/>
      </dsp:nvSpPr>
      <dsp:spPr>
        <a:xfrm>
          <a:off x="0" y="3706852"/>
          <a:ext cx="5035164" cy="0"/>
        </a:xfrm>
        <a:prstGeom prst="line">
          <a:avLst/>
        </a:prstGeom>
        <a:gradFill rotWithShape="0">
          <a:gsLst>
            <a:gs pos="0">
              <a:schemeClr val="accent6">
                <a:hueOff val="0"/>
                <a:satOff val="0"/>
                <a:lumOff val="0"/>
                <a:alphaOff val="0"/>
                <a:tint val="100000"/>
                <a:shade val="100000"/>
                <a:satMod val="130000"/>
              </a:schemeClr>
            </a:gs>
            <a:gs pos="100000">
              <a:schemeClr val="accent6">
                <a:hueOff val="0"/>
                <a:satOff val="0"/>
                <a:lumOff val="0"/>
                <a:alphaOff val="0"/>
                <a:tint val="50000"/>
                <a:shade val="100000"/>
                <a:satMod val="350000"/>
              </a:schemeClr>
            </a:gs>
          </a:gsLst>
          <a:lin ang="16200000" scaled="0"/>
        </a:gradFill>
        <a:ln w="9525" cap="flat" cmpd="sng" algn="ctr">
          <a:solidFill>
            <a:schemeClr val="accent6">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B62DF0FA-6F2B-B749-AFA3-CB9587003F78}">
      <dsp:nvSpPr>
        <dsp:cNvPr id="0" name=""/>
        <dsp:cNvSpPr/>
      </dsp:nvSpPr>
      <dsp:spPr>
        <a:xfrm>
          <a:off x="0" y="3706852"/>
          <a:ext cx="5035164" cy="411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defRPr cap="all"/>
          </a:pPr>
          <a:r>
            <a:rPr lang="en-US" sz="900" kern="1200"/>
            <a:t>- Use AI to optimize operations</a:t>
          </a:r>
        </a:p>
      </dsp:txBody>
      <dsp:txXfrm>
        <a:off x="0" y="3706852"/>
        <a:ext cx="5035164" cy="41181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458068-2171-C74E-9338-9F08CA0E6344}" type="datetimeFigureOut">
              <a:rPr lang="en-US" smtClean="0"/>
              <a:t>2/28/25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DB9086-6E25-E643-8790-4737376DB3F5}" type="slidenum">
              <a:rPr lang="en-US" smtClean="0"/>
              <a:t>‹#›</a:t>
            </a:fld>
            <a:endParaRPr lang="en-US"/>
          </a:p>
        </p:txBody>
      </p:sp>
    </p:spTree>
    <p:extLst>
      <p:ext uri="{BB962C8B-B14F-4D97-AF65-F5344CB8AC3E}">
        <p14:creationId xmlns:p14="http://schemas.microsoft.com/office/powerpoint/2010/main" val="1573991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2DB9086-6E25-E643-8790-4737376DB3F5}" type="slidenum">
              <a:rPr lang="en-US" smtClean="0"/>
              <a:t>8</a:t>
            </a:fld>
            <a:endParaRPr lang="en-US"/>
          </a:p>
        </p:txBody>
      </p:sp>
    </p:spTree>
    <p:extLst>
      <p:ext uri="{BB962C8B-B14F-4D97-AF65-F5344CB8AC3E}">
        <p14:creationId xmlns:p14="http://schemas.microsoft.com/office/powerpoint/2010/main" val="36626834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2/28/25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2/28/25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2/28/25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2/28/25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2/28/25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2/28/25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2/28/25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2/28/25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2/28/25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2/28/25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2/28/25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2/28/25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7.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7.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2.jpe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4.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8" Type="http://schemas.openxmlformats.org/officeDocument/2006/relationships/hyperlink" Target="https://corporate.mcdonalds.com/corpmcd/our-stories/article/USmenuspotter.html#:~:text=01.09.2024&amp;text=McDonald's%20legendary%20Big%20Mac%20is,100%25%20all%2Dbeef%20patties" TargetMode="External"/><Relationship Id="rId13" Type="http://schemas.openxmlformats.org/officeDocument/2006/relationships/hyperlink" Target="https://www.millerandcarter.co.uk/jobs#/" TargetMode="External"/><Relationship Id="rId3" Type="http://schemas.openxmlformats.org/officeDocument/2006/relationships/hyperlink" Target="https://pestleanalysis.com/pest-analysis-of-mcdonalds/" TargetMode="External"/><Relationship Id="rId7" Type="http://schemas.openxmlformats.org/officeDocument/2006/relationships/hyperlink" Target="https://www.reuters.com/legal/government/mcdonalds-no-poach-agreements-wont-get-us-supreme-court-review-2024-03-18/" TargetMode="External"/><Relationship Id="rId12" Type="http://schemas.openxmlformats.org/officeDocument/2006/relationships/hyperlink" Target="https://www.cpduk.co.uk/news/the-importance-of-retirement-planning-in-the-uk" TargetMode="External"/><Relationship Id="rId2" Type="http://schemas.openxmlformats.org/officeDocument/2006/relationships/hyperlink" Target="https://www.edrawmax.com/article/mcdonald-pestel-analysis.html" TargetMode="External"/><Relationship Id="rId1" Type="http://schemas.openxmlformats.org/officeDocument/2006/relationships/slideLayout" Target="../slideLayouts/slideLayout2.xml"/><Relationship Id="rId6" Type="http://schemas.openxmlformats.org/officeDocument/2006/relationships/hyperlink" Target="https://pestleanalysis.com/mcdonalds-e-coli-outbreak/" TargetMode="External"/><Relationship Id="rId11" Type="http://schemas.openxmlformats.org/officeDocument/2006/relationships/hyperlink" Target="https://vease.io/mcdonalds-google-ai-chatbot-ask-pickles/#:~:text=So%2C%20what's%20the%20deal%20with,simple%20but%20can%20be%20tricky" TargetMode="External"/><Relationship Id="rId5" Type="http://schemas.openxmlformats.org/officeDocument/2006/relationships/hyperlink" Target="https://www.cnbc.com/2024/03/15/mcdonalds-suffers-global-tech-outage-forcing-some-restaurants-to-halt-operations.html" TargetMode="External"/><Relationship Id="rId15" Type="http://schemas.openxmlformats.org/officeDocument/2006/relationships/image" Target="../media/image2.jpeg"/><Relationship Id="rId10" Type="http://schemas.openxmlformats.org/officeDocument/2006/relationships/hyperlink" Target="https://sprockets.ai/wp-content/uploads/2022/01/McDonalds_Operator_Achieves_73_Retention_with_Sprockets.pdf" TargetMode="External"/><Relationship Id="rId4" Type="http://schemas.openxmlformats.org/officeDocument/2006/relationships/hyperlink" Target="https://www.ehn.org/fast-food-pfas-2665713188.html" TargetMode="External"/><Relationship Id="rId9" Type="http://schemas.openxmlformats.org/officeDocument/2006/relationships/hyperlink" Target="http://www.developmenteconomics.co.uk/wp-content/uploads/2014/06/McDonaldsReport-FINAL-1.pdf" TargetMode="External"/><Relationship Id="rId14" Type="http://schemas.openxmlformats.org/officeDocument/2006/relationships/hyperlink" Target="https://www.aelp.org.uk/media/5hpdcdlp/keyfacts-2023.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973321" y="640080"/>
            <a:ext cx="4688333" cy="3566160"/>
          </a:xfrm>
        </p:spPr>
        <p:txBody>
          <a:bodyPr anchor="b">
            <a:normAutofit/>
          </a:bodyPr>
          <a:lstStyle/>
          <a:p>
            <a:pPr algn="l">
              <a:lnSpc>
                <a:spcPct val="90000"/>
              </a:lnSpc>
            </a:pPr>
            <a:r>
              <a:rPr lang="en-GB" sz="4000"/>
              <a:t>Addressing Contemporary Trends in Hospitality: A Case Study on McDonald's</a:t>
            </a:r>
          </a:p>
        </p:txBody>
      </p:sp>
      <p:sp>
        <p:nvSpPr>
          <p:cNvPr id="3" name="Subtitle 2"/>
          <p:cNvSpPr>
            <a:spLocks noGrp="1"/>
          </p:cNvSpPr>
          <p:nvPr>
            <p:ph type="subTitle" idx="1"/>
          </p:nvPr>
        </p:nvSpPr>
        <p:spPr>
          <a:xfrm>
            <a:off x="3973320" y="4636008"/>
            <a:ext cx="4688333" cy="1572768"/>
          </a:xfrm>
        </p:spPr>
        <p:txBody>
          <a:bodyPr>
            <a:normAutofit/>
          </a:bodyPr>
          <a:lstStyle/>
          <a:p>
            <a:pPr algn="l">
              <a:lnSpc>
                <a:spcPct val="90000"/>
              </a:lnSpc>
            </a:pPr>
            <a:r>
              <a:rPr lang="en-GB" sz="1800"/>
              <a:t>Module Title and Code: Professional Service - BMGM 5005</a:t>
            </a:r>
          </a:p>
          <a:p>
            <a:pPr algn="l">
              <a:lnSpc>
                <a:spcPct val="90000"/>
              </a:lnSpc>
            </a:pPr>
            <a:r>
              <a:rPr lang="en-GB" sz="1800"/>
              <a:t>Presented by: Muhammad Naveed Jawed - 2240728</a:t>
            </a:r>
          </a:p>
          <a:p>
            <a:pPr algn="l">
              <a:lnSpc>
                <a:spcPct val="90000"/>
              </a:lnSpc>
            </a:pPr>
            <a:r>
              <a:rPr lang="en-GB" sz="1800"/>
              <a:t>Lecturer’s Name: Jemma Smith</a:t>
            </a:r>
          </a:p>
        </p:txBody>
      </p:sp>
      <p:pic>
        <p:nvPicPr>
          <p:cNvPr id="5" name="Picture 4">
            <a:extLst>
              <a:ext uri="{FF2B5EF4-FFF2-40B4-BE49-F238E27FC236}">
                <a16:creationId xmlns:a16="http://schemas.microsoft.com/office/drawing/2014/main" id="{19776B52-11E9-1B8D-6EE8-EEA352CB8144}"/>
              </a:ext>
            </a:extLst>
          </p:cNvPr>
          <p:cNvPicPr>
            <a:picLocks noChangeAspect="1"/>
          </p:cNvPicPr>
          <p:nvPr/>
        </p:nvPicPr>
        <p:blipFill>
          <a:blip r:embed="rId2"/>
          <a:srcRect l="31071" r="40279"/>
          <a:stretch/>
        </p:blipFill>
        <p:spPr>
          <a:xfrm>
            <a:off x="20" y="10"/>
            <a:ext cx="3492988"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646" y="4409267"/>
            <a:ext cx="3182692" cy="18288"/>
          </a:xfrm>
          <a:custGeom>
            <a:avLst/>
            <a:gdLst>
              <a:gd name="connsiteX0" fmla="*/ 0 w 3182692"/>
              <a:gd name="connsiteY0" fmla="*/ 0 h 18288"/>
              <a:gd name="connsiteX1" fmla="*/ 604711 w 3182692"/>
              <a:gd name="connsiteY1" fmla="*/ 0 h 18288"/>
              <a:gd name="connsiteX2" fmla="*/ 1241250 w 3182692"/>
              <a:gd name="connsiteY2" fmla="*/ 0 h 18288"/>
              <a:gd name="connsiteX3" fmla="*/ 1909615 w 3182692"/>
              <a:gd name="connsiteY3" fmla="*/ 0 h 18288"/>
              <a:gd name="connsiteX4" fmla="*/ 2577981 w 3182692"/>
              <a:gd name="connsiteY4" fmla="*/ 0 h 18288"/>
              <a:gd name="connsiteX5" fmla="*/ 3182692 w 3182692"/>
              <a:gd name="connsiteY5" fmla="*/ 0 h 18288"/>
              <a:gd name="connsiteX6" fmla="*/ 3182692 w 3182692"/>
              <a:gd name="connsiteY6" fmla="*/ 18288 h 18288"/>
              <a:gd name="connsiteX7" fmla="*/ 2482500 w 3182692"/>
              <a:gd name="connsiteY7" fmla="*/ 18288 h 18288"/>
              <a:gd name="connsiteX8" fmla="*/ 1782308 w 3182692"/>
              <a:gd name="connsiteY8" fmla="*/ 18288 h 18288"/>
              <a:gd name="connsiteX9" fmla="*/ 1145769 w 3182692"/>
              <a:gd name="connsiteY9" fmla="*/ 18288 h 18288"/>
              <a:gd name="connsiteX10" fmla="*/ 0 w 3182692"/>
              <a:gd name="connsiteY10" fmla="*/ 18288 h 18288"/>
              <a:gd name="connsiteX11" fmla="*/ 0 w 3182692"/>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2692" h="18288" fill="none" extrusionOk="0">
                <a:moveTo>
                  <a:pt x="0" y="0"/>
                </a:moveTo>
                <a:cubicBezTo>
                  <a:pt x="126686" y="-21366"/>
                  <a:pt x="467788" y="9025"/>
                  <a:pt x="604711" y="0"/>
                </a:cubicBezTo>
                <a:cubicBezTo>
                  <a:pt x="741634" y="-9025"/>
                  <a:pt x="1061620" y="6814"/>
                  <a:pt x="1241250" y="0"/>
                </a:cubicBezTo>
                <a:cubicBezTo>
                  <a:pt x="1420880" y="-6814"/>
                  <a:pt x="1713773" y="13383"/>
                  <a:pt x="1909615" y="0"/>
                </a:cubicBezTo>
                <a:cubicBezTo>
                  <a:pt x="2105457" y="-13383"/>
                  <a:pt x="2257256" y="13567"/>
                  <a:pt x="2577981" y="0"/>
                </a:cubicBezTo>
                <a:cubicBezTo>
                  <a:pt x="2898706" y="-13567"/>
                  <a:pt x="3026063" y="6328"/>
                  <a:pt x="3182692" y="0"/>
                </a:cubicBezTo>
                <a:cubicBezTo>
                  <a:pt x="3181983" y="8157"/>
                  <a:pt x="3182279" y="12125"/>
                  <a:pt x="3182692" y="18288"/>
                </a:cubicBezTo>
                <a:cubicBezTo>
                  <a:pt x="2998421" y="21742"/>
                  <a:pt x="2675038" y="19014"/>
                  <a:pt x="2482500" y="18288"/>
                </a:cubicBezTo>
                <a:cubicBezTo>
                  <a:pt x="2289962" y="17562"/>
                  <a:pt x="1930644" y="6834"/>
                  <a:pt x="1782308" y="18288"/>
                </a:cubicBezTo>
                <a:cubicBezTo>
                  <a:pt x="1633972" y="29742"/>
                  <a:pt x="1287388" y="-1992"/>
                  <a:pt x="1145769" y="18288"/>
                </a:cubicBezTo>
                <a:cubicBezTo>
                  <a:pt x="1004150" y="38568"/>
                  <a:pt x="256377" y="-37438"/>
                  <a:pt x="0" y="18288"/>
                </a:cubicBezTo>
                <a:cubicBezTo>
                  <a:pt x="-46" y="12483"/>
                  <a:pt x="-203" y="6491"/>
                  <a:pt x="0" y="0"/>
                </a:cubicBezTo>
                <a:close/>
              </a:path>
              <a:path w="3182692" h="18288" stroke="0" extrusionOk="0">
                <a:moveTo>
                  <a:pt x="0" y="0"/>
                </a:moveTo>
                <a:cubicBezTo>
                  <a:pt x="283446" y="18201"/>
                  <a:pt x="432812" y="7290"/>
                  <a:pt x="604711" y="0"/>
                </a:cubicBezTo>
                <a:cubicBezTo>
                  <a:pt x="776610" y="-7290"/>
                  <a:pt x="982253" y="15478"/>
                  <a:pt x="1145769" y="0"/>
                </a:cubicBezTo>
                <a:cubicBezTo>
                  <a:pt x="1309285" y="-15478"/>
                  <a:pt x="1514247" y="-25520"/>
                  <a:pt x="1845961" y="0"/>
                </a:cubicBezTo>
                <a:cubicBezTo>
                  <a:pt x="2177675" y="25520"/>
                  <a:pt x="2297588" y="16646"/>
                  <a:pt x="2450673" y="0"/>
                </a:cubicBezTo>
                <a:cubicBezTo>
                  <a:pt x="2603758" y="-16646"/>
                  <a:pt x="3023048" y="-21196"/>
                  <a:pt x="3182692" y="0"/>
                </a:cubicBezTo>
                <a:cubicBezTo>
                  <a:pt x="3182428" y="4493"/>
                  <a:pt x="3183076" y="9472"/>
                  <a:pt x="3182692" y="18288"/>
                </a:cubicBezTo>
                <a:cubicBezTo>
                  <a:pt x="3039109" y="-12701"/>
                  <a:pt x="2823860" y="13848"/>
                  <a:pt x="2546154" y="18288"/>
                </a:cubicBezTo>
                <a:cubicBezTo>
                  <a:pt x="2268448" y="22728"/>
                  <a:pt x="2098674" y="5291"/>
                  <a:pt x="1845961" y="18288"/>
                </a:cubicBezTo>
                <a:cubicBezTo>
                  <a:pt x="1593248" y="31285"/>
                  <a:pt x="1456743" y="27560"/>
                  <a:pt x="1304904" y="18288"/>
                </a:cubicBezTo>
                <a:cubicBezTo>
                  <a:pt x="1153065" y="9016"/>
                  <a:pt x="947204" y="11126"/>
                  <a:pt x="668365" y="18288"/>
                </a:cubicBezTo>
                <a:cubicBezTo>
                  <a:pt x="389526" y="25450"/>
                  <a:pt x="288244" y="-4628"/>
                  <a:pt x="0" y="18288"/>
                </a:cubicBezTo>
                <a:cubicBezTo>
                  <a:pt x="843" y="9577"/>
                  <a:pt x="371" y="690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4B710B0-47D5-1B24-9E3F-CE9C55EBCE01}"/>
              </a:ext>
            </a:extLst>
          </p:cNvPr>
          <p:cNvPicPr>
            <a:picLocks noChangeAspect="1"/>
          </p:cNvPicPr>
          <p:nvPr/>
        </p:nvPicPr>
        <p:blipFill>
          <a:blip r:embed="rId3"/>
          <a:stretch>
            <a:fillRect/>
          </a:stretch>
        </p:blipFill>
        <p:spPr>
          <a:xfrm>
            <a:off x="7770114" y="0"/>
            <a:ext cx="1371600" cy="14732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8" y="327025"/>
            <a:ext cx="3993358" cy="1630363"/>
          </a:xfrm>
        </p:spPr>
        <p:txBody>
          <a:bodyPr anchor="b">
            <a:normAutofit/>
          </a:bodyPr>
          <a:lstStyle/>
          <a:p>
            <a:r>
              <a:rPr lang="en-GB" sz="3100"/>
              <a:t>Contents</a:t>
            </a:r>
          </a:p>
        </p:txBody>
      </p:sp>
      <p:pic>
        <p:nvPicPr>
          <p:cNvPr id="6" name="Picture 5">
            <a:extLst>
              <a:ext uri="{FF2B5EF4-FFF2-40B4-BE49-F238E27FC236}">
                <a16:creationId xmlns:a16="http://schemas.microsoft.com/office/drawing/2014/main" id="{A0CDB7A7-0473-FD94-8074-B0AC262EF227}"/>
              </a:ext>
            </a:extLst>
          </p:cNvPr>
          <p:cNvPicPr>
            <a:picLocks noChangeAspect="1"/>
          </p:cNvPicPr>
          <p:nvPr/>
        </p:nvPicPr>
        <p:blipFill>
          <a:blip r:embed="rId2"/>
          <a:srcRect l="28425" r="20501" b="1"/>
          <a:stretch/>
        </p:blipFill>
        <p:spPr>
          <a:xfrm>
            <a:off x="4474766" y="1"/>
            <a:ext cx="4669234" cy="6856412"/>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graphicFrame>
        <p:nvGraphicFramePr>
          <p:cNvPr id="5" name="Content Placeholder 2">
            <a:extLst>
              <a:ext uri="{FF2B5EF4-FFF2-40B4-BE49-F238E27FC236}">
                <a16:creationId xmlns:a16="http://schemas.microsoft.com/office/drawing/2014/main" id="{2B2E886D-7132-5467-3923-5B936414996F}"/>
              </a:ext>
            </a:extLst>
          </p:cNvPr>
          <p:cNvGraphicFramePr>
            <a:graphicFrameLocks noGrp="1"/>
          </p:cNvGraphicFramePr>
          <p:nvPr>
            <p:ph idx="1"/>
            <p:extLst>
              <p:ext uri="{D42A27DB-BD31-4B8C-83A1-F6EECF244321}">
                <p14:modId xmlns:p14="http://schemas.microsoft.com/office/powerpoint/2010/main" val="2669749513"/>
              </p:ext>
            </p:extLst>
          </p:nvPr>
        </p:nvGraphicFramePr>
        <p:xfrm>
          <a:off x="360759" y="2286001"/>
          <a:ext cx="3993357" cy="39195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C822962E-3604-CE85-BB57-6397A57D4368}"/>
              </a:ext>
            </a:extLst>
          </p:cNvPr>
          <p:cNvPicPr>
            <a:picLocks noChangeAspect="1"/>
          </p:cNvPicPr>
          <p:nvPr/>
        </p:nvPicPr>
        <p:blipFill>
          <a:blip r:embed="rId8"/>
          <a:stretch>
            <a:fillRect/>
          </a:stretch>
        </p:blipFill>
        <p:spPr>
          <a:xfrm>
            <a:off x="0" y="16813"/>
            <a:ext cx="1371600" cy="14732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45810"/>
            <a:ext cx="3840421" cy="1325563"/>
          </a:xfrm>
        </p:spPr>
        <p:txBody>
          <a:bodyPr>
            <a:normAutofit/>
          </a:bodyPr>
          <a:lstStyle/>
          <a:p>
            <a:pPr>
              <a:lnSpc>
                <a:spcPct val="90000"/>
              </a:lnSpc>
            </a:pPr>
            <a:r>
              <a:rPr lang="en-GB" sz="4100"/>
              <a:t>Introduction and Background</a:t>
            </a:r>
          </a:p>
        </p:txBody>
      </p:sp>
      <p:sp>
        <p:nvSpPr>
          <p:cNvPr id="3" name="Content Placeholder 2"/>
          <p:cNvSpPr>
            <a:spLocks noGrp="1"/>
          </p:cNvSpPr>
          <p:nvPr>
            <p:ph idx="1"/>
          </p:nvPr>
        </p:nvSpPr>
        <p:spPr>
          <a:xfrm>
            <a:off x="628650" y="1825625"/>
            <a:ext cx="3819146" cy="4351338"/>
          </a:xfrm>
        </p:spPr>
        <p:txBody>
          <a:bodyPr>
            <a:normAutofit lnSpcReduction="10000"/>
          </a:bodyPr>
          <a:lstStyle/>
          <a:p>
            <a:pPr>
              <a:lnSpc>
                <a:spcPct val="90000"/>
              </a:lnSpc>
            </a:pPr>
            <a:r>
              <a:rPr lang="en-GB" sz="2500" dirty="0"/>
              <a:t>McDonald's is one of the dominating fast food chains that have customers all around the world. They serve in more than 119 countries and have 37,855 outlets (2018). They were noted for having the ninth-highest global brand value in 2020.(</a:t>
            </a:r>
            <a:r>
              <a:rPr lang="en-GB" sz="2500" dirty="0" err="1"/>
              <a:t>www.edrawmax.com</a:t>
            </a:r>
            <a:r>
              <a:rPr lang="en-GB" sz="2500" dirty="0"/>
              <a:t>)</a:t>
            </a:r>
          </a:p>
        </p:txBody>
      </p:sp>
      <p:sp>
        <p:nvSpPr>
          <p:cNvPr id="18" name="Oval 17">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5426" y="1364732"/>
            <a:ext cx="710616"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Red toy person in front of two lines of white figures">
            <a:extLst>
              <a:ext uri="{FF2B5EF4-FFF2-40B4-BE49-F238E27FC236}">
                <a16:creationId xmlns:a16="http://schemas.microsoft.com/office/drawing/2014/main" id="{BAE88875-90E4-712A-3E70-7F81A2160220}"/>
              </a:ext>
            </a:extLst>
          </p:cNvPr>
          <p:cNvPicPr>
            <a:picLocks noChangeAspect="1"/>
          </p:cNvPicPr>
          <p:nvPr/>
        </p:nvPicPr>
        <p:blipFill>
          <a:blip r:embed="rId2"/>
          <a:srcRect l="26302" r="22469" b="-3"/>
          <a:stretch/>
        </p:blipFill>
        <p:spPr>
          <a:xfrm>
            <a:off x="5925944" y="2727729"/>
            <a:ext cx="3218056"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20" name="Arc 19">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4022954" y="-170491"/>
            <a:ext cx="4021193" cy="3015895"/>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3">
            <a:extLst>
              <a:ext uri="{FF2B5EF4-FFF2-40B4-BE49-F238E27FC236}">
                <a16:creationId xmlns:a16="http://schemas.microsoft.com/office/drawing/2014/main" id="{08B72230-8BE0-1E3B-9FA8-0A3476ADE41C}"/>
              </a:ext>
            </a:extLst>
          </p:cNvPr>
          <p:cNvPicPr>
            <a:picLocks noChangeAspect="1"/>
          </p:cNvPicPr>
          <p:nvPr/>
        </p:nvPicPr>
        <p:blipFill>
          <a:blip r:embed="rId3"/>
          <a:srcRect l="3052" r="2723" b="-4"/>
          <a:stretch/>
        </p:blipFill>
        <p:spPr>
          <a:xfrm>
            <a:off x="4696205" y="1"/>
            <a:ext cx="2639484"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32C3CC-6CF3-75B3-A695-E6E76CFAC1B9}"/>
              </a:ext>
            </a:extLst>
          </p:cNvPr>
          <p:cNvSpPr>
            <a:spLocks noGrp="1"/>
          </p:cNvSpPr>
          <p:nvPr>
            <p:ph type="title"/>
          </p:nvPr>
        </p:nvSpPr>
        <p:spPr>
          <a:xfrm>
            <a:off x="630936" y="256032"/>
            <a:ext cx="7879842" cy="1014984"/>
          </a:xfrm>
        </p:spPr>
        <p:txBody>
          <a:bodyPr anchor="b">
            <a:normAutofit/>
          </a:bodyPr>
          <a:lstStyle/>
          <a:p>
            <a:r>
              <a:rPr lang="en-US" dirty="0"/>
              <a:t>McDonald’s</a:t>
            </a:r>
          </a:p>
        </p:txBody>
      </p:sp>
      <p:sp>
        <p:nvSpPr>
          <p:cNvPr id="12" name="Rectangle 11">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464" y="1634502"/>
            <a:ext cx="783869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30936" y="1538176"/>
            <a:ext cx="1405092"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Rectangle 1">
            <a:extLst>
              <a:ext uri="{FF2B5EF4-FFF2-40B4-BE49-F238E27FC236}">
                <a16:creationId xmlns:a16="http://schemas.microsoft.com/office/drawing/2014/main" id="{F0D5ADEB-27D3-EA09-063C-F7AEA2B96219}"/>
              </a:ext>
            </a:extLst>
          </p:cNvPr>
          <p:cNvSpPr>
            <a:spLocks noChangeArrowheads="1"/>
          </p:cNvSpPr>
          <p:nvPr/>
        </p:nvSpPr>
        <p:spPr bwMode="auto">
          <a:xfrm>
            <a:off x="2574759" y="-453334"/>
            <a:ext cx="6898106" cy="6494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buFontTx/>
              <a:buNone/>
              <a:tabLst/>
            </a:pPr>
            <a:br>
              <a:rPr kumimoji="0" lang="en-US" altLang="en-US" b="0" i="0" u="none" strike="noStrike" cap="none" normalizeH="0" baseline="0">
                <a:ln>
                  <a:noFill/>
                </a:ln>
                <a:solidFill>
                  <a:schemeClr val="tx1"/>
                </a:solidFill>
                <a:effectLst/>
                <a:latin typeface="Arial" panose="020B0604020202020204" pitchFamily="34" charset="0"/>
              </a:rPr>
            </a:br>
            <a:endParaRPr kumimoji="0" lang="en-US" altLang="en-US" b="0" i="0" u="none" strike="noStrike" cap="none" normalizeH="0" baseline="0">
              <a:ln>
                <a:noFill/>
              </a:ln>
              <a:solidFill>
                <a:schemeClr val="tx1"/>
              </a:solidFill>
              <a:effectLst/>
              <a:latin typeface="Arial" panose="020B0604020202020204" pitchFamily="34" charset="0"/>
            </a:endParaRPr>
          </a:p>
        </p:txBody>
      </p:sp>
      <p:graphicFrame>
        <p:nvGraphicFramePr>
          <p:cNvPr id="4" name="Content Placeholder 3">
            <a:extLst>
              <a:ext uri="{FF2B5EF4-FFF2-40B4-BE49-F238E27FC236}">
                <a16:creationId xmlns:a16="http://schemas.microsoft.com/office/drawing/2014/main" id="{E24A0859-AF49-ED9E-AF53-0E5D37F734F1}"/>
              </a:ext>
            </a:extLst>
          </p:cNvPr>
          <p:cNvGraphicFramePr>
            <a:graphicFrameLocks noGrp="1"/>
          </p:cNvGraphicFramePr>
          <p:nvPr>
            <p:ph idx="1"/>
            <p:extLst>
              <p:ext uri="{D42A27DB-BD31-4B8C-83A1-F6EECF244321}">
                <p14:modId xmlns:p14="http://schemas.microsoft.com/office/powerpoint/2010/main" val="3000563293"/>
              </p:ext>
            </p:extLst>
          </p:nvPr>
        </p:nvGraphicFramePr>
        <p:xfrm>
          <a:off x="1155173" y="1926266"/>
          <a:ext cx="6833654" cy="4357530"/>
        </p:xfrm>
        <a:graphic>
          <a:graphicData uri="http://schemas.openxmlformats.org/drawingml/2006/table">
            <a:tbl>
              <a:tblPr>
                <a:noFill/>
              </a:tblPr>
              <a:tblGrid>
                <a:gridCol w="3376104">
                  <a:extLst>
                    <a:ext uri="{9D8B030D-6E8A-4147-A177-3AD203B41FA5}">
                      <a16:colId xmlns:a16="http://schemas.microsoft.com/office/drawing/2014/main" val="982321090"/>
                    </a:ext>
                  </a:extLst>
                </a:gridCol>
                <a:gridCol w="3457550">
                  <a:extLst>
                    <a:ext uri="{9D8B030D-6E8A-4147-A177-3AD203B41FA5}">
                      <a16:colId xmlns:a16="http://schemas.microsoft.com/office/drawing/2014/main" val="412291269"/>
                    </a:ext>
                  </a:extLst>
                </a:gridCol>
              </a:tblGrid>
              <a:tr h="435753">
                <a:tc>
                  <a:txBody>
                    <a:bodyPr/>
                    <a:lstStyle/>
                    <a:p>
                      <a:pPr fontAlgn="ctr"/>
                      <a:r>
                        <a:rPr lang="en-GB" sz="1300" b="1">
                          <a:solidFill>
                            <a:schemeClr val="tx1">
                              <a:lumMod val="85000"/>
                              <a:lumOff val="15000"/>
                            </a:schemeClr>
                          </a:solidFill>
                          <a:effectLst/>
                        </a:rPr>
                        <a:t>Company Name</a:t>
                      </a:r>
                      <a:endParaRPr lang="en-GB" sz="1300">
                        <a:solidFill>
                          <a:schemeClr val="tx1">
                            <a:lumMod val="85000"/>
                            <a:lumOff val="15000"/>
                          </a:schemeClr>
                        </a:solidFill>
                        <a:effectLst/>
                      </a:endParaRPr>
                    </a:p>
                  </a:txBody>
                  <a:tcPr marL="179568" marR="107741" marT="107741" marB="107741" anchor="ctr">
                    <a:lnL w="12700" cmpd="sng">
                      <a:noFill/>
                      <a:prstDash val="solid"/>
                    </a:lnL>
                    <a:lnR w="38100" cap="flat" cmpd="sng" algn="ctr">
                      <a:solidFill>
                        <a:srgbClr val="FFFFFF"/>
                      </a:solidFill>
                      <a:prstDash val="solid"/>
                    </a:lnR>
                    <a:lnT w="12700" cmpd="sng">
                      <a:noFill/>
                      <a:prstDash val="solid"/>
                    </a:lnT>
                    <a:lnB w="38100" cap="flat" cmpd="sng" algn="ctr">
                      <a:solidFill>
                        <a:srgbClr val="FFFFFF"/>
                      </a:solidFill>
                      <a:prstDash val="solid"/>
                    </a:lnB>
                    <a:solidFill>
                      <a:srgbClr val="878E8B">
                        <a:alpha val="30196"/>
                      </a:srgbClr>
                    </a:solidFill>
                  </a:tcPr>
                </a:tc>
                <a:tc>
                  <a:txBody>
                    <a:bodyPr/>
                    <a:lstStyle/>
                    <a:p>
                      <a:pPr fontAlgn="ctr"/>
                      <a:r>
                        <a:rPr lang="en-GB" sz="1300">
                          <a:solidFill>
                            <a:schemeClr val="tx1">
                              <a:lumMod val="85000"/>
                              <a:lumOff val="15000"/>
                            </a:schemeClr>
                          </a:solidFill>
                          <a:effectLst/>
                        </a:rPr>
                        <a:t>McDonald's Corporation</a:t>
                      </a:r>
                    </a:p>
                  </a:txBody>
                  <a:tcPr marL="179568" marR="107741" marT="107741" marB="107741" anchor="ctr">
                    <a:lnL w="38100" cap="flat" cmpd="sng" algn="ctr">
                      <a:solidFill>
                        <a:srgbClr val="FFFFFF"/>
                      </a:solidFill>
                      <a:prstDash val="solid"/>
                    </a:lnL>
                    <a:lnR w="12700" cmpd="sng">
                      <a:noFill/>
                      <a:prstDash val="solid"/>
                    </a:lnR>
                    <a:lnT w="12700" cmpd="sng">
                      <a:no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2203245340"/>
                  </a:ext>
                </a:extLst>
              </a:tr>
              <a:tr h="435753">
                <a:tc>
                  <a:txBody>
                    <a:bodyPr/>
                    <a:lstStyle/>
                    <a:p>
                      <a:pPr fontAlgn="ctr"/>
                      <a:r>
                        <a:rPr lang="en-GB" sz="1300" b="1">
                          <a:solidFill>
                            <a:schemeClr val="tx1">
                              <a:lumMod val="85000"/>
                              <a:lumOff val="15000"/>
                            </a:schemeClr>
                          </a:solidFill>
                          <a:effectLst/>
                        </a:rPr>
                        <a:t>CEO</a:t>
                      </a:r>
                      <a:endParaRPr lang="en-GB" sz="1300">
                        <a:solidFill>
                          <a:schemeClr val="tx1">
                            <a:lumMod val="85000"/>
                            <a:lumOff val="15000"/>
                          </a:schemeClr>
                        </a:solidFill>
                        <a:effectLst/>
                      </a:endParaRPr>
                    </a:p>
                  </a:txBody>
                  <a:tcPr marL="179568" marR="107741" marT="107741" marB="107741"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fontAlgn="ctr"/>
                      <a:r>
                        <a:rPr lang="en-GB" sz="1300">
                          <a:solidFill>
                            <a:schemeClr val="tx1">
                              <a:lumMod val="85000"/>
                              <a:lumOff val="15000"/>
                            </a:schemeClr>
                          </a:solidFill>
                          <a:effectLst/>
                        </a:rPr>
                        <a:t>McDonald's Corporation</a:t>
                      </a:r>
                    </a:p>
                  </a:txBody>
                  <a:tcPr marL="179568" marR="107741" marT="107741" marB="107741"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2501341128"/>
                  </a:ext>
                </a:extLst>
              </a:tr>
              <a:tr h="435753">
                <a:tc>
                  <a:txBody>
                    <a:bodyPr/>
                    <a:lstStyle/>
                    <a:p>
                      <a:pPr fontAlgn="ctr"/>
                      <a:r>
                        <a:rPr lang="en-GB" sz="1300" b="1">
                          <a:solidFill>
                            <a:schemeClr val="tx1">
                              <a:lumMod val="85000"/>
                              <a:lumOff val="15000"/>
                            </a:schemeClr>
                          </a:solidFill>
                          <a:effectLst/>
                        </a:rPr>
                        <a:t>Company type</a:t>
                      </a:r>
                      <a:endParaRPr lang="en-GB" sz="1300">
                        <a:solidFill>
                          <a:schemeClr val="tx1">
                            <a:lumMod val="85000"/>
                            <a:lumOff val="15000"/>
                          </a:schemeClr>
                        </a:solidFill>
                        <a:effectLst/>
                      </a:endParaRPr>
                    </a:p>
                  </a:txBody>
                  <a:tcPr marL="179568" marR="107741" marT="107741" marB="107741"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fontAlgn="ctr"/>
                      <a:r>
                        <a:rPr lang="en-GB" sz="1300">
                          <a:solidFill>
                            <a:schemeClr val="tx1">
                              <a:lumMod val="85000"/>
                              <a:lumOff val="15000"/>
                            </a:schemeClr>
                          </a:solidFill>
                          <a:effectLst/>
                        </a:rPr>
                        <a:t>Fast Food restaurant</a:t>
                      </a:r>
                    </a:p>
                  </a:txBody>
                  <a:tcPr marL="179568" marR="107741" marT="107741" marB="107741"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671431793"/>
                  </a:ext>
                </a:extLst>
              </a:tr>
              <a:tr h="435753">
                <a:tc>
                  <a:txBody>
                    <a:bodyPr/>
                    <a:lstStyle/>
                    <a:p>
                      <a:pPr fontAlgn="ctr"/>
                      <a:r>
                        <a:rPr lang="en-GB" sz="1300" b="1">
                          <a:solidFill>
                            <a:schemeClr val="tx1">
                              <a:lumMod val="85000"/>
                              <a:lumOff val="15000"/>
                            </a:schemeClr>
                          </a:solidFill>
                          <a:effectLst/>
                        </a:rPr>
                        <a:t>Year founded</a:t>
                      </a:r>
                      <a:endParaRPr lang="en-GB" sz="1300">
                        <a:solidFill>
                          <a:schemeClr val="tx1">
                            <a:lumMod val="85000"/>
                            <a:lumOff val="15000"/>
                          </a:schemeClr>
                        </a:solidFill>
                        <a:effectLst/>
                      </a:endParaRPr>
                    </a:p>
                  </a:txBody>
                  <a:tcPr marL="179568" marR="107741" marT="107741" marB="107741"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fontAlgn="ctr"/>
                      <a:r>
                        <a:rPr lang="en-GB" sz="1300">
                          <a:solidFill>
                            <a:schemeClr val="tx1">
                              <a:lumMod val="85000"/>
                              <a:lumOff val="15000"/>
                            </a:schemeClr>
                          </a:solidFill>
                          <a:effectLst/>
                        </a:rPr>
                        <a:t>15 May 1940</a:t>
                      </a:r>
                    </a:p>
                  </a:txBody>
                  <a:tcPr marL="179568" marR="107741" marT="107741" marB="107741"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1840453766"/>
                  </a:ext>
                </a:extLst>
              </a:tr>
              <a:tr h="435753">
                <a:tc>
                  <a:txBody>
                    <a:bodyPr/>
                    <a:lstStyle/>
                    <a:p>
                      <a:pPr fontAlgn="ctr"/>
                      <a:r>
                        <a:rPr lang="en-GB" sz="1300" b="1" dirty="0">
                          <a:solidFill>
                            <a:schemeClr val="tx1">
                              <a:lumMod val="85000"/>
                              <a:lumOff val="15000"/>
                            </a:schemeClr>
                          </a:solidFill>
                          <a:effectLst/>
                        </a:rPr>
                        <a:t>Number of employees</a:t>
                      </a:r>
                      <a:endParaRPr lang="en-GB" sz="1300" dirty="0">
                        <a:solidFill>
                          <a:schemeClr val="tx1">
                            <a:lumMod val="85000"/>
                            <a:lumOff val="15000"/>
                          </a:schemeClr>
                        </a:solidFill>
                        <a:effectLst/>
                      </a:endParaRPr>
                    </a:p>
                  </a:txBody>
                  <a:tcPr marL="179568" marR="107741" marT="107741" marB="107741"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fontAlgn="ctr"/>
                      <a:r>
                        <a:rPr lang="en-GB" sz="1300" dirty="0">
                          <a:solidFill>
                            <a:schemeClr val="tx1">
                              <a:lumMod val="85000"/>
                              <a:lumOff val="15000"/>
                            </a:schemeClr>
                          </a:solidFill>
                          <a:effectLst/>
                        </a:rPr>
                        <a:t>Approximately 200,000 (in 2021)</a:t>
                      </a:r>
                    </a:p>
                  </a:txBody>
                  <a:tcPr marL="179568" marR="107741" marT="107741" marB="107741"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565737862"/>
                  </a:ext>
                </a:extLst>
              </a:tr>
              <a:tr h="435753">
                <a:tc>
                  <a:txBody>
                    <a:bodyPr/>
                    <a:lstStyle/>
                    <a:p>
                      <a:pPr fontAlgn="ctr"/>
                      <a:r>
                        <a:rPr lang="en-GB" sz="1300" b="1">
                          <a:solidFill>
                            <a:schemeClr val="tx1">
                              <a:lumMod val="85000"/>
                              <a:lumOff val="15000"/>
                            </a:schemeClr>
                          </a:solidFill>
                          <a:effectLst/>
                        </a:rPr>
                        <a:t>Annual revenue</a:t>
                      </a:r>
                      <a:endParaRPr lang="en-GB" sz="1300">
                        <a:solidFill>
                          <a:schemeClr val="tx1">
                            <a:lumMod val="85000"/>
                            <a:lumOff val="15000"/>
                          </a:schemeClr>
                        </a:solidFill>
                        <a:effectLst/>
                      </a:endParaRPr>
                    </a:p>
                  </a:txBody>
                  <a:tcPr marL="179568" marR="107741" marT="107741" marB="107741"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fontAlgn="ctr"/>
                      <a:r>
                        <a:rPr lang="en-GB" sz="1300" dirty="0">
                          <a:solidFill>
                            <a:schemeClr val="tx1">
                              <a:lumMod val="85000"/>
                              <a:lumOff val="15000"/>
                            </a:schemeClr>
                          </a:solidFill>
                          <a:effectLst/>
                        </a:rPr>
                        <a:t>US$ 23.24B (in 2022)</a:t>
                      </a:r>
                    </a:p>
                  </a:txBody>
                  <a:tcPr marL="179568" marR="107741" marT="107741" marB="107741"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2715388123"/>
                  </a:ext>
                </a:extLst>
              </a:tr>
              <a:tr h="435753">
                <a:tc>
                  <a:txBody>
                    <a:bodyPr/>
                    <a:lstStyle/>
                    <a:p>
                      <a:pPr fontAlgn="ctr"/>
                      <a:r>
                        <a:rPr lang="en-GB" sz="1300" b="1">
                          <a:solidFill>
                            <a:schemeClr val="tx1">
                              <a:lumMod val="85000"/>
                              <a:lumOff val="15000"/>
                            </a:schemeClr>
                          </a:solidFill>
                          <a:effectLst/>
                        </a:rPr>
                        <a:t>Founder</a:t>
                      </a:r>
                      <a:endParaRPr lang="en-GB" sz="1300">
                        <a:solidFill>
                          <a:schemeClr val="tx1">
                            <a:lumMod val="85000"/>
                            <a:lumOff val="15000"/>
                          </a:schemeClr>
                        </a:solidFill>
                        <a:effectLst/>
                      </a:endParaRPr>
                    </a:p>
                  </a:txBody>
                  <a:tcPr marL="179568" marR="107741" marT="107741" marB="107741"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fontAlgn="ctr"/>
                      <a:r>
                        <a:rPr lang="en-GB" sz="1300" dirty="0">
                          <a:solidFill>
                            <a:schemeClr val="tx1">
                              <a:lumMod val="85000"/>
                              <a:lumOff val="15000"/>
                            </a:schemeClr>
                          </a:solidFill>
                          <a:effectLst/>
                        </a:rPr>
                        <a:t>Richard and Maurice McDonald Ray Kroc</a:t>
                      </a:r>
                    </a:p>
                  </a:txBody>
                  <a:tcPr marL="179568" marR="107741" marT="107741" marB="107741"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1048667499"/>
                  </a:ext>
                </a:extLst>
              </a:tr>
              <a:tr h="435753">
                <a:tc>
                  <a:txBody>
                    <a:bodyPr/>
                    <a:lstStyle/>
                    <a:p>
                      <a:pPr fontAlgn="ctr"/>
                      <a:r>
                        <a:rPr lang="en-GB" sz="1300" b="1">
                          <a:solidFill>
                            <a:schemeClr val="tx1">
                              <a:lumMod val="85000"/>
                              <a:lumOff val="15000"/>
                            </a:schemeClr>
                          </a:solidFill>
                          <a:effectLst/>
                        </a:rPr>
                        <a:t>Area Served</a:t>
                      </a:r>
                      <a:endParaRPr lang="en-GB" sz="1300">
                        <a:solidFill>
                          <a:schemeClr val="tx1">
                            <a:lumMod val="85000"/>
                            <a:lumOff val="15000"/>
                          </a:schemeClr>
                        </a:solidFill>
                        <a:effectLst/>
                      </a:endParaRPr>
                    </a:p>
                  </a:txBody>
                  <a:tcPr marL="179568" marR="107741" marT="107741" marB="107741"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fontAlgn="ctr"/>
                      <a:r>
                        <a:rPr lang="en-GB" sz="1300">
                          <a:solidFill>
                            <a:schemeClr val="tx1">
                              <a:lumMod val="85000"/>
                              <a:lumOff val="15000"/>
                            </a:schemeClr>
                          </a:solidFill>
                          <a:effectLst/>
                        </a:rPr>
                        <a:t>Worldwide</a:t>
                      </a:r>
                    </a:p>
                  </a:txBody>
                  <a:tcPr marL="179568" marR="107741" marT="107741" marB="107741"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3710747799"/>
                  </a:ext>
                </a:extLst>
              </a:tr>
              <a:tr h="435753">
                <a:tc>
                  <a:txBody>
                    <a:bodyPr/>
                    <a:lstStyle/>
                    <a:p>
                      <a:pPr fontAlgn="ctr"/>
                      <a:r>
                        <a:rPr lang="en-GB" sz="1300" b="1">
                          <a:solidFill>
                            <a:schemeClr val="tx1">
                              <a:lumMod val="85000"/>
                              <a:lumOff val="15000"/>
                            </a:schemeClr>
                          </a:solidFill>
                          <a:effectLst/>
                        </a:rPr>
                        <a:t>Headquarters</a:t>
                      </a:r>
                      <a:endParaRPr lang="en-GB" sz="1300">
                        <a:solidFill>
                          <a:schemeClr val="tx1">
                            <a:lumMod val="85000"/>
                            <a:lumOff val="15000"/>
                          </a:schemeClr>
                        </a:solidFill>
                        <a:effectLst/>
                      </a:endParaRPr>
                    </a:p>
                  </a:txBody>
                  <a:tcPr marL="179568" marR="107741" marT="107741" marB="107741"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fontAlgn="ctr"/>
                      <a:r>
                        <a:rPr lang="en-GB" sz="1300">
                          <a:solidFill>
                            <a:schemeClr val="tx1">
                              <a:lumMod val="85000"/>
                              <a:lumOff val="15000"/>
                            </a:schemeClr>
                          </a:solidFill>
                          <a:effectLst/>
                        </a:rPr>
                        <a:t>Chicago, Illinois</a:t>
                      </a:r>
                    </a:p>
                  </a:txBody>
                  <a:tcPr marL="179568" marR="107741" marT="107741" marB="107741"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2178927684"/>
                  </a:ext>
                </a:extLst>
              </a:tr>
              <a:tr h="435753">
                <a:tc>
                  <a:txBody>
                    <a:bodyPr/>
                    <a:lstStyle/>
                    <a:p>
                      <a:pPr fontAlgn="ctr"/>
                      <a:r>
                        <a:rPr lang="en-GB" sz="1300" b="1">
                          <a:solidFill>
                            <a:schemeClr val="tx1">
                              <a:lumMod val="85000"/>
                              <a:lumOff val="15000"/>
                            </a:schemeClr>
                          </a:solidFill>
                          <a:effectLst/>
                        </a:rPr>
                        <a:t>Operating Income</a:t>
                      </a:r>
                      <a:endParaRPr lang="en-GB" sz="1300">
                        <a:solidFill>
                          <a:schemeClr val="tx1">
                            <a:lumMod val="85000"/>
                            <a:lumOff val="15000"/>
                          </a:schemeClr>
                        </a:solidFill>
                        <a:effectLst/>
                      </a:endParaRPr>
                    </a:p>
                  </a:txBody>
                  <a:tcPr marL="179568" marR="107741" marT="107741" marB="107741" anchor="ctr">
                    <a:lnL w="12700" cmpd="sng">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pPr fontAlgn="ctr"/>
                      <a:r>
                        <a:rPr lang="en-GB" sz="1300" dirty="0">
                          <a:solidFill>
                            <a:schemeClr val="tx1">
                              <a:lumMod val="85000"/>
                              <a:lumOff val="15000"/>
                            </a:schemeClr>
                          </a:solidFill>
                          <a:effectLst/>
                        </a:rPr>
                        <a:t>US$10.356 billion (2021)</a:t>
                      </a:r>
                    </a:p>
                  </a:txBody>
                  <a:tcPr marL="179568" marR="107741" marT="107741" marB="107741" anchor="ctr">
                    <a:lnL w="38100" cap="flat" cmpd="sng" algn="ctr">
                      <a:solidFill>
                        <a:srgbClr val="FFFFFF"/>
                      </a:solidFill>
                      <a:prstDash val="solid"/>
                    </a:lnL>
                    <a:lnR w="12700" cmpd="sng">
                      <a:noFill/>
                      <a:prstDash val="solid"/>
                    </a:lnR>
                    <a:lnT w="38100" cap="flat" cmpd="sng" algn="ctr">
                      <a:solidFill>
                        <a:srgbClr val="FFFFFF"/>
                      </a:solidFill>
                      <a:prstDash val="solid"/>
                    </a:lnT>
                    <a:lnB w="12700" cmpd="sng">
                      <a:noFill/>
                      <a:prstDash val="solid"/>
                    </a:lnB>
                    <a:solidFill>
                      <a:srgbClr val="878E8B">
                        <a:alpha val="30196"/>
                      </a:srgbClr>
                    </a:solidFill>
                  </a:tcPr>
                </a:tc>
                <a:extLst>
                  <a:ext uri="{0D108BD9-81ED-4DB2-BD59-A6C34878D82A}">
                    <a16:rowId xmlns:a16="http://schemas.microsoft.com/office/drawing/2014/main" val="1157707181"/>
                  </a:ext>
                </a:extLst>
              </a:tr>
            </a:tbl>
          </a:graphicData>
        </a:graphic>
      </p:graphicFrame>
      <p:pic>
        <p:nvPicPr>
          <p:cNvPr id="7" name="Picture 6">
            <a:extLst>
              <a:ext uri="{FF2B5EF4-FFF2-40B4-BE49-F238E27FC236}">
                <a16:creationId xmlns:a16="http://schemas.microsoft.com/office/drawing/2014/main" id="{47E1F8E3-CC26-166A-D298-DD72F9C81BA7}"/>
              </a:ext>
            </a:extLst>
          </p:cNvPr>
          <p:cNvPicPr>
            <a:picLocks noChangeAspect="1"/>
          </p:cNvPicPr>
          <p:nvPr/>
        </p:nvPicPr>
        <p:blipFill>
          <a:blip r:embed="rId2"/>
          <a:stretch>
            <a:fillRect/>
          </a:stretch>
        </p:blipFill>
        <p:spPr>
          <a:xfrm>
            <a:off x="0" y="16813"/>
            <a:ext cx="1371600" cy="1473200"/>
          </a:xfrm>
          <a:prstGeom prst="rect">
            <a:avLst/>
          </a:prstGeom>
        </p:spPr>
      </p:pic>
    </p:spTree>
    <p:extLst>
      <p:ext uri="{BB962C8B-B14F-4D97-AF65-F5344CB8AC3E}">
        <p14:creationId xmlns:p14="http://schemas.microsoft.com/office/powerpoint/2010/main" val="3161021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90586-680B-5E7E-458F-393CDEBF897A}"/>
              </a:ext>
            </a:extLst>
          </p:cNvPr>
          <p:cNvSpPr>
            <a:spLocks noGrp="1"/>
          </p:cNvSpPr>
          <p:nvPr>
            <p:ph type="title"/>
          </p:nvPr>
        </p:nvSpPr>
        <p:spPr/>
        <p:txBody>
          <a:bodyPr/>
          <a:lstStyle/>
          <a:p>
            <a:r>
              <a:rPr lang="en-US"/>
              <a:t>Pestle Analysis</a:t>
            </a:r>
            <a:endParaRPr lang="en-US" dirty="0"/>
          </a:p>
        </p:txBody>
      </p:sp>
      <p:pic>
        <p:nvPicPr>
          <p:cNvPr id="4" name="Content Placeholder 3">
            <a:extLst>
              <a:ext uri="{FF2B5EF4-FFF2-40B4-BE49-F238E27FC236}">
                <a16:creationId xmlns:a16="http://schemas.microsoft.com/office/drawing/2014/main" id="{0BD93C13-5757-DFAD-3BB8-A9794D9FDBD4}"/>
              </a:ext>
            </a:extLst>
          </p:cNvPr>
          <p:cNvPicPr>
            <a:picLocks noGrp="1" noChangeAspect="1"/>
          </p:cNvPicPr>
          <p:nvPr>
            <p:ph idx="1"/>
          </p:nvPr>
        </p:nvPicPr>
        <p:blipFill>
          <a:blip r:embed="rId2"/>
          <a:stretch>
            <a:fillRect/>
          </a:stretch>
        </p:blipFill>
        <p:spPr>
          <a:xfrm>
            <a:off x="457199" y="2089395"/>
            <a:ext cx="8265993" cy="3563260"/>
          </a:xfrm>
        </p:spPr>
      </p:pic>
      <p:pic>
        <p:nvPicPr>
          <p:cNvPr id="5" name="Picture 4">
            <a:extLst>
              <a:ext uri="{FF2B5EF4-FFF2-40B4-BE49-F238E27FC236}">
                <a16:creationId xmlns:a16="http://schemas.microsoft.com/office/drawing/2014/main" id="{F1912F3F-A08E-64B1-3B0F-B54D0399F46F}"/>
              </a:ext>
            </a:extLst>
          </p:cNvPr>
          <p:cNvPicPr>
            <a:picLocks noChangeAspect="1"/>
          </p:cNvPicPr>
          <p:nvPr/>
        </p:nvPicPr>
        <p:blipFill>
          <a:blip r:embed="rId3"/>
          <a:stretch>
            <a:fillRect/>
          </a:stretch>
        </p:blipFill>
        <p:spPr>
          <a:xfrm>
            <a:off x="0" y="384948"/>
            <a:ext cx="1371600" cy="1473200"/>
          </a:xfrm>
          <a:prstGeom prst="rect">
            <a:avLst/>
          </a:prstGeom>
        </p:spPr>
      </p:pic>
    </p:spTree>
    <p:extLst>
      <p:ext uri="{BB962C8B-B14F-4D97-AF65-F5344CB8AC3E}">
        <p14:creationId xmlns:p14="http://schemas.microsoft.com/office/powerpoint/2010/main" val="13804505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76E29E-3F03-1C23-A0E5-2B6EB0C9E24F}"/>
              </a:ext>
            </a:extLst>
          </p:cNvPr>
          <p:cNvSpPr>
            <a:spLocks noGrp="1"/>
          </p:cNvSpPr>
          <p:nvPr>
            <p:ph type="title"/>
          </p:nvPr>
        </p:nvSpPr>
        <p:spPr>
          <a:xfrm>
            <a:off x="0" y="-27910"/>
            <a:ext cx="8263890" cy="1434415"/>
          </a:xfrm>
        </p:spPr>
        <p:txBody>
          <a:bodyPr anchor="b">
            <a:normAutofit/>
          </a:bodyPr>
          <a:lstStyle/>
          <a:p>
            <a:pPr>
              <a:lnSpc>
                <a:spcPct val="90000"/>
              </a:lnSpc>
            </a:pPr>
            <a:r>
              <a:rPr lang="en-US" sz="4700" dirty="0"/>
              <a:t>Pestle Examples of how external factors can impact internal affairs</a:t>
            </a:r>
          </a:p>
        </p:txBody>
      </p:sp>
      <p:sp>
        <p:nvSpPr>
          <p:cNvPr id="2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D811B8-6780-39DB-2C68-4ED3DCBEA879}"/>
              </a:ext>
            </a:extLst>
          </p:cNvPr>
          <p:cNvSpPr>
            <a:spLocks noGrp="1"/>
          </p:cNvSpPr>
          <p:nvPr>
            <p:ph idx="1"/>
          </p:nvPr>
        </p:nvSpPr>
        <p:spPr>
          <a:xfrm>
            <a:off x="-1" y="1731738"/>
            <a:ext cx="6460177" cy="2905101"/>
          </a:xfrm>
        </p:spPr>
        <p:txBody>
          <a:bodyPr anchor="t">
            <a:noAutofit/>
          </a:bodyPr>
          <a:lstStyle/>
          <a:p>
            <a:pPr>
              <a:lnSpc>
                <a:spcPct val="90000"/>
              </a:lnSpc>
            </a:pPr>
            <a:r>
              <a:rPr lang="en-US" sz="1100" dirty="0"/>
              <a:t>Political: In January 2024, CEO Chris </a:t>
            </a:r>
            <a:r>
              <a:rPr lang="en-US" sz="1100" dirty="0" err="1"/>
              <a:t>Kempczinski</a:t>
            </a:r>
            <a:r>
              <a:rPr lang="en-US" sz="1100" dirty="0"/>
              <a:t> stated that the Israel-Hamas war and "associated misinformation" about the brand were having a "meaningful business impact" on several Middle Eastern markets. As a result of boycotts, McDonald's was forced to repurchase 225 franchised locations in Israel in April.</a:t>
            </a:r>
          </a:p>
          <a:p>
            <a:pPr>
              <a:lnSpc>
                <a:spcPct val="90000"/>
              </a:lnSpc>
            </a:pPr>
            <a:r>
              <a:rPr lang="en-US" sz="1100" dirty="0"/>
              <a:t>Economic: 2024: As inflation forces Americans to reduce modest luxuries like eating out, the chief financial officer of the fast food business stated at an investor conference in March that some lower-income Americans are turning away from McDonald's and choosing to cook at home instead. 2024: As inflation forces Americans to reduce modest luxuries like eating out, the chief financial officer of the fast food business stated at an investor conference in March that some lower-income Americans are turning away from McDonald's and choosing to cook at home instead.</a:t>
            </a:r>
          </a:p>
          <a:p>
            <a:pPr>
              <a:lnSpc>
                <a:spcPct val="90000"/>
              </a:lnSpc>
            </a:pPr>
            <a:r>
              <a:rPr lang="en-US" sz="1100" dirty="0"/>
              <a:t>Social: Example: According to </a:t>
            </a:r>
            <a:r>
              <a:rPr lang="en-US" sz="1100" dirty="0" err="1"/>
              <a:t>EHN.org</a:t>
            </a:r>
            <a:r>
              <a:rPr lang="en-US" sz="1100" dirty="0"/>
              <a:t>, PFAS chemicals were discovered in the food packaging of a McDonald's filet-o-fish carton in 2023 in September (</a:t>
            </a:r>
            <a:r>
              <a:rPr lang="en-US" sz="1100" dirty="0" err="1"/>
              <a:t>EHN.org</a:t>
            </a:r>
            <a:r>
              <a:rPr lang="en-US" sz="1100" dirty="0"/>
              <a:t>, 2023)</a:t>
            </a:r>
          </a:p>
          <a:p>
            <a:pPr>
              <a:lnSpc>
                <a:spcPct val="90000"/>
              </a:lnSpc>
            </a:pPr>
            <a:r>
              <a:rPr lang="en-US" sz="1100" dirty="0"/>
              <a:t>Technological: Both good and bad things can come from technology. According to CNBC, McDonald's experienced a system breakdown in March 2024 that prevented US, UK, Australia, and Japan consumers from placing meal orders.(cnbc.com,2024)</a:t>
            </a:r>
          </a:p>
          <a:p>
            <a:pPr>
              <a:lnSpc>
                <a:spcPct val="90000"/>
              </a:lnSpc>
            </a:pPr>
            <a:r>
              <a:rPr lang="en-US" sz="1100" dirty="0"/>
              <a:t>Legal: An E. coli outbreak connected to McDonald's Quarter Pounder hamburgers in October 2024 caused hundreds of illnesses and one fatality in ten U.S. states, mostly in Colorado. McDonald's proactively withdrew beef patties and sliced onions from its locations in the impacted states after the event, and it is currently assisting the CDC in its investigation. The company's stock fell 6% due to this incident, highlighting how important it is to strictly adhere to food safety regulations. Similar to previous events in the fast food business, legal actions could ensue, serving as a reminder to McDonald's and others of the high consequences associated with any failure to adhere to safety procedures.(</a:t>
            </a:r>
            <a:r>
              <a:rPr lang="en-US" sz="1100" dirty="0" err="1"/>
              <a:t>pestleanalysis.com</a:t>
            </a:r>
            <a:r>
              <a:rPr lang="en-US" sz="1100" dirty="0"/>
              <a:t>, 2024). After the U.S. Supreme Court declined to hear the case, Reuters reported in March 2024 that McDonald's would have to deal with a planned class action alleging that it had broken antitrust laws by forbidding franchisees from stealing workers from other has been working on projects to cut trash, boost recycling, and improve packaging in order to make it more sustainable. McDonald's locations.(Daniel </a:t>
            </a:r>
            <a:r>
              <a:rPr lang="en-US" sz="1100" dirty="0" err="1"/>
              <a:t>wiessner</a:t>
            </a:r>
            <a:r>
              <a:rPr lang="en-US" sz="1100" dirty="0"/>
              <a:t> , Marach2024).</a:t>
            </a:r>
          </a:p>
          <a:p>
            <a:pPr>
              <a:lnSpc>
                <a:spcPct val="90000"/>
              </a:lnSpc>
            </a:pPr>
            <a:r>
              <a:rPr lang="en-US" sz="1100" dirty="0"/>
              <a:t>Environmental: The demand from customers for ecologically conscious corporate operations is rising. In response, McDonald's has put policies in place to lessen its impact on the environment, including lowering greenhouse gas emissions, </a:t>
            </a:r>
            <a:r>
              <a:rPr lang="en-US" sz="1100" dirty="0" err="1"/>
              <a:t>utilising</a:t>
            </a:r>
            <a:r>
              <a:rPr lang="en-US" sz="1100" dirty="0"/>
              <a:t> renewable energy sources, and enhancing restaurant energy efficiency. In order to comply with regulations and win over customers, McDonald's </a:t>
            </a:r>
          </a:p>
        </p:txBody>
      </p:sp>
      <p:pic>
        <p:nvPicPr>
          <p:cNvPr id="7" name="Picture 6" descr="A red sign with yellow arches and a yellow arrow&#10;&#10;AI-generated content may be incorrect.">
            <a:extLst>
              <a:ext uri="{FF2B5EF4-FFF2-40B4-BE49-F238E27FC236}">
                <a16:creationId xmlns:a16="http://schemas.microsoft.com/office/drawing/2014/main" id="{CDEB4483-C79F-6BDB-2F55-469549A9CE1B}"/>
              </a:ext>
            </a:extLst>
          </p:cNvPr>
          <p:cNvPicPr>
            <a:picLocks noChangeAspect="1"/>
          </p:cNvPicPr>
          <p:nvPr/>
        </p:nvPicPr>
        <p:blipFill>
          <a:blip r:embed="rId2"/>
          <a:srcRect l="11425" r="11103" b="2"/>
          <a:stretch/>
        </p:blipFill>
        <p:spPr>
          <a:xfrm>
            <a:off x="6334646" y="2029817"/>
            <a:ext cx="2816684" cy="3903710"/>
          </a:xfrm>
          <a:prstGeom prst="rect">
            <a:avLst/>
          </a:prstGeom>
        </p:spPr>
      </p:pic>
    </p:spTree>
    <p:extLst>
      <p:ext uri="{BB962C8B-B14F-4D97-AF65-F5344CB8AC3E}">
        <p14:creationId xmlns:p14="http://schemas.microsoft.com/office/powerpoint/2010/main" val="1019290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6D59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3CE8F8DA-596A-D410-4A3A-FC1FD4BAE058}"/>
              </a:ext>
            </a:extLst>
          </p:cNvPr>
          <p:cNvPicPr>
            <a:picLocks noGrp="1" noChangeAspect="1"/>
          </p:cNvPicPr>
          <p:nvPr>
            <p:ph idx="1"/>
          </p:nvPr>
        </p:nvPicPr>
        <p:blipFill>
          <a:blip r:embed="rId2"/>
          <a:stretch>
            <a:fillRect/>
          </a:stretch>
        </p:blipFill>
        <p:spPr>
          <a:xfrm>
            <a:off x="482600" y="1292289"/>
            <a:ext cx="8178799" cy="4273421"/>
          </a:xfrm>
          <a:prstGeom prst="rect">
            <a:avLst/>
          </a:prstGeom>
        </p:spPr>
      </p:pic>
    </p:spTree>
    <p:extLst>
      <p:ext uri="{BB962C8B-B14F-4D97-AF65-F5344CB8AC3E}">
        <p14:creationId xmlns:p14="http://schemas.microsoft.com/office/powerpoint/2010/main" val="1260430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AB22E8-9F76-E0EB-3302-4AD7C6652EAC}"/>
              </a:ext>
            </a:extLst>
          </p:cNvPr>
          <p:cNvSpPr>
            <a:spLocks noGrp="1"/>
          </p:cNvSpPr>
          <p:nvPr>
            <p:ph type="title"/>
          </p:nvPr>
        </p:nvSpPr>
        <p:spPr>
          <a:xfrm>
            <a:off x="464681" y="-176663"/>
            <a:ext cx="7879842" cy="1014984"/>
          </a:xfrm>
        </p:spPr>
        <p:txBody>
          <a:bodyPr anchor="b">
            <a:normAutofit/>
          </a:bodyPr>
          <a:lstStyle/>
          <a:p>
            <a:r>
              <a:rPr lang="en-US" dirty="0"/>
              <a:t>Retention Rates </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464" y="1634502"/>
            <a:ext cx="783869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30936" y="1538176"/>
            <a:ext cx="1405092"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3A1C73B9-978A-2DA8-22D6-3CCDFD905E11}"/>
              </a:ext>
            </a:extLst>
          </p:cNvPr>
          <p:cNvGraphicFramePr>
            <a:graphicFrameLocks noGrp="1"/>
          </p:cNvGraphicFramePr>
          <p:nvPr>
            <p:ph idx="1"/>
            <p:extLst>
              <p:ext uri="{D42A27DB-BD31-4B8C-83A1-F6EECF244321}">
                <p14:modId xmlns:p14="http://schemas.microsoft.com/office/powerpoint/2010/main" val="881070670"/>
              </p:ext>
            </p:extLst>
          </p:nvPr>
        </p:nvGraphicFramePr>
        <p:xfrm>
          <a:off x="581891" y="1041893"/>
          <a:ext cx="7886700" cy="57200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51771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97D7E1-866D-5641-8E13-51B0A942B891}"/>
              </a:ext>
            </a:extLst>
          </p:cNvPr>
          <p:cNvSpPr>
            <a:spLocks noGrp="1"/>
          </p:cNvSpPr>
          <p:nvPr>
            <p:ph type="title"/>
          </p:nvPr>
        </p:nvSpPr>
        <p:spPr>
          <a:xfrm>
            <a:off x="476250" y="640823"/>
            <a:ext cx="2563994" cy="5583148"/>
          </a:xfrm>
        </p:spPr>
        <p:txBody>
          <a:bodyPr anchor="ctr">
            <a:normAutofit/>
          </a:bodyPr>
          <a:lstStyle/>
          <a:p>
            <a:r>
              <a:rPr lang="en-US" sz="4700" dirty="0"/>
              <a:t>Examples of TRG &amp; Miller and Carter /Independent</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14E25D9-45ED-CA7D-57C4-9C86F9B4E9FF}"/>
              </a:ext>
            </a:extLst>
          </p:cNvPr>
          <p:cNvGraphicFramePr>
            <a:graphicFrameLocks noGrp="1"/>
          </p:cNvGraphicFramePr>
          <p:nvPr>
            <p:ph idx="1"/>
            <p:extLst>
              <p:ext uri="{D42A27DB-BD31-4B8C-83A1-F6EECF244321}">
                <p14:modId xmlns:p14="http://schemas.microsoft.com/office/powerpoint/2010/main" val="741861919"/>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92657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29369" y="238539"/>
            <a:ext cx="8263890" cy="1434415"/>
          </a:xfrm>
        </p:spPr>
        <p:txBody>
          <a:bodyPr anchor="b">
            <a:normAutofit/>
          </a:bodyPr>
          <a:lstStyle/>
          <a:p>
            <a:r>
              <a:rPr lang="en-GB" sz="4700"/>
              <a:t>Leadership Style</a:t>
            </a:r>
          </a:p>
        </p:txBody>
      </p:sp>
      <p:sp>
        <p:nvSpPr>
          <p:cNvPr id="1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BF02FDE5-279E-7D44-5A38-C598882FC831}"/>
              </a:ext>
            </a:extLst>
          </p:cNvPr>
          <p:cNvPicPr>
            <a:picLocks noChangeAspect="1"/>
          </p:cNvPicPr>
          <p:nvPr/>
        </p:nvPicPr>
        <p:blipFill>
          <a:blip r:embed="rId2"/>
          <a:srcRect l="32764" r="27733" b="2"/>
          <a:stretch/>
        </p:blipFill>
        <p:spPr>
          <a:xfrm>
            <a:off x="5756743" y="2093976"/>
            <a:ext cx="2955798" cy="4096512"/>
          </a:xfrm>
          <a:prstGeom prst="rect">
            <a:avLst/>
          </a:prstGeom>
        </p:spPr>
      </p:pic>
      <p:graphicFrame>
        <p:nvGraphicFramePr>
          <p:cNvPr id="5" name="Content Placeholder 2">
            <a:extLst>
              <a:ext uri="{FF2B5EF4-FFF2-40B4-BE49-F238E27FC236}">
                <a16:creationId xmlns:a16="http://schemas.microsoft.com/office/drawing/2014/main" id="{9E0EA22A-B128-F785-8756-1AA110AC2FF0}"/>
              </a:ext>
            </a:extLst>
          </p:cNvPr>
          <p:cNvGraphicFramePr>
            <a:graphicFrameLocks noGrp="1"/>
          </p:cNvGraphicFramePr>
          <p:nvPr>
            <p:ph idx="1"/>
            <p:extLst>
              <p:ext uri="{D42A27DB-BD31-4B8C-83A1-F6EECF244321}">
                <p14:modId xmlns:p14="http://schemas.microsoft.com/office/powerpoint/2010/main" val="3892635098"/>
              </p:ext>
            </p:extLst>
          </p:nvPr>
        </p:nvGraphicFramePr>
        <p:xfrm>
          <a:off x="429369" y="2071316"/>
          <a:ext cx="5035164"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a:extLst>
              <a:ext uri="{FF2B5EF4-FFF2-40B4-BE49-F238E27FC236}">
                <a16:creationId xmlns:a16="http://schemas.microsoft.com/office/drawing/2014/main" id="{C5D55F69-9C38-3571-032D-2D5149043FF0}"/>
              </a:ext>
            </a:extLst>
          </p:cNvPr>
          <p:cNvPicPr>
            <a:picLocks noChangeAspect="1"/>
          </p:cNvPicPr>
          <p:nvPr/>
        </p:nvPicPr>
        <p:blipFill>
          <a:blip r:embed="rId2"/>
          <a:srcRect l="37107" r="33820"/>
          <a:stretch/>
        </p:blipFill>
        <p:spPr>
          <a:xfrm>
            <a:off x="-5524" y="10"/>
            <a:ext cx="3641692"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2"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5148" y="407987"/>
            <a:ext cx="2240924"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4370286" y="407987"/>
            <a:ext cx="4291113" cy="1325563"/>
          </a:xfrm>
        </p:spPr>
        <p:txBody>
          <a:bodyPr>
            <a:normAutofit/>
          </a:bodyPr>
          <a:lstStyle/>
          <a:p>
            <a:pPr>
              <a:lnSpc>
                <a:spcPct val="90000"/>
              </a:lnSpc>
            </a:pPr>
            <a:r>
              <a:t>Application to F&amp;B Department</a:t>
            </a:r>
            <a:endParaRPr lang="en-GB"/>
          </a:p>
        </p:txBody>
      </p:sp>
      <p:graphicFrame>
        <p:nvGraphicFramePr>
          <p:cNvPr id="5" name="Content Placeholder 2">
            <a:extLst>
              <a:ext uri="{FF2B5EF4-FFF2-40B4-BE49-F238E27FC236}">
                <a16:creationId xmlns:a16="http://schemas.microsoft.com/office/drawing/2014/main" id="{83ABEF20-B96B-3552-270E-AABA5DD138B4}"/>
              </a:ext>
            </a:extLst>
          </p:cNvPr>
          <p:cNvGraphicFramePr>
            <a:graphicFrameLocks noGrp="1"/>
          </p:cNvGraphicFramePr>
          <p:nvPr>
            <p:ph idx="1"/>
            <p:extLst>
              <p:ext uri="{D42A27DB-BD31-4B8C-83A1-F6EECF244321}">
                <p14:modId xmlns:p14="http://schemas.microsoft.com/office/powerpoint/2010/main" val="2055529323"/>
              </p:ext>
            </p:extLst>
          </p:nvPr>
        </p:nvGraphicFramePr>
        <p:xfrm>
          <a:off x="4370286" y="1868487"/>
          <a:ext cx="4291113"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E1CFBA18-6567-0C25-2112-BCEF57071643}"/>
              </a:ext>
            </a:extLst>
          </p:cNvPr>
          <p:cNvPicPr>
            <a:picLocks noChangeAspect="1"/>
          </p:cNvPicPr>
          <p:nvPr/>
        </p:nvPicPr>
        <p:blipFill>
          <a:blip r:embed="rId8"/>
          <a:stretch>
            <a:fillRect/>
          </a:stretch>
        </p:blipFill>
        <p:spPr>
          <a:xfrm>
            <a:off x="0" y="16813"/>
            <a:ext cx="1371600" cy="14732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1F45E6-18F7-994A-4010-97DEDCA810F0}"/>
              </a:ext>
            </a:extLst>
          </p:cNvPr>
          <p:cNvSpPr>
            <a:spLocks noGrp="1"/>
          </p:cNvSpPr>
          <p:nvPr>
            <p:ph type="title"/>
          </p:nvPr>
        </p:nvSpPr>
        <p:spPr>
          <a:xfrm>
            <a:off x="476250" y="640823"/>
            <a:ext cx="2563994" cy="5583148"/>
          </a:xfrm>
        </p:spPr>
        <p:txBody>
          <a:bodyPr anchor="ctr">
            <a:normAutofit/>
          </a:bodyPr>
          <a:lstStyle/>
          <a:p>
            <a:r>
              <a:rPr lang="en-US" sz="2900" dirty="0"/>
              <a:t>Contemporary trends AI </a:t>
            </a:r>
            <a:r>
              <a:rPr lang="en-US" sz="2900" dirty="0" err="1"/>
              <a:t>Mcdonald’s</a:t>
            </a:r>
            <a:br>
              <a:rPr lang="en-US" sz="2900" dirty="0"/>
            </a:br>
            <a:endParaRPr lang="en-US" sz="2900" dirty="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65CA729-2321-30E9-45C9-5D5844F9FA6B}"/>
              </a:ext>
            </a:extLst>
          </p:cNvPr>
          <p:cNvGraphicFramePr>
            <a:graphicFrameLocks noGrp="1"/>
          </p:cNvGraphicFramePr>
          <p:nvPr>
            <p:ph idx="1"/>
            <p:extLst>
              <p:ext uri="{D42A27DB-BD31-4B8C-83A1-F6EECF244321}">
                <p14:modId xmlns:p14="http://schemas.microsoft.com/office/powerpoint/2010/main" val="2587492901"/>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78129158-B069-302C-E9BC-43FD44096BA8}"/>
              </a:ext>
            </a:extLst>
          </p:cNvPr>
          <p:cNvPicPr>
            <a:picLocks noChangeAspect="1"/>
          </p:cNvPicPr>
          <p:nvPr/>
        </p:nvPicPr>
        <p:blipFill>
          <a:blip r:embed="rId7"/>
          <a:stretch>
            <a:fillRect/>
          </a:stretch>
        </p:blipFill>
        <p:spPr>
          <a:xfrm>
            <a:off x="0" y="16813"/>
            <a:ext cx="1371600" cy="1473200"/>
          </a:xfrm>
          <a:prstGeom prst="rect">
            <a:avLst/>
          </a:prstGeom>
        </p:spPr>
      </p:pic>
    </p:spTree>
    <p:extLst>
      <p:ext uri="{BB962C8B-B14F-4D97-AF65-F5344CB8AC3E}">
        <p14:creationId xmlns:p14="http://schemas.microsoft.com/office/powerpoint/2010/main" val="39425564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B962CF-61A3-4EF9-94F6-7C59B0329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B27939-83B9-FB0C-1142-80261DB6CC4C}"/>
              </a:ext>
            </a:extLst>
          </p:cNvPr>
          <p:cNvSpPr>
            <a:spLocks noGrp="1"/>
          </p:cNvSpPr>
          <p:nvPr>
            <p:ph type="title"/>
          </p:nvPr>
        </p:nvSpPr>
        <p:spPr>
          <a:xfrm>
            <a:off x="628650" y="556337"/>
            <a:ext cx="5098053" cy="1651404"/>
          </a:xfrm>
        </p:spPr>
        <p:txBody>
          <a:bodyPr>
            <a:normAutofit/>
          </a:bodyPr>
          <a:lstStyle/>
          <a:p>
            <a:r>
              <a:rPr lang="en-US" sz="3500"/>
              <a:t>Retirement tide </a:t>
            </a:r>
          </a:p>
        </p:txBody>
      </p:sp>
      <p:sp>
        <p:nvSpPr>
          <p:cNvPr id="3" name="Content Placeholder 2">
            <a:extLst>
              <a:ext uri="{FF2B5EF4-FFF2-40B4-BE49-F238E27FC236}">
                <a16:creationId xmlns:a16="http://schemas.microsoft.com/office/drawing/2014/main" id="{0D1DBDDA-0985-A3F7-DF40-54E8C4E2573D}"/>
              </a:ext>
            </a:extLst>
          </p:cNvPr>
          <p:cNvSpPr>
            <a:spLocks noGrp="1"/>
          </p:cNvSpPr>
          <p:nvPr>
            <p:ph idx="1"/>
          </p:nvPr>
        </p:nvSpPr>
        <p:spPr>
          <a:xfrm>
            <a:off x="628650" y="2401330"/>
            <a:ext cx="5098053" cy="3719384"/>
          </a:xfrm>
        </p:spPr>
        <p:txBody>
          <a:bodyPr>
            <a:normAutofit/>
          </a:bodyPr>
          <a:lstStyle/>
          <a:p>
            <a:pPr>
              <a:lnSpc>
                <a:spcPct val="90000"/>
              </a:lnSpc>
            </a:pPr>
            <a:r>
              <a:rPr lang="en-GB" sz="1600" b="0" i="0" u="none" strike="noStrike">
                <a:effectLst/>
                <a:latin typeface="-webkit-standard"/>
              </a:rPr>
              <a:t>The retirement tide, with an aging workforce exiting the industry, presents another challenge that requires proactive talent development. To counteract this, McDonald's should implement mentorship programs where experienced employees pass on their knowledge to newer recruits. Additionally, offering flexible work arrangements, such as part-time or consultancy roles for older employees, can retain valuable expertise while attracting a multigenerational workforce. Continuous learning initiatives, leadership development programs, and competitive benefits will ensure that employees see long-term career potential within McDonald's, leading to improved retention and overall growth. By embracing these strategies, McDonald's can create a dynamic, future-ready workforce that thrives amid industry changes.</a:t>
            </a:r>
            <a:endParaRPr lang="en-US" sz="1600"/>
          </a:p>
        </p:txBody>
      </p:sp>
      <p:pic>
        <p:nvPicPr>
          <p:cNvPr id="5" name="Picture 4">
            <a:extLst>
              <a:ext uri="{FF2B5EF4-FFF2-40B4-BE49-F238E27FC236}">
                <a16:creationId xmlns:a16="http://schemas.microsoft.com/office/drawing/2014/main" id="{CB793B8F-E986-6005-FFED-EC46194A424E}"/>
              </a:ext>
            </a:extLst>
          </p:cNvPr>
          <p:cNvPicPr>
            <a:picLocks noChangeAspect="1"/>
          </p:cNvPicPr>
          <p:nvPr/>
        </p:nvPicPr>
        <p:blipFill>
          <a:blip r:embed="rId2"/>
          <a:stretch>
            <a:fillRect/>
          </a:stretch>
        </p:blipFill>
        <p:spPr>
          <a:xfrm>
            <a:off x="5998167" y="755156"/>
            <a:ext cx="2996717" cy="1994178"/>
          </a:xfrm>
          <a:prstGeom prst="rect">
            <a:avLst/>
          </a:prstGeom>
        </p:spPr>
      </p:pic>
      <p:pic>
        <p:nvPicPr>
          <p:cNvPr id="4" name="Picture 3">
            <a:extLst>
              <a:ext uri="{FF2B5EF4-FFF2-40B4-BE49-F238E27FC236}">
                <a16:creationId xmlns:a16="http://schemas.microsoft.com/office/drawing/2014/main" id="{C760D4C1-0840-4047-D453-2117A5FDACBB}"/>
              </a:ext>
            </a:extLst>
          </p:cNvPr>
          <p:cNvPicPr>
            <a:picLocks noChangeAspect="1"/>
          </p:cNvPicPr>
          <p:nvPr/>
        </p:nvPicPr>
        <p:blipFill>
          <a:blip r:embed="rId3"/>
          <a:stretch>
            <a:fillRect/>
          </a:stretch>
        </p:blipFill>
        <p:spPr>
          <a:xfrm>
            <a:off x="5998167" y="4072376"/>
            <a:ext cx="2996717" cy="1678161"/>
          </a:xfrm>
          <a:prstGeom prst="rect">
            <a:avLst/>
          </a:prstGeom>
        </p:spPr>
      </p:pic>
      <p:pic>
        <p:nvPicPr>
          <p:cNvPr id="6" name="Picture 5">
            <a:extLst>
              <a:ext uri="{FF2B5EF4-FFF2-40B4-BE49-F238E27FC236}">
                <a16:creationId xmlns:a16="http://schemas.microsoft.com/office/drawing/2014/main" id="{E81AD536-15CA-010A-B374-69C88E1FFC70}"/>
              </a:ext>
            </a:extLst>
          </p:cNvPr>
          <p:cNvPicPr>
            <a:picLocks noChangeAspect="1"/>
          </p:cNvPicPr>
          <p:nvPr/>
        </p:nvPicPr>
        <p:blipFill>
          <a:blip r:embed="rId4"/>
          <a:stretch>
            <a:fillRect/>
          </a:stretch>
        </p:blipFill>
        <p:spPr>
          <a:xfrm>
            <a:off x="0" y="16813"/>
            <a:ext cx="1371600" cy="1473200"/>
          </a:xfrm>
          <a:prstGeom prst="rect">
            <a:avLst/>
          </a:prstGeom>
        </p:spPr>
      </p:pic>
    </p:spTree>
    <p:extLst>
      <p:ext uri="{BB962C8B-B14F-4D97-AF65-F5344CB8AC3E}">
        <p14:creationId xmlns:p14="http://schemas.microsoft.com/office/powerpoint/2010/main" val="38958833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29369" y="238539"/>
            <a:ext cx="8263890" cy="1434415"/>
          </a:xfrm>
        </p:spPr>
        <p:txBody>
          <a:bodyPr anchor="b">
            <a:normAutofit/>
          </a:bodyPr>
          <a:lstStyle/>
          <a:p>
            <a:r>
              <a:rPr lang="en-GB" sz="4700"/>
              <a:t>Evaluation and Conclusion</a:t>
            </a:r>
          </a:p>
        </p:txBody>
      </p:sp>
      <p:sp>
        <p:nvSpPr>
          <p:cNvPr id="1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7FEB661-4E34-B5DE-47E7-1608C322D368}"/>
              </a:ext>
            </a:extLst>
          </p:cNvPr>
          <p:cNvPicPr>
            <a:picLocks noChangeAspect="1"/>
          </p:cNvPicPr>
          <p:nvPr/>
        </p:nvPicPr>
        <p:blipFill>
          <a:blip r:embed="rId2"/>
          <a:srcRect l="16490" r="28133" b="2"/>
          <a:stretch/>
        </p:blipFill>
        <p:spPr>
          <a:xfrm>
            <a:off x="5756743" y="2093976"/>
            <a:ext cx="2955798" cy="4096512"/>
          </a:xfrm>
          <a:prstGeom prst="rect">
            <a:avLst/>
          </a:prstGeom>
        </p:spPr>
      </p:pic>
      <p:graphicFrame>
        <p:nvGraphicFramePr>
          <p:cNvPr id="5" name="Content Placeholder 2">
            <a:extLst>
              <a:ext uri="{FF2B5EF4-FFF2-40B4-BE49-F238E27FC236}">
                <a16:creationId xmlns:a16="http://schemas.microsoft.com/office/drawing/2014/main" id="{EAB57AAE-90BF-C97C-8B82-F0EB5CC7C098}"/>
              </a:ext>
            </a:extLst>
          </p:cNvPr>
          <p:cNvGraphicFramePr>
            <a:graphicFrameLocks noGrp="1"/>
          </p:cNvGraphicFramePr>
          <p:nvPr>
            <p:ph idx="1"/>
            <p:extLst>
              <p:ext uri="{D42A27DB-BD31-4B8C-83A1-F6EECF244321}">
                <p14:modId xmlns:p14="http://schemas.microsoft.com/office/powerpoint/2010/main" val="2794926056"/>
              </p:ext>
            </p:extLst>
          </p:nvPr>
        </p:nvGraphicFramePr>
        <p:xfrm>
          <a:off x="429369" y="2071316"/>
          <a:ext cx="5035164"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FAEE6BC8-6ECE-33DE-6C97-90B3C5E08F31}"/>
              </a:ext>
            </a:extLst>
          </p:cNvPr>
          <p:cNvPicPr>
            <a:picLocks noChangeAspect="1"/>
          </p:cNvPicPr>
          <p:nvPr/>
        </p:nvPicPr>
        <p:blipFill>
          <a:blip r:embed="rId8"/>
          <a:stretch>
            <a:fillRect/>
          </a:stretch>
        </p:blipFill>
        <p:spPr>
          <a:xfrm>
            <a:off x="0" y="16813"/>
            <a:ext cx="1371600" cy="147320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References</a:t>
            </a:r>
          </a:p>
        </p:txBody>
      </p:sp>
      <p:sp>
        <p:nvSpPr>
          <p:cNvPr id="3" name="Content Placeholder 2"/>
          <p:cNvSpPr>
            <a:spLocks noGrp="1"/>
          </p:cNvSpPr>
          <p:nvPr>
            <p:ph idx="1"/>
          </p:nvPr>
        </p:nvSpPr>
        <p:spPr>
          <a:xfrm>
            <a:off x="457200" y="1417638"/>
            <a:ext cx="8229600" cy="4525963"/>
          </a:xfrm>
        </p:spPr>
        <p:txBody>
          <a:bodyPr>
            <a:normAutofit fontScale="40000" lnSpcReduction="20000"/>
          </a:bodyPr>
          <a:lstStyle/>
          <a:p>
            <a:r>
              <a:rPr lang="en-GB" dirty="0">
                <a:hlinkClick r:id="rId2"/>
              </a:rPr>
              <a:t>https://www.edrawmax.com/article/mcdonald-pestel-analysis.html</a:t>
            </a:r>
            <a:endParaRPr lang="en-GB" dirty="0"/>
          </a:p>
          <a:p>
            <a:r>
              <a:rPr lang="en-GB" dirty="0">
                <a:hlinkClick r:id="rId3"/>
              </a:rPr>
              <a:t>https://pestleanalysis.com/pest-analysis-of-mcdonalds/</a:t>
            </a:r>
            <a:endParaRPr lang="en-GB" dirty="0"/>
          </a:p>
          <a:p>
            <a:r>
              <a:rPr lang="en-GB" dirty="0">
                <a:hlinkClick r:id="rId4"/>
              </a:rPr>
              <a:t>https://www.ehn.org/fast-food-pfas-2665713188.html</a:t>
            </a:r>
            <a:endParaRPr lang="en-GB" dirty="0"/>
          </a:p>
          <a:p>
            <a:r>
              <a:rPr lang="en-GB" dirty="0">
                <a:hlinkClick r:id="rId5"/>
              </a:rPr>
              <a:t>https://www.cnbc.com/2024/03/15/mcdonalds-suffers-global-tech-outage-forcing-some-restaurants-to-halt-operations.html</a:t>
            </a:r>
            <a:endParaRPr lang="en-GB" dirty="0"/>
          </a:p>
          <a:p>
            <a:r>
              <a:rPr lang="en-GB" dirty="0">
                <a:hlinkClick r:id="rId6"/>
              </a:rPr>
              <a:t>https://pestleanalysis.com/mcdonalds-e-coli-outbreak/</a:t>
            </a:r>
            <a:endParaRPr lang="en-GB" dirty="0"/>
          </a:p>
          <a:p>
            <a:r>
              <a:rPr lang="en-GB" dirty="0">
                <a:hlinkClick r:id="rId7"/>
              </a:rPr>
              <a:t>https://www.reuters.com/legal/government/mcdonalds-no-poach-agreements-wont-get-us-supreme-court-review-2024-03-18/</a:t>
            </a:r>
            <a:endParaRPr lang="en-GB" dirty="0"/>
          </a:p>
          <a:p>
            <a:r>
              <a:rPr lang="en-GB" dirty="0">
                <a:hlinkClick r:id="rId8"/>
              </a:rPr>
              <a:t>https://corporate.mcdonalds.com/corpmcd/our-stories/article/USmenuspotter.html#:~:text=01.09.2024&amp;text=McDonald's%20legendary%20Big%20Mac%20is,100%25%20all%2Dbeef%20patties</a:t>
            </a:r>
            <a:r>
              <a:rPr lang="en-GB" dirty="0"/>
              <a:t>.</a:t>
            </a:r>
          </a:p>
          <a:p>
            <a:r>
              <a:rPr lang="en-GB" b="0" i="0" u="none" strike="noStrike" dirty="0">
                <a:solidFill>
                  <a:srgbClr val="222222"/>
                </a:solidFill>
                <a:effectLst/>
                <a:latin typeface="Arial" panose="020B0604020202020204" pitchFamily="34" charset="0"/>
              </a:rPr>
              <a:t>Naqvi, A. and Naqvi, F., McDonald’s UK: Staffing &amp; Retention Issues.</a:t>
            </a:r>
          </a:p>
          <a:p>
            <a:r>
              <a:rPr lang="en-GB" dirty="0">
                <a:solidFill>
                  <a:srgbClr val="000000"/>
                </a:solidFill>
                <a:effectLst/>
                <a:latin typeface="Helvetica" pitchFamily="2" charset="0"/>
              </a:rPr>
              <a:t>“Serving the UK, McDonalds at 40” (2014), The Economic Contribution of McDonald to the UK Economy. Retrieved</a:t>
            </a:r>
          </a:p>
          <a:p>
            <a:r>
              <a:rPr lang="en-GB" dirty="0">
                <a:solidFill>
                  <a:srgbClr val="000000"/>
                </a:solidFill>
                <a:effectLst/>
                <a:latin typeface="Helvetica" pitchFamily="2" charset="0"/>
              </a:rPr>
              <a:t>16 February 2017, </a:t>
            </a:r>
            <a:r>
              <a:rPr lang="en-GB" dirty="0">
                <a:solidFill>
                  <a:srgbClr val="000000"/>
                </a:solidFill>
                <a:effectLst/>
                <a:latin typeface="Helvetica" pitchFamily="2" charset="0"/>
                <a:hlinkClick r:id="rId9"/>
              </a:rPr>
              <a:t>http://www.developmenteconomics.co.uk/wp-content/uploads/2014/06/McDonaldsReport-FINAL-1.pdf</a:t>
            </a:r>
            <a:endParaRPr lang="en-GB" dirty="0">
              <a:solidFill>
                <a:srgbClr val="000000"/>
              </a:solidFill>
              <a:effectLst/>
              <a:latin typeface="Helvetica" pitchFamily="2" charset="0"/>
            </a:endParaRPr>
          </a:p>
          <a:p>
            <a:r>
              <a:rPr lang="en-GB" dirty="0">
                <a:solidFill>
                  <a:srgbClr val="000000"/>
                </a:solidFill>
                <a:effectLst/>
                <a:latin typeface="Helvetica" pitchFamily="2" charset="0"/>
                <a:hlinkClick r:id="rId10"/>
              </a:rPr>
              <a:t>https://sprockets.ai/wp-content/uploads/2022/01/McDonalds_Operator_Achieves_73_Retention_with_Sprockets.pdf</a:t>
            </a:r>
            <a:endParaRPr lang="en-GB" dirty="0">
              <a:solidFill>
                <a:srgbClr val="000000"/>
              </a:solidFill>
              <a:effectLst/>
              <a:latin typeface="Helvetica" pitchFamily="2" charset="0"/>
            </a:endParaRPr>
          </a:p>
          <a:p>
            <a:r>
              <a:rPr lang="en-GB" dirty="0">
                <a:solidFill>
                  <a:srgbClr val="000000"/>
                </a:solidFill>
                <a:effectLst/>
                <a:latin typeface="Helvetica" pitchFamily="2" charset="0"/>
                <a:hlinkClick r:id="rId11"/>
              </a:rPr>
              <a:t>https://vease.io/mcdonalds-google-ai-chatbot-ask-pickles/#:~:text=So%2C%20what's%20the%20deal%20with,simple%20but%20can%20be%20tricky</a:t>
            </a:r>
            <a:r>
              <a:rPr lang="en-GB" dirty="0">
                <a:solidFill>
                  <a:srgbClr val="000000"/>
                </a:solidFill>
                <a:effectLst/>
                <a:latin typeface="Helvetica" pitchFamily="2" charset="0"/>
              </a:rPr>
              <a:t>.</a:t>
            </a:r>
          </a:p>
          <a:p>
            <a:r>
              <a:rPr lang="en-GB" dirty="0">
                <a:solidFill>
                  <a:srgbClr val="000000"/>
                </a:solidFill>
                <a:effectLst/>
                <a:latin typeface="Helvetica" pitchFamily="2" charset="0"/>
                <a:hlinkClick r:id="rId12"/>
              </a:rPr>
              <a:t>https://www.cpduk.co.uk/news/the-importance-of-retirement-planning-in-the-uk</a:t>
            </a:r>
            <a:endParaRPr lang="en-GB" dirty="0">
              <a:solidFill>
                <a:srgbClr val="000000"/>
              </a:solidFill>
              <a:latin typeface="Helvetica" pitchFamily="2" charset="0"/>
            </a:endParaRPr>
          </a:p>
          <a:p>
            <a:r>
              <a:rPr lang="en-GB" dirty="0">
                <a:solidFill>
                  <a:srgbClr val="000000"/>
                </a:solidFill>
                <a:effectLst/>
                <a:latin typeface="Helvetica" pitchFamily="2" charset="0"/>
                <a:hlinkClick r:id="rId13"/>
              </a:rPr>
              <a:t>https://www.millerandcarter.co.uk/jobs#/</a:t>
            </a:r>
            <a:endParaRPr lang="en-GB" dirty="0">
              <a:solidFill>
                <a:srgbClr val="000000"/>
              </a:solidFill>
              <a:effectLst/>
              <a:latin typeface="Helvetica" pitchFamily="2" charset="0"/>
            </a:endParaRPr>
          </a:p>
          <a:p>
            <a:r>
              <a:rPr lang="en-GB" dirty="0">
                <a:solidFill>
                  <a:srgbClr val="000000"/>
                </a:solidFill>
                <a:effectLst/>
                <a:latin typeface="Helvetica" pitchFamily="2" charset="0"/>
                <a:hlinkClick r:id="rId14"/>
              </a:rPr>
              <a:t>https://www.aelp.org.uk/media/5hpdcdlp/keyfacts-2023.pdf</a:t>
            </a:r>
            <a:endParaRPr lang="en-GB" dirty="0">
              <a:solidFill>
                <a:srgbClr val="000000"/>
              </a:solidFill>
              <a:effectLst/>
              <a:latin typeface="Helvetica" pitchFamily="2" charset="0"/>
            </a:endParaRPr>
          </a:p>
          <a:p>
            <a:endParaRPr lang="en-GB" dirty="0">
              <a:solidFill>
                <a:srgbClr val="000000"/>
              </a:solidFill>
              <a:effectLst/>
              <a:latin typeface="Helvetica" pitchFamily="2" charset="0"/>
            </a:endParaRPr>
          </a:p>
          <a:p>
            <a:endParaRPr lang="en-GB" dirty="0">
              <a:solidFill>
                <a:srgbClr val="000000"/>
              </a:solidFill>
              <a:effectLst/>
              <a:latin typeface="Helvetica" pitchFamily="2" charset="0"/>
            </a:endParaRPr>
          </a:p>
          <a:p>
            <a:endParaRPr lang="en-GB" dirty="0">
              <a:solidFill>
                <a:srgbClr val="000000"/>
              </a:solidFill>
              <a:effectLst/>
              <a:latin typeface="Helvetica" pitchFamily="2" charset="0"/>
            </a:endParaRPr>
          </a:p>
          <a:p>
            <a:endParaRPr lang="en-GB" dirty="0"/>
          </a:p>
          <a:p>
            <a:endParaRPr lang="en-GB" dirty="0"/>
          </a:p>
          <a:p>
            <a:endParaRPr lang="en-GB" dirty="0"/>
          </a:p>
          <a:p>
            <a:endParaRPr lang="en-GB" dirty="0"/>
          </a:p>
          <a:p>
            <a:endParaRPr lang="en-GB" dirty="0"/>
          </a:p>
          <a:p>
            <a:endParaRPr lang="en-GB" dirty="0"/>
          </a:p>
          <a:p>
            <a:endParaRPr dirty="0"/>
          </a:p>
        </p:txBody>
      </p:sp>
      <p:pic>
        <p:nvPicPr>
          <p:cNvPr id="4" name="Picture 3">
            <a:extLst>
              <a:ext uri="{FF2B5EF4-FFF2-40B4-BE49-F238E27FC236}">
                <a16:creationId xmlns:a16="http://schemas.microsoft.com/office/drawing/2014/main" id="{31BD917B-1B34-DE63-CC03-7310FB021C1A}"/>
              </a:ext>
            </a:extLst>
          </p:cNvPr>
          <p:cNvPicPr>
            <a:picLocks noChangeAspect="1"/>
          </p:cNvPicPr>
          <p:nvPr/>
        </p:nvPicPr>
        <p:blipFill>
          <a:blip r:embed="rId15"/>
          <a:stretch>
            <a:fillRect/>
          </a:stretch>
        </p:blipFill>
        <p:spPr>
          <a:xfrm>
            <a:off x="0" y="16813"/>
            <a:ext cx="1371600" cy="147320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2655</TotalTime>
  <Words>1751</Words>
  <Application>Microsoft Macintosh PowerPoint</Application>
  <PresentationFormat>On-screen Show (4:3)</PresentationFormat>
  <Paragraphs>109</Paragraphs>
  <Slides>15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-webkit-standard</vt:lpstr>
      <vt:lpstr>Aptos</vt:lpstr>
      <vt:lpstr>Arial</vt:lpstr>
      <vt:lpstr>Calibri</vt:lpstr>
      <vt:lpstr>Helvetica</vt:lpstr>
      <vt:lpstr>Office Theme</vt:lpstr>
      <vt:lpstr>Addressing Contemporary Trends in Hospitality: A Case Study on McDonald's</vt:lpstr>
      <vt:lpstr>Contents</vt:lpstr>
      <vt:lpstr>Introduction and Background</vt:lpstr>
      <vt:lpstr>McDonald’s</vt:lpstr>
      <vt:lpstr>Pestle Analysis</vt:lpstr>
      <vt:lpstr>Pestle Examples of how external factors can impact internal affairs</vt:lpstr>
      <vt:lpstr>PowerPoint Presentation</vt:lpstr>
      <vt:lpstr>Retention Rates </vt:lpstr>
      <vt:lpstr>Examples of TRG &amp; Miller and Carter /Independent</vt:lpstr>
      <vt:lpstr>Leadership Style</vt:lpstr>
      <vt:lpstr>Application to F&amp;B Department</vt:lpstr>
      <vt:lpstr>Contemporary trends AI Mcdonald’s </vt:lpstr>
      <vt:lpstr>Retirement tide </vt:lpstr>
      <vt:lpstr>Evaluation and 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Muhammad Naveed Jawed (2240728)</cp:lastModifiedBy>
  <cp:revision>13</cp:revision>
  <dcterms:created xsi:type="dcterms:W3CDTF">2013-01-27T09:14:16Z</dcterms:created>
  <dcterms:modified xsi:type="dcterms:W3CDTF">2025-02-28T21:30:47Z</dcterms:modified>
  <cp:category/>
</cp:coreProperties>
</file>