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1089600" cy="27432000"/>
  <p:notesSz cx="27432000" cy="310896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ster" id="{F60A99B0-4748-00A3-B036-116043CCD80C}">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23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819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O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png"/><Relationship Id="rId24" Type="http://schemas.openxmlformats.org/officeDocument/2006/relationships/image" Target="../media/image22.pn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png"/><Relationship Id="rId10" Type="http://schemas.openxmlformats.org/officeDocument/2006/relationships/image" Target="../media/image8.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Banner"/>
          <p:cNvSpPr/>
          <p:nvPr/>
        </p:nvSpPr>
        <p:spPr>
          <a:xfrm>
            <a:off x="76073" y="0"/>
            <a:ext cx="30961797" cy="2206123"/>
          </a:xfrm>
          <a:prstGeom prst="rect">
            <a:avLst/>
          </a:prstGeom>
          <a:solidFill>
            <a:schemeClr val="tx2"/>
          </a:solidFill>
          <a:ln w="12700">
            <a:solidFill>
              <a:schemeClr val="tx2"/>
            </a:solidFill>
            <a:prstDash val="solid"/>
          </a:ln>
        </p:spPr>
      </p:sp>
      <p:sp>
        <p:nvSpPr>
          <p:cNvPr id="3" name="Text 1"/>
          <p:cNvSpPr txBox="1"/>
          <p:nvPr/>
        </p:nvSpPr>
        <p:spPr>
          <a:xfrm>
            <a:off x="912879" y="121717"/>
            <a:ext cx="29288186" cy="1491035"/>
          </a:xfrm>
          <a:prstGeom prst="rect">
            <a:avLst/>
          </a:prstGeom>
          <a:noFill/>
          <a:ln/>
        </p:spPr>
        <p:txBody>
          <a:bodyPr wrap="square" lIns="0" tIns="0" rIns="0" bIns="0" rtlCol="0" anchor="ctr"/>
          <a:lstStyle/>
          <a:p>
            <a:pPr marL="0" indent="0" algn="ctr">
              <a:buNone/>
            </a:pPr>
            <a:r>
              <a:rPr lang="en-US" sz="5000" b="1" dirty="0">
                <a:solidFill>
                  <a:schemeClr val="bg1"/>
                </a:solidFill>
              </a:rPr>
              <a:t>Inequalities in access to and engagement with wearable and remote monitoring technologies among people with sickle cell disease in the UK</a:t>
            </a:r>
            <a:endParaRPr lang="en-US" sz="5000" dirty="0"/>
          </a:p>
        </p:txBody>
      </p:sp>
      <p:sp>
        <p:nvSpPr>
          <p:cNvPr id="4" name="Text 2"/>
          <p:cNvSpPr txBox="1"/>
          <p:nvPr/>
        </p:nvSpPr>
        <p:spPr>
          <a:xfrm>
            <a:off x="912879" y="1597537"/>
            <a:ext cx="29288186" cy="547727"/>
          </a:xfrm>
          <a:prstGeom prst="rect">
            <a:avLst/>
          </a:prstGeom>
          <a:noFill/>
          <a:ln/>
        </p:spPr>
        <p:txBody>
          <a:bodyPr wrap="square" lIns="0" tIns="0" rIns="0" bIns="0" rtlCol="0" anchor="ctr"/>
          <a:lstStyle/>
          <a:p>
            <a:pPr marL="0" indent="0" algn="ctr">
              <a:buNone/>
            </a:pPr>
            <a:r>
              <a:rPr lang="en-US" sz="2800" dirty="0">
                <a:solidFill>
                  <a:schemeClr val="bg1"/>
                </a:solidFill>
              </a:rPr>
              <a:t>Simran Yadav  |  Student no. 2534012  |  2534012@student.uwtsd.ac.uk  |  Lecturer: Oluwadamilola Tayo</a:t>
            </a:r>
            <a:endParaRPr lang="en-US" sz="2800" dirty="0"/>
          </a:p>
        </p:txBody>
      </p:sp>
      <p:sp>
        <p:nvSpPr>
          <p:cNvPr id="5" name="Panel background"/>
          <p:cNvSpPr/>
          <p:nvPr/>
        </p:nvSpPr>
        <p:spPr>
          <a:xfrm>
            <a:off x="600066" y="2315276"/>
            <a:ext cx="6937877" cy="9889517"/>
          </a:xfrm>
          <a:prstGeom prst="rect">
            <a:avLst/>
          </a:prstGeom>
          <a:solidFill>
            <a:schemeClr val="bg2"/>
          </a:solidFill>
          <a:ln w="12700">
            <a:solidFill>
              <a:schemeClr val="bg2"/>
            </a:solidFill>
            <a:prstDash val="solid"/>
          </a:ln>
        </p:spPr>
      </p:sp>
      <p:sp>
        <p:nvSpPr>
          <p:cNvPr id="6" name="Background header"/>
          <p:cNvSpPr/>
          <p:nvPr/>
        </p:nvSpPr>
        <p:spPr>
          <a:xfrm>
            <a:off x="486869" y="2358270"/>
            <a:ext cx="6937877" cy="623800"/>
          </a:xfrm>
          <a:prstGeom prst="rect">
            <a:avLst/>
          </a:prstGeom>
          <a:solidFill>
            <a:schemeClr val="tx2"/>
          </a:solidFill>
          <a:ln w="12700">
            <a:solidFill>
              <a:schemeClr val="tx2"/>
            </a:solidFill>
            <a:prstDash val="solid"/>
          </a:ln>
        </p:spPr>
      </p:sp>
      <p:sp>
        <p:nvSpPr>
          <p:cNvPr id="7" name="Text 5"/>
          <p:cNvSpPr txBox="1"/>
          <p:nvPr/>
        </p:nvSpPr>
        <p:spPr>
          <a:xfrm>
            <a:off x="760732" y="2358270"/>
            <a:ext cx="6085857" cy="623800"/>
          </a:xfrm>
          <a:prstGeom prst="rect">
            <a:avLst/>
          </a:prstGeom>
          <a:noFill/>
          <a:ln/>
        </p:spPr>
        <p:txBody>
          <a:bodyPr wrap="square" lIns="0" tIns="0" rIns="0" bIns="0" rtlCol="0" anchor="ctr"/>
          <a:lstStyle/>
          <a:p>
            <a:pPr marL="0" indent="0">
              <a:buNone/>
            </a:pPr>
            <a:r>
              <a:rPr lang="en-US" sz="3200" b="1" dirty="0">
                <a:solidFill>
                  <a:schemeClr val="bg1"/>
                </a:solidFill>
              </a:rPr>
              <a:t>Background</a:t>
            </a:r>
            <a:endParaRPr lang="en-US" sz="3200" dirty="0"/>
          </a:p>
        </p:txBody>
      </p:sp>
      <p:sp>
        <p:nvSpPr>
          <p:cNvPr id="8" name="Stat icon 1 circle"/>
          <p:cNvSpPr/>
          <p:nvPr/>
        </p:nvSpPr>
        <p:spPr>
          <a:xfrm>
            <a:off x="852020" y="3164646"/>
            <a:ext cx="1521464" cy="1521464"/>
          </a:xfrm>
          <a:prstGeom prst="ellipse">
            <a:avLst/>
          </a:prstGeom>
          <a:solidFill>
            <a:srgbClr val="A9D2F0"/>
          </a:solidFill>
          <a:ln w="12700">
            <a:solidFill>
              <a:srgbClr val="A9D2F0"/>
            </a:solidFill>
            <a:prstDash val="solid"/>
          </a:ln>
        </p:spPr>
      </p:sp>
      <p:pic>
        <p:nvPicPr>
          <p:cNvPr id="9" name="Stat icon 1" descr="Stat icon 1"/>
          <p:cNvPicPr>
            <a:picLocks noChangeAspect="1"/>
          </p:cNvPicPr>
          <p:nvPr/>
        </p:nvPicPr>
        <p:blipFill>
          <a:blip r:embed="rId3"/>
          <a:stretch>
            <a:fillRect/>
          </a:stretch>
        </p:blipFill>
        <p:spPr>
          <a:xfrm>
            <a:off x="1217171" y="3529797"/>
            <a:ext cx="791161" cy="791161"/>
          </a:xfrm>
          <a:prstGeom prst="rect">
            <a:avLst/>
          </a:prstGeom>
        </p:spPr>
      </p:pic>
      <p:sp>
        <p:nvSpPr>
          <p:cNvPr id="10" name="Text 7"/>
          <p:cNvSpPr txBox="1"/>
          <p:nvPr/>
        </p:nvSpPr>
        <p:spPr>
          <a:xfrm>
            <a:off x="2829923" y="3195075"/>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~17,000</a:t>
            </a:r>
            <a:endParaRPr lang="en-US" sz="4000" dirty="0"/>
          </a:p>
        </p:txBody>
      </p:sp>
      <p:sp>
        <p:nvSpPr>
          <p:cNvPr id="11" name="Text 8"/>
          <p:cNvSpPr txBox="1"/>
          <p:nvPr/>
        </p:nvSpPr>
        <p:spPr>
          <a:xfrm>
            <a:off x="2860353" y="3864519"/>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people living with SCD</a:t>
            </a:r>
          </a:p>
          <a:p>
            <a:pPr marL="0" indent="0">
              <a:lnSpc>
                <a:spcPct val="95000"/>
              </a:lnSpc>
              <a:buNone/>
            </a:pPr>
            <a:r>
              <a:rPr lang="en-US" sz="1800" dirty="0">
                <a:solidFill>
                  <a:srgbClr val="010203"/>
                </a:solidFill>
              </a:rPr>
              <a:t>in England</a:t>
            </a:r>
          </a:p>
          <a:p>
            <a:pPr marL="0" indent="0">
              <a:lnSpc>
                <a:spcPct val="95000"/>
              </a:lnSpc>
              <a:buNone/>
            </a:pPr>
            <a:r>
              <a:rPr lang="en-US" sz="1800" dirty="0">
                <a:solidFill>
                  <a:srgbClr val="010203"/>
                </a:solidFill>
              </a:rPr>
              <a:t>(NHS England, 2024)</a:t>
            </a:r>
          </a:p>
        </p:txBody>
      </p:sp>
      <p:sp>
        <p:nvSpPr>
          <p:cNvPr id="12" name="Stat icon 2 circle"/>
          <p:cNvSpPr/>
          <p:nvPr/>
        </p:nvSpPr>
        <p:spPr>
          <a:xfrm>
            <a:off x="852020" y="4868686"/>
            <a:ext cx="1521464" cy="1521464"/>
          </a:xfrm>
          <a:prstGeom prst="ellipse">
            <a:avLst/>
          </a:prstGeom>
          <a:solidFill>
            <a:srgbClr val="A9D2F0"/>
          </a:solidFill>
          <a:ln w="12700">
            <a:solidFill>
              <a:srgbClr val="A9D2F0"/>
            </a:solidFill>
            <a:prstDash val="solid"/>
          </a:ln>
        </p:spPr>
      </p:sp>
      <p:pic>
        <p:nvPicPr>
          <p:cNvPr id="13" name="Stat icon 2" descr="Stat icon 2"/>
          <p:cNvPicPr>
            <a:picLocks noChangeAspect="1"/>
          </p:cNvPicPr>
          <p:nvPr/>
        </p:nvPicPr>
        <p:blipFill>
          <a:blip r:embed="rId4"/>
          <a:stretch>
            <a:fillRect/>
          </a:stretch>
        </p:blipFill>
        <p:spPr>
          <a:xfrm>
            <a:off x="1217171" y="5233837"/>
            <a:ext cx="791161" cy="791161"/>
          </a:xfrm>
          <a:prstGeom prst="rect">
            <a:avLst/>
          </a:prstGeom>
        </p:spPr>
      </p:pic>
      <p:sp>
        <p:nvSpPr>
          <p:cNvPr id="14" name="Text 10"/>
          <p:cNvSpPr txBox="1"/>
          <p:nvPr/>
        </p:nvSpPr>
        <p:spPr>
          <a:xfrm>
            <a:off x="2829923" y="4899115"/>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~300</a:t>
            </a:r>
            <a:endParaRPr lang="en-US" sz="4000" dirty="0"/>
          </a:p>
        </p:txBody>
      </p:sp>
      <p:sp>
        <p:nvSpPr>
          <p:cNvPr id="15" name="Text 11"/>
          <p:cNvSpPr txBox="1"/>
          <p:nvPr/>
        </p:nvSpPr>
        <p:spPr>
          <a:xfrm>
            <a:off x="2860353" y="5568559"/>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babies born with SCD</a:t>
            </a:r>
          </a:p>
          <a:p>
            <a:pPr marL="0" indent="0">
              <a:lnSpc>
                <a:spcPct val="95000"/>
              </a:lnSpc>
              <a:buNone/>
            </a:pPr>
            <a:r>
              <a:rPr lang="en-US" sz="1800" dirty="0">
                <a:solidFill>
                  <a:srgbClr val="010203"/>
                </a:solidFill>
              </a:rPr>
              <a:t>each year</a:t>
            </a:r>
          </a:p>
          <a:p>
            <a:pPr marL="0" indent="0">
              <a:lnSpc>
                <a:spcPct val="95000"/>
              </a:lnSpc>
              <a:buNone/>
            </a:pPr>
            <a:r>
              <a:rPr lang="en-US" sz="1800" dirty="0">
                <a:solidFill>
                  <a:srgbClr val="010203"/>
                </a:solidFill>
              </a:rPr>
              <a:t>(NHS England, n.d.)</a:t>
            </a:r>
          </a:p>
        </p:txBody>
      </p:sp>
      <p:sp>
        <p:nvSpPr>
          <p:cNvPr id="16" name="Stat icon 3 circle"/>
          <p:cNvSpPr/>
          <p:nvPr/>
        </p:nvSpPr>
        <p:spPr>
          <a:xfrm>
            <a:off x="852020" y="6618369"/>
            <a:ext cx="1521464" cy="1521464"/>
          </a:xfrm>
          <a:prstGeom prst="ellipse">
            <a:avLst/>
          </a:prstGeom>
          <a:solidFill>
            <a:srgbClr val="A9D2F0"/>
          </a:solidFill>
          <a:ln w="12700">
            <a:solidFill>
              <a:srgbClr val="A9D2F0"/>
            </a:solidFill>
            <a:prstDash val="solid"/>
          </a:ln>
        </p:spPr>
      </p:sp>
      <p:pic>
        <p:nvPicPr>
          <p:cNvPr id="17" name="Stat icon 3" descr="Stat icon 3"/>
          <p:cNvPicPr>
            <a:picLocks noChangeAspect="1"/>
          </p:cNvPicPr>
          <p:nvPr/>
        </p:nvPicPr>
        <p:blipFill>
          <a:blip r:embed="rId5"/>
          <a:stretch>
            <a:fillRect/>
          </a:stretch>
        </p:blipFill>
        <p:spPr>
          <a:xfrm>
            <a:off x="1217171" y="6983521"/>
            <a:ext cx="791161" cy="791161"/>
          </a:xfrm>
          <a:prstGeom prst="rect">
            <a:avLst/>
          </a:prstGeom>
        </p:spPr>
      </p:pic>
      <p:sp>
        <p:nvSpPr>
          <p:cNvPr id="18" name="Text 13"/>
          <p:cNvSpPr txBox="1"/>
          <p:nvPr/>
        </p:nvSpPr>
        <p:spPr>
          <a:xfrm>
            <a:off x="2829923" y="6648799"/>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52%</a:t>
            </a:r>
            <a:endParaRPr lang="en-US" sz="4000" dirty="0"/>
          </a:p>
        </p:txBody>
      </p:sp>
      <p:sp>
        <p:nvSpPr>
          <p:cNvPr id="19" name="Text 14"/>
          <p:cNvSpPr txBox="1"/>
          <p:nvPr/>
        </p:nvSpPr>
        <p:spPr>
          <a:xfrm>
            <a:off x="2860353" y="7318243"/>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of people with SCD in England</a:t>
            </a:r>
          </a:p>
          <a:p>
            <a:pPr marL="0" indent="0">
              <a:lnSpc>
                <a:spcPct val="95000"/>
              </a:lnSpc>
              <a:buNone/>
            </a:pPr>
            <a:r>
              <a:rPr lang="en-US" sz="1800" dirty="0">
                <a:solidFill>
                  <a:srgbClr val="010203"/>
                </a:solidFill>
              </a:rPr>
              <a:t>live in London</a:t>
            </a:r>
          </a:p>
          <a:p>
            <a:pPr marL="0" indent="0">
              <a:lnSpc>
                <a:spcPct val="95000"/>
              </a:lnSpc>
              <a:buNone/>
            </a:pPr>
            <a:r>
              <a:rPr lang="en-US" sz="1800" dirty="0">
                <a:solidFill>
                  <a:srgbClr val="010203"/>
                </a:solidFill>
              </a:rPr>
              <a:t>(NEL ICB, 2024)</a:t>
            </a:r>
          </a:p>
        </p:txBody>
      </p:sp>
      <p:sp>
        <p:nvSpPr>
          <p:cNvPr id="20" name="Text 15"/>
          <p:cNvSpPr txBox="1"/>
          <p:nvPr/>
        </p:nvSpPr>
        <p:spPr>
          <a:xfrm>
            <a:off x="882450" y="8167366"/>
            <a:ext cx="6542296" cy="3773231"/>
          </a:xfrm>
          <a:prstGeom prst="rect">
            <a:avLst/>
          </a:prstGeom>
          <a:noFill/>
          <a:ln/>
        </p:spPr>
        <p:txBody>
          <a:bodyPr wrap="square" lIns="0" tIns="0" rIns="0" bIns="0" rtlCol="0" anchor="t"/>
          <a:lstStyle/>
          <a:p>
            <a:pPr marL="0" indent="0">
              <a:spcAft>
                <a:spcPts val="100"/>
              </a:spcAft>
              <a:buNone/>
            </a:pPr>
            <a:r>
              <a:rPr lang="en-US" sz="2000" b="1" dirty="0">
                <a:solidFill>
                  <a:srgbClr val="010203"/>
                </a:solidFill>
              </a:rPr>
              <a:t>65%</a:t>
            </a:r>
            <a:r>
              <a:rPr lang="en-US" sz="2000" dirty="0">
                <a:solidFill>
                  <a:srgbClr val="010203"/>
                </a:solidFill>
              </a:rPr>
              <a:t> receive care from a London provider (North East London ICB, 2024).</a:t>
            </a:r>
          </a:p>
          <a:p>
            <a:pPr marL="0" indent="0">
              <a:spcAft>
                <a:spcPts val="100"/>
              </a:spcAft>
              <a:buNone/>
            </a:pPr>
            <a:r>
              <a:rPr lang="en-US" sz="2000" dirty="0">
                <a:solidFill>
                  <a:srgbClr val="010203"/>
                </a:solidFill>
              </a:rPr>
              <a:t>Estimates range from </a:t>
            </a:r>
            <a:r>
              <a:rPr lang="en-US" sz="2000" b="1" dirty="0">
                <a:solidFill>
                  <a:srgbClr val="010203"/>
                </a:solidFill>
              </a:rPr>
              <a:t>15,000 to 18,500</a:t>
            </a:r>
            <a:r>
              <a:rPr lang="en-US" sz="2000" dirty="0">
                <a:solidFill>
                  <a:srgbClr val="010203"/>
                </a:solidFill>
              </a:rPr>
              <a:t> depending on source and method (NHS England, 2024; n.d.).</a:t>
            </a:r>
          </a:p>
          <a:p>
            <a:pPr marL="0" indent="0">
              <a:spcAft>
                <a:spcPts val="100"/>
              </a:spcAft>
              <a:buNone/>
            </a:pPr>
            <a:r>
              <a:rPr lang="en-US" sz="2000" dirty="0">
                <a:solidFill>
                  <a:srgbClr val="010203"/>
                </a:solidFill>
              </a:rPr>
              <a:t>SCD is the fastest-growing inherited blood disorder in the UK (NHS England, n.d.).</a:t>
            </a:r>
          </a:p>
          <a:p>
            <a:pPr marL="0" indent="0">
              <a:spcAft>
                <a:spcPts val="100"/>
              </a:spcAft>
              <a:buNone/>
            </a:pPr>
            <a:r>
              <a:rPr lang="en-US" sz="2000" dirty="0">
                <a:solidFill>
                  <a:srgbClr val="010203"/>
                </a:solidFill>
              </a:rPr>
              <a:t>It mainly affects people of Black African and Black Caribbean family origin, so inequalities in care affect these communities disproportionately.</a:t>
            </a:r>
          </a:p>
          <a:p>
            <a:pPr marL="0" indent="0">
              <a:spcAft>
                <a:spcPts val="100"/>
              </a:spcAft>
              <a:buNone/>
            </a:pPr>
            <a:r>
              <a:rPr lang="en-US" sz="2000" dirty="0">
                <a:solidFill>
                  <a:srgbClr val="010203"/>
                </a:solidFill>
              </a:rPr>
              <a:t>Worldwide, about 7.7 million people lived with SCD in 2021 (GBD 2021 Sickle Cell Disease Collaborators, 2023), and social disparities shape outcomes (Mikhail, 2026).</a:t>
            </a:r>
          </a:p>
        </p:txBody>
      </p:sp>
      <p:sp>
        <p:nvSpPr>
          <p:cNvPr id="21" name="Panel question"/>
          <p:cNvSpPr/>
          <p:nvPr/>
        </p:nvSpPr>
        <p:spPr>
          <a:xfrm>
            <a:off x="7637750" y="2358270"/>
            <a:ext cx="9859088" cy="9280932"/>
          </a:xfrm>
          <a:prstGeom prst="rect">
            <a:avLst/>
          </a:prstGeom>
          <a:solidFill>
            <a:srgbClr val="FDECEE"/>
          </a:solidFill>
          <a:ln w="12700">
            <a:solidFill>
              <a:srgbClr val="FDECEE"/>
            </a:solidFill>
            <a:prstDash val="solid"/>
          </a:ln>
        </p:spPr>
      </p:sp>
      <p:sp>
        <p:nvSpPr>
          <p:cNvPr id="22" name="Question header"/>
          <p:cNvSpPr/>
          <p:nvPr/>
        </p:nvSpPr>
        <p:spPr>
          <a:xfrm>
            <a:off x="7637750" y="2358270"/>
            <a:ext cx="9859088" cy="623800"/>
          </a:xfrm>
          <a:prstGeom prst="rect">
            <a:avLst/>
          </a:prstGeom>
          <a:solidFill>
            <a:schemeClr val="accent5"/>
          </a:solidFill>
          <a:ln w="12700">
            <a:solidFill>
              <a:schemeClr val="accent5"/>
            </a:solidFill>
            <a:prstDash val="solid"/>
          </a:ln>
        </p:spPr>
      </p:sp>
      <p:sp>
        <p:nvSpPr>
          <p:cNvPr id="23" name="Text 18"/>
          <p:cNvSpPr txBox="1"/>
          <p:nvPr/>
        </p:nvSpPr>
        <p:spPr>
          <a:xfrm>
            <a:off x="7911614" y="2358270"/>
            <a:ext cx="9433078" cy="623800"/>
          </a:xfrm>
          <a:prstGeom prst="rect">
            <a:avLst/>
          </a:prstGeom>
          <a:noFill/>
          <a:ln/>
        </p:spPr>
        <p:txBody>
          <a:bodyPr wrap="square" lIns="0" tIns="0" rIns="0" bIns="0" rtlCol="0" anchor="ctr"/>
          <a:lstStyle/>
          <a:p>
            <a:pPr marL="0" indent="0">
              <a:buNone/>
            </a:pPr>
            <a:r>
              <a:rPr lang="en-US" sz="3200" b="1" dirty="0">
                <a:solidFill>
                  <a:schemeClr val="accent2"/>
                </a:solidFill>
              </a:rPr>
              <a:t>Research question, aim and objectives</a:t>
            </a:r>
            <a:endParaRPr lang="en-US" sz="3200" dirty="0"/>
          </a:p>
        </p:txBody>
      </p:sp>
      <p:sp>
        <p:nvSpPr>
          <p:cNvPr id="24" name="Question icon circle"/>
          <p:cNvSpPr/>
          <p:nvPr/>
        </p:nvSpPr>
        <p:spPr>
          <a:xfrm>
            <a:off x="7972473" y="3255933"/>
            <a:ext cx="943308" cy="943308"/>
          </a:xfrm>
          <a:prstGeom prst="ellipse">
            <a:avLst/>
          </a:prstGeom>
          <a:solidFill>
            <a:schemeClr val="tx2"/>
          </a:solidFill>
          <a:ln w="12700">
            <a:solidFill>
              <a:schemeClr val="tx2"/>
            </a:solidFill>
            <a:prstDash val="solid"/>
          </a:ln>
        </p:spPr>
      </p:sp>
      <p:pic>
        <p:nvPicPr>
          <p:cNvPr id="25" name="Question icon" descr="Question icon"/>
          <p:cNvPicPr>
            <a:picLocks noChangeAspect="1"/>
          </p:cNvPicPr>
          <p:nvPr/>
        </p:nvPicPr>
        <p:blipFill>
          <a:blip r:embed="rId6"/>
          <a:stretch>
            <a:fillRect/>
          </a:stretch>
        </p:blipFill>
        <p:spPr>
          <a:xfrm>
            <a:off x="8198866" y="3482327"/>
            <a:ext cx="490520" cy="490520"/>
          </a:xfrm>
          <a:prstGeom prst="rect">
            <a:avLst/>
          </a:prstGeom>
        </p:spPr>
      </p:pic>
      <p:sp>
        <p:nvSpPr>
          <p:cNvPr id="26" name="Text 20"/>
          <p:cNvSpPr txBox="1"/>
          <p:nvPr/>
        </p:nvSpPr>
        <p:spPr>
          <a:xfrm>
            <a:off x="9220073" y="3225504"/>
            <a:ext cx="8063760" cy="1901830"/>
          </a:xfrm>
          <a:prstGeom prst="rect">
            <a:avLst/>
          </a:prstGeom>
          <a:noFill/>
          <a:ln/>
        </p:spPr>
        <p:txBody>
          <a:bodyPr wrap="square" lIns="0" tIns="0" rIns="0" bIns="0" rtlCol="0" anchor="t"/>
          <a:lstStyle/>
          <a:p>
            <a:pPr marL="0" indent="0">
              <a:buNone/>
            </a:pPr>
            <a:r>
              <a:rPr lang="en-US" sz="2200" b="1" dirty="0">
                <a:solidFill>
                  <a:srgbClr val="010203"/>
                </a:solidFill>
              </a:rPr>
              <a:t>Review question</a:t>
            </a:r>
            <a:endParaRPr lang="en-US" sz="2000" dirty="0">
              <a:solidFill>
                <a:srgbClr val="010203"/>
              </a:solidFill>
            </a:endParaRPr>
          </a:p>
          <a:p>
            <a:pPr marL="0" indent="0">
              <a:buNone/>
            </a:pPr>
            <a:r>
              <a:rPr lang="en-US" sz="2200" dirty="0">
                <a:solidFill>
                  <a:srgbClr val="010203"/>
                </a:solidFill>
              </a:rPr>
              <a:t>Among people with SCD, what inequalities exist in access to and engagement with wearable and remote monitoring technologies, and what barriers and facilitators are reported, with a focus on the UK?</a:t>
            </a:r>
            <a:endParaRPr lang="en-US" sz="2000" dirty="0">
              <a:solidFill>
                <a:srgbClr val="010203"/>
              </a:solidFill>
            </a:endParaRPr>
          </a:p>
        </p:txBody>
      </p:sp>
      <p:sp>
        <p:nvSpPr>
          <p:cNvPr id="27" name="Aim icon circle"/>
          <p:cNvSpPr/>
          <p:nvPr/>
        </p:nvSpPr>
        <p:spPr>
          <a:xfrm>
            <a:off x="7972473" y="5249052"/>
            <a:ext cx="943308" cy="943308"/>
          </a:xfrm>
          <a:prstGeom prst="ellipse">
            <a:avLst/>
          </a:prstGeom>
          <a:solidFill>
            <a:schemeClr val="accent2"/>
          </a:solidFill>
          <a:ln w="12700">
            <a:solidFill>
              <a:schemeClr val="accent2"/>
            </a:solidFill>
            <a:prstDash val="solid"/>
          </a:ln>
        </p:spPr>
      </p:sp>
      <p:pic>
        <p:nvPicPr>
          <p:cNvPr id="28" name="Aim icon" descr="Aim icon"/>
          <p:cNvPicPr>
            <a:picLocks noChangeAspect="1"/>
          </p:cNvPicPr>
          <p:nvPr/>
        </p:nvPicPr>
        <p:blipFill>
          <a:blip r:embed="rId7"/>
          <a:stretch>
            <a:fillRect/>
          </a:stretch>
        </p:blipFill>
        <p:spPr>
          <a:xfrm>
            <a:off x="8198866" y="5475445"/>
            <a:ext cx="490520" cy="490520"/>
          </a:xfrm>
          <a:prstGeom prst="rect">
            <a:avLst/>
          </a:prstGeom>
        </p:spPr>
      </p:pic>
      <p:sp>
        <p:nvSpPr>
          <p:cNvPr id="29" name="Text 22"/>
          <p:cNvSpPr txBox="1"/>
          <p:nvPr/>
        </p:nvSpPr>
        <p:spPr>
          <a:xfrm>
            <a:off x="9220073" y="5249052"/>
            <a:ext cx="8063760" cy="1521464"/>
          </a:xfrm>
          <a:prstGeom prst="rect">
            <a:avLst/>
          </a:prstGeom>
          <a:noFill/>
          <a:ln/>
        </p:spPr>
        <p:txBody>
          <a:bodyPr wrap="square" lIns="0" tIns="0" rIns="0" bIns="0" rtlCol="0" anchor="t"/>
          <a:lstStyle/>
          <a:p>
            <a:pPr marL="0" indent="0">
              <a:buNone/>
            </a:pPr>
            <a:r>
              <a:rPr lang="en-US" sz="2200" b="1" dirty="0">
                <a:solidFill>
                  <a:srgbClr val="010203"/>
                </a:solidFill>
              </a:rPr>
              <a:t>Aim</a:t>
            </a:r>
            <a:endParaRPr lang="en-US" sz="2000" dirty="0">
              <a:solidFill>
                <a:srgbClr val="010203"/>
              </a:solidFill>
            </a:endParaRPr>
          </a:p>
          <a:p>
            <a:pPr marL="0" indent="0">
              <a:buNone/>
            </a:pPr>
            <a:r>
              <a:rPr lang="en-US" sz="2200" dirty="0">
                <a:solidFill>
                  <a:srgbClr val="010203"/>
                </a:solidFill>
              </a:rPr>
              <a:t>To systematically review the evidence on inequalities in access to and engagement with these technologies among people with SCD, and what it means for the UK.</a:t>
            </a:r>
            <a:endParaRPr lang="en-US" sz="2000" dirty="0">
              <a:solidFill>
                <a:srgbClr val="010203"/>
              </a:solidFill>
            </a:endParaRPr>
          </a:p>
        </p:txBody>
      </p:sp>
      <p:sp>
        <p:nvSpPr>
          <p:cNvPr id="30" name="Objectives icon circle"/>
          <p:cNvSpPr/>
          <p:nvPr/>
        </p:nvSpPr>
        <p:spPr>
          <a:xfrm>
            <a:off x="7972473" y="7090023"/>
            <a:ext cx="943308" cy="943308"/>
          </a:xfrm>
          <a:prstGeom prst="ellipse">
            <a:avLst/>
          </a:prstGeom>
          <a:solidFill>
            <a:schemeClr val="accent2"/>
          </a:solidFill>
          <a:ln w="12700">
            <a:solidFill>
              <a:schemeClr val="accent2"/>
            </a:solidFill>
            <a:prstDash val="solid"/>
          </a:ln>
        </p:spPr>
      </p:sp>
      <p:pic>
        <p:nvPicPr>
          <p:cNvPr id="31" name="Objectives icon" descr="Objectives icon"/>
          <p:cNvPicPr>
            <a:picLocks noChangeAspect="1"/>
          </p:cNvPicPr>
          <p:nvPr/>
        </p:nvPicPr>
        <p:blipFill>
          <a:blip r:embed="rId8"/>
          <a:stretch>
            <a:fillRect/>
          </a:stretch>
        </p:blipFill>
        <p:spPr>
          <a:xfrm>
            <a:off x="8198866" y="7316417"/>
            <a:ext cx="490520" cy="490520"/>
          </a:xfrm>
          <a:prstGeom prst="rect">
            <a:avLst/>
          </a:prstGeom>
        </p:spPr>
      </p:pic>
      <p:sp>
        <p:nvSpPr>
          <p:cNvPr id="32" name="Text 24"/>
          <p:cNvSpPr txBox="1"/>
          <p:nvPr/>
        </p:nvSpPr>
        <p:spPr>
          <a:xfrm>
            <a:off x="9220073" y="6937877"/>
            <a:ext cx="6085857" cy="456439"/>
          </a:xfrm>
          <a:prstGeom prst="rect">
            <a:avLst/>
          </a:prstGeom>
          <a:noFill/>
          <a:ln/>
        </p:spPr>
        <p:txBody>
          <a:bodyPr wrap="square" lIns="0" tIns="0" rIns="0" bIns="0" rtlCol="0" anchor="t"/>
          <a:lstStyle/>
          <a:p>
            <a:pPr marL="0" indent="0">
              <a:buNone/>
            </a:pPr>
            <a:r>
              <a:rPr lang="en-US" sz="2200" b="1" dirty="0">
                <a:solidFill>
                  <a:schemeClr val="tx1"/>
                </a:solidFill>
              </a:rPr>
              <a:t>Objectives</a:t>
            </a:r>
            <a:endParaRPr lang="en-US" sz="2200" dirty="0"/>
          </a:p>
        </p:txBody>
      </p:sp>
      <p:sp>
        <p:nvSpPr>
          <p:cNvPr id="33" name="Objective badge 1"/>
          <p:cNvSpPr/>
          <p:nvPr/>
        </p:nvSpPr>
        <p:spPr>
          <a:xfrm>
            <a:off x="9250503" y="7307936"/>
            <a:ext cx="471654" cy="471654"/>
          </a:xfrm>
          <a:prstGeom prst="ellipse">
            <a:avLst/>
          </a:prstGeom>
          <a:solidFill>
            <a:schemeClr val="accent2"/>
          </a:solidFill>
          <a:ln w="12700">
            <a:solidFill>
              <a:schemeClr val="accent2"/>
            </a:solidFill>
            <a:prstDash val="solid"/>
          </a:ln>
        </p:spPr>
      </p:sp>
      <p:sp>
        <p:nvSpPr>
          <p:cNvPr id="34" name="Text 26"/>
          <p:cNvSpPr txBox="1"/>
          <p:nvPr/>
        </p:nvSpPr>
        <p:spPr>
          <a:xfrm>
            <a:off x="9220072" y="7485604"/>
            <a:ext cx="571461" cy="289078"/>
          </a:xfrm>
          <a:prstGeom prst="rect">
            <a:avLst/>
          </a:prstGeom>
          <a:no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35" name="Text 27"/>
          <p:cNvSpPr txBox="1"/>
          <p:nvPr/>
        </p:nvSpPr>
        <p:spPr>
          <a:xfrm>
            <a:off x="9859088" y="7439960"/>
            <a:ext cx="7455175" cy="730303"/>
          </a:xfrm>
          <a:prstGeom prst="rect">
            <a:avLst/>
          </a:prstGeom>
          <a:noFill/>
          <a:ln/>
        </p:spPr>
        <p:txBody>
          <a:bodyPr wrap="square" lIns="0" tIns="0" rIns="0" bIns="0" rtlCol="0" anchor="t"/>
          <a:lstStyle/>
          <a:p>
            <a:pPr marL="0" indent="0">
              <a:buNone/>
            </a:pPr>
            <a:r>
              <a:rPr lang="en-US" sz="2000" dirty="0">
                <a:solidFill>
                  <a:srgbClr val="010203"/>
                </a:solidFill>
              </a:rPr>
              <a:t>Identify the technologies evaluated in SCD, prioritising UK studies.</a:t>
            </a:r>
          </a:p>
        </p:txBody>
      </p:sp>
      <p:sp>
        <p:nvSpPr>
          <p:cNvPr id="36" name="Objective badge 2"/>
          <p:cNvSpPr/>
          <p:nvPr/>
        </p:nvSpPr>
        <p:spPr>
          <a:xfrm>
            <a:off x="9220073" y="7957258"/>
            <a:ext cx="471654" cy="471654"/>
          </a:xfrm>
          <a:prstGeom prst="ellipse">
            <a:avLst/>
          </a:prstGeom>
          <a:solidFill>
            <a:schemeClr val="accent2"/>
          </a:solidFill>
          <a:ln w="12700">
            <a:solidFill>
              <a:schemeClr val="accent2"/>
            </a:solidFill>
            <a:prstDash val="solid"/>
          </a:ln>
        </p:spPr>
      </p:sp>
      <p:sp>
        <p:nvSpPr>
          <p:cNvPr id="37" name="Text 29"/>
          <p:cNvSpPr txBox="1"/>
          <p:nvPr/>
        </p:nvSpPr>
        <p:spPr>
          <a:xfrm>
            <a:off x="9253151" y="7957258"/>
            <a:ext cx="471654" cy="533150"/>
          </a:xfrm>
          <a:prstGeom prst="rect">
            <a:avLst/>
          </a:prstGeom>
          <a:no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38" name="Text 30"/>
          <p:cNvSpPr txBox="1"/>
          <p:nvPr/>
        </p:nvSpPr>
        <p:spPr>
          <a:xfrm>
            <a:off x="9859088" y="7911614"/>
            <a:ext cx="7455175" cy="730303"/>
          </a:xfrm>
          <a:prstGeom prst="rect">
            <a:avLst/>
          </a:prstGeom>
          <a:noFill/>
          <a:ln/>
        </p:spPr>
        <p:txBody>
          <a:bodyPr wrap="square" lIns="0" tIns="0" rIns="0" bIns="0" rtlCol="0" anchor="t"/>
          <a:lstStyle/>
          <a:p>
            <a:pPr marL="0" indent="0">
              <a:buNone/>
            </a:pPr>
            <a:r>
              <a:rPr lang="en-US" sz="2000" dirty="0">
                <a:solidFill>
                  <a:srgbClr val="010203"/>
                </a:solidFill>
              </a:rPr>
              <a:t>Describe who is included and excluded, using PROGRESS-Plus (age, gender, ethnicity, deprivation, region).</a:t>
            </a:r>
          </a:p>
        </p:txBody>
      </p:sp>
      <p:sp>
        <p:nvSpPr>
          <p:cNvPr id="39" name="Objective badge 3"/>
          <p:cNvSpPr/>
          <p:nvPr/>
        </p:nvSpPr>
        <p:spPr>
          <a:xfrm>
            <a:off x="9220073" y="8717990"/>
            <a:ext cx="471654" cy="471654"/>
          </a:xfrm>
          <a:prstGeom prst="ellipse">
            <a:avLst/>
          </a:prstGeom>
          <a:solidFill>
            <a:schemeClr val="accent2"/>
          </a:solidFill>
          <a:ln w="12700">
            <a:solidFill>
              <a:schemeClr val="accent2"/>
            </a:solidFill>
            <a:prstDash val="solid"/>
          </a:ln>
        </p:spPr>
      </p:sp>
      <p:sp>
        <p:nvSpPr>
          <p:cNvPr id="40" name="Text 32"/>
          <p:cNvSpPr txBox="1"/>
          <p:nvPr/>
        </p:nvSpPr>
        <p:spPr>
          <a:xfrm>
            <a:off x="9220073" y="8717990"/>
            <a:ext cx="471654" cy="471654"/>
          </a:xfrm>
          <a:prstGeom prst="rect">
            <a:avLst/>
          </a:prstGeom>
          <a:no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41" name="Text 33"/>
          <p:cNvSpPr txBox="1"/>
          <p:nvPr/>
        </p:nvSpPr>
        <p:spPr>
          <a:xfrm>
            <a:off x="9859088" y="8672346"/>
            <a:ext cx="7455175" cy="730303"/>
          </a:xfrm>
          <a:prstGeom prst="rect">
            <a:avLst/>
          </a:prstGeom>
          <a:noFill/>
          <a:ln/>
        </p:spPr>
        <p:txBody>
          <a:bodyPr wrap="square" lIns="0" tIns="0" rIns="0" bIns="0" rtlCol="0" anchor="t"/>
          <a:lstStyle/>
          <a:p>
            <a:pPr marL="0" indent="0">
              <a:buNone/>
            </a:pPr>
            <a:r>
              <a:rPr lang="en-US" sz="2000" dirty="0">
                <a:solidFill>
                  <a:srgbClr val="010203"/>
                </a:solidFill>
              </a:rPr>
              <a:t>Identify barriers and facilitators to access and engagement, including cost, digital skills, trust and privacy.</a:t>
            </a:r>
          </a:p>
        </p:txBody>
      </p:sp>
      <p:sp>
        <p:nvSpPr>
          <p:cNvPr id="42" name="Objective badge 4"/>
          <p:cNvSpPr/>
          <p:nvPr/>
        </p:nvSpPr>
        <p:spPr>
          <a:xfrm>
            <a:off x="9220073" y="9463507"/>
            <a:ext cx="471654" cy="471654"/>
          </a:xfrm>
          <a:prstGeom prst="ellipse">
            <a:avLst/>
          </a:prstGeom>
          <a:solidFill>
            <a:schemeClr val="accent2"/>
          </a:solidFill>
          <a:ln w="12700">
            <a:solidFill>
              <a:schemeClr val="accent2"/>
            </a:solidFill>
            <a:prstDash val="solid"/>
          </a:ln>
        </p:spPr>
      </p:sp>
      <p:sp>
        <p:nvSpPr>
          <p:cNvPr id="43" name="Text 35"/>
          <p:cNvSpPr txBox="1"/>
          <p:nvPr/>
        </p:nvSpPr>
        <p:spPr>
          <a:xfrm>
            <a:off x="9220073" y="9463507"/>
            <a:ext cx="471654" cy="471654"/>
          </a:xfrm>
          <a:prstGeom prst="rect">
            <a:avLst/>
          </a:prstGeom>
          <a:no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44" name="Text 36"/>
          <p:cNvSpPr txBox="1"/>
          <p:nvPr/>
        </p:nvSpPr>
        <p:spPr>
          <a:xfrm>
            <a:off x="9859088" y="9417864"/>
            <a:ext cx="7455175" cy="730303"/>
          </a:xfrm>
          <a:prstGeom prst="rect">
            <a:avLst/>
          </a:prstGeom>
          <a:noFill/>
          <a:ln/>
        </p:spPr>
        <p:txBody>
          <a:bodyPr wrap="square" lIns="0" tIns="0" rIns="0" bIns="0" rtlCol="0" anchor="t"/>
          <a:lstStyle/>
          <a:p>
            <a:pPr marL="0" indent="0">
              <a:buNone/>
            </a:pPr>
            <a:r>
              <a:rPr lang="en-US" sz="2000" dirty="0">
                <a:solidFill>
                  <a:srgbClr val="010203"/>
                </a:solidFill>
              </a:rPr>
              <a:t>Appraise study quality and device equity issues, including accuracy across skin tones.</a:t>
            </a:r>
          </a:p>
        </p:txBody>
      </p:sp>
      <p:sp>
        <p:nvSpPr>
          <p:cNvPr id="45" name="Objective badge 5"/>
          <p:cNvSpPr/>
          <p:nvPr/>
        </p:nvSpPr>
        <p:spPr>
          <a:xfrm>
            <a:off x="9220073" y="10224240"/>
            <a:ext cx="471654" cy="471654"/>
          </a:xfrm>
          <a:prstGeom prst="ellipse">
            <a:avLst/>
          </a:prstGeom>
          <a:solidFill>
            <a:schemeClr val="accent2"/>
          </a:solidFill>
          <a:ln w="12700">
            <a:solidFill>
              <a:schemeClr val="accent2"/>
            </a:solidFill>
            <a:prstDash val="solid"/>
          </a:ln>
        </p:spPr>
      </p:sp>
      <p:sp>
        <p:nvSpPr>
          <p:cNvPr id="46" name="Text 38"/>
          <p:cNvSpPr txBox="1"/>
          <p:nvPr/>
        </p:nvSpPr>
        <p:spPr>
          <a:xfrm>
            <a:off x="9220073" y="10224240"/>
            <a:ext cx="471654" cy="471654"/>
          </a:xfrm>
          <a:prstGeom prst="rect">
            <a:avLst/>
          </a:prstGeom>
          <a:noFill/>
          <a:ln/>
        </p:spPr>
        <p:txBody>
          <a:bodyPr wrap="square" lIns="0" tIns="0" rIns="0" bIns="0" rtlCol="0" anchor="ctr"/>
          <a:lstStyle/>
          <a:p>
            <a:pPr marL="0" indent="0" algn="ctr">
              <a:buNone/>
            </a:pPr>
            <a:r>
              <a:rPr lang="en-US" sz="1600" b="1" dirty="0">
                <a:solidFill>
                  <a:schemeClr val="bg1"/>
                </a:solidFill>
              </a:rPr>
              <a:t>5</a:t>
            </a:r>
            <a:endParaRPr lang="en-US" sz="1600" dirty="0"/>
          </a:p>
        </p:txBody>
      </p:sp>
      <p:sp>
        <p:nvSpPr>
          <p:cNvPr id="47" name="Text 39"/>
          <p:cNvSpPr txBox="1"/>
          <p:nvPr/>
        </p:nvSpPr>
        <p:spPr>
          <a:xfrm>
            <a:off x="9859088" y="10178596"/>
            <a:ext cx="7455175" cy="730303"/>
          </a:xfrm>
          <a:prstGeom prst="rect">
            <a:avLst/>
          </a:prstGeom>
          <a:noFill/>
          <a:ln/>
        </p:spPr>
        <p:txBody>
          <a:bodyPr wrap="square" lIns="0" tIns="0" rIns="0" bIns="0" rtlCol="0" anchor="t"/>
          <a:lstStyle/>
          <a:p>
            <a:pPr marL="0" indent="0">
              <a:buNone/>
            </a:pPr>
            <a:r>
              <a:rPr lang="en-US" sz="2000" dirty="0">
                <a:solidFill>
                  <a:srgbClr val="010203"/>
                </a:solidFill>
              </a:rPr>
              <a:t>Summarise implications for UK practice and policy, drawing on other settings only where UK evidence is limited.</a:t>
            </a:r>
          </a:p>
        </p:txBody>
      </p:sp>
      <p:sp>
        <p:nvSpPr>
          <p:cNvPr id="48" name="Panel rationale"/>
          <p:cNvSpPr/>
          <p:nvPr/>
        </p:nvSpPr>
        <p:spPr>
          <a:xfrm>
            <a:off x="17694629" y="2358270"/>
            <a:ext cx="6724872" cy="9280932"/>
          </a:xfrm>
          <a:prstGeom prst="rect">
            <a:avLst/>
          </a:prstGeom>
          <a:solidFill>
            <a:schemeClr val="bg2"/>
          </a:solidFill>
          <a:ln w="12700">
            <a:solidFill>
              <a:schemeClr val="bg2"/>
            </a:solidFill>
            <a:prstDash val="solid"/>
          </a:ln>
        </p:spPr>
      </p:sp>
      <p:sp>
        <p:nvSpPr>
          <p:cNvPr id="49" name="Rationale header"/>
          <p:cNvSpPr/>
          <p:nvPr/>
        </p:nvSpPr>
        <p:spPr>
          <a:xfrm>
            <a:off x="17694629" y="2358270"/>
            <a:ext cx="6724872" cy="623800"/>
          </a:xfrm>
          <a:prstGeom prst="rect">
            <a:avLst/>
          </a:prstGeom>
          <a:solidFill>
            <a:schemeClr val="tx2"/>
          </a:solidFill>
          <a:ln w="12700">
            <a:solidFill>
              <a:schemeClr val="tx2"/>
            </a:solidFill>
            <a:prstDash val="solid"/>
          </a:ln>
        </p:spPr>
      </p:sp>
      <p:sp>
        <p:nvSpPr>
          <p:cNvPr id="50" name="Text 42"/>
          <p:cNvSpPr txBox="1"/>
          <p:nvPr/>
        </p:nvSpPr>
        <p:spPr>
          <a:xfrm>
            <a:off x="17953278" y="2358270"/>
            <a:ext cx="6085857" cy="623800"/>
          </a:xfrm>
          <a:prstGeom prst="rect">
            <a:avLst/>
          </a:prstGeom>
          <a:noFill/>
          <a:ln/>
        </p:spPr>
        <p:txBody>
          <a:bodyPr wrap="square" lIns="0" tIns="0" rIns="0" bIns="0" rtlCol="0" anchor="ctr"/>
          <a:lstStyle/>
          <a:p>
            <a:pPr marL="0" indent="0">
              <a:buNone/>
            </a:pPr>
            <a:r>
              <a:rPr lang="en-US" sz="3200" b="1" dirty="0">
                <a:solidFill>
                  <a:schemeClr val="bg1"/>
                </a:solidFill>
              </a:rPr>
              <a:t>Rationale</a:t>
            </a:r>
            <a:endParaRPr lang="en-US" sz="3200" dirty="0"/>
          </a:p>
        </p:txBody>
      </p:sp>
      <p:sp>
        <p:nvSpPr>
          <p:cNvPr id="51" name="Rationale icon 1 circle"/>
          <p:cNvSpPr/>
          <p:nvPr/>
        </p:nvSpPr>
        <p:spPr>
          <a:xfrm>
            <a:off x="17846775" y="3225504"/>
            <a:ext cx="1065025" cy="1065025"/>
          </a:xfrm>
          <a:prstGeom prst="ellipse">
            <a:avLst/>
          </a:prstGeom>
          <a:solidFill>
            <a:srgbClr val="D5EAFB"/>
          </a:solidFill>
          <a:ln w="12700">
            <a:solidFill>
              <a:srgbClr val="D5EAFB"/>
            </a:solidFill>
            <a:prstDash val="solid"/>
          </a:ln>
        </p:spPr>
      </p:sp>
      <p:pic>
        <p:nvPicPr>
          <p:cNvPr id="52" name="Rationale icon 1" descr="Rationale icon 1"/>
          <p:cNvPicPr>
            <a:picLocks noChangeAspect="1"/>
          </p:cNvPicPr>
          <p:nvPr/>
        </p:nvPicPr>
        <p:blipFill>
          <a:blip r:embed="rId9"/>
          <a:stretch>
            <a:fillRect/>
          </a:stretch>
        </p:blipFill>
        <p:spPr>
          <a:xfrm>
            <a:off x="18102381" y="3481110"/>
            <a:ext cx="553813" cy="553813"/>
          </a:xfrm>
          <a:prstGeom prst="rect">
            <a:avLst/>
          </a:prstGeom>
        </p:spPr>
      </p:pic>
      <p:sp>
        <p:nvSpPr>
          <p:cNvPr id="53" name="Text 44"/>
          <p:cNvSpPr txBox="1"/>
          <p:nvPr/>
        </p:nvSpPr>
        <p:spPr>
          <a:xfrm>
            <a:off x="19246522" y="3164646"/>
            <a:ext cx="5051261" cy="1704040"/>
          </a:xfrm>
          <a:prstGeom prst="rect">
            <a:avLst/>
          </a:prstGeom>
          <a:noFill/>
          <a:ln/>
        </p:spPr>
        <p:txBody>
          <a:bodyPr wrap="square" lIns="0" tIns="0" rIns="0" bIns="0" rtlCol="0" anchor="t"/>
          <a:lstStyle/>
          <a:p>
            <a:pPr marL="0" indent="0">
              <a:buNone/>
            </a:pPr>
            <a:r>
              <a:rPr lang="en-US" sz="2000" b="1" dirty="0">
                <a:solidFill>
                  <a:schemeClr val="tx2"/>
                </a:solidFill>
              </a:rPr>
              <a:t>Acute care is already unequal.</a:t>
            </a:r>
            <a:endParaRPr lang="en-US" sz="2000" dirty="0"/>
          </a:p>
          <a:p>
            <a:pPr marL="0" indent="0">
              <a:buNone/>
            </a:pPr>
            <a:r>
              <a:rPr lang="en-US" sz="1950" dirty="0">
                <a:solidFill>
                  <a:srgbClr val="010203"/>
                </a:solidFill>
              </a:rPr>
              <a:t>A parliamentary inquiry found sub-standard care in A&amp;E and on general wards, low staff awareness, and attitudes underpinned by racism (Sickle Cell Society and APPG, 2021).</a:t>
            </a:r>
            <a:endParaRPr lang="en-US" sz="2000" dirty="0">
              <a:solidFill>
                <a:srgbClr val="010203"/>
              </a:solidFill>
            </a:endParaRPr>
          </a:p>
        </p:txBody>
      </p:sp>
      <p:sp>
        <p:nvSpPr>
          <p:cNvPr id="54" name="Rationale icon 2 circle"/>
          <p:cNvSpPr/>
          <p:nvPr/>
        </p:nvSpPr>
        <p:spPr>
          <a:xfrm>
            <a:off x="17846775" y="4853471"/>
            <a:ext cx="1065025" cy="1065025"/>
          </a:xfrm>
          <a:prstGeom prst="ellipse">
            <a:avLst/>
          </a:prstGeom>
          <a:solidFill>
            <a:srgbClr val="D5EAFB"/>
          </a:solidFill>
          <a:ln w="12700">
            <a:solidFill>
              <a:srgbClr val="D5EAFB"/>
            </a:solidFill>
            <a:prstDash val="solid"/>
          </a:ln>
        </p:spPr>
      </p:sp>
      <p:pic>
        <p:nvPicPr>
          <p:cNvPr id="55" name="Rationale icon 2" descr="Rationale icon 2"/>
          <p:cNvPicPr>
            <a:picLocks noChangeAspect="1"/>
          </p:cNvPicPr>
          <p:nvPr/>
        </p:nvPicPr>
        <p:blipFill>
          <a:blip r:embed="rId10"/>
          <a:stretch>
            <a:fillRect/>
          </a:stretch>
        </p:blipFill>
        <p:spPr>
          <a:xfrm>
            <a:off x="18102381" y="5109077"/>
            <a:ext cx="553813" cy="553813"/>
          </a:xfrm>
          <a:prstGeom prst="rect">
            <a:avLst/>
          </a:prstGeom>
        </p:spPr>
      </p:pic>
      <p:sp>
        <p:nvSpPr>
          <p:cNvPr id="56" name="Text 46"/>
          <p:cNvSpPr txBox="1"/>
          <p:nvPr/>
        </p:nvSpPr>
        <p:spPr>
          <a:xfrm>
            <a:off x="19246522" y="4792612"/>
            <a:ext cx="5051261" cy="1704040"/>
          </a:xfrm>
          <a:prstGeom prst="rect">
            <a:avLst/>
          </a:prstGeom>
          <a:noFill/>
          <a:ln/>
        </p:spPr>
        <p:txBody>
          <a:bodyPr wrap="square" lIns="0" tIns="0" rIns="0" bIns="0" rtlCol="0" anchor="t"/>
          <a:lstStyle/>
          <a:p>
            <a:pPr marL="0" indent="0">
              <a:buNone/>
            </a:pPr>
            <a:r>
              <a:rPr lang="en-US" sz="2000" b="1" dirty="0">
                <a:solidFill>
                  <a:schemeClr val="tx2"/>
                </a:solidFill>
              </a:rPr>
              <a:t>Digital tools could help.</a:t>
            </a:r>
            <a:endParaRPr lang="en-US" sz="2000" dirty="0"/>
          </a:p>
          <a:p>
            <a:pPr marL="0" indent="0">
              <a:buNone/>
            </a:pPr>
            <a:r>
              <a:rPr lang="en-US" sz="1950" dirty="0">
                <a:solidFill>
                  <a:srgbClr val="010203"/>
                </a:solidFill>
              </a:rPr>
              <a:t>Pain crises are hard to predict. In a qualitative study, adults with SCD wanted discreet wearables that capture data automatically and warn them early (Issom et al., 2020).</a:t>
            </a:r>
            <a:endParaRPr lang="en-US" sz="2000" dirty="0">
              <a:solidFill>
                <a:srgbClr val="010203"/>
              </a:solidFill>
            </a:endParaRPr>
          </a:p>
        </p:txBody>
      </p:sp>
      <p:sp>
        <p:nvSpPr>
          <p:cNvPr id="57" name="Rationale icon 3 circle"/>
          <p:cNvSpPr/>
          <p:nvPr/>
        </p:nvSpPr>
        <p:spPr>
          <a:xfrm>
            <a:off x="17846775" y="6572725"/>
            <a:ext cx="1065025" cy="1065025"/>
          </a:xfrm>
          <a:prstGeom prst="ellipse">
            <a:avLst/>
          </a:prstGeom>
          <a:solidFill>
            <a:srgbClr val="D5EAFB"/>
          </a:solidFill>
          <a:ln w="12700">
            <a:solidFill>
              <a:srgbClr val="D5EAFB"/>
            </a:solidFill>
            <a:prstDash val="solid"/>
          </a:ln>
        </p:spPr>
      </p:sp>
      <p:pic>
        <p:nvPicPr>
          <p:cNvPr id="58" name="Rationale icon 3" descr="Rationale icon 3"/>
          <p:cNvPicPr>
            <a:picLocks noChangeAspect="1"/>
          </p:cNvPicPr>
          <p:nvPr/>
        </p:nvPicPr>
        <p:blipFill>
          <a:blip r:embed="rId11"/>
          <a:stretch>
            <a:fillRect/>
          </a:stretch>
        </p:blipFill>
        <p:spPr>
          <a:xfrm>
            <a:off x="18102381" y="6828331"/>
            <a:ext cx="553813" cy="553813"/>
          </a:xfrm>
          <a:prstGeom prst="rect">
            <a:avLst/>
          </a:prstGeom>
        </p:spPr>
      </p:pic>
      <p:sp>
        <p:nvSpPr>
          <p:cNvPr id="59" name="Text 48"/>
          <p:cNvSpPr txBox="1"/>
          <p:nvPr/>
        </p:nvSpPr>
        <p:spPr>
          <a:xfrm>
            <a:off x="19246522" y="6511867"/>
            <a:ext cx="5051261" cy="1704040"/>
          </a:xfrm>
          <a:prstGeom prst="rect">
            <a:avLst/>
          </a:prstGeom>
          <a:noFill/>
          <a:ln/>
        </p:spPr>
        <p:txBody>
          <a:bodyPr wrap="square" lIns="0" tIns="0" rIns="0" bIns="0" rtlCol="0" anchor="t"/>
          <a:lstStyle/>
          <a:p>
            <a:pPr marL="0" indent="0">
              <a:buNone/>
            </a:pPr>
            <a:r>
              <a:rPr lang="en-US" sz="2000" b="1" dirty="0">
                <a:solidFill>
                  <a:schemeClr val="tx2"/>
                </a:solidFill>
              </a:rPr>
              <a:t>Generic tools may not fit.</a:t>
            </a:r>
            <a:endParaRPr lang="en-US" sz="2000" dirty="0"/>
          </a:p>
          <a:p>
            <a:pPr marL="0" indent="0">
              <a:buNone/>
            </a:pPr>
            <a:r>
              <a:rPr lang="en-US" sz="1950" dirty="0">
                <a:solidFill>
                  <a:srgbClr val="010203"/>
                </a:solidFill>
              </a:rPr>
              <a:t>Mainstream apps can treat SCD readings, such as oxygen levels, as abnormal, and patients raised privacy concerns (Issom et al., 2020).</a:t>
            </a:r>
            <a:endParaRPr lang="en-US" sz="2000" dirty="0">
              <a:solidFill>
                <a:srgbClr val="010203"/>
              </a:solidFill>
            </a:endParaRPr>
          </a:p>
        </p:txBody>
      </p:sp>
      <p:sp>
        <p:nvSpPr>
          <p:cNvPr id="60" name="Rationale icon 4 circle"/>
          <p:cNvSpPr/>
          <p:nvPr/>
        </p:nvSpPr>
        <p:spPr>
          <a:xfrm>
            <a:off x="17886333" y="8193085"/>
            <a:ext cx="1065025" cy="1065025"/>
          </a:xfrm>
          <a:prstGeom prst="ellipse">
            <a:avLst/>
          </a:prstGeom>
          <a:solidFill>
            <a:srgbClr val="D5EAFB"/>
          </a:solidFill>
          <a:ln w="12700">
            <a:solidFill>
              <a:srgbClr val="D5EAFB"/>
            </a:solidFill>
            <a:prstDash val="solid"/>
          </a:ln>
        </p:spPr>
      </p:sp>
      <p:pic>
        <p:nvPicPr>
          <p:cNvPr id="61" name="Rationale icon 4" descr="Rationale icon 4"/>
          <p:cNvPicPr>
            <a:picLocks noChangeAspect="1"/>
          </p:cNvPicPr>
          <p:nvPr/>
        </p:nvPicPr>
        <p:blipFill>
          <a:blip r:embed="rId12"/>
          <a:stretch>
            <a:fillRect/>
          </a:stretch>
        </p:blipFill>
        <p:spPr>
          <a:xfrm>
            <a:off x="18126725" y="8448690"/>
            <a:ext cx="553813" cy="553813"/>
          </a:xfrm>
          <a:prstGeom prst="rect">
            <a:avLst/>
          </a:prstGeom>
        </p:spPr>
      </p:pic>
      <p:sp>
        <p:nvSpPr>
          <p:cNvPr id="62" name="Text 50"/>
          <p:cNvSpPr txBox="1"/>
          <p:nvPr/>
        </p:nvSpPr>
        <p:spPr>
          <a:xfrm>
            <a:off x="19246522" y="8337624"/>
            <a:ext cx="5051261" cy="1704040"/>
          </a:xfrm>
          <a:prstGeom prst="rect">
            <a:avLst/>
          </a:prstGeom>
          <a:noFill/>
          <a:ln/>
        </p:spPr>
        <p:txBody>
          <a:bodyPr wrap="square" lIns="0" tIns="0" rIns="0" bIns="0" rtlCol="0" anchor="t"/>
          <a:lstStyle/>
          <a:p>
            <a:pPr marL="0" indent="0">
              <a:buNone/>
            </a:pPr>
            <a:r>
              <a:rPr lang="en-US" sz="2000" b="1" dirty="0">
                <a:solidFill>
                  <a:schemeClr val="tx2"/>
                </a:solidFill>
              </a:rPr>
              <a:t>Uptake is held back by</a:t>
            </a:r>
            <a:endParaRPr lang="en-US" sz="2000" dirty="0"/>
          </a:p>
          <a:p>
            <a:pPr marL="0" indent="0">
              <a:buNone/>
            </a:pPr>
            <a:r>
              <a:rPr lang="en-US" sz="1950" dirty="0">
                <a:solidFill>
                  <a:srgbClr val="010203"/>
                </a:solidFill>
              </a:rPr>
              <a:t>usability, connectivity, digital literacy, engagement and cost (Ariyo et al., 2026).</a:t>
            </a:r>
            <a:endParaRPr lang="en-US" sz="2000" dirty="0">
              <a:solidFill>
                <a:srgbClr val="010203"/>
              </a:solidFill>
            </a:endParaRPr>
          </a:p>
        </p:txBody>
      </p:sp>
      <p:sp>
        <p:nvSpPr>
          <p:cNvPr id="63" name="Rationale icon 5 circle"/>
          <p:cNvSpPr/>
          <p:nvPr/>
        </p:nvSpPr>
        <p:spPr>
          <a:xfrm>
            <a:off x="17966381" y="9593863"/>
            <a:ext cx="1065025" cy="1065025"/>
          </a:xfrm>
          <a:prstGeom prst="ellipse">
            <a:avLst/>
          </a:prstGeom>
          <a:solidFill>
            <a:srgbClr val="D5EAFB"/>
          </a:solidFill>
          <a:ln w="12700">
            <a:solidFill>
              <a:srgbClr val="D5EAFB"/>
            </a:solidFill>
            <a:prstDash val="solid"/>
          </a:ln>
        </p:spPr>
      </p:sp>
      <p:pic>
        <p:nvPicPr>
          <p:cNvPr id="64" name="Rationale icon 5" descr="Rationale icon 5"/>
          <p:cNvPicPr>
            <a:picLocks noChangeAspect="1"/>
          </p:cNvPicPr>
          <p:nvPr/>
        </p:nvPicPr>
        <p:blipFill>
          <a:blip r:embed="rId13"/>
          <a:stretch>
            <a:fillRect/>
          </a:stretch>
        </p:blipFill>
        <p:spPr>
          <a:xfrm>
            <a:off x="18261546" y="9813445"/>
            <a:ext cx="553813" cy="553813"/>
          </a:xfrm>
          <a:prstGeom prst="rect">
            <a:avLst/>
          </a:prstGeom>
        </p:spPr>
      </p:pic>
      <p:sp>
        <p:nvSpPr>
          <p:cNvPr id="65" name="Text 52"/>
          <p:cNvSpPr txBox="1"/>
          <p:nvPr/>
        </p:nvSpPr>
        <p:spPr>
          <a:xfrm>
            <a:off x="19246522" y="9615654"/>
            <a:ext cx="5051261" cy="1704040"/>
          </a:xfrm>
          <a:prstGeom prst="rect">
            <a:avLst/>
          </a:prstGeom>
          <a:noFill/>
          <a:ln/>
        </p:spPr>
        <p:txBody>
          <a:bodyPr wrap="square" lIns="0" tIns="0" rIns="0" bIns="0" rtlCol="0" anchor="t"/>
          <a:lstStyle/>
          <a:p>
            <a:pPr marL="0" indent="0">
              <a:buNone/>
            </a:pPr>
            <a:r>
              <a:rPr lang="en-US" sz="2000" b="1" dirty="0">
                <a:solidFill>
                  <a:schemeClr val="tx2"/>
                </a:solidFill>
              </a:rPr>
              <a:t>Device accuracy is an equity issue.</a:t>
            </a:r>
            <a:endParaRPr lang="en-US" sz="2000" dirty="0"/>
          </a:p>
          <a:p>
            <a:pPr marL="0" indent="0">
              <a:buNone/>
            </a:pPr>
            <a:r>
              <a:rPr lang="en-US" sz="1950" dirty="0">
                <a:solidFill>
                  <a:srgbClr val="010203"/>
                </a:solidFill>
              </a:rPr>
              <a:t>A UK independent review found poorer pulse oximeter performance on darker skin tones and flagged wearables for future work (Department of Health and Social Care, 2024).</a:t>
            </a:r>
            <a:endParaRPr lang="en-US" sz="2000" dirty="0">
              <a:solidFill>
                <a:srgbClr val="010203"/>
              </a:solidFill>
            </a:endParaRPr>
          </a:p>
        </p:txBody>
      </p:sp>
      <p:sp>
        <p:nvSpPr>
          <p:cNvPr id="66" name="Panel global burden"/>
          <p:cNvSpPr/>
          <p:nvPr/>
        </p:nvSpPr>
        <p:spPr>
          <a:xfrm>
            <a:off x="24617291" y="2358270"/>
            <a:ext cx="6055428" cy="9128785"/>
          </a:xfrm>
          <a:prstGeom prst="rect">
            <a:avLst/>
          </a:prstGeom>
          <a:solidFill>
            <a:srgbClr val="EAF4FC"/>
          </a:solidFill>
          <a:ln w="12700">
            <a:solidFill>
              <a:srgbClr val="EAF4FC"/>
            </a:solidFill>
            <a:prstDash val="solid"/>
          </a:ln>
        </p:spPr>
      </p:sp>
      <p:sp>
        <p:nvSpPr>
          <p:cNvPr id="67" name="Global burden header"/>
          <p:cNvSpPr/>
          <p:nvPr/>
        </p:nvSpPr>
        <p:spPr>
          <a:xfrm>
            <a:off x="24617291" y="2312626"/>
            <a:ext cx="6055428" cy="1217171"/>
          </a:xfrm>
          <a:prstGeom prst="rect">
            <a:avLst/>
          </a:prstGeom>
          <a:solidFill>
            <a:schemeClr val="accent4"/>
          </a:solidFill>
          <a:ln w="12700">
            <a:solidFill>
              <a:schemeClr val="accent4"/>
            </a:solidFill>
            <a:prstDash val="solid"/>
          </a:ln>
        </p:spPr>
      </p:sp>
      <p:sp>
        <p:nvSpPr>
          <p:cNvPr id="68" name="Text 55"/>
          <p:cNvSpPr txBox="1"/>
          <p:nvPr/>
        </p:nvSpPr>
        <p:spPr>
          <a:xfrm>
            <a:off x="25134589" y="2312626"/>
            <a:ext cx="5477271" cy="1217171"/>
          </a:xfrm>
          <a:prstGeom prst="rect">
            <a:avLst/>
          </a:prstGeom>
          <a:noFill/>
          <a:ln/>
        </p:spPr>
        <p:txBody>
          <a:bodyPr wrap="square" lIns="0" tIns="0" rIns="0" bIns="0" rtlCol="0" anchor="ctr"/>
          <a:lstStyle/>
          <a:p>
            <a:pPr marL="0" indent="0">
              <a:lnSpc>
                <a:spcPct val="95000"/>
              </a:lnSpc>
              <a:buNone/>
            </a:pPr>
            <a:r>
              <a:rPr lang="en-US" sz="3200" b="1" dirty="0">
                <a:solidFill>
                  <a:schemeClr val="tx2"/>
                </a:solidFill>
              </a:rPr>
              <a:t>Global burden of SCD:</a:t>
            </a:r>
            <a:endParaRPr lang="en-US" sz="3200" dirty="0"/>
          </a:p>
          <a:p>
            <a:pPr marL="0" indent="0">
              <a:lnSpc>
                <a:spcPct val="95000"/>
              </a:lnSpc>
              <a:buNone/>
            </a:pPr>
            <a:r>
              <a:rPr lang="en-US" sz="3200" b="1" dirty="0">
                <a:solidFill>
                  <a:schemeClr val="tx2"/>
                </a:solidFill>
              </a:rPr>
              <a:t>published estimates</a:t>
            </a:r>
            <a:endParaRPr lang="en-US" sz="3200" dirty="0"/>
          </a:p>
        </p:txBody>
      </p:sp>
      <p:pic>
        <p:nvPicPr>
          <p:cNvPr id="69" name="Trend arrow" descr="Upward trend arrow"/>
          <p:cNvPicPr>
            <a:picLocks noChangeAspect="1"/>
          </p:cNvPicPr>
          <p:nvPr/>
        </p:nvPicPr>
        <p:blipFill>
          <a:blip r:embed="rId14"/>
          <a:stretch>
            <a:fillRect/>
          </a:stretch>
        </p:blipFill>
        <p:spPr>
          <a:xfrm>
            <a:off x="25028087" y="3879734"/>
            <a:ext cx="1704040" cy="1704040"/>
          </a:xfrm>
          <a:prstGeom prst="rect">
            <a:avLst/>
          </a:prstGeom>
        </p:spPr>
      </p:pic>
      <p:sp>
        <p:nvSpPr>
          <p:cNvPr id="70" name="Text 56"/>
          <p:cNvSpPr txBox="1"/>
          <p:nvPr/>
        </p:nvSpPr>
        <p:spPr>
          <a:xfrm>
            <a:off x="27127707" y="3925378"/>
            <a:ext cx="3499368" cy="912879"/>
          </a:xfrm>
          <a:prstGeom prst="rect">
            <a:avLst/>
          </a:prstGeom>
          <a:noFill/>
          <a:ln/>
        </p:spPr>
        <p:txBody>
          <a:bodyPr wrap="square" lIns="0" tIns="0" rIns="0" bIns="0" rtlCol="0" anchor="ctr"/>
          <a:lstStyle/>
          <a:p>
            <a:pPr marL="0" indent="0">
              <a:buNone/>
            </a:pPr>
            <a:r>
              <a:rPr lang="en-US" sz="5800" b="1" dirty="0">
                <a:solidFill>
                  <a:schemeClr val="accent2"/>
                </a:solidFill>
              </a:rPr>
              <a:t>+41.4%</a:t>
            </a:r>
            <a:endParaRPr lang="en-US" sz="5800" dirty="0"/>
          </a:p>
        </p:txBody>
      </p:sp>
      <p:sp>
        <p:nvSpPr>
          <p:cNvPr id="71" name="Text 57"/>
          <p:cNvSpPr txBox="1"/>
          <p:nvPr/>
        </p:nvSpPr>
        <p:spPr>
          <a:xfrm>
            <a:off x="27127707" y="4899115"/>
            <a:ext cx="3423295" cy="852020"/>
          </a:xfrm>
          <a:prstGeom prst="rect">
            <a:avLst/>
          </a:prstGeom>
          <a:noFill/>
          <a:ln/>
        </p:spPr>
        <p:txBody>
          <a:bodyPr wrap="square" lIns="0" tIns="0" rIns="0" bIns="0" rtlCol="0" anchor="t"/>
          <a:lstStyle/>
          <a:p>
            <a:pPr marL="0" indent="0">
              <a:buNone/>
            </a:pPr>
            <a:r>
              <a:rPr lang="en-US" sz="1700" dirty="0">
                <a:solidFill>
                  <a:schemeClr val="tx1"/>
                </a:solidFill>
              </a:rPr>
              <a:t>rise in people living with SCD, 2000 to 2021 (95% UI 38.3–44.9)</a:t>
            </a:r>
            <a:endParaRPr lang="en-US" sz="1700" dirty="0"/>
          </a:p>
        </p:txBody>
      </p:sp>
      <p:pic>
        <p:nvPicPr>
          <p:cNvPr id="72" name="Person icon 1" descr="Highlighted person"/>
          <p:cNvPicPr>
            <a:picLocks noChangeAspect="1"/>
          </p:cNvPicPr>
          <p:nvPr/>
        </p:nvPicPr>
        <p:blipFill>
          <a:blip r:embed="rId15"/>
          <a:stretch>
            <a:fillRect/>
          </a:stretch>
        </p:blipFill>
        <p:spPr>
          <a:xfrm>
            <a:off x="24952013" y="6283647"/>
            <a:ext cx="502083" cy="1217171"/>
          </a:xfrm>
          <a:prstGeom prst="rect">
            <a:avLst/>
          </a:prstGeom>
        </p:spPr>
      </p:pic>
      <p:pic>
        <p:nvPicPr>
          <p:cNvPr id="73" name="Person icon 2" descr="Person"/>
          <p:cNvPicPr>
            <a:picLocks noChangeAspect="1"/>
          </p:cNvPicPr>
          <p:nvPr/>
        </p:nvPicPr>
        <p:blipFill>
          <a:blip r:embed="rId16"/>
          <a:stretch>
            <a:fillRect/>
          </a:stretch>
        </p:blipFill>
        <p:spPr>
          <a:xfrm>
            <a:off x="25454097" y="6283647"/>
            <a:ext cx="502083" cy="1217171"/>
          </a:xfrm>
          <a:prstGeom prst="rect">
            <a:avLst/>
          </a:prstGeom>
        </p:spPr>
      </p:pic>
      <p:pic>
        <p:nvPicPr>
          <p:cNvPr id="74" name="Person icon 3" descr="Person"/>
          <p:cNvPicPr>
            <a:picLocks noChangeAspect="1"/>
          </p:cNvPicPr>
          <p:nvPr/>
        </p:nvPicPr>
        <p:blipFill>
          <a:blip r:embed="rId16"/>
          <a:stretch>
            <a:fillRect/>
          </a:stretch>
        </p:blipFill>
        <p:spPr>
          <a:xfrm>
            <a:off x="25956180" y="6283647"/>
            <a:ext cx="502083" cy="1217171"/>
          </a:xfrm>
          <a:prstGeom prst="rect">
            <a:avLst/>
          </a:prstGeom>
        </p:spPr>
      </p:pic>
      <p:pic>
        <p:nvPicPr>
          <p:cNvPr id="75" name="Person icon 4" descr="Person"/>
          <p:cNvPicPr>
            <a:picLocks noChangeAspect="1"/>
          </p:cNvPicPr>
          <p:nvPr/>
        </p:nvPicPr>
        <p:blipFill>
          <a:blip r:embed="rId16"/>
          <a:stretch>
            <a:fillRect/>
          </a:stretch>
        </p:blipFill>
        <p:spPr>
          <a:xfrm>
            <a:off x="26458263" y="6283647"/>
            <a:ext cx="502083" cy="1217171"/>
          </a:xfrm>
          <a:prstGeom prst="rect">
            <a:avLst/>
          </a:prstGeom>
        </p:spPr>
      </p:pic>
      <p:pic>
        <p:nvPicPr>
          <p:cNvPr id="76" name="Person icon 5" descr="Person"/>
          <p:cNvPicPr>
            <a:picLocks noChangeAspect="1"/>
          </p:cNvPicPr>
          <p:nvPr/>
        </p:nvPicPr>
        <p:blipFill>
          <a:blip r:embed="rId16"/>
          <a:stretch>
            <a:fillRect/>
          </a:stretch>
        </p:blipFill>
        <p:spPr>
          <a:xfrm>
            <a:off x="26960346" y="6283647"/>
            <a:ext cx="502083" cy="1217171"/>
          </a:xfrm>
          <a:prstGeom prst="rect">
            <a:avLst/>
          </a:prstGeom>
        </p:spPr>
      </p:pic>
      <p:pic>
        <p:nvPicPr>
          <p:cNvPr id="77" name="Person icon 6" descr="Person"/>
          <p:cNvPicPr>
            <a:picLocks noChangeAspect="1"/>
          </p:cNvPicPr>
          <p:nvPr/>
        </p:nvPicPr>
        <p:blipFill>
          <a:blip r:embed="rId16"/>
          <a:stretch>
            <a:fillRect/>
          </a:stretch>
        </p:blipFill>
        <p:spPr>
          <a:xfrm>
            <a:off x="27462429" y="6283647"/>
            <a:ext cx="502083" cy="1217171"/>
          </a:xfrm>
          <a:prstGeom prst="rect">
            <a:avLst/>
          </a:prstGeom>
        </p:spPr>
      </p:pic>
      <p:pic>
        <p:nvPicPr>
          <p:cNvPr id="78" name="Person icon 7" descr="Person"/>
          <p:cNvPicPr>
            <a:picLocks noChangeAspect="1"/>
          </p:cNvPicPr>
          <p:nvPr/>
        </p:nvPicPr>
        <p:blipFill>
          <a:blip r:embed="rId16"/>
          <a:stretch>
            <a:fillRect/>
          </a:stretch>
        </p:blipFill>
        <p:spPr>
          <a:xfrm>
            <a:off x="27964512" y="6283647"/>
            <a:ext cx="502083" cy="1217171"/>
          </a:xfrm>
          <a:prstGeom prst="rect">
            <a:avLst/>
          </a:prstGeom>
        </p:spPr>
      </p:pic>
      <p:pic>
        <p:nvPicPr>
          <p:cNvPr id="79" name="Person icon 8" descr="Person"/>
          <p:cNvPicPr>
            <a:picLocks noChangeAspect="1"/>
          </p:cNvPicPr>
          <p:nvPr/>
        </p:nvPicPr>
        <p:blipFill>
          <a:blip r:embed="rId16"/>
          <a:stretch>
            <a:fillRect/>
          </a:stretch>
        </p:blipFill>
        <p:spPr>
          <a:xfrm>
            <a:off x="28466596" y="6283647"/>
            <a:ext cx="502083" cy="1217171"/>
          </a:xfrm>
          <a:prstGeom prst="rect">
            <a:avLst/>
          </a:prstGeom>
        </p:spPr>
      </p:pic>
      <p:pic>
        <p:nvPicPr>
          <p:cNvPr id="80" name="Person icon 9" descr="Person"/>
          <p:cNvPicPr>
            <a:picLocks noChangeAspect="1"/>
          </p:cNvPicPr>
          <p:nvPr/>
        </p:nvPicPr>
        <p:blipFill>
          <a:blip r:embed="rId16"/>
          <a:stretch>
            <a:fillRect/>
          </a:stretch>
        </p:blipFill>
        <p:spPr>
          <a:xfrm>
            <a:off x="28968679" y="6283647"/>
            <a:ext cx="502083" cy="1217171"/>
          </a:xfrm>
          <a:prstGeom prst="rect">
            <a:avLst/>
          </a:prstGeom>
        </p:spPr>
      </p:pic>
      <p:pic>
        <p:nvPicPr>
          <p:cNvPr id="81" name="Person icon 10" descr="Person"/>
          <p:cNvPicPr>
            <a:picLocks noChangeAspect="1"/>
          </p:cNvPicPr>
          <p:nvPr/>
        </p:nvPicPr>
        <p:blipFill>
          <a:blip r:embed="rId16"/>
          <a:stretch>
            <a:fillRect/>
          </a:stretch>
        </p:blipFill>
        <p:spPr>
          <a:xfrm>
            <a:off x="29470762" y="6283647"/>
            <a:ext cx="502083" cy="1217171"/>
          </a:xfrm>
          <a:prstGeom prst="rect">
            <a:avLst/>
          </a:prstGeom>
        </p:spPr>
      </p:pic>
      <p:sp>
        <p:nvSpPr>
          <p:cNvPr id="82" name="Text 58"/>
          <p:cNvSpPr txBox="1"/>
          <p:nvPr/>
        </p:nvSpPr>
        <p:spPr>
          <a:xfrm>
            <a:off x="25104160" y="7607321"/>
            <a:ext cx="5020832" cy="852020"/>
          </a:xfrm>
          <a:prstGeom prst="rect">
            <a:avLst/>
          </a:prstGeom>
          <a:noFill/>
          <a:ln/>
        </p:spPr>
        <p:txBody>
          <a:bodyPr wrap="square" lIns="0" tIns="0" rIns="0" bIns="0" rtlCol="0" anchor="ctr"/>
          <a:lstStyle/>
          <a:p>
            <a:pPr marL="0" indent="0">
              <a:buNone/>
            </a:pPr>
            <a:r>
              <a:rPr lang="en-US" sz="5200" b="1" dirty="0">
                <a:solidFill>
                  <a:schemeClr val="accent2"/>
                </a:solidFill>
              </a:rPr>
              <a:t>~11×</a:t>
            </a:r>
            <a:endParaRPr lang="en-US" sz="5200" dirty="0"/>
          </a:p>
        </p:txBody>
      </p:sp>
      <p:sp>
        <p:nvSpPr>
          <p:cNvPr id="83" name="Text 59"/>
          <p:cNvSpPr txBox="1"/>
          <p:nvPr/>
        </p:nvSpPr>
        <p:spPr>
          <a:xfrm>
            <a:off x="25104160" y="8413697"/>
            <a:ext cx="5325125" cy="1369318"/>
          </a:xfrm>
          <a:prstGeom prst="rect">
            <a:avLst/>
          </a:prstGeom>
          <a:noFill/>
          <a:ln/>
        </p:spPr>
        <p:txBody>
          <a:bodyPr wrap="square" lIns="0" tIns="0" rIns="0" bIns="0" rtlCol="0" anchor="t"/>
          <a:lstStyle/>
          <a:p>
            <a:pPr marL="0" indent="0">
              <a:buNone/>
            </a:pPr>
            <a:r>
              <a:rPr lang="en-US" sz="2300" dirty="0">
                <a:solidFill>
                  <a:schemeClr val="tx1"/>
                </a:solidFill>
              </a:rPr>
              <a:t>higher total mortality burden (376,000) than cause-specific deaths (34,400)</a:t>
            </a:r>
            <a:endParaRPr lang="en-US" sz="2300" dirty="0"/>
          </a:p>
        </p:txBody>
      </p:sp>
      <p:sp>
        <p:nvSpPr>
          <p:cNvPr id="84" name="Text 60"/>
          <p:cNvSpPr txBox="1"/>
          <p:nvPr/>
        </p:nvSpPr>
        <p:spPr>
          <a:xfrm>
            <a:off x="25134589" y="9737371"/>
            <a:ext cx="5325125" cy="1369318"/>
          </a:xfrm>
          <a:prstGeom prst="rect">
            <a:avLst/>
          </a:prstGeom>
          <a:noFill/>
          <a:ln/>
        </p:spPr>
        <p:txBody>
          <a:bodyPr wrap="square" lIns="0" tIns="0" rIns="0" bIns="0" rtlCol="0" anchor="t"/>
          <a:lstStyle/>
          <a:p>
            <a:pPr marL="0" indent="0">
              <a:buNone/>
            </a:pPr>
            <a:r>
              <a:rPr lang="en-US" sz="1600" b="1" dirty="0">
                <a:solidFill>
                  <a:srgbClr val="010203"/>
                </a:solidFill>
              </a:rPr>
              <a:t>Figure 5. </a:t>
            </a:r>
            <a:r>
              <a:rPr lang="en-US" sz="1600" dirty="0">
                <a:solidFill>
                  <a:srgbClr val="010203"/>
                </a:solidFill>
              </a:rPr>
              <a:t>Global SCD estimates. Source: adapted from GBD 2021 Sickle Cell Disease Collaborators (2023), The Lancet Haematology, 10(8), pp. e585–e599.</a:t>
            </a:r>
          </a:p>
        </p:txBody>
      </p:sp>
      <p:sp>
        <p:nvSpPr>
          <p:cNvPr id="85" name="Panel methods"/>
          <p:cNvSpPr/>
          <p:nvPr/>
        </p:nvSpPr>
        <p:spPr>
          <a:xfrm>
            <a:off x="21391787" y="11639201"/>
            <a:ext cx="9296146" cy="5325125"/>
          </a:xfrm>
          <a:prstGeom prst="rect">
            <a:avLst/>
          </a:prstGeom>
          <a:solidFill>
            <a:schemeClr val="bg2"/>
          </a:solidFill>
          <a:ln w="12700">
            <a:solidFill>
              <a:schemeClr val="bg2"/>
            </a:solidFill>
            <a:prstDash val="solid"/>
          </a:ln>
        </p:spPr>
      </p:sp>
      <p:sp>
        <p:nvSpPr>
          <p:cNvPr id="86" name="Methods header"/>
          <p:cNvSpPr/>
          <p:nvPr/>
        </p:nvSpPr>
        <p:spPr>
          <a:xfrm>
            <a:off x="21391787" y="11639201"/>
            <a:ext cx="9296146" cy="547727"/>
          </a:xfrm>
          <a:prstGeom prst="rect">
            <a:avLst/>
          </a:prstGeom>
          <a:solidFill>
            <a:schemeClr val="tx2"/>
          </a:solidFill>
          <a:ln w="12700">
            <a:solidFill>
              <a:schemeClr val="tx2"/>
            </a:solidFill>
            <a:prstDash val="solid"/>
          </a:ln>
        </p:spPr>
      </p:sp>
      <p:sp>
        <p:nvSpPr>
          <p:cNvPr id="87" name="Text 63"/>
          <p:cNvSpPr txBox="1"/>
          <p:nvPr/>
        </p:nvSpPr>
        <p:spPr>
          <a:xfrm>
            <a:off x="21665651" y="11639201"/>
            <a:ext cx="7607321" cy="547727"/>
          </a:xfrm>
          <a:prstGeom prst="rect">
            <a:avLst/>
          </a:prstGeom>
          <a:noFill/>
          <a:ln/>
        </p:spPr>
        <p:txBody>
          <a:bodyPr wrap="square" lIns="0" tIns="0" rIns="0" bIns="0" rtlCol="0" anchor="ctr"/>
          <a:lstStyle/>
          <a:p>
            <a:pPr marL="0" indent="0">
              <a:buNone/>
            </a:pPr>
            <a:r>
              <a:rPr lang="en-US" sz="2800" b="1" dirty="0">
                <a:solidFill>
                  <a:schemeClr val="bg1"/>
                </a:solidFill>
              </a:rPr>
              <a:t>Planned methods</a:t>
            </a:r>
            <a:endParaRPr lang="en-US" sz="2800" dirty="0"/>
          </a:p>
        </p:txBody>
      </p:sp>
      <p:pic>
        <p:nvPicPr>
          <p:cNvPr id="88" name="Method icon 1" descr="Design icon"/>
          <p:cNvPicPr>
            <a:picLocks noChangeAspect="1"/>
          </p:cNvPicPr>
          <p:nvPr/>
        </p:nvPicPr>
        <p:blipFill>
          <a:blip r:embed="rId17"/>
          <a:stretch>
            <a:fillRect/>
          </a:stretch>
        </p:blipFill>
        <p:spPr>
          <a:xfrm>
            <a:off x="21665651" y="12354290"/>
            <a:ext cx="547727" cy="547727"/>
          </a:xfrm>
          <a:prstGeom prst="rect">
            <a:avLst/>
          </a:prstGeom>
        </p:spPr>
      </p:pic>
      <p:sp>
        <p:nvSpPr>
          <p:cNvPr id="89" name="Text 64"/>
          <p:cNvSpPr txBox="1"/>
          <p:nvPr/>
        </p:nvSpPr>
        <p:spPr>
          <a:xfrm>
            <a:off x="22472027" y="1226300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Design</a:t>
            </a:r>
            <a:endParaRPr lang="en-US" sz="1900" dirty="0"/>
          </a:p>
        </p:txBody>
      </p:sp>
      <p:sp>
        <p:nvSpPr>
          <p:cNvPr id="90" name="Text 65"/>
          <p:cNvSpPr txBox="1"/>
          <p:nvPr/>
        </p:nvSpPr>
        <p:spPr>
          <a:xfrm>
            <a:off x="24191281" y="12263002"/>
            <a:ext cx="6390150" cy="760732"/>
          </a:xfrm>
          <a:prstGeom prst="rect">
            <a:avLst/>
          </a:prstGeom>
          <a:noFill/>
          <a:ln/>
        </p:spPr>
        <p:txBody>
          <a:bodyPr wrap="square" lIns="0" tIns="0" rIns="0" bIns="0" rtlCol="0" anchor="ctr"/>
          <a:lstStyle/>
          <a:p>
            <a:pPr marL="0" indent="0">
              <a:buNone/>
            </a:pPr>
            <a:r>
              <a:rPr lang="en-US" sz="1850" dirty="0">
                <a:solidFill>
                  <a:srgbClr val="010203"/>
                </a:solidFill>
              </a:rPr>
              <a:t>Systematic review reported to PRISMA 2020 (Page et al., 2021); protocol to be registered (PROSPERO or OSF).</a:t>
            </a:r>
          </a:p>
        </p:txBody>
      </p:sp>
      <p:pic>
        <p:nvPicPr>
          <p:cNvPr id="91" name="Method icon 2" descr="Sources icon"/>
          <p:cNvPicPr>
            <a:picLocks noChangeAspect="1"/>
          </p:cNvPicPr>
          <p:nvPr/>
        </p:nvPicPr>
        <p:blipFill>
          <a:blip r:embed="rId18"/>
          <a:stretch>
            <a:fillRect/>
          </a:stretch>
        </p:blipFill>
        <p:spPr>
          <a:xfrm>
            <a:off x="21665651" y="13069378"/>
            <a:ext cx="547727" cy="547727"/>
          </a:xfrm>
          <a:prstGeom prst="rect">
            <a:avLst/>
          </a:prstGeom>
        </p:spPr>
      </p:pic>
      <p:sp>
        <p:nvSpPr>
          <p:cNvPr id="92" name="Text 66"/>
          <p:cNvSpPr txBox="1"/>
          <p:nvPr/>
        </p:nvSpPr>
        <p:spPr>
          <a:xfrm>
            <a:off x="22472027" y="12978090"/>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Sources</a:t>
            </a:r>
            <a:endParaRPr lang="en-US" sz="1900" dirty="0"/>
          </a:p>
        </p:txBody>
      </p:sp>
      <p:sp>
        <p:nvSpPr>
          <p:cNvPr id="93" name="Text 67"/>
          <p:cNvSpPr txBox="1"/>
          <p:nvPr/>
        </p:nvSpPr>
        <p:spPr>
          <a:xfrm>
            <a:off x="24191281" y="12978090"/>
            <a:ext cx="6390150" cy="760732"/>
          </a:xfrm>
          <a:prstGeom prst="rect">
            <a:avLst/>
          </a:prstGeom>
          <a:noFill/>
          <a:ln/>
        </p:spPr>
        <p:txBody>
          <a:bodyPr wrap="square" lIns="0" tIns="0" rIns="0" bIns="0" rtlCol="0" anchor="ctr"/>
          <a:lstStyle/>
          <a:p>
            <a:pPr marL="0" indent="0">
              <a:buNone/>
            </a:pPr>
            <a:r>
              <a:rPr lang="en-US" sz="1850" dirty="0">
                <a:solidFill>
                  <a:srgbClr val="010203"/>
                </a:solidFill>
              </a:rPr>
              <a:t>MEDLINE, Embase, CINAHL, Scopus, IEEE Xplore, trial registries, and grey literature (NICE, NHS England, Sickle Cell Society).</a:t>
            </a:r>
          </a:p>
        </p:txBody>
      </p:sp>
      <p:pic>
        <p:nvPicPr>
          <p:cNvPr id="94" name="Method icon 3" descr="Screening icon"/>
          <p:cNvPicPr>
            <a:picLocks noChangeAspect="1"/>
          </p:cNvPicPr>
          <p:nvPr/>
        </p:nvPicPr>
        <p:blipFill>
          <a:blip r:embed="rId19"/>
          <a:stretch>
            <a:fillRect/>
          </a:stretch>
        </p:blipFill>
        <p:spPr>
          <a:xfrm>
            <a:off x="21665651" y="13860539"/>
            <a:ext cx="547727" cy="547727"/>
          </a:xfrm>
          <a:prstGeom prst="rect">
            <a:avLst/>
          </a:prstGeom>
        </p:spPr>
      </p:pic>
      <p:sp>
        <p:nvSpPr>
          <p:cNvPr id="95" name="Text 68"/>
          <p:cNvSpPr txBox="1"/>
          <p:nvPr/>
        </p:nvSpPr>
        <p:spPr>
          <a:xfrm>
            <a:off x="22472027" y="13769251"/>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Screening</a:t>
            </a:r>
            <a:endParaRPr lang="en-US" sz="1900" dirty="0"/>
          </a:p>
        </p:txBody>
      </p:sp>
      <p:sp>
        <p:nvSpPr>
          <p:cNvPr id="96" name="Text 69"/>
          <p:cNvSpPr txBox="1"/>
          <p:nvPr/>
        </p:nvSpPr>
        <p:spPr>
          <a:xfrm>
            <a:off x="24191281" y="13769251"/>
            <a:ext cx="6390150" cy="760732"/>
          </a:xfrm>
          <a:prstGeom prst="rect">
            <a:avLst/>
          </a:prstGeom>
          <a:noFill/>
          <a:ln/>
        </p:spPr>
        <p:txBody>
          <a:bodyPr wrap="square" lIns="0" tIns="0" rIns="0" bIns="0" rtlCol="0" anchor="ctr"/>
          <a:lstStyle/>
          <a:p>
            <a:pPr marL="0" indent="0">
              <a:buNone/>
            </a:pPr>
            <a:r>
              <a:rPr lang="en-US" sz="1850" dirty="0">
                <a:solidFill>
                  <a:srgbClr val="010203"/>
                </a:solidFill>
              </a:rPr>
              <a:t>Titles and abstracts, then full texts, in Rayyan, with a second reviewer checking a sample.</a:t>
            </a:r>
          </a:p>
        </p:txBody>
      </p:sp>
      <p:pic>
        <p:nvPicPr>
          <p:cNvPr id="97" name="Method icon 4" descr="Appraisal icon"/>
          <p:cNvPicPr>
            <a:picLocks noChangeAspect="1"/>
          </p:cNvPicPr>
          <p:nvPr/>
        </p:nvPicPr>
        <p:blipFill>
          <a:blip r:embed="rId20"/>
          <a:stretch>
            <a:fillRect/>
          </a:stretch>
        </p:blipFill>
        <p:spPr>
          <a:xfrm>
            <a:off x="21665651" y="14682130"/>
            <a:ext cx="547727" cy="547727"/>
          </a:xfrm>
          <a:prstGeom prst="rect">
            <a:avLst/>
          </a:prstGeom>
        </p:spPr>
      </p:pic>
      <p:sp>
        <p:nvSpPr>
          <p:cNvPr id="98" name="Text 70"/>
          <p:cNvSpPr txBox="1"/>
          <p:nvPr/>
        </p:nvSpPr>
        <p:spPr>
          <a:xfrm>
            <a:off x="22472027" y="1459084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Appraisal</a:t>
            </a:r>
            <a:endParaRPr lang="en-US" sz="1900" dirty="0"/>
          </a:p>
        </p:txBody>
      </p:sp>
      <p:sp>
        <p:nvSpPr>
          <p:cNvPr id="99" name="Text 71"/>
          <p:cNvSpPr txBox="1"/>
          <p:nvPr/>
        </p:nvSpPr>
        <p:spPr>
          <a:xfrm>
            <a:off x="24191281" y="14590842"/>
            <a:ext cx="6390150" cy="760732"/>
          </a:xfrm>
          <a:prstGeom prst="rect">
            <a:avLst/>
          </a:prstGeom>
          <a:noFill/>
          <a:ln/>
        </p:spPr>
        <p:txBody>
          <a:bodyPr wrap="square" lIns="0" tIns="0" rIns="0" bIns="0" rtlCol="0" anchor="ctr"/>
          <a:lstStyle/>
          <a:p>
            <a:pPr marL="0" indent="0">
              <a:buNone/>
            </a:pPr>
            <a:r>
              <a:rPr lang="en-US" sz="1850" dirty="0">
                <a:solidFill>
                  <a:srgbClr val="010203"/>
                </a:solidFill>
              </a:rPr>
              <a:t>Mixed Methods Appraisal Tool (MMAT; Hong et al., 2018).</a:t>
            </a:r>
          </a:p>
        </p:txBody>
      </p:sp>
      <p:pic>
        <p:nvPicPr>
          <p:cNvPr id="100" name="Method icon 5" descr="Synthesis icon"/>
          <p:cNvPicPr>
            <a:picLocks noChangeAspect="1"/>
          </p:cNvPicPr>
          <p:nvPr/>
        </p:nvPicPr>
        <p:blipFill>
          <a:blip r:embed="rId10"/>
          <a:stretch>
            <a:fillRect/>
          </a:stretch>
        </p:blipFill>
        <p:spPr>
          <a:xfrm>
            <a:off x="21665651" y="15397218"/>
            <a:ext cx="547727" cy="547727"/>
          </a:xfrm>
          <a:prstGeom prst="rect">
            <a:avLst/>
          </a:prstGeom>
        </p:spPr>
      </p:pic>
      <p:sp>
        <p:nvSpPr>
          <p:cNvPr id="101" name="Text 72"/>
          <p:cNvSpPr txBox="1"/>
          <p:nvPr/>
        </p:nvSpPr>
        <p:spPr>
          <a:xfrm>
            <a:off x="22472027" y="15305930"/>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Synthesis</a:t>
            </a:r>
            <a:endParaRPr lang="en-US" sz="1900" dirty="0"/>
          </a:p>
        </p:txBody>
      </p:sp>
      <p:sp>
        <p:nvSpPr>
          <p:cNvPr id="102" name="Text 73"/>
          <p:cNvSpPr txBox="1"/>
          <p:nvPr/>
        </p:nvSpPr>
        <p:spPr>
          <a:xfrm>
            <a:off x="24191281" y="15305930"/>
            <a:ext cx="6390150" cy="760732"/>
          </a:xfrm>
          <a:prstGeom prst="rect">
            <a:avLst/>
          </a:prstGeom>
          <a:noFill/>
          <a:ln/>
        </p:spPr>
        <p:txBody>
          <a:bodyPr wrap="square" lIns="0" tIns="0" rIns="0" bIns="0" rtlCol="0" anchor="ctr"/>
          <a:lstStyle/>
          <a:p>
            <a:pPr marL="0" indent="0">
              <a:buNone/>
            </a:pPr>
            <a:r>
              <a:rPr lang="en-US" sz="1850" dirty="0">
                <a:solidFill>
                  <a:srgbClr val="010203"/>
                </a:solidFill>
              </a:rPr>
              <a:t>Narrative and thematic, with equity data extracted using PROGRESS-Plus (O’Neill et al., 2014).</a:t>
            </a:r>
          </a:p>
        </p:txBody>
      </p:sp>
      <p:pic>
        <p:nvPicPr>
          <p:cNvPr id="103" name="Method icon 6" descr="Evidence tiers icon"/>
          <p:cNvPicPr>
            <a:picLocks noChangeAspect="1"/>
          </p:cNvPicPr>
          <p:nvPr/>
        </p:nvPicPr>
        <p:blipFill>
          <a:blip r:embed="rId21"/>
          <a:stretch>
            <a:fillRect/>
          </a:stretch>
        </p:blipFill>
        <p:spPr>
          <a:xfrm>
            <a:off x="21665651" y="16157950"/>
            <a:ext cx="547727" cy="547727"/>
          </a:xfrm>
          <a:prstGeom prst="rect">
            <a:avLst/>
          </a:prstGeom>
        </p:spPr>
      </p:pic>
      <p:sp>
        <p:nvSpPr>
          <p:cNvPr id="104" name="Text 74"/>
          <p:cNvSpPr txBox="1"/>
          <p:nvPr/>
        </p:nvSpPr>
        <p:spPr>
          <a:xfrm>
            <a:off x="22472027" y="1606666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Evidence tiers</a:t>
            </a:r>
            <a:endParaRPr lang="en-US" sz="1900" dirty="0"/>
          </a:p>
        </p:txBody>
      </p:sp>
      <p:sp>
        <p:nvSpPr>
          <p:cNvPr id="105" name="Text 75"/>
          <p:cNvSpPr txBox="1"/>
          <p:nvPr/>
        </p:nvSpPr>
        <p:spPr>
          <a:xfrm>
            <a:off x="24191281" y="16066662"/>
            <a:ext cx="6390150" cy="760732"/>
          </a:xfrm>
          <a:prstGeom prst="rect">
            <a:avLst/>
          </a:prstGeom>
          <a:noFill/>
          <a:ln/>
        </p:spPr>
        <p:txBody>
          <a:bodyPr wrap="square" lIns="0" tIns="0" rIns="0" bIns="0" rtlCol="0" anchor="ctr"/>
          <a:lstStyle/>
          <a:p>
            <a:pPr marL="0" indent="0">
              <a:buNone/>
            </a:pPr>
            <a:r>
              <a:rPr lang="en-US" sz="1850" dirty="0">
                <a:solidFill>
                  <a:srgbClr val="010203"/>
                </a:solidFill>
              </a:rPr>
              <a:t>UK studies first; other comparable high-income countries analysed separately.</a:t>
            </a:r>
          </a:p>
        </p:txBody>
      </p:sp>
      <p:sp>
        <p:nvSpPr>
          <p:cNvPr id="106" name="Panel wearables"/>
          <p:cNvSpPr/>
          <p:nvPr/>
        </p:nvSpPr>
        <p:spPr>
          <a:xfrm>
            <a:off x="365151" y="12399933"/>
            <a:ext cx="20935348" cy="4518749"/>
          </a:xfrm>
          <a:prstGeom prst="rect">
            <a:avLst/>
          </a:prstGeom>
          <a:solidFill>
            <a:schemeClr val="bg2"/>
          </a:solidFill>
          <a:ln w="12700">
            <a:solidFill>
              <a:schemeClr val="bg2"/>
            </a:solidFill>
            <a:prstDash val="solid"/>
          </a:ln>
        </p:spPr>
      </p:sp>
      <p:sp>
        <p:nvSpPr>
          <p:cNvPr id="107" name="Wearables header"/>
          <p:cNvSpPr/>
          <p:nvPr/>
        </p:nvSpPr>
        <p:spPr>
          <a:xfrm>
            <a:off x="456439" y="12399933"/>
            <a:ext cx="20691913" cy="517298"/>
          </a:xfrm>
          <a:prstGeom prst="rect">
            <a:avLst/>
          </a:prstGeom>
          <a:solidFill>
            <a:schemeClr val="accent4"/>
          </a:solidFill>
          <a:ln w="12700">
            <a:solidFill>
              <a:schemeClr val="accent4"/>
            </a:solidFill>
            <a:prstDash val="solid"/>
          </a:ln>
        </p:spPr>
      </p:sp>
      <p:sp>
        <p:nvSpPr>
          <p:cNvPr id="108" name="Text 78"/>
          <p:cNvSpPr txBox="1"/>
          <p:nvPr/>
        </p:nvSpPr>
        <p:spPr>
          <a:xfrm>
            <a:off x="730303" y="12399933"/>
            <a:ext cx="19779035" cy="517298"/>
          </a:xfrm>
          <a:prstGeom prst="rect">
            <a:avLst/>
          </a:prstGeom>
          <a:noFill/>
          <a:ln/>
        </p:spPr>
        <p:txBody>
          <a:bodyPr wrap="square" lIns="0" tIns="0" rIns="0" bIns="0" rtlCol="0" anchor="ctr"/>
          <a:lstStyle/>
          <a:p>
            <a:pPr marL="0" indent="0">
              <a:buNone/>
            </a:pPr>
            <a:r>
              <a:rPr lang="en-US" sz="3000" b="1" dirty="0">
                <a:solidFill>
                  <a:schemeClr val="tx2"/>
                </a:solidFill>
              </a:rPr>
              <a:t>What are wearable and remote monitoring technologies?</a:t>
            </a:r>
            <a:endParaRPr lang="en-US" sz="3000" dirty="0"/>
          </a:p>
        </p:txBody>
      </p:sp>
      <p:pic>
        <p:nvPicPr>
          <p:cNvPr id="109" name="Figure 1" descr="Smartwatch showing oxygen saturation 98% and heart rate 72"/>
          <p:cNvPicPr>
            <a:picLocks noChangeAspect="1"/>
          </p:cNvPicPr>
          <p:nvPr/>
        </p:nvPicPr>
        <p:blipFill>
          <a:blip r:embed="rId22"/>
          <a:stretch>
            <a:fillRect/>
          </a:stretch>
        </p:blipFill>
        <p:spPr>
          <a:xfrm>
            <a:off x="486869" y="13054163"/>
            <a:ext cx="4914329" cy="2571275"/>
          </a:xfrm>
          <a:prstGeom prst="rect">
            <a:avLst/>
          </a:prstGeom>
        </p:spPr>
      </p:pic>
      <p:sp>
        <p:nvSpPr>
          <p:cNvPr id="110" name="Text 79"/>
          <p:cNvSpPr txBox="1"/>
          <p:nvPr/>
        </p:nvSpPr>
        <p:spPr>
          <a:xfrm>
            <a:off x="532512" y="15701511"/>
            <a:ext cx="4823042" cy="1156313"/>
          </a:xfrm>
          <a:prstGeom prst="rect">
            <a:avLst/>
          </a:prstGeom>
          <a:noFill/>
          <a:ln/>
        </p:spPr>
        <p:txBody>
          <a:bodyPr wrap="square" lIns="0" tIns="0" rIns="0" bIns="0" rtlCol="0" anchor="t"/>
          <a:lstStyle/>
          <a:p>
            <a:pPr marL="0" indent="0">
              <a:buNone/>
            </a:pPr>
            <a:r>
              <a:rPr lang="en-US" sz="1550" b="1" dirty="0">
                <a:solidFill>
                  <a:srgbClr val="010203"/>
                </a:solidFill>
              </a:rPr>
              <a:t>Figure 1. </a:t>
            </a:r>
            <a:r>
              <a:rPr lang="en-US" sz="1550" dirty="0">
                <a:solidFill>
                  <a:srgbClr val="010203"/>
                </a:solidFill>
              </a:rPr>
              <a:t>Example of a wearable device for monitoring oxygen saturation and heart rate. </a:t>
            </a:r>
            <a:r>
              <a:rPr lang="en-US" sz="1550" b="1" dirty="0">
                <a:solidFill>
                  <a:srgbClr val="010203"/>
                </a:solidFill>
              </a:rPr>
              <a:t>Source: </a:t>
            </a:r>
            <a:r>
              <a:rPr lang="en-US" sz="1550" dirty="0">
                <a:solidFill>
                  <a:srgbClr val="010203"/>
                </a:solidFill>
              </a:rPr>
              <a:t>Cambridge University Hospitals NHS Foundation Trust (n.d.).</a:t>
            </a:r>
          </a:p>
        </p:txBody>
      </p:sp>
      <p:pic>
        <p:nvPicPr>
          <p:cNvPr id="111" name="Figure 2" descr="Finger pulse oximeter showing 98 and 70"/>
          <p:cNvPicPr>
            <a:picLocks noChangeAspect="1"/>
          </p:cNvPicPr>
          <p:nvPr/>
        </p:nvPicPr>
        <p:blipFill>
          <a:blip r:embed="rId23"/>
          <a:stretch>
            <a:fillRect/>
          </a:stretch>
        </p:blipFill>
        <p:spPr>
          <a:xfrm>
            <a:off x="5720705" y="13054163"/>
            <a:ext cx="4975188" cy="2571275"/>
          </a:xfrm>
          <a:prstGeom prst="rect">
            <a:avLst/>
          </a:prstGeom>
        </p:spPr>
      </p:pic>
      <p:sp>
        <p:nvSpPr>
          <p:cNvPr id="112" name="Text 80"/>
          <p:cNvSpPr txBox="1"/>
          <p:nvPr/>
        </p:nvSpPr>
        <p:spPr>
          <a:xfrm>
            <a:off x="5766349" y="15701511"/>
            <a:ext cx="4883900" cy="1156313"/>
          </a:xfrm>
          <a:prstGeom prst="rect">
            <a:avLst/>
          </a:prstGeom>
          <a:noFill/>
          <a:ln/>
        </p:spPr>
        <p:txBody>
          <a:bodyPr wrap="square" lIns="0" tIns="0" rIns="0" bIns="0" rtlCol="0" anchor="t"/>
          <a:lstStyle/>
          <a:p>
            <a:pPr marL="0" indent="0">
              <a:buNone/>
            </a:pPr>
            <a:r>
              <a:rPr lang="en-US" sz="1550" b="1" dirty="0">
                <a:solidFill>
                  <a:srgbClr val="010203"/>
                </a:solidFill>
              </a:rPr>
              <a:t>Figure 2. </a:t>
            </a:r>
            <a:r>
              <a:rPr lang="en-US" sz="1550" dirty="0">
                <a:solidFill>
                  <a:srgbClr val="010203"/>
                </a:solidFill>
              </a:rPr>
              <a:t>Finger pulse oximeter used to measure oxygen saturation. </a:t>
            </a:r>
            <a:r>
              <a:rPr lang="en-US" sz="1550" b="1" dirty="0">
                <a:solidFill>
                  <a:srgbClr val="010203"/>
                </a:solidFill>
              </a:rPr>
              <a:t>Source: </a:t>
            </a:r>
            <a:r>
              <a:rPr lang="en-US" sz="1550" dirty="0">
                <a:solidFill>
                  <a:srgbClr val="010203"/>
                </a:solidFill>
              </a:rPr>
              <a:t>NHS (2023).</a:t>
            </a:r>
          </a:p>
        </p:txBody>
      </p:sp>
      <p:pic>
        <p:nvPicPr>
          <p:cNvPr id="113" name="Figure 3" descr="Normal and sickle-shaped red blood cells"/>
          <p:cNvPicPr>
            <a:picLocks noChangeAspect="1"/>
          </p:cNvPicPr>
          <p:nvPr/>
        </p:nvPicPr>
        <p:blipFill>
          <a:blip r:embed="rId24"/>
          <a:stretch>
            <a:fillRect/>
          </a:stretch>
        </p:blipFill>
        <p:spPr>
          <a:xfrm>
            <a:off x="10969757" y="13054163"/>
            <a:ext cx="4701324" cy="2571275"/>
          </a:xfrm>
          <a:prstGeom prst="rect">
            <a:avLst/>
          </a:prstGeom>
        </p:spPr>
      </p:pic>
      <p:sp>
        <p:nvSpPr>
          <p:cNvPr id="114" name="Text 81"/>
          <p:cNvSpPr txBox="1"/>
          <p:nvPr/>
        </p:nvSpPr>
        <p:spPr>
          <a:xfrm>
            <a:off x="11015401" y="15701511"/>
            <a:ext cx="4610037" cy="1156313"/>
          </a:xfrm>
          <a:prstGeom prst="rect">
            <a:avLst/>
          </a:prstGeom>
          <a:noFill/>
          <a:ln/>
        </p:spPr>
        <p:txBody>
          <a:bodyPr wrap="square" lIns="0" tIns="0" rIns="0" bIns="0" rtlCol="0" anchor="t"/>
          <a:lstStyle/>
          <a:p>
            <a:pPr marL="0" indent="0">
              <a:buNone/>
            </a:pPr>
            <a:r>
              <a:rPr lang="en-US" sz="1550" b="1" dirty="0">
                <a:solidFill>
                  <a:srgbClr val="010203"/>
                </a:solidFill>
              </a:rPr>
              <a:t>Figure 3. </a:t>
            </a:r>
            <a:r>
              <a:rPr lang="en-US" sz="1550" dirty="0">
                <a:solidFill>
                  <a:srgbClr val="010203"/>
                </a:solidFill>
              </a:rPr>
              <a:t>Normal and sickle-shaped red blood cells in sickle cell disease. </a:t>
            </a:r>
            <a:r>
              <a:rPr lang="en-US" sz="1550" b="1" dirty="0">
                <a:solidFill>
                  <a:srgbClr val="010203"/>
                </a:solidFill>
              </a:rPr>
              <a:t>Source: </a:t>
            </a:r>
            <a:r>
              <a:rPr lang="en-US" sz="1550" dirty="0">
                <a:solidFill>
                  <a:srgbClr val="010203"/>
                </a:solidFill>
              </a:rPr>
              <a:t>National Heart, Lung, and Blood Institute (NHLBI) (n.d.).</a:t>
            </a:r>
          </a:p>
        </p:txBody>
      </p:sp>
      <p:pic>
        <p:nvPicPr>
          <p:cNvPr id="115" name="Figure 4" descr="Patient wearing a smartwatch sending data to a clinician"/>
          <p:cNvPicPr>
            <a:picLocks noChangeAspect="1"/>
          </p:cNvPicPr>
          <p:nvPr/>
        </p:nvPicPr>
        <p:blipFill>
          <a:blip r:embed="rId25"/>
          <a:stretch>
            <a:fillRect/>
          </a:stretch>
        </p:blipFill>
        <p:spPr>
          <a:xfrm>
            <a:off x="16005804" y="13054163"/>
            <a:ext cx="5066476" cy="2571275"/>
          </a:xfrm>
          <a:prstGeom prst="rect">
            <a:avLst/>
          </a:prstGeom>
        </p:spPr>
      </p:pic>
      <p:sp>
        <p:nvSpPr>
          <p:cNvPr id="116" name="Text 82"/>
          <p:cNvSpPr txBox="1"/>
          <p:nvPr/>
        </p:nvSpPr>
        <p:spPr>
          <a:xfrm>
            <a:off x="16051448" y="15701511"/>
            <a:ext cx="4975188" cy="1156313"/>
          </a:xfrm>
          <a:prstGeom prst="rect">
            <a:avLst/>
          </a:prstGeom>
          <a:noFill/>
          <a:ln/>
        </p:spPr>
        <p:txBody>
          <a:bodyPr wrap="square" lIns="0" tIns="0" rIns="0" bIns="0" rtlCol="0" anchor="t"/>
          <a:lstStyle/>
          <a:p>
            <a:pPr marL="0" indent="0">
              <a:buNone/>
            </a:pPr>
            <a:r>
              <a:rPr lang="en-US" sz="1550" b="1" dirty="0">
                <a:solidFill>
                  <a:srgbClr val="010203"/>
                </a:solidFill>
              </a:rPr>
              <a:t>Figure 4. </a:t>
            </a:r>
            <a:r>
              <a:rPr lang="en-US" sz="1550" dirty="0">
                <a:solidFill>
                  <a:srgbClr val="010203"/>
                </a:solidFill>
              </a:rPr>
              <a:t>Remote patient monitoring sends data from wearable devices to healthcare professionals. </a:t>
            </a:r>
            <a:r>
              <a:rPr lang="en-US" sz="1550" b="1" dirty="0">
                <a:solidFill>
                  <a:srgbClr val="010203"/>
                </a:solidFill>
              </a:rPr>
              <a:t>Source: </a:t>
            </a:r>
            <a:r>
              <a:rPr lang="en-US" sz="1550" dirty="0">
                <a:solidFill>
                  <a:srgbClr val="010203"/>
                </a:solidFill>
              </a:rPr>
              <a:t>Nirmitee.io (n.d.).</a:t>
            </a:r>
          </a:p>
        </p:txBody>
      </p:sp>
      <p:sp>
        <p:nvSpPr>
          <p:cNvPr id="117" name="Panel impact"/>
          <p:cNvSpPr/>
          <p:nvPr/>
        </p:nvSpPr>
        <p:spPr>
          <a:xfrm>
            <a:off x="456439" y="17116473"/>
            <a:ext cx="18744439" cy="2008333"/>
          </a:xfrm>
          <a:prstGeom prst="rect">
            <a:avLst/>
          </a:prstGeom>
          <a:solidFill>
            <a:srgbClr val="E3F4E6"/>
          </a:solidFill>
          <a:ln w="12700">
            <a:solidFill>
              <a:srgbClr val="E3F4E6"/>
            </a:solidFill>
            <a:prstDash val="solid"/>
          </a:ln>
        </p:spPr>
      </p:sp>
      <p:sp>
        <p:nvSpPr>
          <p:cNvPr id="118" name="Impact header"/>
          <p:cNvSpPr/>
          <p:nvPr/>
        </p:nvSpPr>
        <p:spPr>
          <a:xfrm>
            <a:off x="456439" y="17116473"/>
            <a:ext cx="18744439" cy="547727"/>
          </a:xfrm>
          <a:prstGeom prst="rect">
            <a:avLst/>
          </a:prstGeom>
          <a:solidFill>
            <a:schemeClr val="accent6"/>
          </a:solidFill>
          <a:ln w="12700">
            <a:solidFill>
              <a:schemeClr val="accent6"/>
            </a:solidFill>
            <a:prstDash val="solid"/>
          </a:ln>
        </p:spPr>
      </p:sp>
      <p:sp>
        <p:nvSpPr>
          <p:cNvPr id="119" name="Text 85"/>
          <p:cNvSpPr txBox="1"/>
          <p:nvPr/>
        </p:nvSpPr>
        <p:spPr>
          <a:xfrm>
            <a:off x="730303" y="17116473"/>
            <a:ext cx="7607321" cy="547727"/>
          </a:xfrm>
          <a:prstGeom prst="rect">
            <a:avLst/>
          </a:prstGeom>
          <a:noFill/>
          <a:ln/>
        </p:spPr>
        <p:txBody>
          <a:bodyPr wrap="square" lIns="0" tIns="0" rIns="0" bIns="0" rtlCol="0" anchor="ctr"/>
          <a:lstStyle/>
          <a:p>
            <a:pPr marL="0" indent="0">
              <a:buNone/>
            </a:pPr>
            <a:r>
              <a:rPr lang="en-US" sz="3000" b="1" dirty="0">
                <a:solidFill>
                  <a:schemeClr val="tx2"/>
                </a:solidFill>
              </a:rPr>
              <a:t>Research impact</a:t>
            </a:r>
            <a:endParaRPr lang="en-US" sz="3000" dirty="0"/>
          </a:p>
        </p:txBody>
      </p:sp>
      <p:pic>
        <p:nvPicPr>
          <p:cNvPr id="120" name="Impact icon 1" descr="Patients icon"/>
          <p:cNvPicPr>
            <a:picLocks noChangeAspect="1"/>
          </p:cNvPicPr>
          <p:nvPr/>
        </p:nvPicPr>
        <p:blipFill>
          <a:blip r:embed="rId11"/>
          <a:stretch>
            <a:fillRect/>
          </a:stretch>
        </p:blipFill>
        <p:spPr>
          <a:xfrm>
            <a:off x="791161" y="18029351"/>
            <a:ext cx="973737" cy="973737"/>
          </a:xfrm>
          <a:prstGeom prst="rect">
            <a:avLst/>
          </a:prstGeom>
        </p:spPr>
      </p:pic>
      <p:sp>
        <p:nvSpPr>
          <p:cNvPr id="121" name="Text 86"/>
          <p:cNvSpPr txBox="1"/>
          <p:nvPr/>
        </p:nvSpPr>
        <p:spPr>
          <a:xfrm>
            <a:off x="2160479" y="17801131"/>
            <a:ext cx="2966855" cy="1278030"/>
          </a:xfrm>
          <a:prstGeom prst="rect">
            <a:avLst/>
          </a:prstGeom>
          <a:noFill/>
          <a:ln/>
        </p:spPr>
        <p:txBody>
          <a:bodyPr wrap="square" lIns="0" tIns="0" rIns="0" bIns="0" rtlCol="0" anchor="t"/>
          <a:lstStyle/>
          <a:p>
            <a:pPr marL="0" indent="0">
              <a:buNone/>
            </a:pPr>
            <a:r>
              <a:rPr lang="en-US" sz="1900" b="1" dirty="0">
                <a:solidFill>
                  <a:schemeClr val="tx2"/>
                </a:solidFill>
              </a:rPr>
              <a:t>Patients</a:t>
            </a:r>
            <a:endParaRPr lang="en-US" sz="2000" dirty="0"/>
          </a:p>
          <a:p>
            <a:pPr marL="0" indent="0">
              <a:buNone/>
            </a:pPr>
            <a:r>
              <a:rPr lang="en-US" sz="1800" dirty="0">
                <a:solidFill>
                  <a:srgbClr val="010203"/>
                </a:solidFill>
              </a:rPr>
              <a:t>Could inform digital tools that fit people with SCD, not a general population.</a:t>
            </a:r>
            <a:endParaRPr lang="en-US" sz="2000" dirty="0">
              <a:solidFill>
                <a:srgbClr val="010203"/>
              </a:solidFill>
            </a:endParaRPr>
          </a:p>
        </p:txBody>
      </p:sp>
      <p:pic>
        <p:nvPicPr>
          <p:cNvPr id="122" name="Impact icon 2" descr="Services and commissioners icon"/>
          <p:cNvPicPr>
            <a:picLocks noChangeAspect="1"/>
          </p:cNvPicPr>
          <p:nvPr/>
        </p:nvPicPr>
        <p:blipFill>
          <a:blip r:embed="rId26"/>
          <a:stretch>
            <a:fillRect/>
          </a:stretch>
        </p:blipFill>
        <p:spPr>
          <a:xfrm>
            <a:off x="5446842" y="18029351"/>
            <a:ext cx="973737" cy="973737"/>
          </a:xfrm>
          <a:prstGeom prst="rect">
            <a:avLst/>
          </a:prstGeom>
        </p:spPr>
      </p:pic>
      <p:sp>
        <p:nvSpPr>
          <p:cNvPr id="123" name="Text 87"/>
          <p:cNvSpPr txBox="1"/>
          <p:nvPr/>
        </p:nvSpPr>
        <p:spPr>
          <a:xfrm>
            <a:off x="6816160" y="17801131"/>
            <a:ext cx="3073358" cy="1278030"/>
          </a:xfrm>
          <a:prstGeom prst="rect">
            <a:avLst/>
          </a:prstGeom>
          <a:noFill/>
          <a:ln/>
        </p:spPr>
        <p:txBody>
          <a:bodyPr wrap="square" lIns="0" tIns="0" rIns="0" bIns="0" rtlCol="0" anchor="t"/>
          <a:lstStyle/>
          <a:p>
            <a:pPr marL="0" indent="0">
              <a:buNone/>
            </a:pPr>
            <a:r>
              <a:rPr lang="en-US" sz="1900" b="1" dirty="0">
                <a:solidFill>
                  <a:schemeClr val="tx2"/>
                </a:solidFill>
              </a:rPr>
              <a:t>Services and commissioners</a:t>
            </a:r>
            <a:endParaRPr lang="en-US" sz="2000" dirty="0"/>
          </a:p>
          <a:p>
            <a:pPr marL="0" indent="0">
              <a:buNone/>
            </a:pPr>
            <a:r>
              <a:rPr lang="en-US" sz="1800" dirty="0">
                <a:solidFill>
                  <a:srgbClr val="010203"/>
                </a:solidFill>
              </a:rPr>
              <a:t>Could inform digital inclusion support before remote monitoring is rolled out.</a:t>
            </a:r>
            <a:endParaRPr lang="en-US" sz="2000" dirty="0">
              <a:solidFill>
                <a:srgbClr val="010203"/>
              </a:solidFill>
            </a:endParaRPr>
          </a:p>
        </p:txBody>
      </p:sp>
      <p:sp>
        <p:nvSpPr>
          <p:cNvPr id="124" name="Divider 1"/>
          <p:cNvSpPr/>
          <p:nvPr/>
        </p:nvSpPr>
        <p:spPr>
          <a:xfrm>
            <a:off x="5142549" y="17831561"/>
            <a:ext cx="0" cy="1186742"/>
          </a:xfrm>
          <a:prstGeom prst="line">
            <a:avLst/>
          </a:prstGeom>
          <a:noFill/>
          <a:ln w="12700">
            <a:solidFill>
              <a:srgbClr val="B8C4CE"/>
            </a:solidFill>
            <a:prstDash val="solid"/>
          </a:ln>
        </p:spPr>
      </p:sp>
      <p:pic>
        <p:nvPicPr>
          <p:cNvPr id="125" name="Impact icon 3" descr="Policy icon"/>
          <p:cNvPicPr>
            <a:picLocks noChangeAspect="1"/>
          </p:cNvPicPr>
          <p:nvPr/>
        </p:nvPicPr>
        <p:blipFill>
          <a:blip r:embed="rId17"/>
          <a:stretch>
            <a:fillRect/>
          </a:stretch>
        </p:blipFill>
        <p:spPr>
          <a:xfrm>
            <a:off x="10391601" y="18029351"/>
            <a:ext cx="973737" cy="973737"/>
          </a:xfrm>
          <a:prstGeom prst="rect">
            <a:avLst/>
          </a:prstGeom>
        </p:spPr>
      </p:pic>
      <p:sp>
        <p:nvSpPr>
          <p:cNvPr id="126" name="Text 89"/>
          <p:cNvSpPr txBox="1"/>
          <p:nvPr/>
        </p:nvSpPr>
        <p:spPr>
          <a:xfrm>
            <a:off x="11760918" y="17801131"/>
            <a:ext cx="2966855" cy="1278030"/>
          </a:xfrm>
          <a:prstGeom prst="rect">
            <a:avLst/>
          </a:prstGeom>
          <a:noFill/>
          <a:ln/>
        </p:spPr>
        <p:txBody>
          <a:bodyPr wrap="square" lIns="0" tIns="0" rIns="0" bIns="0" rtlCol="0" anchor="t"/>
          <a:lstStyle/>
          <a:p>
            <a:pPr marL="0" indent="0">
              <a:buNone/>
            </a:pPr>
            <a:r>
              <a:rPr lang="en-US" sz="1900" b="1" dirty="0">
                <a:solidFill>
                  <a:schemeClr val="tx2"/>
                </a:solidFill>
              </a:rPr>
              <a:t>Policy</a:t>
            </a:r>
            <a:endParaRPr lang="en-US" sz="2000" dirty="0"/>
          </a:p>
          <a:p>
            <a:pPr marL="0" indent="0">
              <a:buNone/>
            </a:pPr>
            <a:r>
              <a:rPr lang="en-US" sz="1800" dirty="0">
                <a:solidFill>
                  <a:srgbClr val="010203"/>
                </a:solidFill>
              </a:rPr>
              <a:t>Could link digital health strategy to the inequalities set out in No One’s Listening.</a:t>
            </a:r>
            <a:endParaRPr lang="en-US" sz="2000" dirty="0">
              <a:solidFill>
                <a:srgbClr val="010203"/>
              </a:solidFill>
            </a:endParaRPr>
          </a:p>
        </p:txBody>
      </p:sp>
      <p:sp>
        <p:nvSpPr>
          <p:cNvPr id="127" name="Divider 2"/>
          <p:cNvSpPr/>
          <p:nvPr/>
        </p:nvSpPr>
        <p:spPr>
          <a:xfrm>
            <a:off x="10087308" y="17831561"/>
            <a:ext cx="0" cy="1186742"/>
          </a:xfrm>
          <a:prstGeom prst="line">
            <a:avLst/>
          </a:prstGeom>
          <a:noFill/>
          <a:ln w="12700">
            <a:solidFill>
              <a:srgbClr val="B8C4CE"/>
            </a:solidFill>
            <a:prstDash val="solid"/>
          </a:ln>
        </p:spPr>
      </p:sp>
      <p:pic>
        <p:nvPicPr>
          <p:cNvPr id="128" name="Impact icon 4" descr="Professionals icon"/>
          <p:cNvPicPr>
            <a:picLocks noChangeAspect="1"/>
          </p:cNvPicPr>
          <p:nvPr/>
        </p:nvPicPr>
        <p:blipFill>
          <a:blip r:embed="rId27"/>
          <a:stretch>
            <a:fillRect/>
          </a:stretch>
        </p:blipFill>
        <p:spPr>
          <a:xfrm>
            <a:off x="15138569" y="18029351"/>
            <a:ext cx="973737" cy="973737"/>
          </a:xfrm>
          <a:prstGeom prst="rect">
            <a:avLst/>
          </a:prstGeom>
        </p:spPr>
      </p:pic>
      <p:sp>
        <p:nvSpPr>
          <p:cNvPr id="129" name="Text 91"/>
          <p:cNvSpPr txBox="1"/>
          <p:nvPr/>
        </p:nvSpPr>
        <p:spPr>
          <a:xfrm>
            <a:off x="16507887" y="17801131"/>
            <a:ext cx="2616918" cy="1278030"/>
          </a:xfrm>
          <a:prstGeom prst="rect">
            <a:avLst/>
          </a:prstGeom>
          <a:noFill/>
          <a:ln/>
        </p:spPr>
        <p:txBody>
          <a:bodyPr wrap="square" lIns="0" tIns="0" rIns="0" bIns="0" rtlCol="0" anchor="t"/>
          <a:lstStyle/>
          <a:p>
            <a:pPr marL="0" indent="0">
              <a:buNone/>
            </a:pPr>
            <a:r>
              <a:rPr lang="en-US" sz="1900" b="1" dirty="0">
                <a:solidFill>
                  <a:schemeClr val="tx2"/>
                </a:solidFill>
              </a:rPr>
              <a:t>Professionals</a:t>
            </a:r>
            <a:endParaRPr lang="en-US" sz="2000" dirty="0"/>
          </a:p>
          <a:p>
            <a:pPr marL="0" indent="0">
              <a:buNone/>
            </a:pPr>
            <a:r>
              <a:rPr lang="en-US" sz="1800" dirty="0">
                <a:solidFill>
                  <a:srgbClr val="010203"/>
                </a:solidFill>
              </a:rPr>
              <a:t>Evidence on what helps patients stay engaged with monitoring.</a:t>
            </a:r>
            <a:endParaRPr lang="en-US" sz="2000" dirty="0">
              <a:solidFill>
                <a:srgbClr val="010203"/>
              </a:solidFill>
            </a:endParaRPr>
          </a:p>
        </p:txBody>
      </p:sp>
      <p:sp>
        <p:nvSpPr>
          <p:cNvPr id="130" name="Divider 3"/>
          <p:cNvSpPr/>
          <p:nvPr/>
        </p:nvSpPr>
        <p:spPr>
          <a:xfrm>
            <a:off x="14834276" y="17831561"/>
            <a:ext cx="0" cy="1186742"/>
          </a:xfrm>
          <a:prstGeom prst="line">
            <a:avLst/>
          </a:prstGeom>
          <a:noFill/>
          <a:ln w="12700">
            <a:solidFill>
              <a:srgbClr val="B8C4CE"/>
            </a:solidFill>
            <a:prstDash val="solid"/>
          </a:ln>
        </p:spPr>
      </p:sp>
      <p:sp>
        <p:nvSpPr>
          <p:cNvPr id="131" name="Panel what is new"/>
          <p:cNvSpPr/>
          <p:nvPr/>
        </p:nvSpPr>
        <p:spPr>
          <a:xfrm>
            <a:off x="19429098" y="17116473"/>
            <a:ext cx="11243621" cy="2008333"/>
          </a:xfrm>
          <a:prstGeom prst="rect">
            <a:avLst/>
          </a:prstGeom>
          <a:solidFill>
            <a:srgbClr val="FDECEE"/>
          </a:solidFill>
          <a:ln w="12700">
            <a:solidFill>
              <a:srgbClr val="FDECEE"/>
            </a:solidFill>
            <a:prstDash val="solid"/>
          </a:ln>
        </p:spPr>
      </p:sp>
      <p:sp>
        <p:nvSpPr>
          <p:cNvPr id="132" name="What is new header"/>
          <p:cNvSpPr/>
          <p:nvPr/>
        </p:nvSpPr>
        <p:spPr>
          <a:xfrm>
            <a:off x="19429098" y="17116473"/>
            <a:ext cx="11243621" cy="547727"/>
          </a:xfrm>
          <a:prstGeom prst="rect">
            <a:avLst/>
          </a:prstGeom>
          <a:solidFill>
            <a:schemeClr val="accent5"/>
          </a:solidFill>
          <a:ln w="12700">
            <a:solidFill>
              <a:schemeClr val="accent5"/>
            </a:solidFill>
            <a:prstDash val="solid"/>
          </a:ln>
        </p:spPr>
      </p:sp>
      <p:sp>
        <p:nvSpPr>
          <p:cNvPr id="133" name="Text 95"/>
          <p:cNvSpPr txBox="1"/>
          <p:nvPr/>
        </p:nvSpPr>
        <p:spPr>
          <a:xfrm>
            <a:off x="19718176" y="17116473"/>
            <a:ext cx="7607321" cy="547727"/>
          </a:xfrm>
          <a:prstGeom prst="rect">
            <a:avLst/>
          </a:prstGeom>
          <a:noFill/>
          <a:ln/>
        </p:spPr>
        <p:txBody>
          <a:bodyPr wrap="square" lIns="0" tIns="0" rIns="0" bIns="0" rtlCol="0" anchor="ctr"/>
          <a:lstStyle/>
          <a:p>
            <a:pPr marL="0" indent="0">
              <a:buNone/>
            </a:pPr>
            <a:r>
              <a:rPr lang="en-US" sz="3000" b="1" dirty="0">
                <a:solidFill>
                  <a:schemeClr val="accent2"/>
                </a:solidFill>
              </a:rPr>
              <a:t>What is new here?</a:t>
            </a:r>
            <a:endParaRPr lang="en-US" sz="3000" dirty="0"/>
          </a:p>
        </p:txBody>
      </p:sp>
      <p:sp>
        <p:nvSpPr>
          <p:cNvPr id="134" name="Lightbulb icon circle"/>
          <p:cNvSpPr/>
          <p:nvPr/>
        </p:nvSpPr>
        <p:spPr>
          <a:xfrm>
            <a:off x="19748606" y="17892419"/>
            <a:ext cx="791161" cy="791161"/>
          </a:xfrm>
          <a:prstGeom prst="ellipse">
            <a:avLst/>
          </a:prstGeom>
          <a:solidFill>
            <a:schemeClr val="accent2"/>
          </a:solidFill>
          <a:ln w="12700">
            <a:solidFill>
              <a:schemeClr val="accent2"/>
            </a:solidFill>
            <a:prstDash val="solid"/>
          </a:ln>
        </p:spPr>
      </p:sp>
      <p:pic>
        <p:nvPicPr>
          <p:cNvPr id="135" name="Lightbulb icon" descr="Lightbulb icon"/>
          <p:cNvPicPr>
            <a:picLocks noChangeAspect="1"/>
          </p:cNvPicPr>
          <p:nvPr/>
        </p:nvPicPr>
        <p:blipFill>
          <a:blip r:embed="rId28"/>
          <a:stretch>
            <a:fillRect/>
          </a:stretch>
        </p:blipFill>
        <p:spPr>
          <a:xfrm>
            <a:off x="19938484" y="18082298"/>
            <a:ext cx="411404" cy="411404"/>
          </a:xfrm>
          <a:prstGeom prst="rect">
            <a:avLst/>
          </a:prstGeom>
        </p:spPr>
      </p:pic>
      <p:sp>
        <p:nvSpPr>
          <p:cNvPr id="136" name="Text 97"/>
          <p:cNvSpPr txBox="1"/>
          <p:nvPr/>
        </p:nvSpPr>
        <p:spPr>
          <a:xfrm>
            <a:off x="20844060" y="17755488"/>
            <a:ext cx="9737371" cy="1338889"/>
          </a:xfrm>
          <a:prstGeom prst="rect">
            <a:avLst/>
          </a:prstGeom>
          <a:noFill/>
          <a:ln/>
        </p:spPr>
        <p:txBody>
          <a:bodyPr wrap="square" lIns="0" tIns="0" rIns="0" bIns="0" rtlCol="0" anchor="ctr"/>
          <a:lstStyle/>
          <a:p>
            <a:pPr marL="0" indent="0">
              <a:buNone/>
            </a:pPr>
            <a:r>
              <a:rPr lang="en-US" sz="1700" dirty="0">
                <a:solidFill>
                  <a:srgbClr val="010203"/>
                </a:solidFill>
              </a:rPr>
              <a:t>From a preliminary search, existing SCD wearable and app studies are mostly small feasibility or qualitative studies from other countries (Vuong et al., 2023; Johnson et al., 2019; Mayo-Gamble et al., 2021; Lugthart et al., 2023), and the UK work found so far is at registration stage (Health Research Authority, n.d.). Few look at equity. This project focuses on who gets, and who keeps using, wearable and remote monitoring.</a:t>
            </a:r>
          </a:p>
        </p:txBody>
      </p:sp>
      <p:sp>
        <p:nvSpPr>
          <p:cNvPr id="137" name="Panel references"/>
          <p:cNvSpPr/>
          <p:nvPr/>
        </p:nvSpPr>
        <p:spPr>
          <a:xfrm>
            <a:off x="456439" y="19200879"/>
            <a:ext cx="30201065" cy="7051250"/>
          </a:xfrm>
          <a:prstGeom prst="rect">
            <a:avLst/>
          </a:prstGeom>
          <a:solidFill>
            <a:schemeClr val="tx2"/>
          </a:solidFill>
          <a:ln w="12700">
            <a:solidFill>
              <a:schemeClr val="tx2"/>
            </a:solidFill>
            <a:prstDash val="solid"/>
          </a:ln>
        </p:spPr>
      </p:sp>
      <p:sp>
        <p:nvSpPr>
          <p:cNvPr id="138" name="Text 99"/>
          <p:cNvSpPr txBox="1"/>
          <p:nvPr/>
        </p:nvSpPr>
        <p:spPr>
          <a:xfrm>
            <a:off x="1049810" y="19444313"/>
            <a:ext cx="6085857" cy="456439"/>
          </a:xfrm>
          <a:prstGeom prst="rect">
            <a:avLst/>
          </a:prstGeom>
          <a:noFill/>
          <a:ln/>
        </p:spPr>
        <p:txBody>
          <a:bodyPr wrap="square" lIns="0" tIns="0" rIns="0" bIns="0" rtlCol="0" anchor="t"/>
          <a:lstStyle/>
          <a:p>
            <a:pPr marL="0" indent="0">
              <a:buNone/>
            </a:pPr>
            <a:r>
              <a:rPr lang="en-US" sz="2600" b="1" dirty="0">
                <a:solidFill>
                  <a:schemeClr val="bg1"/>
                </a:solidFill>
              </a:rPr>
              <a:t>References</a:t>
            </a:r>
            <a:endParaRPr lang="en-US" sz="2600" dirty="0"/>
          </a:p>
        </p:txBody>
      </p:sp>
      <p:sp>
        <p:nvSpPr>
          <p:cNvPr id="139" name="Text 100"/>
          <p:cNvSpPr txBox="1"/>
          <p:nvPr/>
        </p:nvSpPr>
        <p:spPr>
          <a:xfrm>
            <a:off x="1049810" y="20022469"/>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Ariyo, A. (2026) ‘Digital health platforms and telehealth use in sickle cell disease: scoping review’, </a:t>
            </a:r>
            <a:r>
              <a:rPr lang="en-US" sz="1750" i="1" dirty="0">
                <a:solidFill>
                  <a:schemeClr val="bg1"/>
                </a:solidFill>
              </a:rPr>
              <a:t>Journal of Sickle Cell Disease</a:t>
            </a:r>
            <a:r>
              <a:rPr lang="en-US" sz="1750" dirty="0">
                <a:solidFill>
                  <a:schemeClr val="bg1"/>
                </a:solidFill>
              </a:rPr>
              <a:t>, 3(Supplement_1) [Conference abstract]. Available at: https://www.researchgate.net/publication/407602425 (Accessed: 22 October 2026).</a:t>
            </a:r>
            <a:endParaRPr lang="en-US" sz="1750" dirty="0"/>
          </a:p>
          <a:p>
            <a:pPr marL="0" indent="0">
              <a:spcAft>
                <a:spcPts val="800"/>
              </a:spcAft>
              <a:buNone/>
            </a:pPr>
            <a:r>
              <a:rPr lang="en-US" sz="1750" dirty="0">
                <a:solidFill>
                  <a:schemeClr val="bg1"/>
                </a:solidFill>
              </a:rPr>
              <a:t>Cambridge University Hospitals NHS Foundation Trust (n.d.) </a:t>
            </a:r>
            <a:r>
              <a:rPr lang="en-US" sz="1750" i="1" dirty="0">
                <a:solidFill>
                  <a:schemeClr val="bg1"/>
                </a:solidFill>
              </a:rPr>
              <a:t>Overnight oximetry</a:t>
            </a:r>
            <a:r>
              <a:rPr lang="en-US" sz="1750" dirty="0">
                <a:solidFill>
                  <a:schemeClr val="bg1"/>
                </a:solidFill>
              </a:rPr>
              <a:t> [Image]. Available at: https://www.cuh.nhs.uk/patient-information/overnight-oximetry/ (Accessed: 22 October 2026).</a:t>
            </a:r>
            <a:endParaRPr lang="en-US" sz="1750" dirty="0"/>
          </a:p>
          <a:p>
            <a:pPr marL="0" indent="0">
              <a:spcAft>
                <a:spcPts val="800"/>
              </a:spcAft>
              <a:buNone/>
            </a:pPr>
            <a:r>
              <a:rPr lang="en-US" sz="1750" dirty="0">
                <a:solidFill>
                  <a:schemeClr val="bg1"/>
                </a:solidFill>
              </a:rPr>
              <a:t>Department of Health and Social Care (2024) </a:t>
            </a:r>
            <a:r>
              <a:rPr lang="en-US" sz="1750" i="1" dirty="0">
                <a:solidFill>
                  <a:schemeClr val="bg1"/>
                </a:solidFill>
              </a:rPr>
              <a:t>Equity in medical devices: independent review – summary report</a:t>
            </a:r>
            <a:r>
              <a:rPr lang="en-US" sz="1750" dirty="0">
                <a:solidFill>
                  <a:schemeClr val="bg1"/>
                </a:solidFill>
              </a:rPr>
              <a:t>. Available at: https://www.gov.uk/government/publications/equity-in-medical-devices-independent-review-final-report/equity-in-medical-devices-independent-review-summary-report (Accessed: 22 October 2026).</a:t>
            </a:r>
            <a:endParaRPr lang="en-US" sz="1750" dirty="0"/>
          </a:p>
          <a:p>
            <a:pPr marL="0" indent="0">
              <a:spcAft>
                <a:spcPts val="800"/>
              </a:spcAft>
              <a:buNone/>
            </a:pPr>
            <a:r>
              <a:rPr lang="en-US" sz="1750" dirty="0">
                <a:solidFill>
                  <a:schemeClr val="bg1"/>
                </a:solidFill>
              </a:rPr>
              <a:t>GBD 2021 Sickle Cell Disease Collaborators (2023) ‘Global, regional, and national prevalence and mortality burden of sickle cell disease, 2000–2021: a systematic analysis from the Global Burden of Disease Study 2021’, </a:t>
            </a:r>
            <a:r>
              <a:rPr lang="en-US" sz="1750" i="1" dirty="0">
                <a:solidFill>
                  <a:schemeClr val="bg1"/>
                </a:solidFill>
              </a:rPr>
              <a:t>The Lancet Haematology</a:t>
            </a:r>
            <a:r>
              <a:rPr lang="en-US" sz="1750" dirty="0">
                <a:solidFill>
                  <a:schemeClr val="bg1"/>
                </a:solidFill>
              </a:rPr>
              <a:t>, 10(8), pp. e585–e599. Available at: https://pmc.ncbi.nlm.nih.gov/articles/PMC10390339 (Accessed: 22 October 2026).</a:t>
            </a:r>
            <a:endParaRPr lang="en-US" sz="1750" dirty="0"/>
          </a:p>
          <a:p>
            <a:pPr marL="0" indent="0">
              <a:spcAft>
                <a:spcPts val="800"/>
              </a:spcAft>
              <a:buNone/>
            </a:pPr>
            <a:r>
              <a:rPr lang="en-US" sz="1750" dirty="0">
                <a:solidFill>
                  <a:schemeClr val="bg1"/>
                </a:solidFill>
              </a:rPr>
              <a:t>Health Research Authority (n.d.) </a:t>
            </a:r>
            <a:r>
              <a:rPr lang="en-US" sz="1750" i="1" dirty="0">
                <a:solidFill>
                  <a:schemeClr val="bg1"/>
                </a:solidFill>
              </a:rPr>
              <a:t>A web management system for patients who live with sickle cell disorder</a:t>
            </a:r>
            <a:r>
              <a:rPr lang="en-US" sz="1750" dirty="0">
                <a:solidFill>
                  <a:schemeClr val="bg1"/>
                </a:solidFill>
              </a:rPr>
              <a:t> (IRAS ID 187429). Available at: https://www.hra.nhs.uk/planning-and-improving-research/application-summaries/research-summaries/a-web-management-system-for-patients-who-live-with-sickle-cell-disorde/ (Accessed: 22 October 2026).</a:t>
            </a:r>
            <a:endParaRPr lang="en-US" sz="1750" dirty="0"/>
          </a:p>
          <a:p>
            <a:pPr marL="0" indent="0">
              <a:spcAft>
                <a:spcPts val="800"/>
              </a:spcAft>
              <a:buNone/>
            </a:pPr>
            <a:r>
              <a:rPr lang="en-US" sz="1750" dirty="0">
                <a:solidFill>
                  <a:schemeClr val="bg1"/>
                </a:solidFill>
              </a:rPr>
              <a:t>Hong, Q.N. et al. (2018) ‘The Mixed Methods Appraisal Tool (MMAT) version 2018 for information professionals and researchers’, </a:t>
            </a:r>
            <a:r>
              <a:rPr lang="en-US" sz="1750" i="1" dirty="0">
                <a:solidFill>
                  <a:schemeClr val="bg1"/>
                </a:solidFill>
              </a:rPr>
              <a:t>Education for Information</a:t>
            </a:r>
            <a:r>
              <a:rPr lang="en-US" sz="1750" dirty="0">
                <a:solidFill>
                  <a:schemeClr val="bg1"/>
                </a:solidFill>
              </a:rPr>
              <a:t>, 34(4), pp. 285–291. doi: 10.3233/EFI-180221.</a:t>
            </a:r>
            <a:endParaRPr lang="en-US" sz="1750" dirty="0"/>
          </a:p>
        </p:txBody>
      </p:sp>
      <p:sp>
        <p:nvSpPr>
          <p:cNvPr id="140" name="Text 101"/>
          <p:cNvSpPr txBox="1"/>
          <p:nvPr/>
        </p:nvSpPr>
        <p:spPr>
          <a:xfrm>
            <a:off x="10863255" y="20022469"/>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Issom, D.-Z. et al. (2020) ‘Factors influencing motivation and engagement in mobile health among patients with sickle cell disease in low-prevalence, high-income countries: qualitative exploration of patient requirements’, </a:t>
            </a:r>
            <a:r>
              <a:rPr lang="en-US" sz="1750" i="1" dirty="0">
                <a:solidFill>
                  <a:schemeClr val="bg1"/>
                </a:solidFill>
              </a:rPr>
              <a:t>JMIR Human Factors</a:t>
            </a:r>
            <a:r>
              <a:rPr lang="en-US" sz="1750" dirty="0">
                <a:solidFill>
                  <a:schemeClr val="bg1"/>
                </a:solidFill>
              </a:rPr>
              <a:t>, 7(1), e14599. doi: 10.2196/14599.</a:t>
            </a:r>
            <a:endParaRPr lang="en-US" sz="1750" dirty="0"/>
          </a:p>
          <a:p>
            <a:pPr marL="0" indent="0">
              <a:spcAft>
                <a:spcPts val="800"/>
              </a:spcAft>
              <a:buNone/>
            </a:pPr>
            <a:r>
              <a:rPr lang="en-US" sz="1750" dirty="0">
                <a:solidFill>
                  <a:schemeClr val="bg1"/>
                </a:solidFill>
              </a:rPr>
              <a:t>Johnson, A. et al. (2019) ‘Use of mobile health apps and wearable technology to assess changes and predict pain during treatment of acute pain in sickle cell disease: feasibility study’, </a:t>
            </a:r>
            <a:r>
              <a:rPr lang="en-US" sz="1750" i="1" dirty="0">
                <a:solidFill>
                  <a:schemeClr val="bg1"/>
                </a:solidFill>
              </a:rPr>
              <a:t>JMIR mHealth and uHealth</a:t>
            </a:r>
            <a:r>
              <a:rPr lang="en-US" sz="1750" dirty="0">
                <a:solidFill>
                  <a:schemeClr val="bg1"/>
                </a:solidFill>
              </a:rPr>
              <a:t>, 7(12), e13671. doi: 10.2196/13671.</a:t>
            </a:r>
            <a:endParaRPr lang="en-US" sz="1750" dirty="0"/>
          </a:p>
          <a:p>
            <a:pPr marL="0" indent="0">
              <a:spcAft>
                <a:spcPts val="800"/>
              </a:spcAft>
              <a:buNone/>
            </a:pPr>
            <a:r>
              <a:rPr lang="en-US" sz="1750" dirty="0">
                <a:solidFill>
                  <a:schemeClr val="bg1"/>
                </a:solidFill>
              </a:rPr>
              <a:t>Lugthart, S. et al. (2023) ‘Real-world patient-reported outcomes and wearable metric correlations: remote daily monitoring for exploration of quality of life in sickle cell disease’ [Conference abstract]. Available at: https://pmc.ncbi.nlm.nih.gov/articles/PMC10112562/ (Accessed: 22 October 2026).</a:t>
            </a:r>
            <a:endParaRPr lang="en-US" sz="1750" dirty="0"/>
          </a:p>
          <a:p>
            <a:pPr marL="0" indent="0">
              <a:spcAft>
                <a:spcPts val="800"/>
              </a:spcAft>
              <a:buNone/>
            </a:pPr>
            <a:r>
              <a:rPr lang="en-US" sz="1750" dirty="0">
                <a:solidFill>
                  <a:schemeClr val="bg1"/>
                </a:solidFill>
              </a:rPr>
              <a:t>Mayo-Gamble, T.L. et al. (2021) ‘Preferences for using a mobile app in sickle cell disease self-management: descriptive qualitative study’, </a:t>
            </a:r>
            <a:r>
              <a:rPr lang="en-US" sz="1750" i="1" dirty="0">
                <a:solidFill>
                  <a:schemeClr val="bg1"/>
                </a:solidFill>
              </a:rPr>
              <a:t>JMIR Formative Research</a:t>
            </a:r>
            <a:r>
              <a:rPr lang="en-US" sz="1750" dirty="0">
                <a:solidFill>
                  <a:schemeClr val="bg1"/>
                </a:solidFill>
              </a:rPr>
              <a:t>, 5(11), e28678. doi: 10.2196/28678.</a:t>
            </a:r>
            <a:endParaRPr lang="en-US" sz="1750" dirty="0"/>
          </a:p>
          <a:p>
            <a:pPr marL="0" indent="0">
              <a:spcAft>
                <a:spcPts val="800"/>
              </a:spcAft>
              <a:buNone/>
            </a:pPr>
            <a:r>
              <a:rPr lang="en-US" sz="1750" dirty="0">
                <a:solidFill>
                  <a:schemeClr val="bg1"/>
                </a:solidFill>
              </a:rPr>
              <a:t>Mikhail, M. (2026) ‘Perspective chapter: Beyond genetics – social disparities in sickle cell disease and global public health solutions, including digital health’. London: IntechOpen. doi: 10.5772/intechopen.1015662.</a:t>
            </a:r>
            <a:endParaRPr lang="en-US" sz="1750" dirty="0"/>
          </a:p>
          <a:p>
            <a:pPr marL="0" indent="0">
              <a:spcAft>
                <a:spcPts val="800"/>
              </a:spcAft>
              <a:buNone/>
            </a:pPr>
            <a:r>
              <a:rPr lang="en-US" sz="1750" dirty="0">
                <a:solidFill>
                  <a:schemeClr val="bg1"/>
                </a:solidFill>
              </a:rPr>
              <a:t>NHS England (2024) </a:t>
            </a:r>
            <a:r>
              <a:rPr lang="en-US" sz="1750" i="1" dirty="0">
                <a:solidFill>
                  <a:schemeClr val="bg1"/>
                </a:solidFill>
              </a:rPr>
              <a:t>NHS rolls out ‘life-changing’ treatment for thousands with sickle cell disease</a:t>
            </a:r>
            <a:r>
              <a:rPr lang="en-US" sz="1750" dirty="0">
                <a:solidFill>
                  <a:schemeClr val="bg1"/>
                </a:solidFill>
              </a:rPr>
              <a:t>, 3 May. Available at: https://www.england.nhs.uk/2024/05/nhs-rolls-out-life-changing-treatment-for-thousands-with-sickle-cell-disease/ (Accessed: 22 October 2026).</a:t>
            </a:r>
            <a:endParaRPr lang="en-US" sz="1750" dirty="0"/>
          </a:p>
        </p:txBody>
      </p:sp>
      <p:sp>
        <p:nvSpPr>
          <p:cNvPr id="141" name="Text 102"/>
          <p:cNvSpPr txBox="1"/>
          <p:nvPr/>
        </p:nvSpPr>
        <p:spPr>
          <a:xfrm>
            <a:off x="20676699" y="20022469"/>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NHS England (n.d.) </a:t>
            </a:r>
            <a:r>
              <a:rPr lang="en-US" sz="1750" i="1" dirty="0">
                <a:solidFill>
                  <a:schemeClr val="bg1"/>
                </a:solidFill>
              </a:rPr>
              <a:t>Long term conditions and life care</a:t>
            </a:r>
            <a:r>
              <a:rPr lang="en-US" sz="1750" dirty="0">
                <a:solidFill>
                  <a:schemeClr val="bg1"/>
                </a:solidFill>
              </a:rPr>
              <a:t>. Available at: https://www.england.nhs.uk/ourwork/ltc-op-eolc/ltc-eolc/ (Accessed: 22 October 2026).</a:t>
            </a:r>
            <a:endParaRPr lang="en-US" sz="1750" dirty="0"/>
          </a:p>
          <a:p>
            <a:pPr marL="0" indent="0">
              <a:spcAft>
                <a:spcPts val="800"/>
              </a:spcAft>
              <a:buNone/>
            </a:pPr>
            <a:r>
              <a:rPr lang="en-US" sz="1750" dirty="0">
                <a:solidFill>
                  <a:schemeClr val="bg1"/>
                </a:solidFill>
              </a:rPr>
              <a:t>Nirmitee.io (n.d.) </a:t>
            </a:r>
            <a:r>
              <a:rPr lang="en-US" sz="1750" i="1" dirty="0">
                <a:solidFill>
                  <a:schemeClr val="bg1"/>
                </a:solidFill>
              </a:rPr>
              <a:t>Custom remote patient monitoring software</a:t>
            </a:r>
            <a:r>
              <a:rPr lang="en-US" sz="1750" dirty="0">
                <a:solidFill>
                  <a:schemeClr val="bg1"/>
                </a:solidFill>
              </a:rPr>
              <a:t> [Image]. Available at: https://nirmitee.io/remote-patient-monitoring-software-services/ (Accessed: 22 October 2026).</a:t>
            </a:r>
            <a:endParaRPr lang="en-US" sz="1750" dirty="0"/>
          </a:p>
          <a:p>
            <a:pPr marL="0" indent="0">
              <a:spcAft>
                <a:spcPts val="800"/>
              </a:spcAft>
              <a:buNone/>
            </a:pPr>
            <a:r>
              <a:rPr lang="en-US" sz="1750" dirty="0">
                <a:solidFill>
                  <a:schemeClr val="bg1"/>
                </a:solidFill>
              </a:rPr>
              <a:t>North East London Integrated Care Board (2024) </a:t>
            </a:r>
            <a:r>
              <a:rPr lang="en-US" sz="1750" i="1" dirty="0">
                <a:solidFill>
                  <a:schemeClr val="bg1"/>
                </a:solidFill>
              </a:rPr>
              <a:t>Universal care plan – sickle cell comms and training resources</a:t>
            </a:r>
            <a:r>
              <a:rPr lang="en-US" sz="1750" dirty="0">
                <a:solidFill>
                  <a:schemeClr val="bg1"/>
                </a:solidFill>
              </a:rPr>
              <a:t>. Available at: https://primarycare.northeastlondon.icb.nhs.uk/news/universal-care-plan-sickle-cell-comms-and-training-resources/ (Accessed: 22 October 2026).</a:t>
            </a:r>
            <a:endParaRPr lang="en-US" sz="1750" dirty="0"/>
          </a:p>
          <a:p>
            <a:pPr marL="0" indent="0">
              <a:spcAft>
                <a:spcPts val="800"/>
              </a:spcAft>
              <a:buNone/>
            </a:pPr>
            <a:r>
              <a:rPr lang="en-US" sz="1750" dirty="0">
                <a:solidFill>
                  <a:schemeClr val="bg1"/>
                </a:solidFill>
              </a:rPr>
              <a:t>O’Neill, J. et al. (2014) ‘Applying an equity lens to interventions: using PROGRESS ensures consideration of socially stratifying factors to illuminate inequities in health’, </a:t>
            </a:r>
            <a:r>
              <a:rPr lang="en-US" sz="1750" i="1" dirty="0">
                <a:solidFill>
                  <a:schemeClr val="bg1"/>
                </a:solidFill>
              </a:rPr>
              <a:t>Journal of Clinical Epidemiology</a:t>
            </a:r>
            <a:r>
              <a:rPr lang="en-US" sz="1750" dirty="0">
                <a:solidFill>
                  <a:schemeClr val="bg1"/>
                </a:solidFill>
              </a:rPr>
              <a:t>, 67(1), pp. 56–64. doi: 10.1016/j.jclinepi.2013.08.005.</a:t>
            </a:r>
            <a:endParaRPr lang="en-US" sz="1750" dirty="0"/>
          </a:p>
          <a:p>
            <a:pPr marL="0" indent="0">
              <a:spcAft>
                <a:spcPts val="800"/>
              </a:spcAft>
              <a:buNone/>
            </a:pPr>
            <a:r>
              <a:rPr lang="en-US" sz="1750" dirty="0">
                <a:solidFill>
                  <a:schemeClr val="bg1"/>
                </a:solidFill>
              </a:rPr>
              <a:t>Page, M.J. et al. (2021) ‘The PRISMA 2020 statement: an updated guideline for reporting systematic reviews’, </a:t>
            </a:r>
            <a:r>
              <a:rPr lang="en-US" sz="1750" i="1" dirty="0">
                <a:solidFill>
                  <a:schemeClr val="bg1"/>
                </a:solidFill>
              </a:rPr>
              <a:t>BMJ</a:t>
            </a:r>
            <a:r>
              <a:rPr lang="en-US" sz="1750" dirty="0">
                <a:solidFill>
                  <a:schemeClr val="bg1"/>
                </a:solidFill>
              </a:rPr>
              <a:t>, 372, n71. doi: 10.1136/bmj.n71.</a:t>
            </a:r>
            <a:endParaRPr lang="en-US" sz="1750" dirty="0"/>
          </a:p>
          <a:p>
            <a:pPr marL="0" indent="0">
              <a:spcAft>
                <a:spcPts val="800"/>
              </a:spcAft>
              <a:buNone/>
            </a:pPr>
            <a:r>
              <a:rPr lang="en-US" sz="1750" dirty="0">
                <a:solidFill>
                  <a:schemeClr val="bg1"/>
                </a:solidFill>
              </a:rPr>
              <a:t>Sickle Cell Society and All-Party Parliamentary Group on Sickle Cell and Thalassaemia (2021) </a:t>
            </a:r>
            <a:r>
              <a:rPr lang="en-US" sz="1750" i="1" dirty="0">
                <a:solidFill>
                  <a:schemeClr val="bg1"/>
                </a:solidFill>
              </a:rPr>
              <a:t>No One’s Listening: an inquiry into avoidable deaths and failures of care for sickle cell patients in secondary care</a:t>
            </a:r>
            <a:r>
              <a:rPr lang="en-US" sz="1750" dirty="0">
                <a:solidFill>
                  <a:schemeClr val="bg1"/>
                </a:solidFill>
              </a:rPr>
              <a:t>. Available at: https://www.sicklecellsociety.org/no-ones-listening/ (Accessed: 22 October 2026).</a:t>
            </a:r>
            <a:endParaRPr lang="en-US" sz="1750" dirty="0"/>
          </a:p>
          <a:p>
            <a:pPr marL="0" indent="0">
              <a:spcAft>
                <a:spcPts val="800"/>
              </a:spcAft>
              <a:buNone/>
            </a:pPr>
            <a:r>
              <a:rPr lang="en-US" sz="1750" dirty="0">
                <a:solidFill>
                  <a:schemeClr val="bg1"/>
                </a:solidFill>
              </a:rPr>
              <a:t>Vuong, C. et al. (2023) ‘Use of consumer wearables to monitor and predict pain in patients with sickle cell disease’, </a:t>
            </a:r>
            <a:r>
              <a:rPr lang="en-US" sz="1750" i="1" dirty="0">
                <a:solidFill>
                  <a:schemeClr val="bg1"/>
                </a:solidFill>
              </a:rPr>
              <a:t>Frontiers in Digital Health</a:t>
            </a:r>
            <a:r>
              <a:rPr lang="en-US" sz="1750" dirty="0">
                <a:solidFill>
                  <a:schemeClr val="bg1"/>
                </a:solidFill>
              </a:rPr>
              <a:t>, 5, 1285207. doi: 10.3389/fdgth.2023.1285207.</a:t>
            </a:r>
            <a:endParaRPr lang="en-US" sz="1750" dirty="0"/>
          </a:p>
        </p:txBody>
      </p:sp>
    </p:spTree>
  </p:cSld>
  <p:clrMapOvr>
    <a:masterClrMapping/>
  </p:clrMapOvr>
</p:sld>
</file>

<file path=ppt/theme/theme1.xml><?xml version="1.0" encoding="utf-8"?>
<a:theme xmlns:a="http://schemas.openxmlformats.org/drawingml/2006/main" name="SCD Blue Poster">
  <a:themeElements>
    <a:clrScheme name="SCD Blue Poster">
      <a:dk1>
        <a:srgbClr val="1F2937"/>
      </a:dk1>
      <a:lt1>
        <a:srgbClr val="FFFFFF"/>
      </a:lt1>
      <a:dk2>
        <a:srgbClr val="0F3D7A"/>
      </a:dk2>
      <a:lt2>
        <a:srgbClr val="EAF4FC"/>
      </a:lt2>
      <a:accent1>
        <a:srgbClr val="1D5FA7"/>
      </a:accent1>
      <a:accent2>
        <a:srgbClr val="C8283E"/>
      </a:accent2>
      <a:accent3>
        <a:srgbClr val="2E8B57"/>
      </a:accent3>
      <a:accent4>
        <a:srgbClr val="CFE6FA"/>
      </a:accent4>
      <a:accent5>
        <a:srgbClr val="FBC9CE"/>
      </a:accent5>
      <a:accent6>
        <a:srgbClr val="C9E9D0"/>
      </a:accent6>
      <a:hlink>
        <a:srgbClr val="1D5FA7"/>
      </a:hlink>
      <a:folHlink>
        <a:srgbClr val="6B7280"/>
      </a:folHlink>
    </a:clrScheme>
    <a:fontScheme name="SCD Blue Poster">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1913</Words>
  <Application>Microsoft Office PowerPoint</Application>
  <PresentationFormat>Custom</PresentationFormat>
  <Paragraphs>104</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SCD Blue Poster</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Inequalities in access to and engagement with wearable and remote monitoring technologies among people with sickle cell disease in the UK</dc:title>
  <dc:subject>PptxGenJS Presentation</dc:subject>
  <dc:creator>Simran Yadav</dc:creator>
  <cp:lastModifiedBy>KARAN YADAV</cp:lastModifiedBy>
  <cp:revision>3</cp:revision>
  <dcterms:created xsi:type="dcterms:W3CDTF">2026-10-22T17:41:02Z</dcterms:created>
  <dcterms:modified xsi:type="dcterms:W3CDTF">2026-10-22T18:26:31Z</dcterms:modified>
</cp:coreProperties>
</file>